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79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76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80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</p:sldIdLst>
  <p:sldSz cy="5143500" cx="9144000"/>
  <p:notesSz cx="6858000" cy="9144000"/>
  <p:embeddedFontLst>
    <p:embeddedFont>
      <p:font typeface="Roboto"/>
      <p:regular r:id="rId88"/>
      <p:bold r:id="rId89"/>
      <p:italic r:id="rId90"/>
      <p:boldItalic r:id="rId91"/>
    </p:embeddedFont>
    <p:embeddedFont>
      <p:font typeface="Merriweather"/>
      <p:regular r:id="rId92"/>
      <p:bold r:id="rId93"/>
      <p:italic r:id="rId94"/>
      <p:boldItalic r:id="rId9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84" Type="http://schemas.openxmlformats.org/officeDocument/2006/relationships/slide" Target="slides/slide79.xml"/><Relationship Id="rId83" Type="http://schemas.openxmlformats.org/officeDocument/2006/relationships/slide" Target="slides/slide78.xml"/><Relationship Id="rId42" Type="http://schemas.openxmlformats.org/officeDocument/2006/relationships/slide" Target="slides/slide37.xml"/><Relationship Id="rId86" Type="http://schemas.openxmlformats.org/officeDocument/2006/relationships/slide" Target="slides/slide81.xml"/><Relationship Id="rId41" Type="http://schemas.openxmlformats.org/officeDocument/2006/relationships/slide" Target="slides/slide36.xml"/><Relationship Id="rId85" Type="http://schemas.openxmlformats.org/officeDocument/2006/relationships/slide" Target="slides/slide80.xml"/><Relationship Id="rId44" Type="http://schemas.openxmlformats.org/officeDocument/2006/relationships/slide" Target="slides/slide39.xml"/><Relationship Id="rId88" Type="http://schemas.openxmlformats.org/officeDocument/2006/relationships/font" Target="fonts/Roboto-regular.fntdata"/><Relationship Id="rId43" Type="http://schemas.openxmlformats.org/officeDocument/2006/relationships/slide" Target="slides/slide38.xml"/><Relationship Id="rId87" Type="http://schemas.openxmlformats.org/officeDocument/2006/relationships/slide" Target="slides/slide82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89" Type="http://schemas.openxmlformats.org/officeDocument/2006/relationships/font" Target="fonts/Roboto-bold.fntdata"/><Relationship Id="rId80" Type="http://schemas.openxmlformats.org/officeDocument/2006/relationships/slide" Target="slides/slide75.xml"/><Relationship Id="rId82" Type="http://schemas.openxmlformats.org/officeDocument/2006/relationships/slide" Target="slides/slide77.xml"/><Relationship Id="rId81" Type="http://schemas.openxmlformats.org/officeDocument/2006/relationships/slide" Target="slides/slide7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31" Type="http://schemas.openxmlformats.org/officeDocument/2006/relationships/slide" Target="slides/slide26.xml"/><Relationship Id="rId75" Type="http://schemas.openxmlformats.org/officeDocument/2006/relationships/slide" Target="slides/slide70.xml"/><Relationship Id="rId30" Type="http://schemas.openxmlformats.org/officeDocument/2006/relationships/slide" Target="slides/slide25.xml"/><Relationship Id="rId74" Type="http://schemas.openxmlformats.org/officeDocument/2006/relationships/slide" Target="slides/slide69.xml"/><Relationship Id="rId33" Type="http://schemas.openxmlformats.org/officeDocument/2006/relationships/slide" Target="slides/slide28.xml"/><Relationship Id="rId77" Type="http://schemas.openxmlformats.org/officeDocument/2006/relationships/slide" Target="slides/slide72.xml"/><Relationship Id="rId32" Type="http://schemas.openxmlformats.org/officeDocument/2006/relationships/slide" Target="slides/slide27.xml"/><Relationship Id="rId76" Type="http://schemas.openxmlformats.org/officeDocument/2006/relationships/slide" Target="slides/slide71.xml"/><Relationship Id="rId35" Type="http://schemas.openxmlformats.org/officeDocument/2006/relationships/slide" Target="slides/slide30.xml"/><Relationship Id="rId79" Type="http://schemas.openxmlformats.org/officeDocument/2006/relationships/slide" Target="slides/slide74.xml"/><Relationship Id="rId34" Type="http://schemas.openxmlformats.org/officeDocument/2006/relationships/slide" Target="slides/slide29.xml"/><Relationship Id="rId78" Type="http://schemas.openxmlformats.org/officeDocument/2006/relationships/slide" Target="slides/slide73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68" Type="http://schemas.openxmlformats.org/officeDocument/2006/relationships/slide" Target="slides/slide63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slide" Target="slides/slide6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95" Type="http://schemas.openxmlformats.org/officeDocument/2006/relationships/font" Target="fonts/Merriweather-boldItalic.fntdata"/><Relationship Id="rId50" Type="http://schemas.openxmlformats.org/officeDocument/2006/relationships/slide" Target="slides/slide45.xml"/><Relationship Id="rId94" Type="http://schemas.openxmlformats.org/officeDocument/2006/relationships/font" Target="fonts/Merriweather-italic.fntdata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91" Type="http://schemas.openxmlformats.org/officeDocument/2006/relationships/font" Target="fonts/Roboto-boldItalic.fntdata"/><Relationship Id="rId90" Type="http://schemas.openxmlformats.org/officeDocument/2006/relationships/font" Target="fonts/Roboto-italic.fntdata"/><Relationship Id="rId93" Type="http://schemas.openxmlformats.org/officeDocument/2006/relationships/font" Target="fonts/Merriweather-bold.fntdata"/><Relationship Id="rId92" Type="http://schemas.openxmlformats.org/officeDocument/2006/relationships/font" Target="fonts/Merriweather-regular.fntdata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5163adcc9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5163adcc9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d5163adcc9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d5163adcc9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d5163adcc9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d5163adcc9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049e136d7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049e136d7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5163adcc9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d5163adcc9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35b981f0b1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35b981f0b1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049e136d7c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049e136d7c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049e136d7c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049e136d7c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049e136d7c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049e136d7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049e136d7c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049e136d7c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5163adc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5163adc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049e136d7c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049e136d7c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049e136d7c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049e136d7c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049e136d7c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049e136d7c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35b981f0b1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35b981f0b1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049e136d7c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049e136d7c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049e136d7c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049e136d7c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049e136d7c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049e136d7c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049e136d7c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049e136d7c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049e136d7c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049e136d7c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049e136d7c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049e136d7c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5163adcc9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5163adcc9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049e136d7c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049e136d7c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049e136d7c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049e136d7c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049e136d7c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049e136d7c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049e136d7c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049e136d7c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35b981f0b1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135b981f0b1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049e136d7c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1049e136d7c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049e136d7c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049e136d7c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049e136d7c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049e136d7c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35b981f0b1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35b981f0b1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f431d25f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f431d25f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5163adcc9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5163adcc9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049e136d7c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049e136d7c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1327a1db4ba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1327a1db4ba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327a1db4ba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327a1db4ba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133c3ce3e8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133c3ce3e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135b981f0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135b981f0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33c3ce3e8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133c3ce3e8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133c3ce3e8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133c3ce3e8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133c3ce3e8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133c3ce3e8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133c3ce3e8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133c3ce3e8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133c3ce3e81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133c3ce3e81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49e136d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49e136d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135b981f0b1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135b981f0b1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135b981f0b1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135b981f0b1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1327a1db4b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1327a1db4b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133c3ce3e81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133c3ce3e81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133c3ce3e8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133c3ce3e8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133c3ce3e8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133c3ce3e8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133c3ce3e8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133c3ce3e8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133c3ce3e81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133c3ce3e8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135b981f0b1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135b981f0b1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135b981f0b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135b981f0b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b245dbb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3b245dbb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135b981f0b1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135b981f0b1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35b981f0b1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135b981f0b1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135b981f0b1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135b981f0b1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135b981f0b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135b981f0b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135b981f0b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135b981f0b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135b981f0b1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135b981f0b1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135b981f0b1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0" name="Google Shape;470;g135b981f0b1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135b981f0b1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135b981f0b1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135b981f0b1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135b981f0b1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135b981f0b1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135b981f0b1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5163adcc9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d5163adcc9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1327a1db4b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1327a1db4b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135b981f0b1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135b981f0b1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135b981f0b1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135b981f0b1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g1327a1db4b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9" name="Google Shape;519;g1327a1db4b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135b981f0b1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135b981f0b1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135b981f0b1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Google Shape;532;g135b981f0b1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1049e136d7c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1049e136d7c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1049e136d7c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3" name="Google Shape;543;g1049e136d7c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7d32b286f5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7d32b286f5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3b245dbbf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13b245dbbf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5163adcc9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d5163adcc9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13b245dbbf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13b245dbbf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13b245dbbf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13b245dbbf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g13b245dbbf5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7" name="Google Shape;577;g13b245dbbf5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163adcc9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d5163adcc9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0.xml"/><Relationship Id="rId3" Type="http://schemas.openxmlformats.org/officeDocument/2006/relationships/hyperlink" Target="https://youtube.com/clip/UgkxXdJFBNVh-DpRGGxVEfN4RbdYtXimeeYT" TargetMode="Externa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2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Create Your Own Self-Hypnosis Scripts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50"/>
            <a:ext cx="42603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Step-by-Step Guide Complete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Examples &amp; Templates</a:t>
            </a:r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2625" y="2974825"/>
            <a:ext cx="2171376" cy="216867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 txBox="1"/>
          <p:nvPr>
            <p:ph idx="4294967295" type="title"/>
          </p:nvPr>
        </p:nvSpPr>
        <p:spPr>
          <a:xfrm rot="-882995">
            <a:off x="5294353" y="2837020"/>
            <a:ext cx="2432707" cy="623748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w/ maverick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Biggest Reason Why...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122" name="Google Shape;122;p22"/>
          <p:cNvSpPr txBox="1"/>
          <p:nvPr/>
        </p:nvSpPr>
        <p:spPr>
          <a:xfrm>
            <a:off x="252475" y="1529700"/>
            <a:ext cx="8660100" cy="32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your previous attempts at self-improvement have failed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Permission Conditioning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After the age of nine, we form our critical mind, which in turn creates the conscious mind</a:t>
            </a:r>
            <a:br>
              <a:rPr lang="en" sz="2000">
                <a:latin typeface="Roboto"/>
                <a:ea typeface="Roboto"/>
                <a:cs typeface="Roboto"/>
                <a:sym typeface="Roboto"/>
              </a:rPr>
            </a:br>
            <a:endParaRPr sz="5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We start to think, reason, decide, and have will power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We are expected to use our conscious to think for ourselves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But subconsciously we still need to seek permission first before we do new things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Self-Hypnosis Can Help Achieve Success!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128" name="Google Shape;128;p23"/>
          <p:cNvSpPr txBox="1"/>
          <p:nvPr/>
        </p:nvSpPr>
        <p:spPr>
          <a:xfrm>
            <a:off x="252475" y="1529700"/>
            <a:ext cx="8660100" cy="29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Self-hypnosis is like dropping a pebble each day into a bucket of water until all the water has been displaced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Slowly and subtly sneaking up on the subconscious mind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Changes can be long-lasting and even permanent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Gives you permission to be successful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Becomes your new superpower for continual improvement everyday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144550" y="500925"/>
            <a:ext cx="89112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</a:t>
            </a:r>
            <a:r>
              <a:rPr lang="en"/>
              <a:t>wo Ways to Induce a Self-Hypnotic Trance and...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134" name="Google Shape;134;p24"/>
          <p:cNvSpPr txBox="1"/>
          <p:nvPr/>
        </p:nvSpPr>
        <p:spPr>
          <a:xfrm>
            <a:off x="252475" y="1529700"/>
            <a:ext cx="8803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condition yourself to easily accept the commands that create the changes you desire</a:t>
            </a:r>
            <a:endParaRPr b="1" sz="51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24"/>
          <p:cNvSpPr txBox="1"/>
          <p:nvPr/>
        </p:nvSpPr>
        <p:spPr>
          <a:xfrm>
            <a:off x="170400" y="2323825"/>
            <a:ext cx="8803200" cy="11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6400" lvl="0" marL="3200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Font typeface="Roboto"/>
              <a:buAutoNum type="arabicPeriod"/>
            </a:pPr>
            <a:r>
              <a:rPr b="1" lang="en" sz="2800">
                <a:latin typeface="Roboto"/>
                <a:ea typeface="Roboto"/>
                <a:cs typeface="Roboto"/>
                <a:sym typeface="Roboto"/>
              </a:rPr>
              <a:t>Read</a:t>
            </a:r>
            <a:endParaRPr b="1" sz="900">
              <a:latin typeface="Roboto"/>
              <a:ea typeface="Roboto"/>
              <a:cs typeface="Roboto"/>
              <a:sym typeface="Roboto"/>
            </a:endParaRPr>
          </a:p>
          <a:p>
            <a:pPr indent="-406400" lvl="0" marL="3200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boto"/>
              <a:buAutoNum type="arabicPeriod"/>
            </a:pPr>
            <a:r>
              <a:rPr b="1" lang="en" sz="2800">
                <a:latin typeface="Roboto"/>
                <a:ea typeface="Roboto"/>
                <a:cs typeface="Roboto"/>
                <a:sym typeface="Roboto"/>
              </a:rPr>
              <a:t>Listen</a:t>
            </a:r>
            <a:endParaRPr b="1" sz="2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144550" y="500925"/>
            <a:ext cx="89112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Read a Hypnosis Script to Yourself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141" name="Google Shape;141;p25"/>
          <p:cNvSpPr txBox="1"/>
          <p:nvPr/>
        </p:nvSpPr>
        <p:spPr>
          <a:xfrm>
            <a:off x="100075" y="1453500"/>
            <a:ext cx="8803200" cy="37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Set aside 30 minutes of time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You must be completely alone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Make sure you are not interrupted or disturbed during the 30 minutes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Read the hypnosis script out loud to yourself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slowly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monotone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Talk in third-person (i.e. say “you”, not “I”)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Record it onto your smartphone for convenience and reuse at anytime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Step-by-Step Process to...</a:t>
            </a:r>
            <a:endParaRPr/>
          </a:p>
        </p:txBody>
      </p:sp>
      <p:sp>
        <p:nvSpPr>
          <p:cNvPr id="147" name="Google Shape;147;p26"/>
          <p:cNvSpPr txBox="1"/>
          <p:nvPr/>
        </p:nvSpPr>
        <p:spPr>
          <a:xfrm>
            <a:off x="252475" y="1529700"/>
            <a:ext cx="86895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create your very own customized hypnosis script that works just for you?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Trance Induction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Deepener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Your </a:t>
            </a:r>
            <a:r>
              <a:rPr i="1" lang="en" sz="2000" u="sng">
                <a:latin typeface="Roboto"/>
                <a:ea typeface="Roboto"/>
                <a:cs typeface="Roboto"/>
                <a:sym typeface="Roboto"/>
              </a:rPr>
              <a:t>Specific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Hypnotic Suggestions or Commands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Trance Termination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</a:t>
            </a:r>
            <a:r>
              <a:rPr lang="en"/>
              <a:t>Step Process to Create a Custom Script</a:t>
            </a:r>
            <a:endParaRPr/>
          </a:p>
        </p:txBody>
      </p:sp>
      <p:sp>
        <p:nvSpPr>
          <p:cNvPr id="153" name="Google Shape;153;p27"/>
          <p:cNvSpPr txBox="1"/>
          <p:nvPr/>
        </p:nvSpPr>
        <p:spPr>
          <a:xfrm>
            <a:off x="252475" y="1529700"/>
            <a:ext cx="86895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Trance Induction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Deepener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Your </a:t>
            </a:r>
            <a:r>
              <a:rPr i="1" lang="en" sz="2000" u="sng">
                <a:latin typeface="Roboto"/>
                <a:ea typeface="Roboto"/>
                <a:cs typeface="Roboto"/>
                <a:sym typeface="Roboto"/>
              </a:rPr>
              <a:t>Specific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Hypnotic Suggestions or Commands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Trance Termination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2489400" y="1590300"/>
            <a:ext cx="4165200" cy="196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Trance Induction</a:t>
            </a:r>
            <a:endParaRPr sz="6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first, let’s breakdown the brainwaves...</a:t>
            </a:r>
            <a:endParaRPr/>
          </a:p>
        </p:txBody>
      </p:sp>
      <p:sp>
        <p:nvSpPr>
          <p:cNvPr id="164" name="Google Shape;164;p29"/>
          <p:cNvSpPr txBox="1"/>
          <p:nvPr/>
        </p:nvSpPr>
        <p:spPr>
          <a:xfrm>
            <a:off x="252475" y="1529700"/>
            <a:ext cx="86895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</a:t>
            </a: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o understand the purpose of the trance induction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Beta Waves (&gt; 12Hz) - high functioning, very alert, extremely focused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Alpha Waves (8-12Hz) - relaxing, slowing down, more open-focused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Theta Waves (4-7Hz) - extremely relaxed, dream-state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Delta Waves (&lt; 4Hz) - unconscious, deep sleep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does the Trance Induction take us?</a:t>
            </a:r>
            <a:endParaRPr/>
          </a:p>
        </p:txBody>
      </p:sp>
      <p:sp>
        <p:nvSpPr>
          <p:cNvPr id="170" name="Google Shape;170;p30"/>
          <p:cNvSpPr txBox="1"/>
          <p:nvPr/>
        </p:nvSpPr>
        <p:spPr>
          <a:xfrm>
            <a:off x="252475" y="1529700"/>
            <a:ext cx="86895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Somewhere in </a:t>
            </a: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between Alpha and Theta waves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Beta Waves (&gt; 12Hz)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Alpha Waves (8-12Hz)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Theta Waves (4-7Hz)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Delta Waves (&lt; 4Hz)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1" name="Google Shape;171;p30"/>
          <p:cNvSpPr/>
          <p:nvPr/>
        </p:nvSpPr>
        <p:spPr>
          <a:xfrm>
            <a:off x="3311550" y="2972450"/>
            <a:ext cx="2520900" cy="623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</a:rPr>
              <a:t>	     ~7.5Hz</a:t>
            </a:r>
            <a:endParaRPr b="1" sz="2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Ways </a:t>
            </a:r>
            <a:r>
              <a:rPr lang="en"/>
              <a:t>to</a:t>
            </a:r>
            <a:r>
              <a:rPr lang="en"/>
              <a:t> Induce a Trance...</a:t>
            </a:r>
            <a:endParaRPr/>
          </a:p>
        </p:txBody>
      </p:sp>
      <p:sp>
        <p:nvSpPr>
          <p:cNvPr id="177" name="Google Shape;177;p31"/>
          <p:cNvSpPr txBox="1"/>
          <p:nvPr/>
        </p:nvSpPr>
        <p:spPr>
          <a:xfrm>
            <a:off x="1141675" y="2291700"/>
            <a:ext cx="7651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Progressive Relaxation (</a:t>
            </a:r>
            <a:r>
              <a:rPr b="1" i="1" lang="en" sz="2000">
                <a:latin typeface="Roboto"/>
                <a:ea typeface="Roboto"/>
                <a:cs typeface="Roboto"/>
                <a:sym typeface="Roboto"/>
              </a:rPr>
              <a:t>Direct Method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Open-Focused Spatial Questioning (</a:t>
            </a:r>
            <a:r>
              <a:rPr b="1" i="1" lang="en" sz="2000">
                <a:latin typeface="Roboto"/>
                <a:ea typeface="Roboto"/>
                <a:cs typeface="Roboto"/>
                <a:sym typeface="Roboto"/>
              </a:rPr>
              <a:t>Indirect Method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8" name="Google Shape;178;p31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</a:t>
            </a: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nd each depends on how you personally prefer to “listen” to others talk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389875" y="1529700"/>
            <a:ext cx="8442600" cy="3237000"/>
          </a:xfrm>
          <a:prstGeom prst="roundRect">
            <a:avLst>
              <a:gd fmla="val 16667" name="adj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During this training, YOU are going to learn...</a:t>
            </a: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481075" y="1986900"/>
            <a:ext cx="86391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What Self-Hypnosis is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What You Can Do with Self-Hypnosis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Why Self-Hypnosis is Better than Other Self-Improvement Methods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The Two Ways You Can Successfully Hypnotize Yourself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Step-by-Step Process of Creating Your Own Self-Hypnosis Script 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Progressive Relaxation</a:t>
            </a:r>
            <a:endParaRPr/>
          </a:p>
        </p:txBody>
      </p:sp>
      <p:sp>
        <p:nvSpPr>
          <p:cNvPr id="184" name="Google Shape;184;p32"/>
          <p:cNvSpPr txBox="1"/>
          <p:nvPr/>
        </p:nvSpPr>
        <p:spPr>
          <a:xfrm>
            <a:off x="227275" y="1529700"/>
            <a:ext cx="89742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Proceed to verbally “relax” every part of your body </a:t>
            </a:r>
            <a:r>
              <a:rPr b="1" lang="en" sz="2000" u="sng">
                <a:latin typeface="Roboto"/>
                <a:ea typeface="Roboto"/>
                <a:cs typeface="Roboto"/>
                <a:sym typeface="Roboto"/>
              </a:rPr>
              <a:t>directly</a:t>
            </a:r>
            <a:endParaRPr b="1" sz="2000" u="sng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Start at the top of your head and move all the way down to your toes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Start at your toes and move all the way up to the top of your head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Examples: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“Relax the top of your head now…just feel your scalp starting to relax”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“Put your attention on the your left hand and feel it begin to relax now”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Open-Focused Spatial Questioning</a:t>
            </a:r>
            <a:endParaRPr/>
          </a:p>
        </p:txBody>
      </p:sp>
      <p:sp>
        <p:nvSpPr>
          <p:cNvPr id="190" name="Google Shape;190;p33"/>
          <p:cNvSpPr txBox="1"/>
          <p:nvPr/>
        </p:nvSpPr>
        <p:spPr>
          <a:xfrm>
            <a:off x="227275" y="1529700"/>
            <a:ext cx="89742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Proceed to question your perception of “space” around you </a:t>
            </a:r>
            <a:r>
              <a:rPr b="1" lang="en" sz="2000" u="sng">
                <a:latin typeface="Roboto"/>
                <a:ea typeface="Roboto"/>
                <a:cs typeface="Roboto"/>
                <a:sym typeface="Roboto"/>
              </a:rPr>
              <a:t>indirectly</a:t>
            </a:r>
            <a:endParaRPr b="1" sz="2000" u="sng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Start with the “inner space” that each body part “takes up in space”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Progressively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expand through and beyond “outer space”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Examples: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“Can you sense the space you nose takes up…...in space?”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“Now, can you notice the space that your room occupies...in space?”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Long Should the Trance Induction Be?</a:t>
            </a:r>
            <a:endParaRPr/>
          </a:p>
        </p:txBody>
      </p:sp>
      <p:sp>
        <p:nvSpPr>
          <p:cNvPr id="196" name="Google Shape;196;p34"/>
          <p:cNvSpPr txBox="1"/>
          <p:nvPr/>
        </p:nvSpPr>
        <p:spPr>
          <a:xfrm>
            <a:off x="962100" y="2187000"/>
            <a:ext cx="7219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3800">
                <a:latin typeface="Roboto"/>
                <a:ea typeface="Roboto"/>
                <a:cs typeface="Roboto"/>
                <a:sym typeface="Roboto"/>
              </a:rPr>
              <a:t>About 10 to 12 minutes, total</a:t>
            </a:r>
            <a:endParaRPr b="1" sz="3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Step Process to Create a Custom Script</a:t>
            </a:r>
            <a:endParaRPr/>
          </a:p>
        </p:txBody>
      </p:sp>
      <p:sp>
        <p:nvSpPr>
          <p:cNvPr id="202" name="Google Shape;202;p35"/>
          <p:cNvSpPr txBox="1"/>
          <p:nvPr/>
        </p:nvSpPr>
        <p:spPr>
          <a:xfrm>
            <a:off x="252475" y="1529700"/>
            <a:ext cx="86895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B7B7B7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rgbClr val="B7B7B7"/>
                </a:solidFill>
                <a:latin typeface="Roboto"/>
                <a:ea typeface="Roboto"/>
                <a:cs typeface="Roboto"/>
                <a:sym typeface="Roboto"/>
              </a:rPr>
              <a:t>Trance Induction</a:t>
            </a:r>
            <a:endParaRPr b="1" sz="2000">
              <a:solidFill>
                <a:srgbClr val="B7B7B7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Deepener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Your </a:t>
            </a:r>
            <a:r>
              <a:rPr i="1" lang="en" sz="2000" u="sng">
                <a:latin typeface="Roboto"/>
                <a:ea typeface="Roboto"/>
                <a:cs typeface="Roboto"/>
                <a:sym typeface="Roboto"/>
              </a:rPr>
              <a:t>Specific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Hypnotic Suggestions or Commands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Trance Termination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6"/>
          <p:cNvSpPr txBox="1"/>
          <p:nvPr>
            <p:ph type="title"/>
          </p:nvPr>
        </p:nvSpPr>
        <p:spPr>
          <a:xfrm>
            <a:off x="2493600" y="1949400"/>
            <a:ext cx="41568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Deepener</a:t>
            </a:r>
            <a:endParaRPr sz="6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“Deepener” and...</a:t>
            </a:r>
            <a:endParaRPr/>
          </a:p>
        </p:txBody>
      </p:sp>
      <p:sp>
        <p:nvSpPr>
          <p:cNvPr id="213" name="Google Shape;213;p37"/>
          <p:cNvSpPr txBox="1"/>
          <p:nvPr/>
        </p:nvSpPr>
        <p:spPr>
          <a:xfrm>
            <a:off x="1141675" y="2291700"/>
            <a:ext cx="76518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They help establish and </a:t>
            </a: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stabilize</a:t>
            </a: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the hypnotic trance state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They help create a </a:t>
            </a: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dissociation from the current environment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They increase the effectiveness of command acceptance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4" name="Google Shape;214;p37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why do we include one in a self-hypnosis script?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Some Examples of Deepeners and...</a:t>
            </a:r>
            <a:endParaRPr/>
          </a:p>
        </p:txBody>
      </p:sp>
      <p:sp>
        <p:nvSpPr>
          <p:cNvPr id="220" name="Google Shape;220;p38"/>
          <p:cNvSpPr txBox="1"/>
          <p:nvPr/>
        </p:nvSpPr>
        <p:spPr>
          <a:xfrm>
            <a:off x="1141675" y="1758300"/>
            <a:ext cx="7651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Counting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Descending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Focused-Attention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Muscle Tensing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Deepener: Counting</a:t>
            </a:r>
            <a:endParaRPr/>
          </a:p>
        </p:txBody>
      </p:sp>
      <p:sp>
        <p:nvSpPr>
          <p:cNvPr id="226" name="Google Shape;226;p39"/>
          <p:cNvSpPr txBox="1"/>
          <p:nvPr/>
        </p:nvSpPr>
        <p:spPr>
          <a:xfrm>
            <a:off x="608275" y="1453500"/>
            <a:ext cx="85785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Always start with a high number first, like 10 or 20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Start counting down sequentially to zero slowly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Say the words “relax now” or “deeper” in between numbers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Find a natural rhythm as you are counting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Pause at some point and skip the next number in sequence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When you reach zero say “deep sleep!” while snapping your fingers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Deepener: Descending Staircase</a:t>
            </a:r>
            <a:endParaRPr/>
          </a:p>
        </p:txBody>
      </p:sp>
      <p:sp>
        <p:nvSpPr>
          <p:cNvPr id="232" name="Google Shape;232;p40"/>
          <p:cNvSpPr txBox="1"/>
          <p:nvPr/>
        </p:nvSpPr>
        <p:spPr>
          <a:xfrm>
            <a:off x="608275" y="1453500"/>
            <a:ext cx="86079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Visualize a sturdy, well-lit staircase with 20 steps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Start at the top of the staircase looking down to the bottom landing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Step down onto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each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stair while counting down from 20 to 0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With each step say “relax now” or “deeper”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When you reach zero say “deep sleep!” while snapping your fingers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Deepener: Descending Elevator</a:t>
            </a:r>
            <a:endParaRPr/>
          </a:p>
        </p:txBody>
      </p:sp>
      <p:sp>
        <p:nvSpPr>
          <p:cNvPr id="238" name="Google Shape;238;p41"/>
          <p:cNvSpPr txBox="1"/>
          <p:nvPr/>
        </p:nvSpPr>
        <p:spPr>
          <a:xfrm>
            <a:off x="608275" y="1453500"/>
            <a:ext cx="86079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Visualize being on the top floor of a 20-story building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Enter an elevator and press the ground floor button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Visualise the elevator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floor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indicator counting down from 20 to 0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With each number say “relax now” or “deeper”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When you reach zero say “deep sleep!” while snapping your fingers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Self-Hypnosis and...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252475" y="1529700"/>
            <a:ext cx="88914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what makes it different from other forms of self-improvement?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If hypnosis is natural state of trance that we all are in throughout the day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then self-hypnosis is a trance that we induce in ourselves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Other forms of self-improvement operate at the conscious level within the conscious mind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Self-hypnosis operates at the subconscious level within the subconscious mind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Deepener: Focused Attention</a:t>
            </a:r>
            <a:endParaRPr/>
          </a:p>
        </p:txBody>
      </p:sp>
      <p:sp>
        <p:nvSpPr>
          <p:cNvPr id="244" name="Google Shape;244;p42"/>
          <p:cNvSpPr txBox="1"/>
          <p:nvPr/>
        </p:nvSpPr>
        <p:spPr>
          <a:xfrm>
            <a:off x="863250" y="1854200"/>
            <a:ext cx="8607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Repetitive Eye Opening &amp; Closing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Body Scan for Tension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Deepener: Repetitive Eye Opening &amp; Closing</a:t>
            </a:r>
            <a:endParaRPr/>
          </a:p>
        </p:txBody>
      </p:sp>
      <p:sp>
        <p:nvSpPr>
          <p:cNvPr id="250" name="Google Shape;250;p43"/>
          <p:cNvSpPr txBox="1"/>
          <p:nvPr/>
        </p:nvSpPr>
        <p:spPr>
          <a:xfrm>
            <a:off x="379675" y="1453500"/>
            <a:ext cx="86079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“In a moment I am going to ask you to open your eyelids…”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“When I do, you will open your eyelids until I say “Close them again”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“When your eyes close, you will instantly relax &amp; go deeper now”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“Ready?  Open your eyelids…...now close them &amp; go deeper now”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Open your eyelids again…...now close them &amp; go deeper now”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 Repeat step 5 above 3 to 5 more times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Deepener: Body Scan for Tension</a:t>
            </a:r>
            <a:endParaRPr/>
          </a:p>
        </p:txBody>
      </p:sp>
      <p:sp>
        <p:nvSpPr>
          <p:cNvPr id="256" name="Google Shape;256;p44"/>
          <p:cNvSpPr txBox="1"/>
          <p:nvPr/>
        </p:nvSpPr>
        <p:spPr>
          <a:xfrm>
            <a:off x="379675" y="1453500"/>
            <a:ext cx="86079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“Take a moment to scan your body for any tension you might feel”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“Locate that tense spot and put your attention on it”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“Now focus on relaxing that tension and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dissolve it away completely”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“Now check that spot to see if the tension is now gone”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“If it’s still tense, relax it more until the tension is gone now”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“Good. Now the tension is gone. Now, scan for more tense spots.”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Deepener: Muscle Tensing</a:t>
            </a:r>
            <a:endParaRPr/>
          </a:p>
        </p:txBody>
      </p:sp>
      <p:sp>
        <p:nvSpPr>
          <p:cNvPr id="262" name="Google Shape;262;p45"/>
          <p:cNvSpPr txBox="1"/>
          <p:nvPr/>
        </p:nvSpPr>
        <p:spPr>
          <a:xfrm>
            <a:off x="379675" y="1453500"/>
            <a:ext cx="88404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“Focus your attention on your right arm.”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“In a moment, when I tell you, tense that arm up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completely.”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“Make it as rigid as a iron beam! So rigid it will not bend anymore.”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“Ready? Now! Tense it up as if it were an iron beam! So tense now!”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“Now release all the tension. Just let it go now. Let it go. It disappears.”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Repeat Steps 1 - 5 on the left arm, then the right again, and left again.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Step Process to Create a Custom Script</a:t>
            </a:r>
            <a:endParaRPr/>
          </a:p>
        </p:txBody>
      </p:sp>
      <p:sp>
        <p:nvSpPr>
          <p:cNvPr id="268" name="Google Shape;268;p46"/>
          <p:cNvSpPr txBox="1"/>
          <p:nvPr/>
        </p:nvSpPr>
        <p:spPr>
          <a:xfrm>
            <a:off x="252475" y="1529700"/>
            <a:ext cx="86895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B7B7B7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rgbClr val="B7B7B7"/>
                </a:solidFill>
                <a:latin typeface="Roboto"/>
                <a:ea typeface="Roboto"/>
                <a:cs typeface="Roboto"/>
                <a:sym typeface="Roboto"/>
              </a:rPr>
              <a:t>Trance Induction</a:t>
            </a:r>
            <a:endParaRPr b="1" sz="2000">
              <a:solidFill>
                <a:srgbClr val="B7B7B7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rgbClr val="B7B7B7"/>
                </a:solidFill>
                <a:latin typeface="Roboto"/>
                <a:ea typeface="Roboto"/>
                <a:cs typeface="Roboto"/>
                <a:sym typeface="Roboto"/>
              </a:rPr>
              <a:t>Deepener</a:t>
            </a:r>
            <a:endParaRPr b="1" sz="2000">
              <a:solidFill>
                <a:srgbClr val="B7B7B7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Your </a:t>
            </a:r>
            <a:r>
              <a:rPr b="1" i="1" lang="en" sz="2000" u="sng">
                <a:latin typeface="Roboto"/>
                <a:ea typeface="Roboto"/>
                <a:cs typeface="Roboto"/>
                <a:sym typeface="Roboto"/>
              </a:rPr>
              <a:t>Specific</a:t>
            </a: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 Hypnotic Suggestions or Commands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Trance Termination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7"/>
          <p:cNvSpPr txBox="1"/>
          <p:nvPr>
            <p:ph type="title"/>
          </p:nvPr>
        </p:nvSpPr>
        <p:spPr>
          <a:xfrm>
            <a:off x="1804500" y="956550"/>
            <a:ext cx="5535000" cy="29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Hypnotic</a:t>
            </a:r>
            <a:endParaRPr sz="6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Commands or</a:t>
            </a:r>
            <a:endParaRPr sz="6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Suggestions</a:t>
            </a:r>
            <a:endParaRPr sz="6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Hypnotic Commands or Suggestions?</a:t>
            </a:r>
            <a:endParaRPr/>
          </a:p>
        </p:txBody>
      </p:sp>
      <p:sp>
        <p:nvSpPr>
          <p:cNvPr id="279" name="Google Shape;279;p48"/>
          <p:cNvSpPr txBox="1"/>
          <p:nvPr/>
        </p:nvSpPr>
        <p:spPr>
          <a:xfrm>
            <a:off x="442200" y="1657850"/>
            <a:ext cx="87018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Statements and phrases used to reprogram your subconscious mind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Commands are direct vs Suggestions, which are indirect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Some of us prefer the explicitly direct nature of commands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Some of us prefer the implicitly indirect nature of suggestions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If you are not sure which one you prefer, then use a mix of both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Ways to Command or Make Suggestions</a:t>
            </a:r>
            <a:endParaRPr/>
          </a:p>
        </p:txBody>
      </p:sp>
      <p:sp>
        <p:nvSpPr>
          <p:cNvPr id="285" name="Google Shape;285;p49"/>
          <p:cNvSpPr txBox="1"/>
          <p:nvPr/>
        </p:nvSpPr>
        <p:spPr>
          <a:xfrm>
            <a:off x="442275" y="1949275"/>
            <a:ext cx="8701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Suggestive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Imagery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Analogies or Metaphors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Embedded Commands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Affirmations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6" name="Google Shape;286;p49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</a:t>
            </a: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nd the best way for you will depend on how you listen and think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Ways to Command or Make Suggestions</a:t>
            </a:r>
            <a:endParaRPr/>
          </a:p>
        </p:txBody>
      </p:sp>
      <p:sp>
        <p:nvSpPr>
          <p:cNvPr id="292" name="Google Shape;292;p50"/>
          <p:cNvSpPr txBox="1"/>
          <p:nvPr/>
        </p:nvSpPr>
        <p:spPr>
          <a:xfrm>
            <a:off x="442275" y="1949275"/>
            <a:ext cx="8701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Suggestive Imagery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Analogies or Metaphors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Embedded Commands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Affirmations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1"/>
          <p:cNvSpPr txBox="1"/>
          <p:nvPr>
            <p:ph type="title"/>
          </p:nvPr>
        </p:nvSpPr>
        <p:spPr>
          <a:xfrm>
            <a:off x="1330050" y="1281475"/>
            <a:ext cx="6483900" cy="189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Suggestive Imagery</a:t>
            </a:r>
            <a:endParaRPr sz="4800"/>
          </a:p>
          <a:p>
            <a:pPr indent="-533400" lvl="0" marL="457200" rtl="0" algn="ctr">
              <a:spcBef>
                <a:spcPts val="0"/>
              </a:spcBef>
              <a:spcAft>
                <a:spcPts val="0"/>
              </a:spcAft>
              <a:buSzPts val="4800"/>
              <a:buChar char="-"/>
            </a:pPr>
            <a:r>
              <a:rPr lang="en" sz="4800"/>
              <a:t>Environment</a:t>
            </a:r>
            <a:endParaRPr sz="4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Hypnosis is Primarily Used for...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86" name="Google Shape;86;p16"/>
          <p:cNvSpPr txBox="1"/>
          <p:nvPr/>
        </p:nvSpPr>
        <p:spPr>
          <a:xfrm>
            <a:off x="252475" y="1529700"/>
            <a:ext cx="90444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Improving </a:t>
            </a: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Vocational Goals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Related to your occupation or work skills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Related to a workplace environment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Related to your career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Improving Avocational Goals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Related to hobbies or work that you do not get paid for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Suggestive Imagery - Environments</a:t>
            </a:r>
            <a:endParaRPr/>
          </a:p>
        </p:txBody>
      </p:sp>
      <p:sp>
        <p:nvSpPr>
          <p:cNvPr id="303" name="Google Shape;303;p52"/>
          <p:cNvSpPr txBox="1"/>
          <p:nvPr/>
        </p:nvSpPr>
        <p:spPr>
          <a:xfrm>
            <a:off x="442275" y="1949275"/>
            <a:ext cx="87018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Beach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Forest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Meadow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04" name="Google Shape;304;p52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Imagery typically incorporates pleasant, relaxing, calming environments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Beach</a:t>
            </a:r>
            <a:r>
              <a:rPr lang="en"/>
              <a:t> Imagery</a:t>
            </a:r>
            <a:endParaRPr/>
          </a:p>
        </p:txBody>
      </p:sp>
      <p:sp>
        <p:nvSpPr>
          <p:cNvPr id="310" name="Google Shape;310;p53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find yourself walking along the beach next to the ocean.”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hear the water gently flowing back &amp; forth under your feet.”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 warm sand is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soft, comforting, and soothing to your spirit.”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 clouds are fluffy and colorful as the sun sets slowly.”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 warm breeze sweeps across your skin as you smile widely.”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Forest</a:t>
            </a:r>
            <a:r>
              <a:rPr lang="en"/>
              <a:t> Imagery</a:t>
            </a:r>
            <a:endParaRPr/>
          </a:p>
        </p:txBody>
      </p:sp>
      <p:sp>
        <p:nvSpPr>
          <p:cNvPr id="316" name="Google Shape;316;p54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find yourself walking along the quiet path in the forest.”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hear the sound of birds happily chirping off in the distance.”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“A cool breeze sweeps across your skin as you feel so delighted.”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are safe and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comfortable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here as you walk slowly along the path.”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smell the faint scent of flowers and it makes you smile.” 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Meadow</a:t>
            </a:r>
            <a:r>
              <a:rPr lang="en"/>
              <a:t> Imagery</a:t>
            </a:r>
            <a:endParaRPr/>
          </a:p>
        </p:txBody>
      </p:sp>
      <p:sp>
        <p:nvSpPr>
          <p:cNvPr id="322" name="Google Shape;322;p55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find yourself walking across an open meadow.”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hear the wind lightly blowing across the tall grass around you.”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“A cool breeze sweeps across your skin as you feel so delighted.”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are safe and comfortable here as you walk slowly along the path.”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easily breathe in the clean air as it relaxes you now.” 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6"/>
          <p:cNvSpPr txBox="1"/>
          <p:nvPr>
            <p:ph type="title"/>
          </p:nvPr>
        </p:nvSpPr>
        <p:spPr>
          <a:xfrm>
            <a:off x="1330050" y="1281475"/>
            <a:ext cx="6483900" cy="189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Suggestive Imagery</a:t>
            </a:r>
            <a:endParaRPr sz="4800"/>
          </a:p>
          <a:p>
            <a:pPr indent="-533400" lvl="0" marL="457200" rtl="0" algn="ctr">
              <a:spcBef>
                <a:spcPts val="0"/>
              </a:spcBef>
              <a:spcAft>
                <a:spcPts val="0"/>
              </a:spcAft>
              <a:buSzPts val="4800"/>
              <a:buChar char="-"/>
            </a:pPr>
            <a:r>
              <a:rPr lang="en" sz="4800"/>
              <a:t>Characters</a:t>
            </a:r>
            <a:endParaRPr sz="48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Suggestive Imagery - Characters</a:t>
            </a:r>
            <a:endParaRPr/>
          </a:p>
        </p:txBody>
      </p:sp>
      <p:sp>
        <p:nvSpPr>
          <p:cNvPr id="333" name="Google Shape;333;p57"/>
          <p:cNvSpPr txBox="1"/>
          <p:nvPr/>
        </p:nvSpPr>
        <p:spPr>
          <a:xfrm>
            <a:off x="442275" y="1949275"/>
            <a:ext cx="8701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Guardian Angel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Magical Fantasy Characters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Dark Shadowy Characters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Yourself from the Past or in the Future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34" name="Google Shape;334;p57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Interact with characters to learn new things from your subconscious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Guardian Angel Imagery</a:t>
            </a:r>
            <a:endParaRPr/>
          </a:p>
        </p:txBody>
      </p:sp>
      <p:sp>
        <p:nvSpPr>
          <p:cNvPr id="340" name="Google Shape;340;p58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see a glowing white figure that makes you feel safe.”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“They seem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familiar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as if you’ve known them you whole life.”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realize/You know this is your guardian angel that protects you.”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“They ask you to sit next to them on a comfortable bench to talk.”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They whisper something in your ear &amp; now you understand.”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5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Magical Fantasy</a:t>
            </a:r>
            <a:r>
              <a:rPr lang="en"/>
              <a:t> Character Imagery</a:t>
            </a:r>
            <a:endParaRPr/>
          </a:p>
        </p:txBody>
      </p:sp>
      <p:sp>
        <p:nvSpPr>
          <p:cNvPr id="346" name="Google Shape;346;p59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see a whimsical character approach you and you are delighted.”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“They seem familiar as you follow them intently to see what they have.”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“They speak in another language, but you understand completely.”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“They give you a magical object and you immediately know what it is.”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“They run off and disappear, but you keep the object close to you.”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6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Dark Shadowy</a:t>
            </a:r>
            <a:r>
              <a:rPr lang="en"/>
              <a:t> Character Imagery</a:t>
            </a:r>
            <a:endParaRPr/>
          </a:p>
        </p:txBody>
      </p:sp>
      <p:sp>
        <p:nvSpPr>
          <p:cNvPr id="352" name="Google Shape;352;p60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“A dark faceless figure approaches you cautiously.”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“Someone just beyond you in the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shadows whispers a warning.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shout “BE GONE!” towards the man in black causing him to vanish.”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 dark cloaked man realizes you are more powerful and flees!”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push the dark shadowy figure into the giant void.”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6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</a:t>
            </a:r>
            <a:r>
              <a:rPr lang="en"/>
              <a:t>Imagery of YOU from your Past or Future</a:t>
            </a:r>
            <a:endParaRPr/>
          </a:p>
        </p:txBody>
      </p:sp>
      <p:sp>
        <p:nvSpPr>
          <p:cNvPr id="358" name="Google Shape;358;p61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see yourself back when you were just seven years old.”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sit and talk quietly with your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younger self and you are both happy.”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share some wise advice now with your younger self.”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see yourself from the future AFTER the event has occurred.”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“Your older self shares some important &amp; valuable advice with you.”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Hypnosis is Primarily Used for...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252475" y="1529700"/>
            <a:ext cx="90444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Vocational &amp; Avocational Improvement Goals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to eliminate a bad, negative, or self-destructive habit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to stop cravings for unhealthy foods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to overcome a fear or phobia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to improve a skill or area in your life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6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Ways to Command or Make Suggestions</a:t>
            </a:r>
            <a:endParaRPr/>
          </a:p>
        </p:txBody>
      </p:sp>
      <p:sp>
        <p:nvSpPr>
          <p:cNvPr id="364" name="Google Shape;364;p62"/>
          <p:cNvSpPr txBox="1"/>
          <p:nvPr/>
        </p:nvSpPr>
        <p:spPr>
          <a:xfrm>
            <a:off x="442275" y="1949275"/>
            <a:ext cx="8701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Roboto"/>
              <a:buAutoNum type="arabicPeriod"/>
            </a:pPr>
            <a:r>
              <a:rPr lang="en" sz="2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Suggestive Imagery</a:t>
            </a:r>
            <a:endParaRPr sz="2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Analogies or Metaphors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Embedded Commands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Affirmations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63"/>
          <p:cNvSpPr txBox="1"/>
          <p:nvPr>
            <p:ph type="title"/>
          </p:nvPr>
        </p:nvSpPr>
        <p:spPr>
          <a:xfrm>
            <a:off x="1871100" y="1242900"/>
            <a:ext cx="5401800" cy="189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Analogies &amp; Metaphors</a:t>
            </a:r>
            <a:endParaRPr sz="48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6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Figurative Analogies or Metaphors</a:t>
            </a:r>
            <a:endParaRPr/>
          </a:p>
        </p:txBody>
      </p:sp>
      <p:sp>
        <p:nvSpPr>
          <p:cNvPr id="375" name="Google Shape;375;p64"/>
          <p:cNvSpPr txBox="1"/>
          <p:nvPr/>
        </p:nvSpPr>
        <p:spPr>
          <a:xfrm>
            <a:off x="442275" y="1949275"/>
            <a:ext cx="87018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Bridge or Crossing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Train/Airplane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Switches or Buttons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Fork in the Road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Trapped in a Room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6" name="Google Shape;376;p64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Analogies</a:t>
            </a: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can be used to imply a transition or decision point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Bridge or Crossing</a:t>
            </a:r>
            <a:r>
              <a:rPr lang="en"/>
              <a:t> Analogy</a:t>
            </a:r>
            <a:endParaRPr/>
          </a:p>
        </p:txBody>
      </p:sp>
      <p:sp>
        <p:nvSpPr>
          <p:cNvPr id="382" name="Google Shape;382;p65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“Where you want to be is just beyond the bridge in front of you.”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 bridge is sturdy and well-built and looks very strong &amp; safe.”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must decide to walk over the bridge now to become the new you.”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see a shortcut to the other side, which seems too good to be true.”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quickly take the shortcut and finally reach your desired destination.”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6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Train/Airplane Metaphor</a:t>
            </a:r>
            <a:endParaRPr/>
          </a:p>
        </p:txBody>
      </p:sp>
      <p:sp>
        <p:nvSpPr>
          <p:cNvPr id="388" name="Google Shape;388;p66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“As you ride on the train/in the airplane, you can just relax now.”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“This train will arrive at its desired destination soon and you are happy.”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smile &amp; know you will reach your destination faster now.”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have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everything you need as you sit back and relax on this flight.”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realize how smart you were to decide to travel by train/plane.”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6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Switches or Buttons</a:t>
            </a:r>
            <a:r>
              <a:rPr lang="en"/>
              <a:t> Metaphor</a:t>
            </a:r>
            <a:endParaRPr/>
          </a:p>
        </p:txBody>
      </p:sp>
      <p:sp>
        <p:nvSpPr>
          <p:cNvPr id="394" name="Google Shape;394;p67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see a button and you know what will happen when you push it.”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know that switch can turn off everything that is bothering you now.”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must decide to flip the switch off now forever.”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rewire the button to control your new desired outcome.”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cut the wires to the switch to disable it forever.”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6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Fork in the Road</a:t>
            </a:r>
            <a:r>
              <a:rPr lang="en"/>
              <a:t> Analogy</a:t>
            </a:r>
            <a:endParaRPr/>
          </a:p>
        </p:txBody>
      </p:sp>
      <p:sp>
        <p:nvSpPr>
          <p:cNvPr id="400" name="Google Shape;400;p68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“As you walk along the path, you see a fork in the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road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“Taking the right path will lead to the new future you desire.”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“Taking the left path will lead you the current future you wish to avoid.”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“If you want to proceed, you must choose which path to take.”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“Will you take the left path? Or will you take the RIGHT path?”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6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5. Trapped in a Room</a:t>
            </a:r>
            <a:r>
              <a:rPr lang="en"/>
              <a:t> Metaphor</a:t>
            </a:r>
            <a:endParaRPr/>
          </a:p>
        </p:txBody>
      </p:sp>
      <p:sp>
        <p:nvSpPr>
          <p:cNvPr id="406" name="Google Shape;406;p69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 door behind you LOCKS as you walk into the room.”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“There are no windows and there’s no way out of the room.”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see a table and notice what is on it. Maybe these can help you.”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notice an open hole in the ceiling. You pull the table over.”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step onto the table to climb out through the hole to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safety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.”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7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Ways to Command or Make Suggestions</a:t>
            </a:r>
            <a:endParaRPr/>
          </a:p>
        </p:txBody>
      </p:sp>
      <p:sp>
        <p:nvSpPr>
          <p:cNvPr id="412" name="Google Shape;412;p70"/>
          <p:cNvSpPr txBox="1"/>
          <p:nvPr/>
        </p:nvSpPr>
        <p:spPr>
          <a:xfrm>
            <a:off x="442275" y="1949275"/>
            <a:ext cx="8701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Roboto"/>
              <a:buAutoNum type="arabicPeriod"/>
            </a:pPr>
            <a:r>
              <a:rPr lang="en" sz="2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Suggestive Imagery</a:t>
            </a:r>
            <a:endParaRPr sz="2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Roboto"/>
              <a:buAutoNum type="arabicPeriod"/>
            </a:pPr>
            <a:r>
              <a:rPr lang="en" sz="2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Analogies or Metaphors</a:t>
            </a:r>
            <a:endParaRPr sz="2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Embedded Commands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Affirmations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71"/>
          <p:cNvSpPr txBox="1"/>
          <p:nvPr>
            <p:ph type="title"/>
          </p:nvPr>
        </p:nvSpPr>
        <p:spPr>
          <a:xfrm>
            <a:off x="1330050" y="1194050"/>
            <a:ext cx="6483900" cy="189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Embedded Commands</a:t>
            </a:r>
            <a:endParaRPr sz="4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Biggest Reason Why...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98" name="Google Shape;98;p18"/>
          <p:cNvSpPr txBox="1"/>
          <p:nvPr/>
        </p:nvSpPr>
        <p:spPr>
          <a:xfrm>
            <a:off x="252475" y="1529700"/>
            <a:ext cx="86601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your previous attempts at self-improvement have failed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Homeostasis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Trying to Change Yourself Overnight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Permission Conditioning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7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First, what is a Direct Command?</a:t>
            </a:r>
            <a:endParaRPr/>
          </a:p>
        </p:txBody>
      </p:sp>
      <p:sp>
        <p:nvSpPr>
          <p:cNvPr id="423" name="Google Shape;423;p72"/>
          <p:cNvSpPr txBox="1"/>
          <p:nvPr/>
        </p:nvSpPr>
        <p:spPr>
          <a:xfrm>
            <a:off x="408800" y="18642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E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xplicit &amp; Exact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Positively phrased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Authoritative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In Third-Person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Focuses on the behavior or action that leads to the desired change.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24" name="Google Shape;424;p72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Direct Command is an Order, which is: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7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 what is an Embedded</a:t>
            </a:r>
            <a:r>
              <a:rPr lang="en"/>
              <a:t> Command?</a:t>
            </a:r>
            <a:endParaRPr/>
          </a:p>
        </p:txBody>
      </p:sp>
      <p:sp>
        <p:nvSpPr>
          <p:cNvPr id="430" name="Google Shape;430;p73"/>
          <p:cNvSpPr txBox="1"/>
          <p:nvPr/>
        </p:nvSpPr>
        <p:spPr>
          <a:xfrm>
            <a:off x="408800" y="18642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 Direct Command NESTED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within a longer, indirect statement/question.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Disguised as a casual thought or pondering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Designed to: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distract/occupy the conscious mind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command the subconscious mind without being detected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1" name="Google Shape;431;p73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 Embedded Command is: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7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Command Example #1</a:t>
            </a:r>
            <a:endParaRPr/>
          </a:p>
        </p:txBody>
      </p:sp>
      <p:sp>
        <p:nvSpPr>
          <p:cNvPr id="437" name="Google Shape;437;p74"/>
          <p:cNvSpPr txBox="1"/>
          <p:nvPr/>
        </p:nvSpPr>
        <p:spPr>
          <a:xfrm>
            <a:off x="311725" y="33572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or not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8" name="Google Shape;438;p74"/>
          <p:cNvSpPr txBox="1"/>
          <p:nvPr/>
        </p:nvSpPr>
        <p:spPr>
          <a:xfrm>
            <a:off x="299875" y="2962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stop eating sugary foods now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9" name="Google Shape;439;p74"/>
          <p:cNvSpPr txBox="1"/>
          <p:nvPr/>
        </p:nvSpPr>
        <p:spPr>
          <a:xfrm>
            <a:off x="311725" y="24697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 want to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0" name="Google Shape;440;p74"/>
          <p:cNvSpPr txBox="1"/>
          <p:nvPr/>
        </p:nvSpPr>
        <p:spPr>
          <a:xfrm>
            <a:off x="311725" y="202402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 don’t know if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7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Command Example #1</a:t>
            </a:r>
            <a:endParaRPr/>
          </a:p>
        </p:txBody>
      </p:sp>
      <p:sp>
        <p:nvSpPr>
          <p:cNvPr id="446" name="Google Shape;446;p75"/>
          <p:cNvSpPr txBox="1"/>
          <p:nvPr/>
        </p:nvSpPr>
        <p:spPr>
          <a:xfrm>
            <a:off x="311725" y="33572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or not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7" name="Google Shape;447;p75"/>
          <p:cNvSpPr txBox="1"/>
          <p:nvPr/>
        </p:nvSpPr>
        <p:spPr>
          <a:xfrm>
            <a:off x="299875" y="2962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stop eating sugary foods now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8" name="Google Shape;448;p75"/>
          <p:cNvSpPr txBox="1"/>
          <p:nvPr/>
        </p:nvSpPr>
        <p:spPr>
          <a:xfrm>
            <a:off x="311725" y="24697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 can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49" name="Google Shape;449;p75"/>
          <p:cNvSpPr txBox="1"/>
          <p:nvPr/>
        </p:nvSpPr>
        <p:spPr>
          <a:xfrm>
            <a:off x="311725" y="202402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I’m wondering if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7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Command Example #1</a:t>
            </a:r>
            <a:endParaRPr/>
          </a:p>
        </p:txBody>
      </p:sp>
      <p:sp>
        <p:nvSpPr>
          <p:cNvPr id="455" name="Google Shape;455;p76"/>
          <p:cNvSpPr txBox="1"/>
          <p:nvPr/>
        </p:nvSpPr>
        <p:spPr>
          <a:xfrm>
            <a:off x="311725" y="33572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or not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56" name="Google Shape;456;p76"/>
          <p:cNvSpPr txBox="1"/>
          <p:nvPr/>
        </p:nvSpPr>
        <p:spPr>
          <a:xfrm>
            <a:off x="299875" y="2962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stop eating sugary foods now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57" name="Google Shape;457;p76"/>
          <p:cNvSpPr txBox="1"/>
          <p:nvPr/>
        </p:nvSpPr>
        <p:spPr>
          <a:xfrm>
            <a:off x="311725" y="24697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 want to /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 can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58" name="Google Shape;458;p76"/>
          <p:cNvSpPr txBox="1"/>
          <p:nvPr/>
        </p:nvSpPr>
        <p:spPr>
          <a:xfrm>
            <a:off x="311725" y="202402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 don’t know if /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I’m wondering if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7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Command Example #1</a:t>
            </a:r>
            <a:endParaRPr/>
          </a:p>
        </p:txBody>
      </p:sp>
      <p:sp>
        <p:nvSpPr>
          <p:cNvPr id="464" name="Google Shape;464;p77"/>
          <p:cNvSpPr txBox="1"/>
          <p:nvPr/>
        </p:nvSpPr>
        <p:spPr>
          <a:xfrm>
            <a:off x="311725" y="33572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or not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65" name="Google Shape;465;p77"/>
          <p:cNvSpPr txBox="1"/>
          <p:nvPr/>
        </p:nvSpPr>
        <p:spPr>
          <a:xfrm>
            <a:off x="299875" y="2962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 u="sng">
                <a:latin typeface="Roboto"/>
                <a:ea typeface="Roboto"/>
                <a:cs typeface="Roboto"/>
                <a:sym typeface="Roboto"/>
              </a:rPr>
              <a:t>   &lt;</a:t>
            </a:r>
            <a:r>
              <a:rPr b="1" lang="en" sz="2000" u="sng">
                <a:latin typeface="Roboto"/>
                <a:ea typeface="Roboto"/>
                <a:cs typeface="Roboto"/>
                <a:sym typeface="Roboto"/>
              </a:rPr>
              <a:t>DIRECT COMMAND</a:t>
            </a:r>
            <a:r>
              <a:rPr lang="en" sz="2000" u="sng">
                <a:latin typeface="Roboto"/>
                <a:ea typeface="Roboto"/>
                <a:cs typeface="Roboto"/>
                <a:sym typeface="Roboto"/>
              </a:rPr>
              <a:t>&gt; 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now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66" name="Google Shape;466;p77"/>
          <p:cNvSpPr txBox="1"/>
          <p:nvPr/>
        </p:nvSpPr>
        <p:spPr>
          <a:xfrm>
            <a:off x="311725" y="24697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you want to / you can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67" name="Google Shape;467;p77"/>
          <p:cNvSpPr txBox="1"/>
          <p:nvPr/>
        </p:nvSpPr>
        <p:spPr>
          <a:xfrm>
            <a:off x="311725" y="202402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 don’t know if / I’m wondering if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7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Command Example #2</a:t>
            </a:r>
            <a:endParaRPr/>
          </a:p>
        </p:txBody>
      </p:sp>
      <p:sp>
        <p:nvSpPr>
          <p:cNvPr id="473" name="Google Shape;473;p78"/>
          <p:cNvSpPr txBox="1"/>
          <p:nvPr/>
        </p:nvSpPr>
        <p:spPr>
          <a:xfrm>
            <a:off x="299875" y="2962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you have confidence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74" name="Google Shape;474;p78"/>
          <p:cNvSpPr txBox="1"/>
          <p:nvPr/>
        </p:nvSpPr>
        <p:spPr>
          <a:xfrm>
            <a:off x="311725" y="24697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Maybe you’ve seen other people who, just like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75" name="Google Shape;475;p78"/>
          <p:cNvSpPr txBox="1"/>
          <p:nvPr/>
        </p:nvSpPr>
        <p:spPr>
          <a:xfrm>
            <a:off x="311725" y="3460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now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7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Command Example #2</a:t>
            </a:r>
            <a:endParaRPr/>
          </a:p>
        </p:txBody>
      </p:sp>
      <p:sp>
        <p:nvSpPr>
          <p:cNvPr id="481" name="Google Shape;481;p79"/>
          <p:cNvSpPr txBox="1"/>
          <p:nvPr/>
        </p:nvSpPr>
        <p:spPr>
          <a:xfrm>
            <a:off x="299875" y="2962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you have confidence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82" name="Google Shape;482;p79"/>
          <p:cNvSpPr txBox="1"/>
          <p:nvPr/>
        </p:nvSpPr>
        <p:spPr>
          <a:xfrm>
            <a:off x="311725" y="24697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I’m not sure how long it might take before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83" name="Google Shape;483;p79"/>
          <p:cNvSpPr txBox="1"/>
          <p:nvPr/>
        </p:nvSpPr>
        <p:spPr>
          <a:xfrm>
            <a:off x="311725" y="3460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N</a:t>
            </a: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ow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, let’s focus on something else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8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Command Example #3</a:t>
            </a:r>
            <a:endParaRPr/>
          </a:p>
        </p:txBody>
      </p:sp>
      <p:sp>
        <p:nvSpPr>
          <p:cNvPr id="489" name="Google Shape;489;p80"/>
          <p:cNvSpPr txBox="1"/>
          <p:nvPr/>
        </p:nvSpPr>
        <p:spPr>
          <a:xfrm>
            <a:off x="299875" y="2962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make a decision now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90" name="Google Shape;490;p80"/>
          <p:cNvSpPr txBox="1"/>
          <p:nvPr/>
        </p:nvSpPr>
        <p:spPr>
          <a:xfrm>
            <a:off x="311725" y="24697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Are you ready to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91" name="Google Shape;491;p80"/>
          <p:cNvSpPr txBox="1"/>
          <p:nvPr/>
        </p:nvSpPr>
        <p:spPr>
          <a:xfrm>
            <a:off x="311725" y="3460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or later?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8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Embedded Command Example #3</a:t>
            </a:r>
            <a:endParaRPr/>
          </a:p>
        </p:txBody>
      </p:sp>
      <p:sp>
        <p:nvSpPr>
          <p:cNvPr id="497" name="Google Shape;497;p81"/>
          <p:cNvSpPr txBox="1"/>
          <p:nvPr/>
        </p:nvSpPr>
        <p:spPr>
          <a:xfrm>
            <a:off x="299875" y="2962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make a decision now,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98" name="Google Shape;498;p81"/>
          <p:cNvSpPr txBox="1"/>
          <p:nvPr/>
        </p:nvSpPr>
        <p:spPr>
          <a:xfrm>
            <a:off x="311725" y="24697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If your conscious mind can NOT believe you can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99" name="Google Shape;499;p81"/>
          <p:cNvSpPr txBox="1"/>
          <p:nvPr/>
        </p:nvSpPr>
        <p:spPr>
          <a:xfrm>
            <a:off x="311725" y="3460375"/>
            <a:ext cx="839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can your subconscious mind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believe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that?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Biggest Reason Why...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252475" y="1529700"/>
            <a:ext cx="8660100" cy="2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your previous attempts at self-improvement have failed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Homeostasis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The subconscious mind's job of keeping everything the same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Body temperature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Breathing rate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Heart rate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Any habit it associates with keeping you alive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8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Best Practices for Using Embedded Commands</a:t>
            </a:r>
            <a:endParaRPr/>
          </a:p>
        </p:txBody>
      </p:sp>
      <p:sp>
        <p:nvSpPr>
          <p:cNvPr id="505" name="Google Shape;505;p82"/>
          <p:cNvSpPr txBox="1"/>
          <p:nvPr/>
        </p:nvSpPr>
        <p:spPr>
          <a:xfrm>
            <a:off x="442275" y="1949275"/>
            <a:ext cx="87018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Keep them clear and simple. Less is more.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Read/Record the Embedded Command in a regular/higher pitch.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Read/Record the Direct Command in a lower pitch. (</a:t>
            </a:r>
            <a:r>
              <a:rPr lang="en" sz="20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Analog Marking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Space them out within your overall custom script.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Repeat them.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8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Ways to Command or Make Suggestions</a:t>
            </a:r>
            <a:endParaRPr/>
          </a:p>
        </p:txBody>
      </p:sp>
      <p:sp>
        <p:nvSpPr>
          <p:cNvPr id="511" name="Google Shape;511;p83"/>
          <p:cNvSpPr txBox="1"/>
          <p:nvPr/>
        </p:nvSpPr>
        <p:spPr>
          <a:xfrm>
            <a:off x="442275" y="1949275"/>
            <a:ext cx="8701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Roboto"/>
              <a:buAutoNum type="arabicPeriod"/>
            </a:pPr>
            <a:r>
              <a:rPr lang="en" sz="2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Suggestive Imagery</a:t>
            </a:r>
            <a:endParaRPr sz="2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Roboto"/>
              <a:buAutoNum type="arabicPeriod"/>
            </a:pPr>
            <a:r>
              <a:rPr lang="en" sz="2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Analogies or Metaphors</a:t>
            </a:r>
            <a:endParaRPr sz="2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Roboto"/>
              <a:buAutoNum type="arabicPeriod"/>
            </a:pPr>
            <a:r>
              <a:rPr lang="en" sz="2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Embedded Commands</a:t>
            </a:r>
            <a:endParaRPr sz="2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Affirmations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84"/>
          <p:cNvSpPr txBox="1"/>
          <p:nvPr>
            <p:ph type="title"/>
          </p:nvPr>
        </p:nvSpPr>
        <p:spPr>
          <a:xfrm>
            <a:off x="1330050" y="1194050"/>
            <a:ext cx="6483900" cy="189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Affirmations</a:t>
            </a:r>
            <a:endParaRPr sz="48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8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an Affirmation?</a:t>
            </a:r>
            <a:endParaRPr/>
          </a:p>
        </p:txBody>
      </p:sp>
      <p:sp>
        <p:nvSpPr>
          <p:cNvPr id="522" name="Google Shape;522;p85"/>
          <p:cNvSpPr txBox="1"/>
          <p:nvPr/>
        </p:nvSpPr>
        <p:spPr>
          <a:xfrm>
            <a:off x="442275" y="1949275"/>
            <a:ext cx="87018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Positive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Statement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In the Present Tense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In Third-Person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Focused on the Desired Outcome as if its Already Occurred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23" name="Google Shape;523;p85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 Affirmation is: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8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Affirmation Examples</a:t>
            </a:r>
            <a:endParaRPr/>
          </a:p>
        </p:txBody>
      </p:sp>
      <p:sp>
        <p:nvSpPr>
          <p:cNvPr id="529" name="Google Shape;529;p86"/>
          <p:cNvSpPr txBox="1"/>
          <p:nvPr/>
        </p:nvSpPr>
        <p:spPr>
          <a:xfrm>
            <a:off x="379675" y="1453500"/>
            <a:ext cx="8840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“Everyone can tell when they talk to you that you are smart.”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are successful at avoiding sugary foods now.”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pick things up easily and learn fast in any situation.”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are happy and feeling good now because you are successful.”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“You are the best at what you do and this makes you more confident.”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8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 Step Process to Create a Custom Script</a:t>
            </a:r>
            <a:endParaRPr/>
          </a:p>
        </p:txBody>
      </p:sp>
      <p:sp>
        <p:nvSpPr>
          <p:cNvPr id="535" name="Google Shape;535;p87"/>
          <p:cNvSpPr txBox="1"/>
          <p:nvPr/>
        </p:nvSpPr>
        <p:spPr>
          <a:xfrm>
            <a:off x="252475" y="1529700"/>
            <a:ext cx="86895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B7B7B7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rgbClr val="B7B7B7"/>
                </a:solidFill>
                <a:latin typeface="Roboto"/>
                <a:ea typeface="Roboto"/>
                <a:cs typeface="Roboto"/>
                <a:sym typeface="Roboto"/>
              </a:rPr>
              <a:t>Trance Induction</a:t>
            </a:r>
            <a:endParaRPr b="1" sz="2000">
              <a:solidFill>
                <a:srgbClr val="B7B7B7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rgbClr val="B7B7B7"/>
                </a:solidFill>
                <a:latin typeface="Roboto"/>
                <a:ea typeface="Roboto"/>
                <a:cs typeface="Roboto"/>
                <a:sym typeface="Roboto"/>
              </a:rPr>
              <a:t>Deepener</a:t>
            </a:r>
            <a:endParaRPr b="1" sz="2000">
              <a:solidFill>
                <a:srgbClr val="B7B7B7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Your </a:t>
            </a:r>
            <a:r>
              <a:rPr b="1" i="1" lang="en" sz="2000" u="sng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Specific</a:t>
            </a:r>
            <a:r>
              <a:rPr b="1" lang="en" sz="2000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 Hypnotic Suggestions or Commands</a:t>
            </a:r>
            <a:endParaRPr b="1" sz="2000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Trance Termination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88"/>
          <p:cNvSpPr txBox="1"/>
          <p:nvPr>
            <p:ph type="title"/>
          </p:nvPr>
        </p:nvSpPr>
        <p:spPr>
          <a:xfrm>
            <a:off x="1804500" y="1331550"/>
            <a:ext cx="5535000" cy="202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Trance Termination</a:t>
            </a:r>
            <a:endParaRPr sz="600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Terminate the Trance State and...</a:t>
            </a:r>
            <a:endParaRPr/>
          </a:p>
        </p:txBody>
      </p:sp>
      <p:sp>
        <p:nvSpPr>
          <p:cNvPr id="546" name="Google Shape;546;p89"/>
          <p:cNvSpPr txBox="1"/>
          <p:nvPr/>
        </p:nvSpPr>
        <p:spPr>
          <a:xfrm>
            <a:off x="442275" y="1949275"/>
            <a:ext cx="87018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“In a moment, I am going to start counting from 0 up to 5.”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“When I reach 5, you will be fully and completely awake.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“Ready?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“0-waking up now, 1-starting to wake up now feeling refreshed”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2-waking up now, feeling wonderful, 3-waking up, eyes opening up now”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4-eyes opening, feeling great,...&amp; 5-AWAKE! Feeling wonderful now!”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47" name="Google Shape;547;p89"/>
          <p:cNvSpPr txBox="1"/>
          <p:nvPr/>
        </p:nvSpPr>
        <p:spPr>
          <a:xfrm>
            <a:off x="0" y="1371600"/>
            <a:ext cx="907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bring yourself back to your normal waking state again (a.k.a. Count Out)</a:t>
            </a: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90"/>
          <p:cNvSpPr txBox="1"/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Wrap-Up</a:t>
            </a:r>
            <a:endParaRPr sz="6000"/>
          </a:p>
        </p:txBody>
      </p:sp>
      <p:sp>
        <p:nvSpPr>
          <p:cNvPr id="553" name="Google Shape;553;p90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/>
              <a:t>how to create your own self-hypnosis</a:t>
            </a:r>
            <a:endParaRPr b="1" sz="240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91"/>
          <p:cNvSpPr/>
          <p:nvPr/>
        </p:nvSpPr>
        <p:spPr>
          <a:xfrm>
            <a:off x="389875" y="1529700"/>
            <a:ext cx="8442600" cy="3237000"/>
          </a:xfrm>
          <a:prstGeom prst="roundRect">
            <a:avLst>
              <a:gd fmla="val 16667" name="adj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9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</a:t>
            </a:r>
            <a:r>
              <a:rPr lang="en"/>
              <a:t> you learned during this training…</a:t>
            </a:r>
            <a:endParaRPr/>
          </a:p>
        </p:txBody>
      </p:sp>
      <p:sp>
        <p:nvSpPr>
          <p:cNvPr id="560" name="Google Shape;560;p91"/>
          <p:cNvSpPr txBox="1"/>
          <p:nvPr/>
        </p:nvSpPr>
        <p:spPr>
          <a:xfrm>
            <a:off x="481075" y="1986900"/>
            <a:ext cx="8143800" cy="22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Self-Hypnosis is a natural state</a:t>
            </a:r>
            <a:endParaRPr b="1" sz="19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Self-Hypnosis helps with vocational &amp; avocational changes</a:t>
            </a:r>
            <a:endParaRPr b="1" sz="19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Self-Hypnosis is better than other self-improvement methods because it works at the subconscious level, which is more effective &amp; long-lasting</a:t>
            </a:r>
            <a:endParaRPr b="1" sz="19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You can hypnotize yourself by reading a script out loud or listening to it</a:t>
            </a:r>
            <a:endParaRPr b="1" sz="19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Biggest Reason Why...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110" name="Google Shape;110;p20"/>
          <p:cNvSpPr txBox="1"/>
          <p:nvPr/>
        </p:nvSpPr>
        <p:spPr>
          <a:xfrm>
            <a:off x="252475" y="1529700"/>
            <a:ext cx="8660100" cy="28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your previous attempts at self-improvement have failed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Trying to Change Yourself Overnight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The #1 job of your subconscious mind is to sabotage any efforts to make changes that are </a:t>
            </a: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TOO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significant, drastic, or dramatic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Any significant or dramatic change is seen as a </a:t>
            </a:r>
            <a:r>
              <a:rPr b="1" i="1" lang="en" sz="2000" u="sng">
                <a:latin typeface="Roboto"/>
                <a:ea typeface="Roboto"/>
                <a:cs typeface="Roboto"/>
                <a:sym typeface="Roboto"/>
              </a:rPr>
              <a:t>threat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and is not allowed!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92"/>
          <p:cNvSpPr/>
          <p:nvPr/>
        </p:nvSpPr>
        <p:spPr>
          <a:xfrm>
            <a:off x="389875" y="1529700"/>
            <a:ext cx="8442600" cy="3237000"/>
          </a:xfrm>
          <a:prstGeom prst="roundRect">
            <a:avLst>
              <a:gd fmla="val 16667" name="adj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92"/>
          <p:cNvSpPr txBox="1"/>
          <p:nvPr>
            <p:ph type="title"/>
          </p:nvPr>
        </p:nvSpPr>
        <p:spPr>
          <a:xfrm>
            <a:off x="311725" y="500925"/>
            <a:ext cx="87630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Step-by-Step Process to Create a Custom Script</a:t>
            </a:r>
            <a:endParaRPr/>
          </a:p>
        </p:txBody>
      </p:sp>
      <p:sp>
        <p:nvSpPr>
          <p:cNvPr id="567" name="Google Shape;567;p92"/>
          <p:cNvSpPr txBox="1"/>
          <p:nvPr/>
        </p:nvSpPr>
        <p:spPr>
          <a:xfrm>
            <a:off x="481075" y="2215500"/>
            <a:ext cx="86391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Trance Induction Script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Deepener Script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Your </a:t>
            </a:r>
            <a:r>
              <a:rPr b="1" i="1" lang="en" sz="2000" u="sng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Specific</a:t>
            </a: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Customized Hypnotic Suggestions or Commands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Trance Termination Script (</a:t>
            </a:r>
            <a:r>
              <a:rPr b="1" i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if you need to wake up</a:t>
            </a: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93"/>
          <p:cNvSpPr/>
          <p:nvPr/>
        </p:nvSpPr>
        <p:spPr>
          <a:xfrm>
            <a:off x="389875" y="1529700"/>
            <a:ext cx="8442600" cy="3237000"/>
          </a:xfrm>
          <a:prstGeom prst="roundRect">
            <a:avLst>
              <a:gd fmla="val 16667" name="adj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93"/>
          <p:cNvSpPr txBox="1"/>
          <p:nvPr>
            <p:ph type="title"/>
          </p:nvPr>
        </p:nvSpPr>
        <p:spPr>
          <a:xfrm>
            <a:off x="311725" y="500925"/>
            <a:ext cx="87630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Tips on Creating Your Own Script</a:t>
            </a:r>
            <a:endParaRPr/>
          </a:p>
        </p:txBody>
      </p:sp>
      <p:sp>
        <p:nvSpPr>
          <p:cNvPr id="574" name="Google Shape;574;p93"/>
          <p:cNvSpPr txBox="1"/>
          <p:nvPr/>
        </p:nvSpPr>
        <p:spPr>
          <a:xfrm>
            <a:off x="481075" y="1605900"/>
            <a:ext cx="83514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Use a mix of direct &amp; embedded commands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Use imagery to create a safe space &amp; feel empowered &amp; more open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Use characters to share wisdom, grant </a:t>
            </a: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permission</a:t>
            </a: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to be successful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rabi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Decide to either: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lphaL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keep things </a:t>
            </a: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vague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"/>
              <a:buAutoNum type="alphaLcPeriod"/>
            </a:pPr>
            <a:r>
              <a:rPr b="1" lang="en" sz="2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be as exact as possible</a:t>
            </a:r>
            <a:endParaRPr b="1" sz="2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94"/>
          <p:cNvSpPr txBox="1"/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 You</a:t>
            </a:r>
            <a:endParaRPr sz="6000"/>
          </a:p>
        </p:txBody>
      </p:sp>
      <p:sp>
        <p:nvSpPr>
          <p:cNvPr id="580" name="Google Shape;580;p94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/>
              <a:t>Good luck and talk to you again soon!</a:t>
            </a:r>
            <a:endParaRPr b="1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296950" y="500925"/>
            <a:ext cx="87189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Biggest Reason Why...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endParaRPr/>
          </a:p>
        </p:txBody>
      </p:sp>
      <p:sp>
        <p:nvSpPr>
          <p:cNvPr id="116" name="Google Shape;116;p21"/>
          <p:cNvSpPr txBox="1"/>
          <p:nvPr/>
        </p:nvSpPr>
        <p:spPr>
          <a:xfrm>
            <a:off x="252475" y="1529700"/>
            <a:ext cx="8660100" cy="30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your previous attempts at self-improvement have failed</a:t>
            </a:r>
            <a:endParaRPr b="1"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Permission Conditioning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Before the age of 8 or 9, we are all taught and conditioned to seek permission first</a:t>
            </a:r>
            <a:br>
              <a:rPr lang="en" sz="2000">
                <a:latin typeface="Roboto"/>
                <a:ea typeface="Roboto"/>
                <a:cs typeface="Roboto"/>
                <a:sym typeface="Roboto"/>
              </a:rPr>
            </a:br>
            <a:endParaRPr sz="5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Our mind is ALL subconscious and we are all hyper-suggestible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■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We do as we are told and we learn to ask permission to do things new or different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