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338" r:id="rId3"/>
    <p:sldId id="542" r:id="rId4"/>
    <p:sldId id="543" r:id="rId5"/>
    <p:sldId id="544" r:id="rId6"/>
    <p:sldId id="545" r:id="rId7"/>
    <p:sldId id="339" r:id="rId8"/>
    <p:sldId id="340" r:id="rId9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38" autoAdjust="0"/>
    <p:restoredTop sz="94660"/>
  </p:normalViewPr>
  <p:slideViewPr>
    <p:cSldViewPr>
      <p:cViewPr>
        <p:scale>
          <a:sx n="50" d="100"/>
          <a:sy n="50" d="100"/>
        </p:scale>
        <p:origin x="-1980" y="-7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9994" y="7068005"/>
            <a:ext cx="761904" cy="438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8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9474" y="162055"/>
            <a:ext cx="1001445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79994" y="7068005"/>
            <a:ext cx="761904" cy="4380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11537" y="3273513"/>
            <a:ext cx="6270325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F48277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770" y="2778685"/>
            <a:ext cx="9683859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Futura Hv BT"/>
                <a:cs typeface="Futura Hv B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929298" y="7328763"/>
            <a:ext cx="2903220" cy="147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29292"/>
                </a:solidFill>
                <a:latin typeface="Futura Lt BT"/>
                <a:cs typeface="Futura Lt BT"/>
              </a:defRPr>
            </a:lvl1pPr>
          </a:lstStyle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03/12/2019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90BE3611-8EF8-42F8-8744-F206E4289A9D}"/>
              </a:ext>
            </a:extLst>
          </p:cNvPr>
          <p:cNvGrpSpPr/>
          <p:nvPr/>
        </p:nvGrpSpPr>
        <p:grpSpPr>
          <a:xfrm>
            <a:off x="9583660" y="123825"/>
            <a:ext cx="1097040" cy="6499448"/>
            <a:chOff x="274038" y="354742"/>
            <a:chExt cx="1097040" cy="6499448"/>
          </a:xfrm>
        </p:grpSpPr>
        <p:pic>
          <p:nvPicPr>
            <p:cNvPr id="4" name="Picture 3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32B9DEE8-C6ED-49A6-9B41-052805351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38" y="354742"/>
              <a:ext cx="978920" cy="6342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188609A-A611-4A2E-ADF3-37BE3E37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3" y="3065641"/>
              <a:ext cx="696610" cy="693992"/>
            </a:xfrm>
            <a:prstGeom prst="rect">
              <a:avLst/>
            </a:prstGeom>
          </p:spPr>
        </p:pic>
        <p:pic>
          <p:nvPicPr>
            <p:cNvPr id="6" name="Picture 5" descr="A close up of a clock&#10;&#10;Description generated with high confidence">
              <a:extLst>
                <a:ext uri="{FF2B5EF4-FFF2-40B4-BE49-F238E27FC236}">
                  <a16:creationId xmlns="" xmlns:a16="http://schemas.microsoft.com/office/drawing/2014/main" id="{DE10077F-3486-4CAE-903A-93F4EF79C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36" y="5835317"/>
              <a:ext cx="633758" cy="715466"/>
            </a:xfrm>
            <a:prstGeom prst="rect">
              <a:avLst/>
            </a:prstGeom>
          </p:spPr>
        </p:pic>
        <p:sp>
          <p:nvSpPr>
            <p:cNvPr id="7" name="object 3">
              <a:extLst>
                <a:ext uri="{FF2B5EF4-FFF2-40B4-BE49-F238E27FC236}">
                  <a16:creationId xmlns="" xmlns:a16="http://schemas.microsoft.com/office/drawing/2014/main" id="{16D52517-2BFF-413B-8FD7-7B6B6AD3DA07}"/>
                </a:ext>
              </a:extLst>
            </p:cNvPr>
            <p:cNvSpPr txBox="1"/>
            <p:nvPr/>
          </p:nvSpPr>
          <p:spPr>
            <a:xfrm>
              <a:off x="558477" y="6564367"/>
              <a:ext cx="812601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800" i="1" spc="-5" dirty="0">
                  <a:latin typeface="Futura Lt BT"/>
                  <a:cs typeface="Futura Lt BT"/>
                </a:rPr>
                <a:t>30 mins</a:t>
              </a:r>
              <a:endParaRPr sz="1800" dirty="0">
                <a:latin typeface="Futura Lt BT"/>
                <a:cs typeface="Futura Lt BT"/>
              </a:endParaRPr>
            </a:p>
          </p:txBody>
        </p:sp>
      </p:grpSp>
      <p:pic>
        <p:nvPicPr>
          <p:cNvPr id="8" name="Picture 2" descr="C:\Users\XDS\Desktop\Design Thinking online program\Slides\For Amarji\Experimentation\Prototype canvas.png">
            <a:extLst>
              <a:ext uri="{FF2B5EF4-FFF2-40B4-BE49-F238E27FC236}">
                <a16:creationId xmlns="" xmlns:a16="http://schemas.microsoft.com/office/drawing/2014/main" id="{23226F4D-D941-444C-8476-50948E11A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575" y="314232"/>
            <a:ext cx="8928101" cy="640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9281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474" y="162055"/>
            <a:ext cx="21209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Live  </a:t>
            </a:r>
            <a:r>
              <a:rPr spc="-5" dirty="0">
                <a:solidFill>
                  <a:srgbClr val="292A2B"/>
                </a:solidFill>
                <a:latin typeface="Century Gothic"/>
                <a:cs typeface="Century Gothic"/>
              </a:rPr>
              <a:t>Prototyping  </a:t>
            </a:r>
            <a:r>
              <a:rPr dirty="0">
                <a:solidFill>
                  <a:srgbClr val="292A2B"/>
                </a:solidFill>
                <a:latin typeface="Century Gothic"/>
                <a:cs typeface="Century Gothic"/>
              </a:rPr>
              <a:t>Today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11299" y="196286"/>
            <a:ext cx="6558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utura Lt BT"/>
                <a:cs typeface="Futura Lt BT"/>
              </a:rPr>
              <a:t>List of top </a:t>
            </a:r>
            <a:r>
              <a:rPr sz="2000" dirty="0">
                <a:latin typeface="Futura Lt BT"/>
                <a:cs typeface="Futura Lt BT"/>
              </a:rPr>
              <a:t>3 </a:t>
            </a:r>
            <a:r>
              <a:rPr sz="2000" spc="-5" dirty="0">
                <a:latin typeface="Futura Lt BT"/>
                <a:cs typeface="Futura Lt BT"/>
              </a:rPr>
              <a:t>things </a:t>
            </a:r>
            <a:r>
              <a:rPr sz="2000" dirty="0">
                <a:latin typeface="Futura Lt BT"/>
                <a:cs typeface="Futura Lt BT"/>
              </a:rPr>
              <a:t>you want </a:t>
            </a:r>
            <a:r>
              <a:rPr sz="2000" spc="-5" dirty="0">
                <a:latin typeface="Futura Lt BT"/>
                <a:cs typeface="Futura Lt BT"/>
              </a:rPr>
              <a:t>to </a:t>
            </a:r>
            <a:r>
              <a:rPr sz="2000" dirty="0">
                <a:latin typeface="Futura Lt BT"/>
                <a:cs typeface="Futura Lt BT"/>
              </a:rPr>
              <a:t>know from </a:t>
            </a:r>
            <a:r>
              <a:rPr sz="2000" spc="-5" dirty="0">
                <a:latin typeface="Futura Lt BT"/>
                <a:cs typeface="Futura Lt BT"/>
              </a:rPr>
              <a:t>the customer about  </a:t>
            </a:r>
            <a:r>
              <a:rPr sz="2000" dirty="0">
                <a:latin typeface="Futura Lt BT"/>
                <a:cs typeface="Futura Lt BT"/>
              </a:rPr>
              <a:t>your idea - Create a </a:t>
            </a:r>
            <a:r>
              <a:rPr sz="2000" spc="-5" dirty="0">
                <a:latin typeface="Futura Lt BT"/>
                <a:cs typeface="Futura Lt BT"/>
              </a:rPr>
              <a:t>prototype to </a:t>
            </a:r>
            <a:r>
              <a:rPr sz="2000" dirty="0">
                <a:latin typeface="Futura Lt BT"/>
                <a:cs typeface="Futura Lt BT"/>
              </a:rPr>
              <a:t>find </a:t>
            </a:r>
            <a:r>
              <a:rPr sz="2000" spc="-5" dirty="0">
                <a:latin typeface="Futura Lt BT"/>
                <a:cs typeface="Futura Lt BT"/>
              </a:rPr>
              <a:t>the</a:t>
            </a:r>
            <a:r>
              <a:rPr sz="2000" spc="-5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answer</a:t>
            </a:r>
            <a:endParaRPr sz="2000">
              <a:latin typeface="Futura Lt BT"/>
              <a:cs typeface="Futura Lt B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1298" y="1110686"/>
            <a:ext cx="4935801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Futura Hv BT"/>
                <a:cs typeface="Futura Hv BT"/>
              </a:rPr>
              <a:t>1st Step</a:t>
            </a:r>
            <a:r>
              <a:rPr sz="2000" b="1" spc="-10" dirty="0">
                <a:latin typeface="Futura Hv BT"/>
                <a:cs typeface="Futura Hv BT"/>
              </a:rPr>
              <a:t> </a:t>
            </a:r>
            <a:r>
              <a:rPr sz="2000" b="1" spc="-5" dirty="0">
                <a:latin typeface="Futura Hv BT"/>
                <a:cs typeface="Futura Hv BT"/>
              </a:rPr>
              <a:t>:</a:t>
            </a:r>
            <a:endParaRPr sz="2000" dirty="0">
              <a:latin typeface="Futura Hv BT"/>
              <a:cs typeface="Futura Hv BT"/>
            </a:endParaRPr>
          </a:p>
          <a:p>
            <a:pPr marL="12700" marR="19431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Quickly </a:t>
            </a:r>
            <a:r>
              <a:rPr sz="2000" spc="-5" dirty="0">
                <a:latin typeface="Futura Lt BT"/>
                <a:cs typeface="Futura Lt BT"/>
              </a:rPr>
              <a:t>draw/sketch </a:t>
            </a:r>
            <a:r>
              <a:rPr sz="2000" dirty="0">
                <a:latin typeface="Futura Lt BT"/>
                <a:cs typeface="Futura Lt BT"/>
              </a:rPr>
              <a:t>your </a:t>
            </a:r>
            <a:r>
              <a:rPr sz="2000" spc="-5" dirty="0">
                <a:latin typeface="Futura Lt BT"/>
                <a:cs typeface="Futura Lt BT"/>
              </a:rPr>
              <a:t>prototype </a:t>
            </a:r>
            <a:r>
              <a:rPr sz="2000" dirty="0">
                <a:latin typeface="Futura Lt BT"/>
                <a:cs typeface="Futura Lt BT"/>
              </a:rPr>
              <a:t>idea  </a:t>
            </a:r>
            <a:r>
              <a:rPr sz="2000" spc="-5" dirty="0">
                <a:latin typeface="Futura Lt BT"/>
                <a:cs typeface="Futura Lt BT"/>
              </a:rPr>
              <a:t>Ask the</a:t>
            </a:r>
            <a:r>
              <a:rPr sz="2000" spc="-1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Customer</a:t>
            </a: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Incorporate </a:t>
            </a:r>
            <a:r>
              <a:rPr sz="2000" dirty="0">
                <a:latin typeface="Futura Lt BT"/>
                <a:cs typeface="Futura Lt BT"/>
              </a:rPr>
              <a:t>feedback in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next</a:t>
            </a:r>
            <a:r>
              <a:rPr sz="2000" spc="-9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prototype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1299" y="2634686"/>
            <a:ext cx="6840801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Futura Hv BT"/>
                <a:cs typeface="Futura Hv BT"/>
              </a:rPr>
              <a:t>2nd Step</a:t>
            </a:r>
            <a:r>
              <a:rPr sz="2000" b="1" spc="-90" dirty="0">
                <a:latin typeface="Futura Hv BT"/>
                <a:cs typeface="Futura Hv BT"/>
              </a:rPr>
              <a:t> </a:t>
            </a:r>
            <a:r>
              <a:rPr sz="2000" b="1" spc="-5" dirty="0">
                <a:latin typeface="Futura Hv BT"/>
                <a:cs typeface="Futura Hv BT"/>
              </a:rPr>
              <a:t>:</a:t>
            </a:r>
            <a:endParaRPr sz="2000" dirty="0">
              <a:latin typeface="Futura Hv BT"/>
              <a:cs typeface="Futura Hv BT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Create a </a:t>
            </a:r>
            <a:r>
              <a:rPr sz="2000" spc="-5" dirty="0">
                <a:latin typeface="Futura Lt BT"/>
                <a:cs typeface="Futura Lt BT"/>
              </a:rPr>
              <a:t>quick orthographic drawing </a:t>
            </a:r>
            <a:r>
              <a:rPr sz="2000" dirty="0">
                <a:latin typeface="Futura Lt BT"/>
                <a:cs typeface="Futura Lt BT"/>
              </a:rPr>
              <a:t>with write-up/  </a:t>
            </a:r>
            <a:r>
              <a:rPr sz="2000" spc="-5" dirty="0">
                <a:latin typeface="Futura Lt BT"/>
                <a:cs typeface="Futura Lt BT"/>
              </a:rPr>
              <a:t>explanation</a:t>
            </a:r>
            <a:endParaRPr sz="2000" dirty="0">
              <a:latin typeface="Futura Lt BT"/>
              <a:cs typeface="Futura Lt BT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Ask the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Customer</a:t>
            </a:r>
          </a:p>
          <a:p>
            <a:pPr marL="12700">
              <a:lnSpc>
                <a:spcPct val="100000"/>
              </a:lnSpc>
            </a:pPr>
            <a:r>
              <a:rPr sz="2000" spc="-5" dirty="0">
                <a:latin typeface="Futura Lt BT"/>
                <a:cs typeface="Futura Lt BT"/>
              </a:rPr>
              <a:t>Incorporate </a:t>
            </a:r>
            <a:r>
              <a:rPr sz="2000" dirty="0">
                <a:latin typeface="Futura Lt BT"/>
                <a:cs typeface="Futura Lt BT"/>
              </a:rPr>
              <a:t>feedback in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next</a:t>
            </a:r>
            <a:r>
              <a:rPr sz="2000" spc="-35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prototype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Futura Hv BT"/>
                <a:cs typeface="Futura Hv BT"/>
              </a:rPr>
              <a:t>3rd Step</a:t>
            </a:r>
            <a:r>
              <a:rPr sz="2000" b="1" spc="-10" dirty="0">
                <a:latin typeface="Futura Hv BT"/>
                <a:cs typeface="Futura Hv BT"/>
              </a:rPr>
              <a:t> </a:t>
            </a:r>
            <a:r>
              <a:rPr sz="2000" b="1" spc="-5" dirty="0">
                <a:latin typeface="Futura Hv BT"/>
                <a:cs typeface="Futura Hv BT"/>
              </a:rPr>
              <a:t>:</a:t>
            </a:r>
            <a:endParaRPr sz="2000" dirty="0">
              <a:latin typeface="Futura Hv BT"/>
              <a:cs typeface="Futura Hv BT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Futura Lt BT"/>
                <a:cs typeface="Futura Lt BT"/>
              </a:rPr>
              <a:t>Make </a:t>
            </a:r>
            <a:r>
              <a:rPr sz="2000" spc="-5" dirty="0">
                <a:latin typeface="Futura Lt BT"/>
                <a:cs typeface="Futura Lt BT"/>
              </a:rPr>
              <a:t>the </a:t>
            </a:r>
            <a:r>
              <a:rPr sz="2000" dirty="0">
                <a:latin typeface="Futura Lt BT"/>
                <a:cs typeface="Futura Lt BT"/>
              </a:rPr>
              <a:t>final</a:t>
            </a:r>
            <a:r>
              <a:rPr sz="2000" spc="-10" dirty="0">
                <a:latin typeface="Futura Lt BT"/>
                <a:cs typeface="Futura Lt BT"/>
              </a:rPr>
              <a:t> </a:t>
            </a:r>
            <a:r>
              <a:rPr sz="2000" dirty="0">
                <a:latin typeface="Futura Lt BT"/>
                <a:cs typeface="Futura Lt BT"/>
              </a:rPr>
              <a:t>prototype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0BE3611-8EF8-42F8-8744-F206E4289A9D}"/>
              </a:ext>
            </a:extLst>
          </p:cNvPr>
          <p:cNvGrpSpPr/>
          <p:nvPr/>
        </p:nvGrpSpPr>
        <p:grpSpPr>
          <a:xfrm>
            <a:off x="9583660" y="123825"/>
            <a:ext cx="1097040" cy="6499448"/>
            <a:chOff x="274038" y="354742"/>
            <a:chExt cx="1097040" cy="6499448"/>
          </a:xfrm>
        </p:grpSpPr>
        <p:pic>
          <p:nvPicPr>
            <p:cNvPr id="9" name="Picture 8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32B9DEE8-C6ED-49A6-9B41-052805351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38" y="354742"/>
              <a:ext cx="978920" cy="63428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188609A-A611-4A2E-ADF3-37BE3E377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3" y="3065641"/>
              <a:ext cx="696610" cy="693992"/>
            </a:xfrm>
            <a:prstGeom prst="rect">
              <a:avLst/>
            </a:prstGeom>
          </p:spPr>
        </p:pic>
        <p:pic>
          <p:nvPicPr>
            <p:cNvPr id="11" name="Picture 10" descr="A close up of a clock&#10;&#10;Description generated with high confidence">
              <a:extLst>
                <a:ext uri="{FF2B5EF4-FFF2-40B4-BE49-F238E27FC236}">
                  <a16:creationId xmlns="" xmlns:a16="http://schemas.microsoft.com/office/drawing/2014/main" id="{DE10077F-3486-4CAE-903A-93F4EF79C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36" y="5835317"/>
              <a:ext cx="633758" cy="715466"/>
            </a:xfrm>
            <a:prstGeom prst="rect">
              <a:avLst/>
            </a:prstGeom>
          </p:spPr>
        </p:pic>
        <p:sp>
          <p:nvSpPr>
            <p:cNvPr id="12" name="object 3">
              <a:extLst>
                <a:ext uri="{FF2B5EF4-FFF2-40B4-BE49-F238E27FC236}">
                  <a16:creationId xmlns="" xmlns:a16="http://schemas.microsoft.com/office/drawing/2014/main" id="{16D52517-2BFF-413B-8FD7-7B6B6AD3DA07}"/>
                </a:ext>
              </a:extLst>
            </p:cNvPr>
            <p:cNvSpPr txBox="1"/>
            <p:nvPr/>
          </p:nvSpPr>
          <p:spPr>
            <a:xfrm>
              <a:off x="558477" y="6564367"/>
              <a:ext cx="812601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800" i="1" spc="-5" dirty="0">
                  <a:latin typeface="Futura Lt BT"/>
                  <a:cs typeface="Futura Lt BT"/>
                </a:rPr>
                <a:t>30 mins</a:t>
              </a:r>
              <a:endParaRPr sz="1800" dirty="0">
                <a:latin typeface="Futura Lt BT"/>
                <a:cs typeface="Futura Lt B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1303" y="7331867"/>
            <a:ext cx="2877820" cy="121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© </a:t>
            </a:r>
            <a:r>
              <a:rPr sz="800" spc="-5" dirty="0">
                <a:solidFill>
                  <a:srgbClr val="929292"/>
                </a:solidFill>
                <a:latin typeface="Futura Lt BT"/>
                <a:cs typeface="Futura Lt BT"/>
              </a:rPr>
              <a:t>All </a:t>
            </a: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rights reserved. </a:t>
            </a:r>
            <a:r>
              <a:rPr sz="800" spc="-5" dirty="0">
                <a:solidFill>
                  <a:srgbClr val="929292"/>
                </a:solidFill>
                <a:latin typeface="Futura Lt BT"/>
                <a:cs typeface="Futura Lt BT"/>
              </a:rPr>
              <a:t>2019. Innovation </a:t>
            </a: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&amp; </a:t>
            </a:r>
            <a:r>
              <a:rPr sz="800" spc="-10" dirty="0">
                <a:solidFill>
                  <a:srgbClr val="929292"/>
                </a:solidFill>
                <a:latin typeface="Futura Lt BT"/>
                <a:cs typeface="Futura Lt BT"/>
              </a:rPr>
              <a:t>Research Foundation</a:t>
            </a:r>
            <a:r>
              <a:rPr sz="800" spc="-30" dirty="0">
                <a:solidFill>
                  <a:srgbClr val="929292"/>
                </a:solidFill>
                <a:latin typeface="Futura Lt BT"/>
                <a:cs typeface="Futura Lt BT"/>
              </a:rPr>
              <a:t> </a:t>
            </a:r>
            <a:r>
              <a:rPr sz="800" dirty="0">
                <a:solidFill>
                  <a:srgbClr val="929292"/>
                </a:solidFill>
                <a:latin typeface="Futura Lt BT"/>
                <a:cs typeface="Futura Lt BT"/>
              </a:rPr>
              <a:t>(IRF)</a:t>
            </a:r>
            <a:endParaRPr sz="800">
              <a:latin typeface="Futura Lt BT"/>
              <a:cs typeface="Futura Lt B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879304" y="7058418"/>
            <a:ext cx="761898" cy="4380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0" y="7560005"/>
                </a:moveTo>
                <a:lnTo>
                  <a:pt x="10692003" y="7560005"/>
                </a:lnTo>
                <a:lnTo>
                  <a:pt x="10692003" y="0"/>
                </a:lnTo>
                <a:lnTo>
                  <a:pt x="0" y="0"/>
                </a:lnTo>
                <a:lnTo>
                  <a:pt x="0" y="7560005"/>
                </a:lnTo>
                <a:close/>
              </a:path>
            </a:pathLst>
          </a:custGeom>
          <a:solidFill>
            <a:srgbClr val="F482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9299" y="206550"/>
            <a:ext cx="229870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03</a:t>
            </a:r>
            <a:endParaRPr sz="5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50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Express</a:t>
            </a:r>
            <a:endParaRPr sz="5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pre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00" y="581025"/>
            <a:ext cx="8855974" cy="64326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DS\Desktop\Field guide for IMT\for mumbai faculty\Express\Prototyping &amp; Testing\Prototyping and testing icons\expr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1100" cy="7137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3444240" cy="7560309"/>
          </a:xfrm>
          <a:custGeom>
            <a:avLst/>
            <a:gdLst/>
            <a:ahLst/>
            <a:cxnLst/>
            <a:rect l="l" t="t" r="r" b="b"/>
            <a:pathLst>
              <a:path w="3444240" h="7560309">
                <a:moveTo>
                  <a:pt x="0" y="7559992"/>
                </a:moveTo>
                <a:lnTo>
                  <a:pt x="3443998" y="7559992"/>
                </a:lnTo>
                <a:lnTo>
                  <a:pt x="3443998" y="0"/>
                </a:lnTo>
                <a:lnTo>
                  <a:pt x="0" y="0"/>
                </a:lnTo>
                <a:lnTo>
                  <a:pt x="0" y="7559992"/>
                </a:lnTo>
                <a:close/>
              </a:path>
            </a:pathLst>
          </a:custGeom>
          <a:solidFill>
            <a:srgbClr val="F482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4300" y="274304"/>
            <a:ext cx="21291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dirty="0">
                <a:solidFill>
                  <a:srgbClr val="292A2B"/>
                </a:solidFill>
                <a:latin typeface="Century Gothic"/>
                <a:cs typeface="Century Gothic"/>
              </a:rPr>
              <a:t>f.</a:t>
            </a:r>
            <a:r>
              <a:rPr sz="4000" i="1" spc="-95" dirty="0">
                <a:solidFill>
                  <a:srgbClr val="292A2B"/>
                </a:solidFill>
                <a:latin typeface="Century Gothic"/>
                <a:cs typeface="Century Gothic"/>
              </a:rPr>
              <a:t> </a:t>
            </a:r>
            <a:r>
              <a:rPr sz="4000" i="1" dirty="0">
                <a:solidFill>
                  <a:srgbClr val="292A2B"/>
                </a:solidFill>
                <a:latin typeface="Century Gothic"/>
                <a:cs typeface="Century Gothic"/>
              </a:rPr>
              <a:t>Testing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pic>
        <p:nvPicPr>
          <p:cNvPr id="6" name="Picture 5" descr="A picture containing text&#10;&#10;Description generated with high confidence">
            <a:extLst>
              <a:ext uri="{FF2B5EF4-FFF2-40B4-BE49-F238E27FC236}">
                <a16:creationId xmlns:a16="http://schemas.microsoft.com/office/drawing/2014/main" xmlns="" id="{E67B71EA-363A-464B-B3D9-A62FC925C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162" y="1748670"/>
            <a:ext cx="4690882" cy="406299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C269D2D-0D48-438A-AB1A-693C4B79AF56}"/>
              </a:ext>
            </a:extLst>
          </p:cNvPr>
          <p:cNvGrpSpPr/>
          <p:nvPr/>
        </p:nvGrpSpPr>
        <p:grpSpPr>
          <a:xfrm>
            <a:off x="9583660" y="123825"/>
            <a:ext cx="1097040" cy="6499448"/>
            <a:chOff x="274038" y="354742"/>
            <a:chExt cx="1097040" cy="6499448"/>
          </a:xfrm>
        </p:grpSpPr>
        <p:pic>
          <p:nvPicPr>
            <p:cNvPr id="4" name="Picture 3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C1C32341-21F5-4FD8-B7D3-E97D803F1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38" y="354742"/>
              <a:ext cx="978920" cy="6342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50BDADA1-966E-4BA4-A044-B905511DA9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3" y="3065641"/>
              <a:ext cx="696610" cy="693992"/>
            </a:xfrm>
            <a:prstGeom prst="rect">
              <a:avLst/>
            </a:prstGeom>
          </p:spPr>
        </p:pic>
        <p:pic>
          <p:nvPicPr>
            <p:cNvPr id="6" name="Picture 5" descr="A close up of a clock&#10;&#10;Description generated with high confidence">
              <a:extLst>
                <a:ext uri="{FF2B5EF4-FFF2-40B4-BE49-F238E27FC236}">
                  <a16:creationId xmlns="" xmlns:a16="http://schemas.microsoft.com/office/drawing/2014/main" id="{8709C5E4-65C0-47EF-8177-D0E802DB1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36" y="5835317"/>
              <a:ext cx="633758" cy="715466"/>
            </a:xfrm>
            <a:prstGeom prst="rect">
              <a:avLst/>
            </a:prstGeom>
          </p:spPr>
        </p:pic>
        <p:sp>
          <p:nvSpPr>
            <p:cNvPr id="7" name="object 3">
              <a:extLst>
                <a:ext uri="{FF2B5EF4-FFF2-40B4-BE49-F238E27FC236}">
                  <a16:creationId xmlns="" xmlns:a16="http://schemas.microsoft.com/office/drawing/2014/main" id="{08FF3F93-BDC8-4969-A283-0AA2F727C40C}"/>
                </a:ext>
              </a:extLst>
            </p:cNvPr>
            <p:cNvSpPr txBox="1"/>
            <p:nvPr/>
          </p:nvSpPr>
          <p:spPr>
            <a:xfrm>
              <a:off x="558477" y="6564367"/>
              <a:ext cx="812601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800" i="1" spc="-5" dirty="0">
                  <a:latin typeface="Futura Lt BT"/>
                  <a:cs typeface="Futura Lt BT"/>
                </a:rPr>
                <a:t>30 mins</a:t>
              </a:r>
              <a:endParaRPr sz="1800" dirty="0">
                <a:latin typeface="Futura Lt BT"/>
                <a:cs typeface="Futura Lt BT"/>
              </a:endParaRPr>
            </a:p>
          </p:txBody>
        </p:sp>
      </p:grpSp>
      <p:pic>
        <p:nvPicPr>
          <p:cNvPr id="8" name="Picture 3" descr="C:\Users\XDS\Desktop\Design Thinking online program\Slides\For Amarji\Experimentation\Testing &amp; Getting feedback.png">
            <a:extLst>
              <a:ext uri="{FF2B5EF4-FFF2-40B4-BE49-F238E27FC236}">
                <a16:creationId xmlns="" xmlns:a16="http://schemas.microsoft.com/office/drawing/2014/main" id="{A3161CFC-7D47-47A6-99A5-52CCCBDF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220" y="304599"/>
            <a:ext cx="9102080" cy="553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/>
              <a:t>© </a:t>
            </a:r>
            <a:r>
              <a:rPr spc="-5" dirty="0"/>
              <a:t>All </a:t>
            </a:r>
            <a:r>
              <a:rPr dirty="0"/>
              <a:t>rights reserved. </a:t>
            </a:r>
            <a:r>
              <a:rPr spc="-5" dirty="0"/>
              <a:t>2019. Innovation </a:t>
            </a:r>
            <a:r>
              <a:rPr dirty="0"/>
              <a:t>&amp; </a:t>
            </a:r>
            <a:r>
              <a:rPr spc="-10" dirty="0"/>
              <a:t>Research Foundation</a:t>
            </a:r>
            <a:r>
              <a:rPr spc="-30" dirty="0"/>
              <a:t> </a:t>
            </a:r>
            <a:r>
              <a:rPr dirty="0"/>
              <a:t>(IRF)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AE0FDD52-D799-4432-90DC-82712F8B0F78}"/>
              </a:ext>
            </a:extLst>
          </p:cNvPr>
          <p:cNvGrpSpPr/>
          <p:nvPr/>
        </p:nvGrpSpPr>
        <p:grpSpPr>
          <a:xfrm>
            <a:off x="9583660" y="123825"/>
            <a:ext cx="1097040" cy="6499448"/>
            <a:chOff x="274038" y="354742"/>
            <a:chExt cx="1097040" cy="6499448"/>
          </a:xfrm>
        </p:grpSpPr>
        <p:pic>
          <p:nvPicPr>
            <p:cNvPr id="4" name="Picture 3" descr="A close up of a logo&#10;&#10;Description generated with very high confidence">
              <a:extLst>
                <a:ext uri="{FF2B5EF4-FFF2-40B4-BE49-F238E27FC236}">
                  <a16:creationId xmlns="" xmlns:a16="http://schemas.microsoft.com/office/drawing/2014/main" id="{6082635B-80C0-41C8-8AD7-AF8A94D8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38" y="354742"/>
              <a:ext cx="978920" cy="634282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4557FAB-0391-4744-B20C-C631755CA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193" y="3065641"/>
              <a:ext cx="696610" cy="693992"/>
            </a:xfrm>
            <a:prstGeom prst="rect">
              <a:avLst/>
            </a:prstGeom>
          </p:spPr>
        </p:pic>
        <p:pic>
          <p:nvPicPr>
            <p:cNvPr id="6" name="Picture 5" descr="A close up of a clock&#10;&#10;Description generated with high confidence">
              <a:extLst>
                <a:ext uri="{FF2B5EF4-FFF2-40B4-BE49-F238E27FC236}">
                  <a16:creationId xmlns="" xmlns:a16="http://schemas.microsoft.com/office/drawing/2014/main" id="{66C20079-0427-4692-800B-BBF9A4DE1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36" y="5835317"/>
              <a:ext cx="633758" cy="715466"/>
            </a:xfrm>
            <a:prstGeom prst="rect">
              <a:avLst/>
            </a:prstGeom>
          </p:spPr>
        </p:pic>
        <p:sp>
          <p:nvSpPr>
            <p:cNvPr id="7" name="object 3">
              <a:extLst>
                <a:ext uri="{FF2B5EF4-FFF2-40B4-BE49-F238E27FC236}">
                  <a16:creationId xmlns="" xmlns:a16="http://schemas.microsoft.com/office/drawing/2014/main" id="{6688C814-367E-4FA5-9762-09EC04A44B48}"/>
                </a:ext>
              </a:extLst>
            </p:cNvPr>
            <p:cNvSpPr txBox="1"/>
            <p:nvPr/>
          </p:nvSpPr>
          <p:spPr>
            <a:xfrm>
              <a:off x="558477" y="6564367"/>
              <a:ext cx="812601" cy="28982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en-IN" sz="1800" i="1" spc="-5" dirty="0">
                  <a:latin typeface="Futura Lt BT"/>
                  <a:cs typeface="Futura Lt BT"/>
                </a:rPr>
                <a:t>30 mins</a:t>
              </a:r>
              <a:endParaRPr sz="1800" dirty="0">
                <a:latin typeface="Futura Lt BT"/>
                <a:cs typeface="Futura Lt BT"/>
              </a:endParaRPr>
            </a:p>
          </p:txBody>
        </p:sp>
      </p:grpSp>
      <p:pic>
        <p:nvPicPr>
          <p:cNvPr id="8" name="Picture 2" descr="C:\Users\XDS\Desktop\Design Thinking online program\Slides\For Amarji\Experimentation\Testing &amp; Getting feedback 2.png">
            <a:extLst>
              <a:ext uri="{FF2B5EF4-FFF2-40B4-BE49-F238E27FC236}">
                <a16:creationId xmlns="" xmlns:a16="http://schemas.microsoft.com/office/drawing/2014/main" id="{E227C1E0-3B90-4C0B-A362-EE591650F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975" y="282674"/>
            <a:ext cx="9139964" cy="51460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</TotalTime>
  <Words>168</Words>
  <Application>Microsoft Office PowerPoint</Application>
  <PresentationFormat>Custom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Live  Prototyping  Today</vt:lpstr>
      <vt:lpstr>Slide 3</vt:lpstr>
      <vt:lpstr>Slide 4</vt:lpstr>
      <vt:lpstr>Slide 5</vt:lpstr>
      <vt:lpstr>f. Testing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credit course</dc:title>
  <dc:creator>XDS</dc:creator>
  <cp:lastModifiedBy>XDS</cp:lastModifiedBy>
  <cp:revision>212</cp:revision>
  <dcterms:created xsi:type="dcterms:W3CDTF">2019-06-10T10:56:43Z</dcterms:created>
  <dcterms:modified xsi:type="dcterms:W3CDTF">2019-12-03T08:27:12Z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2019-06-10T00:00:00Z</vt:filetime>
  </property>
</Properties>
</file>