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9" r:id="rId2"/>
    <p:sldId id="309" r:id="rId3"/>
    <p:sldId id="262" r:id="rId4"/>
    <p:sldId id="263" r:id="rId5"/>
    <p:sldId id="264" r:id="rId6"/>
    <p:sldId id="265" r:id="rId7"/>
    <p:sldId id="311" r:id="rId8"/>
    <p:sldId id="266" r:id="rId9"/>
    <p:sldId id="267" r:id="rId10"/>
    <p:sldId id="298" r:id="rId11"/>
    <p:sldId id="268" r:id="rId12"/>
    <p:sldId id="299" r:id="rId13"/>
    <p:sldId id="269" r:id="rId14"/>
    <p:sldId id="300" r:id="rId15"/>
    <p:sldId id="270" r:id="rId16"/>
    <p:sldId id="301" r:id="rId17"/>
    <p:sldId id="271" r:id="rId18"/>
    <p:sldId id="302" r:id="rId19"/>
    <p:sldId id="312" r:id="rId20"/>
    <p:sldId id="280" r:id="rId21"/>
    <p:sldId id="303" r:id="rId22"/>
    <p:sldId id="292" r:id="rId23"/>
    <p:sldId id="281" r:id="rId24"/>
    <p:sldId id="304" r:id="rId25"/>
    <p:sldId id="293" r:id="rId26"/>
    <p:sldId id="282" r:id="rId27"/>
    <p:sldId id="305" r:id="rId28"/>
    <p:sldId id="294" r:id="rId29"/>
    <p:sldId id="283" r:id="rId30"/>
    <p:sldId id="306" r:id="rId31"/>
    <p:sldId id="295" r:id="rId32"/>
    <p:sldId id="284" r:id="rId33"/>
    <p:sldId id="307" r:id="rId34"/>
    <p:sldId id="296" r:id="rId35"/>
    <p:sldId id="285" r:id="rId36"/>
    <p:sldId id="308" r:id="rId37"/>
    <p:sldId id="297" r:id="rId38"/>
    <p:sldId id="313" r:id="rId39"/>
    <p:sldId id="286" r:id="rId40"/>
    <p:sldId id="287" r:id="rId41"/>
    <p:sldId id="288" r:id="rId42"/>
    <p:sldId id="28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579"/>
  </p:normalViewPr>
  <p:slideViewPr>
    <p:cSldViewPr snapToGrid="0" snapToObjects="1">
      <p:cViewPr varScale="1">
        <p:scale>
          <a:sx n="86" d="100"/>
          <a:sy n="86" d="100"/>
        </p:scale>
        <p:origin x="105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87FFF-B7DB-E146-B74B-D271D1256C2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A12F4B48-89A1-7047-9C68-7CBE40BA8F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A9819D1-4F3C-F947-8F1E-3B2AADA87936}"/>
              </a:ext>
            </a:extLst>
          </p:cNvPr>
          <p:cNvSpPr>
            <a:spLocks noGrp="1"/>
          </p:cNvSpPr>
          <p:nvPr>
            <p:ph type="dt" sz="half" idx="10"/>
          </p:nvPr>
        </p:nvSpPr>
        <p:spPr/>
        <p:txBody>
          <a:bodyPr/>
          <a:lstStyle/>
          <a:p>
            <a:fld id="{F8EDB9CE-B6A2-0F42-8799-C07359B1DD1E}" type="datetimeFigureOut">
              <a:rPr lang="en-US" smtClean="0"/>
              <a:t>12/5/19</a:t>
            </a:fld>
            <a:endParaRPr lang="en-US"/>
          </a:p>
        </p:txBody>
      </p:sp>
      <p:sp>
        <p:nvSpPr>
          <p:cNvPr id="5" name="Footer Placeholder 4">
            <a:extLst>
              <a:ext uri="{FF2B5EF4-FFF2-40B4-BE49-F238E27FC236}">
                <a16:creationId xmlns:a16="http://schemas.microsoft.com/office/drawing/2014/main" id="{12BE6B8B-7CF8-CA4F-B835-3BAC7A040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5550A3-9CA4-D44B-8B64-01562CC330E2}"/>
              </a:ext>
            </a:extLst>
          </p:cNvPr>
          <p:cNvSpPr>
            <a:spLocks noGrp="1"/>
          </p:cNvSpPr>
          <p:nvPr>
            <p:ph type="sldNum" sz="quarter" idx="12"/>
          </p:nvPr>
        </p:nvSpPr>
        <p:spPr/>
        <p:txBody>
          <a:bodyPr/>
          <a:lstStyle/>
          <a:p>
            <a:fld id="{05C87F99-0E6D-1140-AEE3-641173D298AF}" type="slidenum">
              <a:rPr lang="en-US" smtClean="0"/>
              <a:t>‹#›</a:t>
            </a:fld>
            <a:endParaRPr lang="en-US"/>
          </a:p>
        </p:txBody>
      </p:sp>
    </p:spTree>
    <p:extLst>
      <p:ext uri="{BB962C8B-B14F-4D97-AF65-F5344CB8AC3E}">
        <p14:creationId xmlns:p14="http://schemas.microsoft.com/office/powerpoint/2010/main" val="764286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6F4D7-B56C-5D47-9457-14DC97B02BB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29A6450-0148-6646-BFEF-8C136737B72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8EAB7F2-92FB-5447-9F4B-84AE22EA113A}"/>
              </a:ext>
            </a:extLst>
          </p:cNvPr>
          <p:cNvSpPr>
            <a:spLocks noGrp="1"/>
          </p:cNvSpPr>
          <p:nvPr>
            <p:ph type="dt" sz="half" idx="10"/>
          </p:nvPr>
        </p:nvSpPr>
        <p:spPr/>
        <p:txBody>
          <a:bodyPr/>
          <a:lstStyle/>
          <a:p>
            <a:fld id="{F8EDB9CE-B6A2-0F42-8799-C07359B1DD1E}" type="datetimeFigureOut">
              <a:rPr lang="en-US" smtClean="0"/>
              <a:t>12/5/19</a:t>
            </a:fld>
            <a:endParaRPr lang="en-US"/>
          </a:p>
        </p:txBody>
      </p:sp>
      <p:sp>
        <p:nvSpPr>
          <p:cNvPr id="5" name="Footer Placeholder 4">
            <a:extLst>
              <a:ext uri="{FF2B5EF4-FFF2-40B4-BE49-F238E27FC236}">
                <a16:creationId xmlns:a16="http://schemas.microsoft.com/office/drawing/2014/main" id="{49AAA642-A54E-7341-87B6-16B2A53D2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8AEF0-9CAA-3041-8DA7-D811A14470D0}"/>
              </a:ext>
            </a:extLst>
          </p:cNvPr>
          <p:cNvSpPr>
            <a:spLocks noGrp="1"/>
          </p:cNvSpPr>
          <p:nvPr>
            <p:ph type="sldNum" sz="quarter" idx="12"/>
          </p:nvPr>
        </p:nvSpPr>
        <p:spPr/>
        <p:txBody>
          <a:bodyPr/>
          <a:lstStyle/>
          <a:p>
            <a:fld id="{05C87F99-0E6D-1140-AEE3-641173D298AF}" type="slidenum">
              <a:rPr lang="en-US" smtClean="0"/>
              <a:t>‹#›</a:t>
            </a:fld>
            <a:endParaRPr lang="en-US"/>
          </a:p>
        </p:txBody>
      </p:sp>
    </p:spTree>
    <p:extLst>
      <p:ext uri="{BB962C8B-B14F-4D97-AF65-F5344CB8AC3E}">
        <p14:creationId xmlns:p14="http://schemas.microsoft.com/office/powerpoint/2010/main" val="2630705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191B2B-9128-3346-9423-136F8F55C50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E66FB03-8F21-3B46-B646-1CFBBEE649F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E870551-911A-7345-8F36-09395A5E4A06}"/>
              </a:ext>
            </a:extLst>
          </p:cNvPr>
          <p:cNvSpPr>
            <a:spLocks noGrp="1"/>
          </p:cNvSpPr>
          <p:nvPr>
            <p:ph type="dt" sz="half" idx="10"/>
          </p:nvPr>
        </p:nvSpPr>
        <p:spPr/>
        <p:txBody>
          <a:bodyPr/>
          <a:lstStyle/>
          <a:p>
            <a:fld id="{F8EDB9CE-B6A2-0F42-8799-C07359B1DD1E}" type="datetimeFigureOut">
              <a:rPr lang="en-US" smtClean="0"/>
              <a:t>12/5/19</a:t>
            </a:fld>
            <a:endParaRPr lang="en-US"/>
          </a:p>
        </p:txBody>
      </p:sp>
      <p:sp>
        <p:nvSpPr>
          <p:cNvPr id="5" name="Footer Placeholder 4">
            <a:extLst>
              <a:ext uri="{FF2B5EF4-FFF2-40B4-BE49-F238E27FC236}">
                <a16:creationId xmlns:a16="http://schemas.microsoft.com/office/drawing/2014/main" id="{5357D185-5167-E84C-8BE7-3EB9E24B71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A92B86-2C94-3C45-A135-1C7D65FFDD50}"/>
              </a:ext>
            </a:extLst>
          </p:cNvPr>
          <p:cNvSpPr>
            <a:spLocks noGrp="1"/>
          </p:cNvSpPr>
          <p:nvPr>
            <p:ph type="sldNum" sz="quarter" idx="12"/>
          </p:nvPr>
        </p:nvSpPr>
        <p:spPr/>
        <p:txBody>
          <a:bodyPr/>
          <a:lstStyle/>
          <a:p>
            <a:fld id="{05C87F99-0E6D-1140-AEE3-641173D298AF}" type="slidenum">
              <a:rPr lang="en-US" smtClean="0"/>
              <a:t>‹#›</a:t>
            </a:fld>
            <a:endParaRPr lang="en-US"/>
          </a:p>
        </p:txBody>
      </p:sp>
    </p:spTree>
    <p:extLst>
      <p:ext uri="{BB962C8B-B14F-4D97-AF65-F5344CB8AC3E}">
        <p14:creationId xmlns:p14="http://schemas.microsoft.com/office/powerpoint/2010/main" val="1863888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8FC44-5AD9-6540-A8ED-B8FE60B4D78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1DC0A92-E969-F843-901F-F8B8CCCC28D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991568-2408-6847-87DE-5CEC8B33C073}"/>
              </a:ext>
            </a:extLst>
          </p:cNvPr>
          <p:cNvSpPr>
            <a:spLocks noGrp="1"/>
          </p:cNvSpPr>
          <p:nvPr>
            <p:ph type="dt" sz="half" idx="10"/>
          </p:nvPr>
        </p:nvSpPr>
        <p:spPr/>
        <p:txBody>
          <a:bodyPr/>
          <a:lstStyle/>
          <a:p>
            <a:fld id="{F8EDB9CE-B6A2-0F42-8799-C07359B1DD1E}" type="datetimeFigureOut">
              <a:rPr lang="en-US" smtClean="0"/>
              <a:t>12/5/19</a:t>
            </a:fld>
            <a:endParaRPr lang="en-US"/>
          </a:p>
        </p:txBody>
      </p:sp>
      <p:sp>
        <p:nvSpPr>
          <p:cNvPr id="5" name="Footer Placeholder 4">
            <a:extLst>
              <a:ext uri="{FF2B5EF4-FFF2-40B4-BE49-F238E27FC236}">
                <a16:creationId xmlns:a16="http://schemas.microsoft.com/office/drawing/2014/main" id="{A94AB725-DB42-F749-9618-A10EA6E50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5E6E8C-750D-0146-A26D-A7E2DAD63A19}"/>
              </a:ext>
            </a:extLst>
          </p:cNvPr>
          <p:cNvSpPr>
            <a:spLocks noGrp="1"/>
          </p:cNvSpPr>
          <p:nvPr>
            <p:ph type="sldNum" sz="quarter" idx="12"/>
          </p:nvPr>
        </p:nvSpPr>
        <p:spPr/>
        <p:txBody>
          <a:bodyPr/>
          <a:lstStyle/>
          <a:p>
            <a:fld id="{05C87F99-0E6D-1140-AEE3-641173D298AF}" type="slidenum">
              <a:rPr lang="en-US" smtClean="0"/>
              <a:t>‹#›</a:t>
            </a:fld>
            <a:endParaRPr lang="en-US"/>
          </a:p>
        </p:txBody>
      </p:sp>
    </p:spTree>
    <p:extLst>
      <p:ext uri="{BB962C8B-B14F-4D97-AF65-F5344CB8AC3E}">
        <p14:creationId xmlns:p14="http://schemas.microsoft.com/office/powerpoint/2010/main" val="3204714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D2262-72C7-5A4B-840D-2A6212FC494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03B2CD8-63AD-6B4F-B193-A890CB7AA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3459524-71C6-784F-B207-4E3203739529}"/>
              </a:ext>
            </a:extLst>
          </p:cNvPr>
          <p:cNvSpPr>
            <a:spLocks noGrp="1"/>
          </p:cNvSpPr>
          <p:nvPr>
            <p:ph type="dt" sz="half" idx="10"/>
          </p:nvPr>
        </p:nvSpPr>
        <p:spPr/>
        <p:txBody>
          <a:bodyPr/>
          <a:lstStyle/>
          <a:p>
            <a:fld id="{F8EDB9CE-B6A2-0F42-8799-C07359B1DD1E}" type="datetimeFigureOut">
              <a:rPr lang="en-US" smtClean="0"/>
              <a:t>12/5/19</a:t>
            </a:fld>
            <a:endParaRPr lang="en-US"/>
          </a:p>
        </p:txBody>
      </p:sp>
      <p:sp>
        <p:nvSpPr>
          <p:cNvPr id="5" name="Footer Placeholder 4">
            <a:extLst>
              <a:ext uri="{FF2B5EF4-FFF2-40B4-BE49-F238E27FC236}">
                <a16:creationId xmlns:a16="http://schemas.microsoft.com/office/drawing/2014/main" id="{32E7B8A0-709D-8F4A-A8E0-F2E1CA9D4D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D6912C-A4F6-A047-B712-71049345962C}"/>
              </a:ext>
            </a:extLst>
          </p:cNvPr>
          <p:cNvSpPr>
            <a:spLocks noGrp="1"/>
          </p:cNvSpPr>
          <p:nvPr>
            <p:ph type="sldNum" sz="quarter" idx="12"/>
          </p:nvPr>
        </p:nvSpPr>
        <p:spPr/>
        <p:txBody>
          <a:bodyPr/>
          <a:lstStyle/>
          <a:p>
            <a:fld id="{05C87F99-0E6D-1140-AEE3-641173D298AF}" type="slidenum">
              <a:rPr lang="en-US" smtClean="0"/>
              <a:t>‹#›</a:t>
            </a:fld>
            <a:endParaRPr lang="en-US"/>
          </a:p>
        </p:txBody>
      </p:sp>
    </p:spTree>
    <p:extLst>
      <p:ext uri="{BB962C8B-B14F-4D97-AF65-F5344CB8AC3E}">
        <p14:creationId xmlns:p14="http://schemas.microsoft.com/office/powerpoint/2010/main" val="2971953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345F4-0AEA-CD4D-942A-2F64130B719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CC30137-3D8E-E641-8CB8-8A3E6E34D8A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DDBE74D-9CE1-6540-8B87-D2E7F848073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E79162F-5347-B243-990C-D0F291FD43DB}"/>
              </a:ext>
            </a:extLst>
          </p:cNvPr>
          <p:cNvSpPr>
            <a:spLocks noGrp="1"/>
          </p:cNvSpPr>
          <p:nvPr>
            <p:ph type="dt" sz="half" idx="10"/>
          </p:nvPr>
        </p:nvSpPr>
        <p:spPr/>
        <p:txBody>
          <a:bodyPr/>
          <a:lstStyle/>
          <a:p>
            <a:fld id="{F8EDB9CE-B6A2-0F42-8799-C07359B1DD1E}" type="datetimeFigureOut">
              <a:rPr lang="en-US" smtClean="0"/>
              <a:t>12/5/19</a:t>
            </a:fld>
            <a:endParaRPr lang="en-US"/>
          </a:p>
        </p:txBody>
      </p:sp>
      <p:sp>
        <p:nvSpPr>
          <p:cNvPr id="6" name="Footer Placeholder 5">
            <a:extLst>
              <a:ext uri="{FF2B5EF4-FFF2-40B4-BE49-F238E27FC236}">
                <a16:creationId xmlns:a16="http://schemas.microsoft.com/office/drawing/2014/main" id="{41916256-D5D9-4343-B830-86FBAA81D8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4887D5-5D20-4B4A-A74D-491647C03D68}"/>
              </a:ext>
            </a:extLst>
          </p:cNvPr>
          <p:cNvSpPr>
            <a:spLocks noGrp="1"/>
          </p:cNvSpPr>
          <p:nvPr>
            <p:ph type="sldNum" sz="quarter" idx="12"/>
          </p:nvPr>
        </p:nvSpPr>
        <p:spPr/>
        <p:txBody>
          <a:bodyPr/>
          <a:lstStyle/>
          <a:p>
            <a:fld id="{05C87F99-0E6D-1140-AEE3-641173D298AF}" type="slidenum">
              <a:rPr lang="en-US" smtClean="0"/>
              <a:t>‹#›</a:t>
            </a:fld>
            <a:endParaRPr lang="en-US"/>
          </a:p>
        </p:txBody>
      </p:sp>
    </p:spTree>
    <p:extLst>
      <p:ext uri="{BB962C8B-B14F-4D97-AF65-F5344CB8AC3E}">
        <p14:creationId xmlns:p14="http://schemas.microsoft.com/office/powerpoint/2010/main" val="204136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9351-8195-4549-B37B-9ADB5FA8695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3E49CC5-1286-BB45-83F0-4E48918E0E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E10609D-BB23-394A-9345-3A2BBB8A660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B32289F-E8C1-5148-B5C2-516EF82D55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D17A285-9053-8F41-A445-34D082C601D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6BAD214-8B76-1842-A415-BA249DA15D07}"/>
              </a:ext>
            </a:extLst>
          </p:cNvPr>
          <p:cNvSpPr>
            <a:spLocks noGrp="1"/>
          </p:cNvSpPr>
          <p:nvPr>
            <p:ph type="dt" sz="half" idx="10"/>
          </p:nvPr>
        </p:nvSpPr>
        <p:spPr/>
        <p:txBody>
          <a:bodyPr/>
          <a:lstStyle/>
          <a:p>
            <a:fld id="{F8EDB9CE-B6A2-0F42-8799-C07359B1DD1E}" type="datetimeFigureOut">
              <a:rPr lang="en-US" smtClean="0"/>
              <a:t>12/5/19</a:t>
            </a:fld>
            <a:endParaRPr lang="en-US"/>
          </a:p>
        </p:txBody>
      </p:sp>
      <p:sp>
        <p:nvSpPr>
          <p:cNvPr id="8" name="Footer Placeholder 7">
            <a:extLst>
              <a:ext uri="{FF2B5EF4-FFF2-40B4-BE49-F238E27FC236}">
                <a16:creationId xmlns:a16="http://schemas.microsoft.com/office/drawing/2014/main" id="{AAEA3FBF-0771-DD44-AE12-B4AD67387E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D7BF4B-DF7A-814E-B08F-8191F4892AC0}"/>
              </a:ext>
            </a:extLst>
          </p:cNvPr>
          <p:cNvSpPr>
            <a:spLocks noGrp="1"/>
          </p:cNvSpPr>
          <p:nvPr>
            <p:ph type="sldNum" sz="quarter" idx="12"/>
          </p:nvPr>
        </p:nvSpPr>
        <p:spPr/>
        <p:txBody>
          <a:bodyPr/>
          <a:lstStyle/>
          <a:p>
            <a:fld id="{05C87F99-0E6D-1140-AEE3-641173D298AF}" type="slidenum">
              <a:rPr lang="en-US" smtClean="0"/>
              <a:t>‹#›</a:t>
            </a:fld>
            <a:endParaRPr lang="en-US"/>
          </a:p>
        </p:txBody>
      </p:sp>
    </p:spTree>
    <p:extLst>
      <p:ext uri="{BB962C8B-B14F-4D97-AF65-F5344CB8AC3E}">
        <p14:creationId xmlns:p14="http://schemas.microsoft.com/office/powerpoint/2010/main" val="3867366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097FD-61BF-A040-B0A7-6AF0E0BFC9F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EC4057E-CA35-CD4D-8E55-47B287F63941}"/>
              </a:ext>
            </a:extLst>
          </p:cNvPr>
          <p:cNvSpPr>
            <a:spLocks noGrp="1"/>
          </p:cNvSpPr>
          <p:nvPr>
            <p:ph type="dt" sz="half" idx="10"/>
          </p:nvPr>
        </p:nvSpPr>
        <p:spPr/>
        <p:txBody>
          <a:bodyPr/>
          <a:lstStyle/>
          <a:p>
            <a:fld id="{F8EDB9CE-B6A2-0F42-8799-C07359B1DD1E}" type="datetimeFigureOut">
              <a:rPr lang="en-US" smtClean="0"/>
              <a:t>12/5/19</a:t>
            </a:fld>
            <a:endParaRPr lang="en-US"/>
          </a:p>
        </p:txBody>
      </p:sp>
      <p:sp>
        <p:nvSpPr>
          <p:cNvPr id="4" name="Footer Placeholder 3">
            <a:extLst>
              <a:ext uri="{FF2B5EF4-FFF2-40B4-BE49-F238E27FC236}">
                <a16:creationId xmlns:a16="http://schemas.microsoft.com/office/drawing/2014/main" id="{E537902E-673E-104C-9A1C-72C767E7CD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31D76-05CE-C940-9CA8-675FEBA122E4}"/>
              </a:ext>
            </a:extLst>
          </p:cNvPr>
          <p:cNvSpPr>
            <a:spLocks noGrp="1"/>
          </p:cNvSpPr>
          <p:nvPr>
            <p:ph type="sldNum" sz="quarter" idx="12"/>
          </p:nvPr>
        </p:nvSpPr>
        <p:spPr/>
        <p:txBody>
          <a:bodyPr/>
          <a:lstStyle/>
          <a:p>
            <a:fld id="{05C87F99-0E6D-1140-AEE3-641173D298AF}" type="slidenum">
              <a:rPr lang="en-US" smtClean="0"/>
              <a:t>‹#›</a:t>
            </a:fld>
            <a:endParaRPr lang="en-US"/>
          </a:p>
        </p:txBody>
      </p:sp>
    </p:spTree>
    <p:extLst>
      <p:ext uri="{BB962C8B-B14F-4D97-AF65-F5344CB8AC3E}">
        <p14:creationId xmlns:p14="http://schemas.microsoft.com/office/powerpoint/2010/main" val="80145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1F1757-5597-6144-9F9F-E070F8A02104}"/>
              </a:ext>
            </a:extLst>
          </p:cNvPr>
          <p:cNvSpPr>
            <a:spLocks noGrp="1"/>
          </p:cNvSpPr>
          <p:nvPr>
            <p:ph type="dt" sz="half" idx="10"/>
          </p:nvPr>
        </p:nvSpPr>
        <p:spPr/>
        <p:txBody>
          <a:bodyPr/>
          <a:lstStyle/>
          <a:p>
            <a:fld id="{F8EDB9CE-B6A2-0F42-8799-C07359B1DD1E}" type="datetimeFigureOut">
              <a:rPr lang="en-US" smtClean="0"/>
              <a:t>12/5/19</a:t>
            </a:fld>
            <a:endParaRPr lang="en-US"/>
          </a:p>
        </p:txBody>
      </p:sp>
      <p:sp>
        <p:nvSpPr>
          <p:cNvPr id="3" name="Footer Placeholder 2">
            <a:extLst>
              <a:ext uri="{FF2B5EF4-FFF2-40B4-BE49-F238E27FC236}">
                <a16:creationId xmlns:a16="http://schemas.microsoft.com/office/drawing/2014/main" id="{A0FA1CBB-629F-7546-A1C0-F1429EB1AB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31D92-B2A8-F442-B34A-90E475DFE987}"/>
              </a:ext>
            </a:extLst>
          </p:cNvPr>
          <p:cNvSpPr>
            <a:spLocks noGrp="1"/>
          </p:cNvSpPr>
          <p:nvPr>
            <p:ph type="sldNum" sz="quarter" idx="12"/>
          </p:nvPr>
        </p:nvSpPr>
        <p:spPr/>
        <p:txBody>
          <a:bodyPr/>
          <a:lstStyle/>
          <a:p>
            <a:fld id="{05C87F99-0E6D-1140-AEE3-641173D298AF}" type="slidenum">
              <a:rPr lang="en-US" smtClean="0"/>
              <a:t>‹#›</a:t>
            </a:fld>
            <a:endParaRPr lang="en-US"/>
          </a:p>
        </p:txBody>
      </p:sp>
    </p:spTree>
    <p:extLst>
      <p:ext uri="{BB962C8B-B14F-4D97-AF65-F5344CB8AC3E}">
        <p14:creationId xmlns:p14="http://schemas.microsoft.com/office/powerpoint/2010/main" val="277989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72C7C-B42D-6F40-85CB-BCA053B7B4B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2E8F321-E413-8E45-979D-9F16BE637D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DBC5B0A-2527-584C-8DA1-DDB322B00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2FCDE81-820F-E845-9163-AB760A419A66}"/>
              </a:ext>
            </a:extLst>
          </p:cNvPr>
          <p:cNvSpPr>
            <a:spLocks noGrp="1"/>
          </p:cNvSpPr>
          <p:nvPr>
            <p:ph type="dt" sz="half" idx="10"/>
          </p:nvPr>
        </p:nvSpPr>
        <p:spPr/>
        <p:txBody>
          <a:bodyPr/>
          <a:lstStyle/>
          <a:p>
            <a:fld id="{F8EDB9CE-B6A2-0F42-8799-C07359B1DD1E}" type="datetimeFigureOut">
              <a:rPr lang="en-US" smtClean="0"/>
              <a:t>12/5/19</a:t>
            </a:fld>
            <a:endParaRPr lang="en-US"/>
          </a:p>
        </p:txBody>
      </p:sp>
      <p:sp>
        <p:nvSpPr>
          <p:cNvPr id="6" name="Footer Placeholder 5">
            <a:extLst>
              <a:ext uri="{FF2B5EF4-FFF2-40B4-BE49-F238E27FC236}">
                <a16:creationId xmlns:a16="http://schemas.microsoft.com/office/drawing/2014/main" id="{B0C85E56-ED2C-644C-AE22-439A22B30E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F229B3-8CD3-C34E-B1B3-77C681CEF3CC}"/>
              </a:ext>
            </a:extLst>
          </p:cNvPr>
          <p:cNvSpPr>
            <a:spLocks noGrp="1"/>
          </p:cNvSpPr>
          <p:nvPr>
            <p:ph type="sldNum" sz="quarter" idx="12"/>
          </p:nvPr>
        </p:nvSpPr>
        <p:spPr/>
        <p:txBody>
          <a:bodyPr/>
          <a:lstStyle/>
          <a:p>
            <a:fld id="{05C87F99-0E6D-1140-AEE3-641173D298AF}" type="slidenum">
              <a:rPr lang="en-US" smtClean="0"/>
              <a:t>‹#›</a:t>
            </a:fld>
            <a:endParaRPr lang="en-US"/>
          </a:p>
        </p:txBody>
      </p:sp>
    </p:spTree>
    <p:extLst>
      <p:ext uri="{BB962C8B-B14F-4D97-AF65-F5344CB8AC3E}">
        <p14:creationId xmlns:p14="http://schemas.microsoft.com/office/powerpoint/2010/main" val="1377566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79A5E-CA89-794A-9933-BB557552F4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31005C9-A5B4-0548-94C9-138F37FD95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EB133F-1DB4-D943-B2FC-CF91F9ED0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6D13984-B009-1448-B8C0-0A8A322397B4}"/>
              </a:ext>
            </a:extLst>
          </p:cNvPr>
          <p:cNvSpPr>
            <a:spLocks noGrp="1"/>
          </p:cNvSpPr>
          <p:nvPr>
            <p:ph type="dt" sz="half" idx="10"/>
          </p:nvPr>
        </p:nvSpPr>
        <p:spPr/>
        <p:txBody>
          <a:bodyPr/>
          <a:lstStyle/>
          <a:p>
            <a:fld id="{F8EDB9CE-B6A2-0F42-8799-C07359B1DD1E}" type="datetimeFigureOut">
              <a:rPr lang="en-US" smtClean="0"/>
              <a:t>12/5/19</a:t>
            </a:fld>
            <a:endParaRPr lang="en-US"/>
          </a:p>
        </p:txBody>
      </p:sp>
      <p:sp>
        <p:nvSpPr>
          <p:cNvPr id="6" name="Footer Placeholder 5">
            <a:extLst>
              <a:ext uri="{FF2B5EF4-FFF2-40B4-BE49-F238E27FC236}">
                <a16:creationId xmlns:a16="http://schemas.microsoft.com/office/drawing/2014/main" id="{F1C151DB-0A1B-CA4C-B58D-52039C6712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BD399F-E9A1-984D-BFE3-7FDD6D33E42E}"/>
              </a:ext>
            </a:extLst>
          </p:cNvPr>
          <p:cNvSpPr>
            <a:spLocks noGrp="1"/>
          </p:cNvSpPr>
          <p:nvPr>
            <p:ph type="sldNum" sz="quarter" idx="12"/>
          </p:nvPr>
        </p:nvSpPr>
        <p:spPr/>
        <p:txBody>
          <a:bodyPr/>
          <a:lstStyle/>
          <a:p>
            <a:fld id="{05C87F99-0E6D-1140-AEE3-641173D298AF}" type="slidenum">
              <a:rPr lang="en-US" smtClean="0"/>
              <a:t>‹#›</a:t>
            </a:fld>
            <a:endParaRPr lang="en-US"/>
          </a:p>
        </p:txBody>
      </p:sp>
    </p:spTree>
    <p:extLst>
      <p:ext uri="{BB962C8B-B14F-4D97-AF65-F5344CB8AC3E}">
        <p14:creationId xmlns:p14="http://schemas.microsoft.com/office/powerpoint/2010/main" val="3046052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CE27C0-71E3-2846-8F21-43E896F94D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9676FEF-0DDE-B643-B276-FF12EC4956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458E70A-5BDA-AD45-B3C9-231D0F3CE4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EDB9CE-B6A2-0F42-8799-C07359B1DD1E}" type="datetimeFigureOut">
              <a:rPr lang="en-US" smtClean="0"/>
              <a:t>12/5/19</a:t>
            </a:fld>
            <a:endParaRPr lang="en-US"/>
          </a:p>
        </p:txBody>
      </p:sp>
      <p:sp>
        <p:nvSpPr>
          <p:cNvPr id="5" name="Footer Placeholder 4">
            <a:extLst>
              <a:ext uri="{FF2B5EF4-FFF2-40B4-BE49-F238E27FC236}">
                <a16:creationId xmlns:a16="http://schemas.microsoft.com/office/drawing/2014/main" id="{82B9A61C-F989-094F-9593-9CD544F403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690C57-BADE-5549-ADDB-8ED93B1E3C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C87F99-0E6D-1140-AEE3-641173D298AF}" type="slidenum">
              <a:rPr lang="en-US" smtClean="0"/>
              <a:t>‹#›</a:t>
            </a:fld>
            <a:endParaRPr lang="en-US"/>
          </a:p>
        </p:txBody>
      </p:sp>
    </p:spTree>
    <p:extLst>
      <p:ext uri="{BB962C8B-B14F-4D97-AF65-F5344CB8AC3E}">
        <p14:creationId xmlns:p14="http://schemas.microsoft.com/office/powerpoint/2010/main" val="18908246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5120C5-6A9B-694B-A24D-37B8F9BC82BC}"/>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FC178013-7F9C-9246-AC89-BF8DF30B9894}"/>
              </a:ext>
            </a:extLst>
          </p:cNvPr>
          <p:cNvSpPr>
            <a:spLocks noGrp="1"/>
          </p:cNvSpPr>
          <p:nvPr>
            <p:ph type="title"/>
          </p:nvPr>
        </p:nvSpPr>
        <p:spPr>
          <a:xfrm>
            <a:off x="7675179" y="3236884"/>
            <a:ext cx="4330261" cy="1834056"/>
          </a:xfrm>
        </p:spPr>
        <p:txBody>
          <a:bodyPr vert="horz" lIns="91440" tIns="45720" rIns="91440" bIns="45720" rtlCol="0" anchor="b">
            <a:normAutofit/>
          </a:bodyPr>
          <a:lstStyle/>
          <a:p>
            <a:pPr algn="ctr"/>
            <a:r>
              <a:rPr lang="en-US" sz="8800" b="1" dirty="0">
                <a:latin typeface="Apple Chancery" panose="03020702040506060504" pitchFamily="66" charset="-79"/>
                <a:cs typeface="Apple Chancery" panose="03020702040506060504" pitchFamily="66" charset="-79"/>
              </a:rPr>
              <a:t>Macbeth</a:t>
            </a:r>
          </a:p>
        </p:txBody>
      </p:sp>
      <p:sp>
        <p:nvSpPr>
          <p:cNvPr id="3" name="Text Placeholder 2">
            <a:extLst>
              <a:ext uri="{FF2B5EF4-FFF2-40B4-BE49-F238E27FC236}">
                <a16:creationId xmlns:a16="http://schemas.microsoft.com/office/drawing/2014/main" id="{4B43486B-D47A-3841-87EF-93A0CBF52188}"/>
              </a:ext>
            </a:extLst>
          </p:cNvPr>
          <p:cNvSpPr>
            <a:spLocks noGrp="1"/>
          </p:cNvSpPr>
          <p:nvPr>
            <p:ph type="body" idx="1"/>
          </p:nvPr>
        </p:nvSpPr>
        <p:spPr>
          <a:xfrm>
            <a:off x="7782910" y="5242675"/>
            <a:ext cx="4330262" cy="683284"/>
          </a:xfrm>
        </p:spPr>
        <p:txBody>
          <a:bodyPr vert="horz" lIns="91440" tIns="45720" rIns="91440" bIns="45720" rtlCol="0">
            <a:normAutofit fontScale="92500"/>
          </a:bodyPr>
          <a:lstStyle/>
          <a:p>
            <a:pPr algn="ctr"/>
            <a:r>
              <a:rPr lang="en-US" sz="3200" b="1" dirty="0">
                <a:solidFill>
                  <a:schemeClr val="tx1"/>
                </a:solidFill>
                <a:latin typeface="Apple Chancery" panose="03020702040506060504" pitchFamily="66" charset="-79"/>
                <a:cs typeface="Apple Chancery" panose="03020702040506060504" pitchFamily="66" charset="-79"/>
              </a:rPr>
              <a:t>Narrator: Barbara Njau</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4444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567910-11EE-F14B-9A86-93DA2B8C4CD2}"/>
              </a:ext>
            </a:extLst>
          </p:cNvPr>
          <p:cNvPicPr>
            <a:picLocks noChangeAspect="1"/>
          </p:cNvPicPr>
          <p:nvPr/>
        </p:nvPicPr>
        <p:blipFill rotWithShape="1">
          <a:blip r:embed="rId2">
            <a:alphaModFix/>
          </a:blip>
          <a:srcRect l="19749" r="17783" b="2"/>
          <a:stretch/>
        </p:blipFill>
        <p:spPr>
          <a:xfrm>
            <a:off x="5797543" y="10"/>
            <a:ext cx="6394152" cy="6857990"/>
          </a:xfrm>
          <a:prstGeom prst="rect">
            <a:avLst/>
          </a:prstGeom>
        </p:spPr>
      </p:pic>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F32654D8-D949-7046-8BDD-5E1E84061E96}"/>
              </a:ext>
            </a:extLst>
          </p:cNvPr>
          <p:cNvSpPr>
            <a:spLocks noGrp="1"/>
          </p:cNvSpPr>
          <p:nvPr>
            <p:ph type="title"/>
          </p:nvPr>
        </p:nvSpPr>
        <p:spPr>
          <a:xfrm>
            <a:off x="804998" y="798445"/>
            <a:ext cx="4803636" cy="1311664"/>
          </a:xfrm>
        </p:spPr>
        <p:txBody>
          <a:bodyPr>
            <a:normAutofit/>
          </a:bodyPr>
          <a:lstStyle/>
          <a:p>
            <a:r>
              <a:rPr lang="en-US" sz="6000" dirty="0">
                <a:solidFill>
                  <a:srgbClr val="000000"/>
                </a:solidFill>
                <a:latin typeface="Apple Chancery" panose="03020702040506060504" pitchFamily="66" charset="-79"/>
                <a:cs typeface="Apple Chancery" panose="03020702040506060504" pitchFamily="66" charset="-79"/>
              </a:rPr>
              <a:t>Act 1</a:t>
            </a:r>
          </a:p>
        </p:txBody>
      </p:sp>
      <p:sp>
        <p:nvSpPr>
          <p:cNvPr id="3" name="Content Placeholder 2">
            <a:extLst>
              <a:ext uri="{FF2B5EF4-FFF2-40B4-BE49-F238E27FC236}">
                <a16:creationId xmlns:a16="http://schemas.microsoft.com/office/drawing/2014/main" id="{AE5214EB-BD99-1C4B-BE67-F8787C83714A}"/>
              </a:ext>
            </a:extLst>
          </p:cNvPr>
          <p:cNvSpPr>
            <a:spLocks noGrp="1"/>
          </p:cNvSpPr>
          <p:nvPr>
            <p:ph idx="1"/>
          </p:nvPr>
        </p:nvSpPr>
        <p:spPr>
          <a:xfrm>
            <a:off x="804997" y="2272142"/>
            <a:ext cx="5291003" cy="4290889"/>
          </a:xfrm>
        </p:spPr>
        <p:txBody>
          <a:bodyPr anchor="ctr">
            <a:normAutofit fontScale="92500" lnSpcReduction="20000"/>
          </a:bodyPr>
          <a:lstStyle/>
          <a:p>
            <a:r>
              <a:rPr lang="en-GB" dirty="0">
                <a:solidFill>
                  <a:srgbClr val="000000"/>
                </a:solidFill>
                <a:latin typeface="Apple Chancery" panose="03020702040506060504" pitchFamily="66" charset="-79"/>
                <a:cs typeface="Apple Chancery" panose="03020702040506060504" pitchFamily="66" charset="-79"/>
              </a:rPr>
              <a:t>Soon afterwards, King Duncan names Macbeth Thane of Cawdor as a reward for his success in the recent battles. </a:t>
            </a:r>
          </a:p>
          <a:p>
            <a:r>
              <a:rPr lang="en-GB" dirty="0">
                <a:solidFill>
                  <a:srgbClr val="000000"/>
                </a:solidFill>
                <a:latin typeface="Apple Chancery" panose="03020702040506060504" pitchFamily="66" charset="-79"/>
                <a:cs typeface="Apple Chancery" panose="03020702040506060504" pitchFamily="66" charset="-79"/>
              </a:rPr>
              <a:t>The promotion seems to support the prophecy. The King then proposes to make a brief visit that night to Macbeth's castle at Inverness. Lady Macbeth receives news from her husband about the prophecy and his new title. </a:t>
            </a:r>
          </a:p>
          <a:p>
            <a:r>
              <a:rPr lang="en-GB" dirty="0">
                <a:solidFill>
                  <a:srgbClr val="000000"/>
                </a:solidFill>
                <a:latin typeface="Apple Chancery" panose="03020702040506060504" pitchFamily="66" charset="-79"/>
                <a:cs typeface="Apple Chancery" panose="03020702040506060504" pitchFamily="66" charset="-79"/>
              </a:rPr>
              <a:t>She vows to help him become king by whatever means are necessary.</a:t>
            </a:r>
          </a:p>
        </p:txBody>
      </p:sp>
    </p:spTree>
    <p:extLst>
      <p:ext uri="{BB962C8B-B14F-4D97-AF65-F5344CB8AC3E}">
        <p14:creationId xmlns:p14="http://schemas.microsoft.com/office/powerpoint/2010/main" val="3838327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C00FEA-DAC8-7C4B-BABC-EE21E4C90FF0}"/>
              </a:ext>
            </a:extLst>
          </p:cNvPr>
          <p:cNvPicPr>
            <a:picLocks noChangeAspect="1"/>
          </p:cNvPicPr>
          <p:nvPr/>
        </p:nvPicPr>
        <p:blipFill rotWithShape="1">
          <a:blip r:embed="rId2">
            <a:alphaModFix/>
          </a:blip>
          <a:srcRect l="19751" r="17782" b="2"/>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CC4E595-6513-814E-BDAB-4A1E6BA86FCE}"/>
              </a:ext>
            </a:extLst>
          </p:cNvPr>
          <p:cNvSpPr>
            <a:spLocks noGrp="1"/>
          </p:cNvSpPr>
          <p:nvPr>
            <p:ph type="title"/>
          </p:nvPr>
        </p:nvSpPr>
        <p:spPr>
          <a:xfrm>
            <a:off x="804998" y="798445"/>
            <a:ext cx="4803636" cy="1311664"/>
          </a:xfrm>
        </p:spPr>
        <p:txBody>
          <a:bodyPr>
            <a:normAutofit/>
          </a:bodyPr>
          <a:lstStyle/>
          <a:p>
            <a:r>
              <a:rPr lang="en-US" sz="5400" dirty="0">
                <a:solidFill>
                  <a:srgbClr val="000000"/>
                </a:solidFill>
                <a:latin typeface="Apple Chancery" panose="03020702040506060504" pitchFamily="66" charset="-79"/>
                <a:cs typeface="Apple Chancery" panose="03020702040506060504" pitchFamily="66" charset="-79"/>
              </a:rPr>
              <a:t>Act 2</a:t>
            </a:r>
          </a:p>
        </p:txBody>
      </p:sp>
      <p:sp>
        <p:nvSpPr>
          <p:cNvPr id="3" name="Content Placeholder 2">
            <a:extLst>
              <a:ext uri="{FF2B5EF4-FFF2-40B4-BE49-F238E27FC236}">
                <a16:creationId xmlns:a16="http://schemas.microsoft.com/office/drawing/2014/main" id="{C3BE1934-97C7-AA40-9A4D-0C4D319D0247}"/>
              </a:ext>
            </a:extLst>
          </p:cNvPr>
          <p:cNvSpPr>
            <a:spLocks noGrp="1"/>
          </p:cNvSpPr>
          <p:nvPr>
            <p:ph idx="1"/>
          </p:nvPr>
        </p:nvSpPr>
        <p:spPr>
          <a:xfrm>
            <a:off x="804997" y="2272143"/>
            <a:ext cx="5182848" cy="4379380"/>
          </a:xfrm>
        </p:spPr>
        <p:txBody>
          <a:bodyPr anchor="ctr">
            <a:normAutofit/>
          </a:bodyPr>
          <a:lstStyle/>
          <a:p>
            <a:r>
              <a:rPr lang="en-GB" dirty="0">
                <a:solidFill>
                  <a:srgbClr val="000000"/>
                </a:solidFill>
                <a:latin typeface="Apple Chancery" panose="03020702040506060504" pitchFamily="66" charset="-79"/>
                <a:cs typeface="Apple Chancery" panose="03020702040506060504" pitchFamily="66" charset="-79"/>
              </a:rPr>
              <a:t>Macbeth returns to his castle, followed almost immediately by King Duncan. </a:t>
            </a:r>
          </a:p>
          <a:p>
            <a:r>
              <a:rPr lang="en-GB" dirty="0">
                <a:solidFill>
                  <a:srgbClr val="000000"/>
                </a:solidFill>
                <a:latin typeface="Apple Chancery" panose="03020702040506060504" pitchFamily="66" charset="-79"/>
                <a:cs typeface="Apple Chancery" panose="03020702040506060504" pitchFamily="66" charset="-79"/>
              </a:rPr>
              <a:t>The Macbeths plot together to kill Duncan and wait until everyone is asleep. </a:t>
            </a:r>
          </a:p>
          <a:p>
            <a:r>
              <a:rPr lang="en-GB" dirty="0">
                <a:solidFill>
                  <a:srgbClr val="000000"/>
                </a:solidFill>
                <a:latin typeface="Apple Chancery" panose="03020702040506060504" pitchFamily="66" charset="-79"/>
                <a:cs typeface="Apple Chancery" panose="03020702040506060504" pitchFamily="66" charset="-79"/>
              </a:rPr>
              <a:t>At the appointed time, Lady Macbeth gives the guards drugged wine so Macbeth can enter and kill the King. </a:t>
            </a:r>
          </a:p>
        </p:txBody>
      </p:sp>
    </p:spTree>
    <p:extLst>
      <p:ext uri="{BB962C8B-B14F-4D97-AF65-F5344CB8AC3E}">
        <p14:creationId xmlns:p14="http://schemas.microsoft.com/office/powerpoint/2010/main" val="1542472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C00FEA-DAC8-7C4B-BABC-EE21E4C90FF0}"/>
              </a:ext>
            </a:extLst>
          </p:cNvPr>
          <p:cNvPicPr>
            <a:picLocks noChangeAspect="1"/>
          </p:cNvPicPr>
          <p:nvPr/>
        </p:nvPicPr>
        <p:blipFill rotWithShape="1">
          <a:blip r:embed="rId2">
            <a:alphaModFix/>
          </a:blip>
          <a:srcRect l="19751" r="17782" b="2"/>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ECC4E595-6513-814E-BDAB-4A1E6BA86FCE}"/>
              </a:ext>
            </a:extLst>
          </p:cNvPr>
          <p:cNvSpPr>
            <a:spLocks noGrp="1"/>
          </p:cNvSpPr>
          <p:nvPr>
            <p:ph type="title"/>
          </p:nvPr>
        </p:nvSpPr>
        <p:spPr>
          <a:xfrm>
            <a:off x="804998" y="798445"/>
            <a:ext cx="4803636" cy="1311664"/>
          </a:xfrm>
        </p:spPr>
        <p:txBody>
          <a:bodyPr>
            <a:normAutofit/>
          </a:bodyPr>
          <a:lstStyle/>
          <a:p>
            <a:r>
              <a:rPr lang="en-US" sz="5400" dirty="0">
                <a:solidFill>
                  <a:srgbClr val="000000"/>
                </a:solidFill>
                <a:latin typeface="Apple Chancery" panose="03020702040506060504" pitchFamily="66" charset="-79"/>
                <a:cs typeface="Apple Chancery" panose="03020702040506060504" pitchFamily="66" charset="-79"/>
              </a:rPr>
              <a:t>Act 2</a:t>
            </a:r>
          </a:p>
        </p:txBody>
      </p:sp>
      <p:sp>
        <p:nvSpPr>
          <p:cNvPr id="3" name="Content Placeholder 2">
            <a:extLst>
              <a:ext uri="{FF2B5EF4-FFF2-40B4-BE49-F238E27FC236}">
                <a16:creationId xmlns:a16="http://schemas.microsoft.com/office/drawing/2014/main" id="{C3BE1934-97C7-AA40-9A4D-0C4D319D0247}"/>
              </a:ext>
            </a:extLst>
          </p:cNvPr>
          <p:cNvSpPr>
            <a:spLocks noGrp="1"/>
          </p:cNvSpPr>
          <p:nvPr>
            <p:ph idx="1"/>
          </p:nvPr>
        </p:nvSpPr>
        <p:spPr>
          <a:xfrm>
            <a:off x="804998" y="2272143"/>
            <a:ext cx="5109106" cy="4261392"/>
          </a:xfrm>
        </p:spPr>
        <p:txBody>
          <a:bodyPr anchor="ctr">
            <a:normAutofit lnSpcReduction="10000"/>
          </a:bodyPr>
          <a:lstStyle/>
          <a:p>
            <a:r>
              <a:rPr lang="en-GB" sz="2400" dirty="0">
                <a:solidFill>
                  <a:srgbClr val="000000"/>
                </a:solidFill>
                <a:latin typeface="Apple Chancery" panose="03020702040506060504" pitchFamily="66" charset="-79"/>
                <a:cs typeface="Apple Chancery" panose="03020702040506060504" pitchFamily="66" charset="-79"/>
              </a:rPr>
              <a:t>He regrets this almost immediately, but his wife reassures him. </a:t>
            </a:r>
          </a:p>
          <a:p>
            <a:r>
              <a:rPr lang="en-GB" sz="2400" dirty="0">
                <a:solidFill>
                  <a:srgbClr val="000000"/>
                </a:solidFill>
                <a:latin typeface="Apple Chancery" panose="03020702040506060504" pitchFamily="66" charset="-79"/>
                <a:cs typeface="Apple Chancery" panose="03020702040506060504" pitchFamily="66" charset="-79"/>
              </a:rPr>
              <a:t>She leaves the bloody daggers by the dead king just before Macduff, a nobleman, arrives. </a:t>
            </a:r>
          </a:p>
          <a:p>
            <a:r>
              <a:rPr lang="en-GB" sz="2400" dirty="0">
                <a:solidFill>
                  <a:srgbClr val="000000"/>
                </a:solidFill>
                <a:latin typeface="Apple Chancery" panose="03020702040506060504" pitchFamily="66" charset="-79"/>
                <a:cs typeface="Apple Chancery" panose="03020702040506060504" pitchFamily="66" charset="-79"/>
              </a:rPr>
              <a:t>When Macduff discovers the murder, Macbeth kills the drunken guards in a show of rage and retribution. </a:t>
            </a:r>
          </a:p>
          <a:p>
            <a:r>
              <a:rPr lang="en-GB" sz="2400" dirty="0">
                <a:solidFill>
                  <a:srgbClr val="000000"/>
                </a:solidFill>
                <a:latin typeface="Apple Chancery" panose="03020702040506060504" pitchFamily="66" charset="-79"/>
                <a:cs typeface="Apple Chancery" panose="03020702040506060504" pitchFamily="66" charset="-79"/>
              </a:rPr>
              <a:t>Duncan's sons, Malcolm and Donalbain, flee, fearing for their own lives; but they are, nevertheless, blamed for the murder. </a:t>
            </a:r>
          </a:p>
        </p:txBody>
      </p:sp>
    </p:spTree>
    <p:extLst>
      <p:ext uri="{BB962C8B-B14F-4D97-AF65-F5344CB8AC3E}">
        <p14:creationId xmlns:p14="http://schemas.microsoft.com/office/powerpoint/2010/main" val="2673198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02B9A-74E9-7C4E-9AC3-0FE6ED79EB95}"/>
              </a:ext>
            </a:extLst>
          </p:cNvPr>
          <p:cNvPicPr>
            <a:picLocks noChangeAspect="1"/>
          </p:cNvPicPr>
          <p:nvPr/>
        </p:nvPicPr>
        <p:blipFill rotWithShape="1">
          <a:blip r:embed="rId2">
            <a:alphaModFix/>
          </a:blip>
          <a:srcRect l="19751" r="17782" b="2"/>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D93EC983-99C3-B34D-B375-76F1BC702C0E}"/>
              </a:ext>
            </a:extLst>
          </p:cNvPr>
          <p:cNvSpPr>
            <a:spLocks noGrp="1"/>
          </p:cNvSpPr>
          <p:nvPr>
            <p:ph type="title"/>
          </p:nvPr>
        </p:nvSpPr>
        <p:spPr>
          <a:xfrm>
            <a:off x="804998" y="798445"/>
            <a:ext cx="4803636" cy="1311664"/>
          </a:xfrm>
        </p:spPr>
        <p:txBody>
          <a:bodyPr>
            <a:normAutofit/>
          </a:bodyPr>
          <a:lstStyle/>
          <a:p>
            <a:r>
              <a:rPr lang="en-US" sz="5400" dirty="0">
                <a:solidFill>
                  <a:srgbClr val="000000"/>
                </a:solidFill>
                <a:latin typeface="Apple Chancery" panose="03020702040506060504" pitchFamily="66" charset="-79"/>
                <a:cs typeface="Apple Chancery" panose="03020702040506060504" pitchFamily="66" charset="-79"/>
              </a:rPr>
              <a:t>Act 3</a:t>
            </a:r>
          </a:p>
        </p:txBody>
      </p:sp>
      <p:sp>
        <p:nvSpPr>
          <p:cNvPr id="3" name="Content Placeholder 2">
            <a:extLst>
              <a:ext uri="{FF2B5EF4-FFF2-40B4-BE49-F238E27FC236}">
                <a16:creationId xmlns:a16="http://schemas.microsoft.com/office/drawing/2014/main" id="{6DBC42B2-2DF0-5845-87AA-F53CCD47D5E5}"/>
              </a:ext>
            </a:extLst>
          </p:cNvPr>
          <p:cNvSpPr>
            <a:spLocks noGrp="1"/>
          </p:cNvSpPr>
          <p:nvPr>
            <p:ph idx="1"/>
          </p:nvPr>
        </p:nvSpPr>
        <p:spPr>
          <a:xfrm>
            <a:off x="804997" y="2272143"/>
            <a:ext cx="4706803" cy="3788830"/>
          </a:xfrm>
        </p:spPr>
        <p:txBody>
          <a:bodyPr anchor="ctr">
            <a:normAutofit lnSpcReduction="10000"/>
          </a:bodyPr>
          <a:lstStyle/>
          <a:p>
            <a:r>
              <a:rPr lang="en-GB" sz="3200" dirty="0">
                <a:solidFill>
                  <a:srgbClr val="000000"/>
                </a:solidFill>
                <a:latin typeface="Apple Chancery" panose="03020702040506060504" pitchFamily="66" charset="-79"/>
                <a:cs typeface="Apple Chancery" panose="03020702040506060504" pitchFamily="66" charset="-79"/>
              </a:rPr>
              <a:t>Macbeth becomes King of Scotland but is plagued by feelings of insecurity. </a:t>
            </a:r>
          </a:p>
          <a:p>
            <a:r>
              <a:rPr lang="en-GB" sz="3200" dirty="0">
                <a:solidFill>
                  <a:srgbClr val="000000"/>
                </a:solidFill>
                <a:latin typeface="Apple Chancery" panose="03020702040506060504" pitchFamily="66" charset="-79"/>
                <a:cs typeface="Apple Chancery" panose="03020702040506060504" pitchFamily="66" charset="-79"/>
              </a:rPr>
              <a:t>He remembers the prophecy that Banquo's descendants will inherit the throne and arranges for Banquo and his son Fleance to be killed. </a:t>
            </a:r>
          </a:p>
        </p:txBody>
      </p:sp>
    </p:spTree>
    <p:extLst>
      <p:ext uri="{BB962C8B-B14F-4D97-AF65-F5344CB8AC3E}">
        <p14:creationId xmlns:p14="http://schemas.microsoft.com/office/powerpoint/2010/main" val="4037049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02B9A-74E9-7C4E-9AC3-0FE6ED79EB95}"/>
              </a:ext>
            </a:extLst>
          </p:cNvPr>
          <p:cNvPicPr>
            <a:picLocks noChangeAspect="1"/>
          </p:cNvPicPr>
          <p:nvPr/>
        </p:nvPicPr>
        <p:blipFill rotWithShape="1">
          <a:blip r:embed="rId2">
            <a:alphaModFix/>
          </a:blip>
          <a:srcRect l="19751" r="17782" b="2"/>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D93EC983-99C3-B34D-B375-76F1BC702C0E}"/>
              </a:ext>
            </a:extLst>
          </p:cNvPr>
          <p:cNvSpPr>
            <a:spLocks noGrp="1"/>
          </p:cNvSpPr>
          <p:nvPr>
            <p:ph type="title"/>
          </p:nvPr>
        </p:nvSpPr>
        <p:spPr>
          <a:xfrm>
            <a:off x="804998" y="798445"/>
            <a:ext cx="4803636" cy="1311664"/>
          </a:xfrm>
        </p:spPr>
        <p:txBody>
          <a:bodyPr>
            <a:normAutofit/>
          </a:bodyPr>
          <a:lstStyle/>
          <a:p>
            <a:r>
              <a:rPr lang="en-US" sz="5400" dirty="0">
                <a:solidFill>
                  <a:srgbClr val="000000"/>
                </a:solidFill>
                <a:latin typeface="Apple Chancery" panose="03020702040506060504" pitchFamily="66" charset="-79"/>
                <a:cs typeface="Apple Chancery" panose="03020702040506060504" pitchFamily="66" charset="-79"/>
              </a:rPr>
              <a:t>Act 3</a:t>
            </a:r>
          </a:p>
        </p:txBody>
      </p:sp>
      <p:sp>
        <p:nvSpPr>
          <p:cNvPr id="3" name="Content Placeholder 2">
            <a:extLst>
              <a:ext uri="{FF2B5EF4-FFF2-40B4-BE49-F238E27FC236}">
                <a16:creationId xmlns:a16="http://schemas.microsoft.com/office/drawing/2014/main" id="{6DBC42B2-2DF0-5845-87AA-F53CCD47D5E5}"/>
              </a:ext>
            </a:extLst>
          </p:cNvPr>
          <p:cNvSpPr>
            <a:spLocks noGrp="1"/>
          </p:cNvSpPr>
          <p:nvPr>
            <p:ph idx="1"/>
          </p:nvPr>
        </p:nvSpPr>
        <p:spPr>
          <a:xfrm>
            <a:off x="804997" y="2272142"/>
            <a:ext cx="4992241" cy="4423625"/>
          </a:xfrm>
        </p:spPr>
        <p:txBody>
          <a:bodyPr anchor="ctr">
            <a:normAutofit fontScale="85000" lnSpcReduction="20000"/>
          </a:bodyPr>
          <a:lstStyle/>
          <a:p>
            <a:r>
              <a:rPr lang="en-GB" sz="3600" dirty="0">
                <a:solidFill>
                  <a:srgbClr val="000000"/>
                </a:solidFill>
                <a:latin typeface="Apple Chancery" panose="03020702040506060504" pitchFamily="66" charset="-79"/>
                <a:cs typeface="Apple Chancery" panose="03020702040506060504" pitchFamily="66" charset="-79"/>
              </a:rPr>
              <a:t>In the darkness, Banquo is murdered, but his son escapes the assassins. </a:t>
            </a:r>
          </a:p>
          <a:p>
            <a:r>
              <a:rPr lang="en-GB" sz="3600" dirty="0">
                <a:solidFill>
                  <a:srgbClr val="000000"/>
                </a:solidFill>
                <a:latin typeface="Apple Chancery" panose="03020702040506060504" pitchFamily="66" charset="-79"/>
                <a:cs typeface="Apple Chancery" panose="03020702040506060504" pitchFamily="66" charset="-79"/>
              </a:rPr>
              <a:t>At his state banquet that night, Macbeth sees the ghost of Banquo and worries the courtiers with his mad response. </a:t>
            </a:r>
          </a:p>
          <a:p>
            <a:r>
              <a:rPr lang="en-GB" sz="3600" dirty="0">
                <a:solidFill>
                  <a:srgbClr val="000000"/>
                </a:solidFill>
                <a:latin typeface="Apple Chancery" panose="03020702040506060504" pitchFamily="66" charset="-79"/>
                <a:cs typeface="Apple Chancery" panose="03020702040506060504" pitchFamily="66" charset="-79"/>
              </a:rPr>
              <a:t>Lady Macbeth dismisses the court and unsuccessfully tries to calm her husband. </a:t>
            </a:r>
          </a:p>
        </p:txBody>
      </p:sp>
    </p:spTree>
    <p:extLst>
      <p:ext uri="{BB962C8B-B14F-4D97-AF65-F5344CB8AC3E}">
        <p14:creationId xmlns:p14="http://schemas.microsoft.com/office/powerpoint/2010/main" val="1557697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22A81-5A97-1248-A693-D5FFDE13AE7D}"/>
              </a:ext>
            </a:extLst>
          </p:cNvPr>
          <p:cNvPicPr>
            <a:picLocks noChangeAspect="1"/>
          </p:cNvPicPr>
          <p:nvPr/>
        </p:nvPicPr>
        <p:blipFill rotWithShape="1">
          <a:blip r:embed="rId2">
            <a:alphaModFix/>
          </a:blip>
          <a:srcRect l="19751" r="17782" b="2"/>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DCA59612-BB8D-6140-A188-E0B0C63BB8F2}"/>
              </a:ext>
            </a:extLst>
          </p:cNvPr>
          <p:cNvSpPr>
            <a:spLocks noGrp="1"/>
          </p:cNvSpPr>
          <p:nvPr>
            <p:ph type="title"/>
          </p:nvPr>
        </p:nvSpPr>
        <p:spPr>
          <a:xfrm>
            <a:off x="804998" y="798445"/>
            <a:ext cx="4803636" cy="1311664"/>
          </a:xfrm>
        </p:spPr>
        <p:txBody>
          <a:bodyPr>
            <a:normAutofit/>
          </a:bodyPr>
          <a:lstStyle/>
          <a:p>
            <a:r>
              <a:rPr lang="en-US" sz="5400" dirty="0">
                <a:solidFill>
                  <a:srgbClr val="000000"/>
                </a:solidFill>
                <a:latin typeface="Apple Chancery" panose="03020702040506060504" pitchFamily="66" charset="-79"/>
                <a:cs typeface="Apple Chancery" panose="03020702040506060504" pitchFamily="66" charset="-79"/>
              </a:rPr>
              <a:t>Act 4</a:t>
            </a:r>
          </a:p>
        </p:txBody>
      </p:sp>
      <p:sp>
        <p:nvSpPr>
          <p:cNvPr id="3" name="Content Placeholder 2">
            <a:extLst>
              <a:ext uri="{FF2B5EF4-FFF2-40B4-BE49-F238E27FC236}">
                <a16:creationId xmlns:a16="http://schemas.microsoft.com/office/drawing/2014/main" id="{02508EFE-316C-7443-AF2E-77B6389C482A}"/>
              </a:ext>
            </a:extLst>
          </p:cNvPr>
          <p:cNvSpPr>
            <a:spLocks noGrp="1"/>
          </p:cNvSpPr>
          <p:nvPr>
            <p:ph idx="1"/>
          </p:nvPr>
        </p:nvSpPr>
        <p:spPr>
          <a:xfrm>
            <a:off x="804997" y="2272143"/>
            <a:ext cx="5123855" cy="4335134"/>
          </a:xfrm>
        </p:spPr>
        <p:txBody>
          <a:bodyPr anchor="ctr">
            <a:normAutofit lnSpcReduction="10000"/>
          </a:bodyPr>
          <a:lstStyle/>
          <a:p>
            <a:r>
              <a:rPr lang="en-GB" dirty="0">
                <a:solidFill>
                  <a:srgbClr val="000000"/>
                </a:solidFill>
                <a:latin typeface="Apple Chancery" panose="03020702040506060504" pitchFamily="66" charset="-79"/>
                <a:cs typeface="Apple Chancery" panose="03020702040506060504" pitchFamily="66" charset="-79"/>
              </a:rPr>
              <a:t>Macbeth seeks out the witches who say that he will be safe until a local wood, Birnam Wood, marches into battle against him. </a:t>
            </a:r>
          </a:p>
          <a:p>
            <a:r>
              <a:rPr lang="en-GB" dirty="0">
                <a:solidFill>
                  <a:srgbClr val="000000"/>
                </a:solidFill>
                <a:latin typeface="Apple Chancery" panose="03020702040506060504" pitchFamily="66" charset="-79"/>
                <a:cs typeface="Apple Chancery" panose="03020702040506060504" pitchFamily="66" charset="-79"/>
              </a:rPr>
              <a:t>He also need not fear anyone born of woman (that sounds secure, no loop-holes here). </a:t>
            </a:r>
          </a:p>
          <a:p>
            <a:r>
              <a:rPr lang="en-GB" dirty="0">
                <a:solidFill>
                  <a:srgbClr val="000000"/>
                </a:solidFill>
                <a:latin typeface="Apple Chancery" panose="03020702040506060504" pitchFamily="66" charset="-79"/>
                <a:cs typeface="Apple Chancery" panose="03020702040506060504" pitchFamily="66" charset="-79"/>
              </a:rPr>
              <a:t>They also prophesy that the Scottish succession will still come from Banquo's son. </a:t>
            </a:r>
          </a:p>
        </p:txBody>
      </p:sp>
    </p:spTree>
    <p:extLst>
      <p:ext uri="{BB962C8B-B14F-4D97-AF65-F5344CB8AC3E}">
        <p14:creationId xmlns:p14="http://schemas.microsoft.com/office/powerpoint/2010/main" val="1994129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22A81-5A97-1248-A693-D5FFDE13AE7D}"/>
              </a:ext>
            </a:extLst>
          </p:cNvPr>
          <p:cNvPicPr>
            <a:picLocks noChangeAspect="1"/>
          </p:cNvPicPr>
          <p:nvPr/>
        </p:nvPicPr>
        <p:blipFill rotWithShape="1">
          <a:blip r:embed="rId2">
            <a:alphaModFix/>
          </a:blip>
          <a:srcRect l="19751" r="17782" b="2"/>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DCA59612-BB8D-6140-A188-E0B0C63BB8F2}"/>
              </a:ext>
            </a:extLst>
          </p:cNvPr>
          <p:cNvSpPr>
            <a:spLocks noGrp="1"/>
          </p:cNvSpPr>
          <p:nvPr>
            <p:ph type="title"/>
          </p:nvPr>
        </p:nvSpPr>
        <p:spPr>
          <a:xfrm>
            <a:off x="804998" y="798445"/>
            <a:ext cx="4803636" cy="1311664"/>
          </a:xfrm>
        </p:spPr>
        <p:txBody>
          <a:bodyPr>
            <a:normAutofit/>
          </a:bodyPr>
          <a:lstStyle/>
          <a:p>
            <a:r>
              <a:rPr lang="en-US" sz="5400" dirty="0">
                <a:solidFill>
                  <a:srgbClr val="000000"/>
                </a:solidFill>
                <a:latin typeface="Apple Chancery" panose="03020702040506060504" pitchFamily="66" charset="-79"/>
                <a:cs typeface="Apple Chancery" panose="03020702040506060504" pitchFamily="66" charset="-79"/>
              </a:rPr>
              <a:t>Act 4</a:t>
            </a:r>
          </a:p>
        </p:txBody>
      </p:sp>
      <p:sp>
        <p:nvSpPr>
          <p:cNvPr id="3" name="Content Placeholder 2">
            <a:extLst>
              <a:ext uri="{FF2B5EF4-FFF2-40B4-BE49-F238E27FC236}">
                <a16:creationId xmlns:a16="http://schemas.microsoft.com/office/drawing/2014/main" id="{02508EFE-316C-7443-AF2E-77B6389C482A}"/>
              </a:ext>
            </a:extLst>
          </p:cNvPr>
          <p:cNvSpPr>
            <a:spLocks noGrp="1"/>
          </p:cNvSpPr>
          <p:nvPr>
            <p:ph idx="1"/>
          </p:nvPr>
        </p:nvSpPr>
        <p:spPr>
          <a:xfrm>
            <a:off x="804997" y="2272142"/>
            <a:ext cx="4992241" cy="4349883"/>
          </a:xfrm>
        </p:spPr>
        <p:txBody>
          <a:bodyPr anchor="ctr">
            <a:normAutofit fontScale="92500"/>
          </a:bodyPr>
          <a:lstStyle/>
          <a:p>
            <a:r>
              <a:rPr lang="en-GB" dirty="0">
                <a:solidFill>
                  <a:srgbClr val="000000"/>
                </a:solidFill>
                <a:latin typeface="Apple Chancery" panose="03020702040506060504" pitchFamily="66" charset="-79"/>
                <a:cs typeface="Apple Chancery" panose="03020702040506060504" pitchFamily="66" charset="-79"/>
              </a:rPr>
              <a:t>Macbeth embarks on a reign of terror, slaughtering many, including Macduff's family. </a:t>
            </a:r>
          </a:p>
          <a:p>
            <a:r>
              <a:rPr lang="en-GB" dirty="0">
                <a:solidFill>
                  <a:srgbClr val="000000"/>
                </a:solidFill>
                <a:latin typeface="Apple Chancery" panose="03020702040506060504" pitchFamily="66" charset="-79"/>
                <a:cs typeface="Apple Chancery" panose="03020702040506060504" pitchFamily="66" charset="-79"/>
              </a:rPr>
              <a:t>Macduff had gone to seek Malcolm (one of Duncan's sons who fled) at the court of the English king. </a:t>
            </a:r>
          </a:p>
          <a:p>
            <a:r>
              <a:rPr lang="en-GB" dirty="0">
                <a:solidFill>
                  <a:srgbClr val="000000"/>
                </a:solidFill>
                <a:latin typeface="Apple Chancery" panose="03020702040506060504" pitchFamily="66" charset="-79"/>
                <a:cs typeface="Apple Chancery" panose="03020702040506060504" pitchFamily="66" charset="-79"/>
              </a:rPr>
              <a:t>Malcolm is young and unsure of himself, but Macduff, pained with grief, persuades him to lead an army against Macbeth. </a:t>
            </a:r>
          </a:p>
        </p:txBody>
      </p:sp>
    </p:spTree>
    <p:extLst>
      <p:ext uri="{BB962C8B-B14F-4D97-AF65-F5344CB8AC3E}">
        <p14:creationId xmlns:p14="http://schemas.microsoft.com/office/powerpoint/2010/main" val="231179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B32DF7-784E-A545-9B7E-7B04BA87088A}"/>
              </a:ext>
            </a:extLst>
          </p:cNvPr>
          <p:cNvPicPr>
            <a:picLocks noChangeAspect="1"/>
          </p:cNvPicPr>
          <p:nvPr/>
        </p:nvPicPr>
        <p:blipFill rotWithShape="1">
          <a:blip r:embed="rId2">
            <a:alphaModFix/>
          </a:blip>
          <a:srcRect l="19751" r="17782" b="2"/>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6A75A00A-D9AC-534D-88DC-E3248FB163C9}"/>
              </a:ext>
            </a:extLst>
          </p:cNvPr>
          <p:cNvSpPr>
            <a:spLocks noGrp="1"/>
          </p:cNvSpPr>
          <p:nvPr>
            <p:ph type="title"/>
          </p:nvPr>
        </p:nvSpPr>
        <p:spPr>
          <a:xfrm>
            <a:off x="804998" y="798445"/>
            <a:ext cx="4803636" cy="1311664"/>
          </a:xfrm>
        </p:spPr>
        <p:txBody>
          <a:bodyPr>
            <a:normAutofit/>
          </a:bodyPr>
          <a:lstStyle/>
          <a:p>
            <a:r>
              <a:rPr lang="en-US" sz="5400" dirty="0">
                <a:solidFill>
                  <a:srgbClr val="000000"/>
                </a:solidFill>
                <a:latin typeface="Apple Chancery" panose="03020702040506060504" pitchFamily="66" charset="-79"/>
                <a:cs typeface="Apple Chancery" panose="03020702040506060504" pitchFamily="66" charset="-79"/>
              </a:rPr>
              <a:t>Act 5</a:t>
            </a:r>
          </a:p>
        </p:txBody>
      </p:sp>
      <p:sp>
        <p:nvSpPr>
          <p:cNvPr id="3" name="Content Placeholder 2">
            <a:extLst>
              <a:ext uri="{FF2B5EF4-FFF2-40B4-BE49-F238E27FC236}">
                <a16:creationId xmlns:a16="http://schemas.microsoft.com/office/drawing/2014/main" id="{B1F6411B-E23E-0D47-BDCB-9A3DCCB43026}"/>
              </a:ext>
            </a:extLst>
          </p:cNvPr>
          <p:cNvSpPr>
            <a:spLocks noGrp="1"/>
          </p:cNvSpPr>
          <p:nvPr>
            <p:ph idx="1"/>
          </p:nvPr>
        </p:nvSpPr>
        <p:spPr>
          <a:xfrm>
            <a:off x="804997" y="2272142"/>
            <a:ext cx="5291003" cy="4438373"/>
          </a:xfrm>
        </p:spPr>
        <p:txBody>
          <a:bodyPr anchor="ctr">
            <a:normAutofit lnSpcReduction="10000"/>
          </a:bodyPr>
          <a:lstStyle/>
          <a:p>
            <a:r>
              <a:rPr lang="en-GB" sz="2400" dirty="0">
                <a:solidFill>
                  <a:srgbClr val="000000"/>
                </a:solidFill>
                <a:latin typeface="Apple Chancery" panose="03020702040506060504" pitchFamily="66" charset="-79"/>
                <a:cs typeface="Apple Chancery" panose="03020702040506060504" pitchFamily="66" charset="-79"/>
              </a:rPr>
              <a:t>Macbeth feels safe in his remote castle at Dunsinane until he is told that Birnam Wood is moving towards him. Malcolm's army is carrying branches from the forest as camouflage for their assault on Macbeth's stronghold. </a:t>
            </a:r>
          </a:p>
          <a:p>
            <a:r>
              <a:rPr lang="en-GB" sz="2400" dirty="0">
                <a:solidFill>
                  <a:srgbClr val="000000"/>
                </a:solidFill>
                <a:latin typeface="Apple Chancery" panose="03020702040506060504" pitchFamily="66" charset="-79"/>
                <a:cs typeface="Apple Chancery" panose="03020702040506060504" pitchFamily="66" charset="-79"/>
              </a:rPr>
              <a:t>Meanwhile, an overwrought and conscience-ridden Lady Macbeth walks in her sleep and tells her secrets to her doctor. She commits suicide. As the final battle commences, Macbeth hears of Lady Macbeth's suicide and mourns. </a:t>
            </a:r>
          </a:p>
        </p:txBody>
      </p:sp>
    </p:spTree>
    <p:extLst>
      <p:ext uri="{BB962C8B-B14F-4D97-AF65-F5344CB8AC3E}">
        <p14:creationId xmlns:p14="http://schemas.microsoft.com/office/powerpoint/2010/main" val="9070933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B32DF7-784E-A545-9B7E-7B04BA87088A}"/>
              </a:ext>
            </a:extLst>
          </p:cNvPr>
          <p:cNvPicPr>
            <a:picLocks noChangeAspect="1"/>
          </p:cNvPicPr>
          <p:nvPr/>
        </p:nvPicPr>
        <p:blipFill rotWithShape="1">
          <a:blip r:embed="rId2">
            <a:alphaModFix/>
          </a:blip>
          <a:srcRect l="19751" r="17782" b="2"/>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6A75A00A-D9AC-534D-88DC-E3248FB163C9}"/>
              </a:ext>
            </a:extLst>
          </p:cNvPr>
          <p:cNvSpPr>
            <a:spLocks noGrp="1"/>
          </p:cNvSpPr>
          <p:nvPr>
            <p:ph type="title"/>
          </p:nvPr>
        </p:nvSpPr>
        <p:spPr>
          <a:xfrm>
            <a:off x="804998" y="798445"/>
            <a:ext cx="4803636" cy="1311664"/>
          </a:xfrm>
        </p:spPr>
        <p:txBody>
          <a:bodyPr>
            <a:normAutofit/>
          </a:bodyPr>
          <a:lstStyle/>
          <a:p>
            <a:r>
              <a:rPr lang="en-US" sz="5400" dirty="0">
                <a:solidFill>
                  <a:srgbClr val="000000"/>
                </a:solidFill>
                <a:latin typeface="Apple Chancery" panose="03020702040506060504" pitchFamily="66" charset="-79"/>
                <a:cs typeface="Apple Chancery" panose="03020702040506060504" pitchFamily="66" charset="-79"/>
              </a:rPr>
              <a:t>Act 5</a:t>
            </a:r>
          </a:p>
        </p:txBody>
      </p:sp>
      <p:sp>
        <p:nvSpPr>
          <p:cNvPr id="3" name="Content Placeholder 2">
            <a:extLst>
              <a:ext uri="{FF2B5EF4-FFF2-40B4-BE49-F238E27FC236}">
                <a16:creationId xmlns:a16="http://schemas.microsoft.com/office/drawing/2014/main" id="{B1F6411B-E23E-0D47-BDCB-9A3DCCB43026}"/>
              </a:ext>
            </a:extLst>
          </p:cNvPr>
          <p:cNvSpPr>
            <a:spLocks noGrp="1"/>
          </p:cNvSpPr>
          <p:nvPr>
            <p:ph idx="1"/>
          </p:nvPr>
        </p:nvSpPr>
        <p:spPr>
          <a:xfrm>
            <a:off x="804997" y="2272143"/>
            <a:ext cx="5123855" cy="4320386"/>
          </a:xfrm>
        </p:spPr>
        <p:txBody>
          <a:bodyPr anchor="ctr">
            <a:normAutofit lnSpcReduction="10000"/>
          </a:bodyPr>
          <a:lstStyle/>
          <a:p>
            <a:r>
              <a:rPr lang="en-GB" dirty="0">
                <a:solidFill>
                  <a:srgbClr val="000000"/>
                </a:solidFill>
                <a:latin typeface="Apple Chancery" panose="03020702040506060504" pitchFamily="66" charset="-79"/>
                <a:cs typeface="Apple Chancery" panose="03020702040506060504" pitchFamily="66" charset="-79"/>
              </a:rPr>
              <a:t>In the midst of a losing battle, Macduff challenges Macbeth. Macbeth learns Macduff is the child of a caesarean birth, realises he is doomed, and submits to his enemy. </a:t>
            </a:r>
          </a:p>
          <a:p>
            <a:r>
              <a:rPr lang="en-GB" dirty="0">
                <a:solidFill>
                  <a:srgbClr val="000000"/>
                </a:solidFill>
                <a:latin typeface="Apple Chancery" panose="03020702040506060504" pitchFamily="66" charset="-79"/>
                <a:cs typeface="Apple Chancery" panose="03020702040506060504" pitchFamily="66" charset="-79"/>
              </a:rPr>
              <a:t>Macduff triumphs and brings the head of the traitor Macbeth to Malcolm. Malcolm declares peace and goes to Scone to be crowned king.</a:t>
            </a:r>
          </a:p>
        </p:txBody>
      </p:sp>
    </p:spTree>
    <p:extLst>
      <p:ext uri="{BB962C8B-B14F-4D97-AF65-F5344CB8AC3E}">
        <p14:creationId xmlns:p14="http://schemas.microsoft.com/office/powerpoint/2010/main" val="2495023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F7F9E4-A2A6-4242-9BE5-E65D0517EF54}"/>
              </a:ext>
            </a:extLst>
          </p:cNvPr>
          <p:cNvPicPr>
            <a:picLocks noChangeAspect="1"/>
          </p:cNvPicPr>
          <p:nvPr/>
        </p:nvPicPr>
        <p:blipFill rotWithShape="1">
          <a:blip r:embed="rId2"/>
          <a:srcRect l="103" t="19158" r="-1" b="5918"/>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FDFE72-0347-1C44-933D-ABEFC0985A32}"/>
              </a:ext>
            </a:extLst>
          </p:cNvPr>
          <p:cNvSpPr>
            <a:spLocks noGrp="1"/>
          </p:cNvSpPr>
          <p:nvPr>
            <p:ph type="title"/>
          </p:nvPr>
        </p:nvSpPr>
        <p:spPr>
          <a:xfrm>
            <a:off x="630687" y="4337522"/>
            <a:ext cx="11227015" cy="1890241"/>
          </a:xfrm>
        </p:spPr>
        <p:txBody>
          <a:bodyPr vert="horz" lIns="91440" tIns="45720" rIns="91440" bIns="45720" rtlCol="0" anchor="b">
            <a:normAutofit/>
          </a:bodyPr>
          <a:lstStyle/>
          <a:p>
            <a:pPr algn="ctr"/>
            <a:r>
              <a:rPr lang="en-US" sz="11500" b="1" dirty="0">
                <a:latin typeface="Apple Chancery" panose="03020702040506060504" pitchFamily="66" charset="-79"/>
                <a:cs typeface="Apple Chancery" panose="03020702040506060504" pitchFamily="66" charset="-79"/>
              </a:rPr>
              <a:t>Key Characters</a:t>
            </a:r>
          </a:p>
        </p:txBody>
      </p:sp>
      <p:cxnSp>
        <p:nvCxnSpPr>
          <p:cNvPr id="20" name="Straight Connector 19">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084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8D6E8B-8CE5-4A48-A7F6-BBD9CCAFAF97}"/>
              </a:ext>
            </a:extLst>
          </p:cNvPr>
          <p:cNvPicPr>
            <a:picLocks noChangeAspect="1"/>
          </p:cNvPicPr>
          <p:nvPr/>
        </p:nvPicPr>
        <p:blipFill rotWithShape="1">
          <a:blip r:embed="rId2"/>
          <a:srcRect t="21279" r="9091" b="1053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A1C66E-99A7-7C40-AC13-04D4998286FF}"/>
              </a:ext>
            </a:extLst>
          </p:cNvPr>
          <p:cNvSpPr>
            <a:spLocks noGrp="1"/>
          </p:cNvSpPr>
          <p:nvPr>
            <p:ph type="title"/>
          </p:nvPr>
        </p:nvSpPr>
        <p:spPr>
          <a:xfrm>
            <a:off x="635384" y="4359497"/>
            <a:ext cx="10918056" cy="1888905"/>
          </a:xfrm>
        </p:spPr>
        <p:txBody>
          <a:bodyPr vert="horz" lIns="91440" tIns="45720" rIns="91440" bIns="45720" rtlCol="0" anchor="b">
            <a:normAutofit fontScale="90000"/>
          </a:bodyPr>
          <a:lstStyle/>
          <a:p>
            <a:pPr algn="ctr"/>
            <a:r>
              <a:rPr lang="en-US" sz="13900" b="1" dirty="0">
                <a:latin typeface="Apple Chancery" panose="03020702040506060504" pitchFamily="66" charset="-79"/>
                <a:cs typeface="Apple Chancery" panose="03020702040506060504" pitchFamily="66" charset="-79"/>
              </a:rPr>
              <a:t>Context</a:t>
            </a:r>
            <a:endParaRPr lang="en-US" sz="11500" b="1" dirty="0">
              <a:latin typeface="Apple Chancery" panose="03020702040506060504" pitchFamily="66" charset="-79"/>
              <a:cs typeface="Apple Chancery" panose="03020702040506060504" pitchFamily="66" charset="-79"/>
            </a:endParaRPr>
          </a:p>
        </p:txBody>
      </p:sp>
      <p:cxnSp>
        <p:nvCxnSpPr>
          <p:cNvPr id="12" name="Straight Connector 11">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310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E5C92B-41B7-C345-88DE-113E7FD511B0}"/>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1039A9AA-16F8-9347-9BC8-79FFFACFB86D}"/>
              </a:ext>
            </a:extLst>
          </p:cNvPr>
          <p:cNvSpPr>
            <a:spLocks noGrp="1"/>
          </p:cNvSpPr>
          <p:nvPr>
            <p:ph type="title"/>
          </p:nvPr>
        </p:nvSpPr>
        <p:spPr>
          <a:xfrm>
            <a:off x="294972" y="1065862"/>
            <a:ext cx="4130039" cy="4726276"/>
          </a:xfrm>
        </p:spPr>
        <p:txBody>
          <a:bodyPr>
            <a:normAutofit/>
          </a:bodyPr>
          <a:lstStyle/>
          <a:p>
            <a:pPr algn="r"/>
            <a:r>
              <a:rPr lang="en-US" sz="5400" dirty="0">
                <a:solidFill>
                  <a:srgbClr val="FFFFFF"/>
                </a:solidFill>
                <a:latin typeface="Apple Chancery" panose="03020702040506060504" pitchFamily="66" charset="-79"/>
                <a:cs typeface="Apple Chancery" panose="03020702040506060504" pitchFamily="66" charset="-79"/>
              </a:rPr>
              <a:t>Macbeth</a:t>
            </a:r>
          </a:p>
        </p:txBody>
      </p:sp>
      <p:cxnSp>
        <p:nvCxnSpPr>
          <p:cNvPr id="17" name="Straight Connector 1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1894918-E5C8-5843-869C-CED83AB5D9AF}"/>
              </a:ext>
            </a:extLst>
          </p:cNvPr>
          <p:cNvSpPr>
            <a:spLocks noGrp="1"/>
          </p:cNvSpPr>
          <p:nvPr>
            <p:ph idx="1"/>
          </p:nvPr>
        </p:nvSpPr>
        <p:spPr>
          <a:xfrm>
            <a:off x="4881724" y="191729"/>
            <a:ext cx="7015285" cy="6179574"/>
          </a:xfrm>
        </p:spPr>
        <p:txBody>
          <a:bodyPr anchor="ctr">
            <a:normAutofit lnSpcReduction="10000"/>
          </a:bodyPr>
          <a:lstStyle/>
          <a:p>
            <a:r>
              <a:rPr lang="en-GB" sz="3200" dirty="0">
                <a:solidFill>
                  <a:srgbClr val="FFFFFF"/>
                </a:solidFill>
                <a:latin typeface="Apple Chancery" panose="03020702040506060504" pitchFamily="66" charset="-79"/>
                <a:cs typeface="Apple Chancery" panose="03020702040506060504" pitchFamily="66" charset="-79"/>
              </a:rPr>
              <a:t>Macbeth is Scottish nobleman and warrior who murders the King of Scotland in order to take his throne. He has a sense of right and wrong and is torn about his decisions, but is easily influenced. </a:t>
            </a:r>
          </a:p>
          <a:p>
            <a:r>
              <a:rPr lang="en-GB" sz="3200" dirty="0">
                <a:solidFill>
                  <a:srgbClr val="FFFFFF"/>
                </a:solidFill>
                <a:latin typeface="Apple Chancery" panose="03020702040506060504" pitchFamily="66" charset="-79"/>
                <a:cs typeface="Apple Chancery" panose="03020702040506060504" pitchFamily="66" charset="-79"/>
              </a:rPr>
              <a:t>He is presented as a “tragic hero” as he is a good man at heart, however he has a fatal flaw – which is his ambition – that causes him to commit treason and kill King Duncan. Remember to note that when we first hear of Macbeth, it is through a the wounded captain’s account of his battlefield bravery. </a:t>
            </a:r>
          </a:p>
        </p:txBody>
      </p:sp>
    </p:spTree>
    <p:extLst>
      <p:ext uri="{BB962C8B-B14F-4D97-AF65-F5344CB8AC3E}">
        <p14:creationId xmlns:p14="http://schemas.microsoft.com/office/powerpoint/2010/main" val="327980935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4E3304-6A30-4949-83AC-1B6B044AAE5A}"/>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1039A9AA-16F8-9347-9BC8-79FFFACFB86D}"/>
              </a:ext>
            </a:extLst>
          </p:cNvPr>
          <p:cNvSpPr>
            <a:spLocks noGrp="1"/>
          </p:cNvSpPr>
          <p:nvPr>
            <p:ph type="title"/>
          </p:nvPr>
        </p:nvSpPr>
        <p:spPr>
          <a:xfrm>
            <a:off x="545693" y="1065862"/>
            <a:ext cx="3878823" cy="4726276"/>
          </a:xfrm>
        </p:spPr>
        <p:txBody>
          <a:bodyPr>
            <a:normAutofit/>
          </a:bodyPr>
          <a:lstStyle/>
          <a:p>
            <a:pPr algn="r"/>
            <a:r>
              <a:rPr lang="en-US" sz="5400" dirty="0">
                <a:solidFill>
                  <a:srgbClr val="FFFFFF"/>
                </a:solidFill>
                <a:latin typeface="Apple Chancery" panose="03020702040506060504" pitchFamily="66" charset="-79"/>
                <a:cs typeface="Apple Chancery" panose="03020702040506060504" pitchFamily="66" charset="-79"/>
              </a:rPr>
              <a:t>Macbeth</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1894918-E5C8-5843-869C-CED83AB5D9AF}"/>
              </a:ext>
            </a:extLst>
          </p:cNvPr>
          <p:cNvSpPr>
            <a:spLocks noGrp="1"/>
          </p:cNvSpPr>
          <p:nvPr>
            <p:ph idx="1"/>
          </p:nvPr>
        </p:nvSpPr>
        <p:spPr>
          <a:xfrm>
            <a:off x="4882229" y="280219"/>
            <a:ext cx="7108209" cy="6238568"/>
          </a:xfrm>
        </p:spPr>
        <p:txBody>
          <a:bodyPr anchor="ctr">
            <a:normAutofit fontScale="92500" lnSpcReduction="20000"/>
          </a:bodyPr>
          <a:lstStyle/>
          <a:p>
            <a:r>
              <a:rPr lang="en-GB" sz="3600" dirty="0">
                <a:solidFill>
                  <a:srgbClr val="FFFFFF"/>
                </a:solidFill>
                <a:latin typeface="Apple Chancery" panose="03020702040506060504" pitchFamily="66" charset="-79"/>
                <a:cs typeface="Apple Chancery" panose="03020702040506060504" pitchFamily="66" charset="-79"/>
              </a:rPr>
              <a:t>We therefore have a really elevated view of him. However, once we see Macbeth interact with the three witches, we realise that his physical courage is joined by a consuming ambition and a tendency to self-doubt - the prediction that he will be king brings him joy, but it also creates inner turmoil. </a:t>
            </a:r>
          </a:p>
          <a:p>
            <a:r>
              <a:rPr lang="en-GB" sz="3600" dirty="0">
                <a:solidFill>
                  <a:srgbClr val="FFFFFF"/>
                </a:solidFill>
                <a:latin typeface="Apple Chancery" panose="03020702040506060504" pitchFamily="66" charset="-79"/>
                <a:cs typeface="Apple Chancery" panose="03020702040506060504" pitchFamily="66" charset="-79"/>
              </a:rPr>
              <a:t>These three attributes - bravery, ambition, and self-doubt - struggle for mastery of Macbeth throughout the play. Shakespeare uses Macbeth to show the terrible effects that ambition and guilt can have on a man who lacks strength of character.</a:t>
            </a:r>
          </a:p>
        </p:txBody>
      </p:sp>
    </p:spTree>
    <p:extLst>
      <p:ext uri="{BB962C8B-B14F-4D97-AF65-F5344CB8AC3E}">
        <p14:creationId xmlns:p14="http://schemas.microsoft.com/office/powerpoint/2010/main" val="52657721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701D19-561E-DE40-BBF3-AA32EAEBD23B}"/>
              </a:ext>
            </a:extLst>
          </p:cNvPr>
          <p:cNvPicPr>
            <a:picLocks noChangeAspect="1"/>
          </p:cNvPicPr>
          <p:nvPr/>
        </p:nvPicPr>
        <p:blipFill rotWithShape="1">
          <a:blip r:embed="rId2"/>
          <a:srcRect t="6489" b="2785"/>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A3EDE55B-29E1-AA4D-A9EA-D0352278EF43}"/>
              </a:ext>
            </a:extLst>
          </p:cNvPr>
          <p:cNvSpPr>
            <a:spLocks noGrp="1"/>
          </p:cNvSpPr>
          <p:nvPr>
            <p:ph type="title"/>
          </p:nvPr>
        </p:nvSpPr>
        <p:spPr>
          <a:xfrm>
            <a:off x="709448" y="1913950"/>
            <a:ext cx="4204137" cy="1342754"/>
          </a:xfrm>
        </p:spPr>
        <p:txBody>
          <a:bodyPr>
            <a:normAutofit/>
          </a:bodyPr>
          <a:lstStyle/>
          <a:p>
            <a:pPr algn="ctr"/>
            <a:r>
              <a:rPr lang="en-US" sz="4800" dirty="0">
                <a:latin typeface="Apple Chancery" panose="03020702040506060504" pitchFamily="66" charset="-79"/>
                <a:cs typeface="Apple Chancery" panose="03020702040506060504" pitchFamily="66" charset="-79"/>
              </a:rPr>
              <a:t>Macbeth quotes</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7E8F2FD-42E0-4245-AF8C-132C711CA9C6}"/>
              </a:ext>
            </a:extLst>
          </p:cNvPr>
          <p:cNvSpPr>
            <a:spLocks noGrp="1"/>
          </p:cNvSpPr>
          <p:nvPr>
            <p:ph idx="1"/>
          </p:nvPr>
        </p:nvSpPr>
        <p:spPr>
          <a:xfrm>
            <a:off x="525516" y="3417573"/>
            <a:ext cx="4975632" cy="3278195"/>
          </a:xfrm>
        </p:spPr>
        <p:txBody>
          <a:bodyPr anchor="ctr">
            <a:normAutofit lnSpcReduction="10000"/>
          </a:bodyPr>
          <a:lstStyle/>
          <a:p>
            <a:r>
              <a:rPr lang="en-GB" sz="1800" dirty="0">
                <a:latin typeface="Apple Chancery" panose="03020702040506060504" pitchFamily="66" charset="-79"/>
                <a:cs typeface="Apple Chancery" panose="03020702040506060504" pitchFamily="66" charset="-79"/>
              </a:rPr>
              <a:t>So foul and fair a day I have not seen. (Act 1, Sc 3)</a:t>
            </a:r>
          </a:p>
          <a:p>
            <a:r>
              <a:rPr lang="en-GB" sz="1800" dirty="0">
                <a:latin typeface="Apple Chancery" panose="03020702040506060504" pitchFamily="66" charset="-79"/>
                <a:cs typeface="Apple Chancery" panose="03020702040506060504" pitchFamily="66" charset="-79"/>
              </a:rPr>
              <a:t>Why do you dress me in borrowed robes? (Act 1, Sc 3)</a:t>
            </a:r>
          </a:p>
          <a:p>
            <a:r>
              <a:rPr lang="en-GB" sz="1800" dirty="0">
                <a:latin typeface="Apple Chancery" panose="03020702040506060504" pitchFamily="66" charset="-79"/>
                <a:cs typeface="Apple Chancery" panose="03020702040506060504" pitchFamily="66" charset="-79"/>
              </a:rPr>
              <a:t>Stars hide your fires, let not light see my black and deep desires. (Act 1, Sc 4) </a:t>
            </a:r>
          </a:p>
          <a:p>
            <a:r>
              <a:rPr lang="en-GB" sz="1800" dirty="0">
                <a:latin typeface="Apple Chancery" panose="03020702040506060504" pitchFamily="66" charset="-79"/>
                <a:cs typeface="Apple Chancery" panose="03020702040506060504" pitchFamily="66" charset="-79"/>
              </a:rPr>
              <a:t>Vaulting ambition, which </a:t>
            </a:r>
            <a:r>
              <a:rPr lang="en-GB" sz="1800" dirty="0" err="1">
                <a:latin typeface="Apple Chancery" panose="03020702040506060504" pitchFamily="66" charset="-79"/>
                <a:cs typeface="Apple Chancery" panose="03020702040506060504" pitchFamily="66" charset="-79"/>
              </a:rPr>
              <a:t>o'erleaps</a:t>
            </a:r>
            <a:r>
              <a:rPr lang="en-GB" sz="1800" dirty="0">
                <a:latin typeface="Apple Chancery" panose="03020702040506060504" pitchFamily="66" charset="-79"/>
                <a:cs typeface="Apple Chancery" panose="03020702040506060504" pitchFamily="66" charset="-79"/>
              </a:rPr>
              <a:t> itself / And falls on the other. (Act 1, Sc 7)</a:t>
            </a:r>
          </a:p>
          <a:p>
            <a:pPr marL="0" indent="0">
              <a:buNone/>
            </a:pPr>
            <a:endParaRPr lang="en-GB" sz="1800" dirty="0">
              <a:latin typeface="Apple Chancery" panose="03020702040506060504" pitchFamily="66" charset="-79"/>
              <a:cs typeface="Apple Chancery" panose="03020702040506060504" pitchFamily="66" charset="-79"/>
            </a:endParaRPr>
          </a:p>
          <a:p>
            <a:pPr marL="0" indent="0">
              <a:buNone/>
            </a:pPr>
            <a:r>
              <a:rPr lang="en-GB" sz="1400" dirty="0">
                <a:latin typeface="Apple Chancery" panose="03020702040506060504" pitchFamily="66" charset="-79"/>
                <a:cs typeface="Apple Chancery" panose="03020702040506060504" pitchFamily="66" charset="-79"/>
              </a:rPr>
              <a:t>*Check out our workbook with a complete list of all relevant Macbeth quotes!*</a:t>
            </a:r>
          </a:p>
        </p:txBody>
      </p:sp>
    </p:spTree>
    <p:extLst>
      <p:ext uri="{BB962C8B-B14F-4D97-AF65-F5344CB8AC3E}">
        <p14:creationId xmlns:p14="http://schemas.microsoft.com/office/powerpoint/2010/main" val="3371427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417C0D1-8139-AB4F-88AF-047BA0703CDE}"/>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0EDFA03A-0301-2A4C-ABAF-869301E65864}"/>
              </a:ext>
            </a:extLst>
          </p:cNvPr>
          <p:cNvSpPr>
            <a:spLocks noGrp="1"/>
          </p:cNvSpPr>
          <p:nvPr>
            <p:ph type="title"/>
          </p:nvPr>
        </p:nvSpPr>
        <p:spPr>
          <a:xfrm>
            <a:off x="191731" y="1065862"/>
            <a:ext cx="4277025" cy="4726276"/>
          </a:xfrm>
        </p:spPr>
        <p:txBody>
          <a:bodyPr>
            <a:normAutofit/>
          </a:bodyPr>
          <a:lstStyle/>
          <a:p>
            <a:pPr algn="r"/>
            <a:r>
              <a:rPr lang="en-US" sz="5400" dirty="0">
                <a:solidFill>
                  <a:srgbClr val="FFFFFF"/>
                </a:solidFill>
                <a:latin typeface="Apple Chancery" panose="03020702040506060504" pitchFamily="66" charset="-79"/>
                <a:cs typeface="Apple Chancery" panose="03020702040506060504" pitchFamily="66" charset="-79"/>
              </a:rPr>
              <a:t>Lady Macbeth</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C217B2C-C93B-9449-969E-72DD7ACA1948}"/>
              </a:ext>
            </a:extLst>
          </p:cNvPr>
          <p:cNvSpPr>
            <a:spLocks noGrp="1"/>
          </p:cNvSpPr>
          <p:nvPr>
            <p:ph idx="1"/>
          </p:nvPr>
        </p:nvSpPr>
        <p:spPr>
          <a:xfrm>
            <a:off x="5155379" y="427703"/>
            <a:ext cx="6731820" cy="6061587"/>
          </a:xfrm>
        </p:spPr>
        <p:txBody>
          <a:bodyPr anchor="ctr">
            <a:normAutofit/>
          </a:bodyPr>
          <a:lstStyle/>
          <a:p>
            <a:r>
              <a:rPr lang="en-GB" sz="3200" dirty="0">
                <a:solidFill>
                  <a:srgbClr val="FFFFFF"/>
                </a:solidFill>
                <a:latin typeface="Apple Chancery" panose="03020702040506060504" pitchFamily="66" charset="-79"/>
                <a:cs typeface="Apple Chancery" panose="03020702040506060504" pitchFamily="66" charset="-79"/>
              </a:rPr>
              <a:t>Lady Macbeth is a deeply ambitious woman who lusts for power and position. </a:t>
            </a:r>
          </a:p>
          <a:p>
            <a:r>
              <a:rPr lang="en-GB" sz="3200" dirty="0">
                <a:solidFill>
                  <a:srgbClr val="FFFFFF"/>
                </a:solidFill>
                <a:latin typeface="Apple Chancery" panose="03020702040506060504" pitchFamily="66" charset="-79"/>
                <a:cs typeface="Apple Chancery" panose="03020702040506060504" pitchFamily="66" charset="-79"/>
              </a:rPr>
              <a:t>Early in the play she seems to be the stronger and more ruthless of the two, as she urges her husband to kill Duncan and seize the crown. </a:t>
            </a:r>
          </a:p>
          <a:p>
            <a:r>
              <a:rPr lang="en-GB" sz="3200" dirty="0">
                <a:solidFill>
                  <a:srgbClr val="FFFFFF"/>
                </a:solidFill>
                <a:latin typeface="Apple Chancery" panose="03020702040506060504" pitchFamily="66" charset="-79"/>
                <a:cs typeface="Apple Chancery" panose="03020702040506060504" pitchFamily="66" charset="-79"/>
              </a:rPr>
              <a:t>After the bloodshed begins, however, Lady Macbeth falls victim to guilt and madness to an even greater degree than her husband. </a:t>
            </a:r>
          </a:p>
        </p:txBody>
      </p:sp>
    </p:spTree>
    <p:extLst>
      <p:ext uri="{BB962C8B-B14F-4D97-AF65-F5344CB8AC3E}">
        <p14:creationId xmlns:p14="http://schemas.microsoft.com/office/powerpoint/2010/main" val="65575674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38DEA3F-328F-7149-A098-F32342E6CF58}"/>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0EDFA03A-0301-2A4C-ABAF-869301E65864}"/>
              </a:ext>
            </a:extLst>
          </p:cNvPr>
          <p:cNvSpPr>
            <a:spLocks noGrp="1"/>
          </p:cNvSpPr>
          <p:nvPr>
            <p:ph type="title"/>
          </p:nvPr>
        </p:nvSpPr>
        <p:spPr>
          <a:xfrm>
            <a:off x="339218" y="1065862"/>
            <a:ext cx="4026301" cy="4726276"/>
          </a:xfrm>
        </p:spPr>
        <p:txBody>
          <a:bodyPr>
            <a:normAutofit/>
          </a:bodyPr>
          <a:lstStyle/>
          <a:p>
            <a:pPr algn="r"/>
            <a:r>
              <a:rPr lang="en-US" sz="5400" dirty="0">
                <a:solidFill>
                  <a:srgbClr val="FFFFFF"/>
                </a:solidFill>
                <a:latin typeface="Apple Chancery" panose="03020702040506060504" pitchFamily="66" charset="-79"/>
                <a:cs typeface="Apple Chancery" panose="03020702040506060504" pitchFamily="66" charset="-79"/>
              </a:rPr>
              <a:t>Lady Macbeth</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C217B2C-C93B-9449-969E-72DD7ACA1948}"/>
              </a:ext>
            </a:extLst>
          </p:cNvPr>
          <p:cNvSpPr>
            <a:spLocks noGrp="1"/>
          </p:cNvSpPr>
          <p:nvPr>
            <p:ph idx="1"/>
          </p:nvPr>
        </p:nvSpPr>
        <p:spPr>
          <a:xfrm>
            <a:off x="4941227" y="280219"/>
            <a:ext cx="6911552" cy="6327058"/>
          </a:xfrm>
        </p:spPr>
        <p:txBody>
          <a:bodyPr anchor="ctr">
            <a:normAutofit/>
          </a:bodyPr>
          <a:lstStyle/>
          <a:p>
            <a:r>
              <a:rPr lang="en-GB" sz="3200" dirty="0">
                <a:solidFill>
                  <a:srgbClr val="FFFFFF"/>
                </a:solidFill>
                <a:latin typeface="Apple Chancery" panose="03020702040506060504" pitchFamily="66" charset="-79"/>
                <a:cs typeface="Apple Chancery" panose="03020702040506060504" pitchFamily="66" charset="-79"/>
              </a:rPr>
              <a:t>Her conscience affects her to such an extent that she eventually commits suicide. </a:t>
            </a:r>
          </a:p>
          <a:p>
            <a:r>
              <a:rPr lang="en-GB" sz="3200" dirty="0">
                <a:solidFill>
                  <a:srgbClr val="FFFFFF"/>
                </a:solidFill>
                <a:latin typeface="Apple Chancery" panose="03020702040506060504" pitchFamily="66" charset="-79"/>
                <a:cs typeface="Apple Chancery" panose="03020702040506060504" pitchFamily="66" charset="-79"/>
              </a:rPr>
              <a:t>Interestingly, she and Macbeth are presented as being deeply in love, and many of Lady Macbeth’s speeches imply that her influence over her husband is primarily sexual. </a:t>
            </a:r>
          </a:p>
          <a:p>
            <a:r>
              <a:rPr lang="en-GB" sz="3200" dirty="0">
                <a:solidFill>
                  <a:srgbClr val="FFFFFF"/>
                </a:solidFill>
                <a:latin typeface="Apple Chancery" panose="03020702040506060504" pitchFamily="66" charset="-79"/>
                <a:cs typeface="Apple Chancery" panose="03020702040506060504" pitchFamily="66" charset="-79"/>
              </a:rPr>
              <a:t>Their joint alienation from the world, occasioned by their partnership in crime, seems to strengthen the attachment that they feel to each another.</a:t>
            </a:r>
          </a:p>
        </p:txBody>
      </p:sp>
    </p:spTree>
    <p:extLst>
      <p:ext uri="{BB962C8B-B14F-4D97-AF65-F5344CB8AC3E}">
        <p14:creationId xmlns:p14="http://schemas.microsoft.com/office/powerpoint/2010/main" val="3253768277"/>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48F6EA5-1463-3249-B4CE-B9D023F732F9}"/>
              </a:ext>
            </a:extLst>
          </p:cNvPr>
          <p:cNvPicPr>
            <a:picLocks noChangeAspect="1"/>
          </p:cNvPicPr>
          <p:nvPr/>
        </p:nvPicPr>
        <p:blipFill rotWithShape="1">
          <a:blip r:embed="rId2"/>
          <a:srcRect t="6489" b="2785"/>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84C67229-58A2-B84B-8ABD-172872D5BD86}"/>
              </a:ext>
            </a:extLst>
          </p:cNvPr>
          <p:cNvSpPr>
            <a:spLocks noGrp="1"/>
          </p:cNvSpPr>
          <p:nvPr>
            <p:ph type="title"/>
          </p:nvPr>
        </p:nvSpPr>
        <p:spPr>
          <a:xfrm>
            <a:off x="132735" y="1946128"/>
            <a:ext cx="5456903" cy="1342754"/>
          </a:xfrm>
        </p:spPr>
        <p:txBody>
          <a:bodyPr>
            <a:normAutofit/>
          </a:bodyPr>
          <a:lstStyle/>
          <a:p>
            <a:pPr algn="ctr"/>
            <a:r>
              <a:rPr lang="en-US" dirty="0">
                <a:latin typeface="Apple Chancery" panose="03020702040506060504" pitchFamily="66" charset="-79"/>
                <a:cs typeface="Apple Chancery" panose="03020702040506060504" pitchFamily="66" charset="-79"/>
              </a:rPr>
              <a:t>Lady Macbeth quotes</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856EB6A-C941-8C4E-BE75-D059EC71EC14}"/>
              </a:ext>
            </a:extLst>
          </p:cNvPr>
          <p:cNvSpPr>
            <a:spLocks noGrp="1"/>
          </p:cNvSpPr>
          <p:nvPr>
            <p:ph idx="1"/>
          </p:nvPr>
        </p:nvSpPr>
        <p:spPr>
          <a:xfrm>
            <a:off x="575102" y="3433654"/>
            <a:ext cx="4866967" cy="3204453"/>
          </a:xfrm>
        </p:spPr>
        <p:txBody>
          <a:bodyPr anchor="ctr">
            <a:normAutofit fontScale="92500" lnSpcReduction="10000"/>
          </a:bodyPr>
          <a:lstStyle/>
          <a:p>
            <a:r>
              <a:rPr lang="en-GB" sz="1800" dirty="0">
                <a:latin typeface="Apple Chancery" panose="03020702040506060504" pitchFamily="66" charset="-79"/>
                <a:cs typeface="Apple Chancery" panose="03020702040506060504" pitchFamily="66" charset="-79"/>
              </a:rPr>
              <a:t>Come you spirits that tend on mortal thoughts, unsex me here. (Act 1, Sc 5) </a:t>
            </a:r>
          </a:p>
          <a:p>
            <a:r>
              <a:rPr lang="en-GB" sz="1800" dirty="0">
                <a:latin typeface="Apple Chancery" panose="03020702040506060504" pitchFamily="66" charset="-79"/>
                <a:cs typeface="Apple Chancery" panose="03020702040506060504" pitchFamily="66" charset="-79"/>
              </a:rPr>
              <a:t>Fill me from the crown to the toe, top-full of direst cruelty. (Act 1, Sc 5)</a:t>
            </a:r>
          </a:p>
          <a:p>
            <a:r>
              <a:rPr lang="en-GB" sz="1800" dirty="0">
                <a:latin typeface="Apple Chancery" panose="03020702040506060504" pitchFamily="66" charset="-79"/>
                <a:cs typeface="Apple Chancery" panose="03020702040506060504" pitchFamily="66" charset="-79"/>
              </a:rPr>
              <a:t>Stop up the access and passage to remorse… That my keen knife see not the wound it makes, nor Heaven peep through the blanket of the dark.” (Act 1, Sc 4)</a:t>
            </a:r>
          </a:p>
          <a:p>
            <a:r>
              <a:rPr lang="en-GB" sz="1800" dirty="0">
                <a:latin typeface="Apple Chancery" panose="03020702040506060504" pitchFamily="66" charset="-79"/>
                <a:cs typeface="Apple Chancery" panose="03020702040506060504" pitchFamily="66" charset="-79"/>
              </a:rPr>
              <a:t>Take my milk for gall. (Act 1, Sc 5)</a:t>
            </a:r>
          </a:p>
          <a:p>
            <a:pPr marL="0" indent="0">
              <a:buNone/>
            </a:pPr>
            <a:endParaRPr lang="en-GB" sz="1100" dirty="0">
              <a:latin typeface="Apple Chancery" panose="03020702040506060504" pitchFamily="66" charset="-79"/>
              <a:cs typeface="Apple Chancery" panose="03020702040506060504" pitchFamily="66" charset="-79"/>
            </a:endParaRPr>
          </a:p>
          <a:p>
            <a:pPr marL="0" indent="0">
              <a:buNone/>
            </a:pPr>
            <a:r>
              <a:rPr lang="en-GB" sz="1500" dirty="0">
                <a:latin typeface="Apple Chancery" panose="03020702040506060504" pitchFamily="66" charset="-79"/>
                <a:cs typeface="Apple Chancery" panose="03020702040506060504" pitchFamily="66" charset="-79"/>
              </a:rPr>
              <a:t>*Check out our workbook with a complete list of all relevant Lady Macbeth quotes!*</a:t>
            </a:r>
          </a:p>
        </p:txBody>
      </p:sp>
    </p:spTree>
    <p:extLst>
      <p:ext uri="{BB962C8B-B14F-4D97-AF65-F5344CB8AC3E}">
        <p14:creationId xmlns:p14="http://schemas.microsoft.com/office/powerpoint/2010/main" val="4172557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A5BDACC-A427-E741-9AEE-5477F4BEE43D}"/>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6AA82D96-3034-894F-AAE1-0B906AD79917}"/>
              </a:ext>
            </a:extLst>
          </p:cNvPr>
          <p:cNvSpPr>
            <a:spLocks noGrp="1"/>
          </p:cNvSpPr>
          <p:nvPr>
            <p:ph type="title"/>
          </p:nvPr>
        </p:nvSpPr>
        <p:spPr>
          <a:xfrm>
            <a:off x="221230" y="1065862"/>
            <a:ext cx="4247531" cy="4726276"/>
          </a:xfrm>
        </p:spPr>
        <p:txBody>
          <a:bodyPr>
            <a:normAutofit/>
          </a:bodyPr>
          <a:lstStyle/>
          <a:p>
            <a:pPr algn="r"/>
            <a:r>
              <a:rPr lang="en-US" sz="5400" dirty="0">
                <a:solidFill>
                  <a:srgbClr val="FFFFFF"/>
                </a:solidFill>
                <a:latin typeface="Apple Chancery" panose="03020702040506060504" pitchFamily="66" charset="-79"/>
                <a:cs typeface="Apple Chancery" panose="03020702040506060504" pitchFamily="66" charset="-79"/>
              </a:rPr>
              <a:t>King Duncan</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00A7D1A-02CC-6740-8A47-3FC60A33A70A}"/>
              </a:ext>
            </a:extLst>
          </p:cNvPr>
          <p:cNvSpPr>
            <a:spLocks noGrp="1"/>
          </p:cNvSpPr>
          <p:nvPr>
            <p:ph idx="1"/>
          </p:nvPr>
        </p:nvSpPr>
        <p:spPr>
          <a:xfrm>
            <a:off x="4922686" y="309716"/>
            <a:ext cx="6815389" cy="6076336"/>
          </a:xfrm>
        </p:spPr>
        <p:txBody>
          <a:bodyPr anchor="ctr">
            <a:normAutofit lnSpcReduction="10000"/>
          </a:bodyPr>
          <a:lstStyle/>
          <a:p>
            <a:r>
              <a:rPr lang="en-GB" sz="3600" dirty="0">
                <a:solidFill>
                  <a:srgbClr val="FFFFFF"/>
                </a:solidFill>
                <a:latin typeface="Apple Chancery" panose="03020702040506060504" pitchFamily="66" charset="-79"/>
                <a:cs typeface="Apple Chancery" panose="03020702040506060504" pitchFamily="66" charset="-79"/>
              </a:rPr>
              <a:t>King Duncan is a representation of orderliness. He is the epitome of God’s will being followed by his loyal representative on earth. </a:t>
            </a:r>
          </a:p>
          <a:p>
            <a:r>
              <a:rPr lang="en-GB" sz="3600" dirty="0">
                <a:solidFill>
                  <a:srgbClr val="FFFFFF"/>
                </a:solidFill>
                <a:latin typeface="Apple Chancery" panose="03020702040506060504" pitchFamily="66" charset="-79"/>
                <a:cs typeface="Apple Chancery" panose="03020702040506060504" pitchFamily="66" charset="-79"/>
              </a:rPr>
              <a:t>His language is formal and his speeches full of grace and graciousness, whether on the battlefield in Act I, Scene 2, where his talk concerns matters of honour, or when greeting his kind hostess Lady Macbeth in Act I, Scene 6. </a:t>
            </a:r>
          </a:p>
        </p:txBody>
      </p:sp>
    </p:spTree>
    <p:extLst>
      <p:ext uri="{BB962C8B-B14F-4D97-AF65-F5344CB8AC3E}">
        <p14:creationId xmlns:p14="http://schemas.microsoft.com/office/powerpoint/2010/main" val="4281883598"/>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BE360CE-FC8A-074D-ABAB-DF1AD2F0BE88}"/>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6AA82D96-3034-894F-AAE1-0B906AD79917}"/>
              </a:ext>
            </a:extLst>
          </p:cNvPr>
          <p:cNvSpPr>
            <a:spLocks noGrp="1"/>
          </p:cNvSpPr>
          <p:nvPr>
            <p:ph type="title"/>
          </p:nvPr>
        </p:nvSpPr>
        <p:spPr>
          <a:xfrm>
            <a:off x="176985" y="1065862"/>
            <a:ext cx="4291775" cy="4726276"/>
          </a:xfrm>
        </p:spPr>
        <p:txBody>
          <a:bodyPr>
            <a:normAutofit/>
          </a:bodyPr>
          <a:lstStyle/>
          <a:p>
            <a:pPr algn="r"/>
            <a:r>
              <a:rPr lang="en-US" sz="5400" dirty="0">
                <a:solidFill>
                  <a:srgbClr val="FFFFFF"/>
                </a:solidFill>
                <a:latin typeface="Apple Chancery" panose="03020702040506060504" pitchFamily="66" charset="-79"/>
                <a:cs typeface="Apple Chancery" panose="03020702040506060504" pitchFamily="66" charset="-79"/>
              </a:rPr>
              <a:t>King Duncan</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00A7D1A-02CC-6740-8A47-3FC60A33A70A}"/>
              </a:ext>
            </a:extLst>
          </p:cNvPr>
          <p:cNvSpPr>
            <a:spLocks noGrp="1"/>
          </p:cNvSpPr>
          <p:nvPr>
            <p:ph idx="1"/>
          </p:nvPr>
        </p:nvSpPr>
        <p:spPr>
          <a:xfrm>
            <a:off x="4908755" y="162232"/>
            <a:ext cx="6859636" cy="6504039"/>
          </a:xfrm>
        </p:spPr>
        <p:txBody>
          <a:bodyPr anchor="ctr">
            <a:normAutofit/>
          </a:bodyPr>
          <a:lstStyle/>
          <a:p>
            <a:r>
              <a:rPr lang="en-GB" dirty="0">
                <a:solidFill>
                  <a:srgbClr val="FFFFFF"/>
                </a:solidFill>
                <a:latin typeface="Apple Chancery" panose="03020702040506060504" pitchFamily="66" charset="-79"/>
                <a:cs typeface="Apple Chancery" panose="03020702040506060504" pitchFamily="66" charset="-79"/>
              </a:rPr>
              <a:t>Duncan also expresses humility when he admits his failure in spotting the previous Thane of Cawdor's treachery. </a:t>
            </a:r>
          </a:p>
          <a:p>
            <a:r>
              <a:rPr lang="en-GB" dirty="0">
                <a:solidFill>
                  <a:srgbClr val="FFFFFF"/>
                </a:solidFill>
                <a:latin typeface="Apple Chancery" panose="03020702040506060504" pitchFamily="66" charset="-79"/>
                <a:cs typeface="Apple Chancery" panose="03020702040506060504" pitchFamily="66" charset="-79"/>
              </a:rPr>
              <a:t>Duncan is the representative of God on earth, ruling by Divine Right, a feature of kingship strongly endorsed by King James I, for whom the play was performed in 1606. </a:t>
            </a:r>
          </a:p>
          <a:p>
            <a:r>
              <a:rPr lang="en-GB" dirty="0">
                <a:solidFill>
                  <a:srgbClr val="FFFFFF"/>
                </a:solidFill>
                <a:latin typeface="Apple Chancery" panose="03020702040506060504" pitchFamily="66" charset="-79"/>
                <a:cs typeface="Apple Chancery" panose="03020702040506060504" pitchFamily="66" charset="-79"/>
              </a:rPr>
              <a:t>This ‘divinity’ of the King is made clear on several occasions in the play. The importance of royal blood - the inheritance of the Divine Right to rule-  is emphasised when, in the final scene, Duncan's son Malcolm takes the title of King.</a:t>
            </a:r>
          </a:p>
        </p:txBody>
      </p:sp>
    </p:spTree>
    <p:extLst>
      <p:ext uri="{BB962C8B-B14F-4D97-AF65-F5344CB8AC3E}">
        <p14:creationId xmlns:p14="http://schemas.microsoft.com/office/powerpoint/2010/main" val="36827460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E58376-BF35-8E4A-9F28-4D07452ACCA5}"/>
              </a:ext>
            </a:extLst>
          </p:cNvPr>
          <p:cNvPicPr>
            <a:picLocks noChangeAspect="1"/>
          </p:cNvPicPr>
          <p:nvPr/>
        </p:nvPicPr>
        <p:blipFill rotWithShape="1">
          <a:blip r:embed="rId2"/>
          <a:srcRect t="6489" b="2785"/>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86B78C0-FF39-D84A-A6C1-A00D25657CE6}"/>
              </a:ext>
            </a:extLst>
          </p:cNvPr>
          <p:cNvSpPr>
            <a:spLocks noGrp="1"/>
          </p:cNvSpPr>
          <p:nvPr>
            <p:ph type="title"/>
          </p:nvPr>
        </p:nvSpPr>
        <p:spPr>
          <a:xfrm>
            <a:off x="368710" y="1913950"/>
            <a:ext cx="5132438" cy="1342754"/>
          </a:xfrm>
        </p:spPr>
        <p:txBody>
          <a:bodyPr>
            <a:normAutofit/>
          </a:bodyPr>
          <a:lstStyle/>
          <a:p>
            <a:pPr algn="ctr"/>
            <a:r>
              <a:rPr lang="en-US" dirty="0">
                <a:latin typeface="Apple Chancery" panose="03020702040506060504" pitchFamily="66" charset="-79"/>
                <a:cs typeface="Apple Chancery" panose="03020702040506060504" pitchFamily="66" charset="-79"/>
              </a:rPr>
              <a:t>King Duncan quotes</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44843C4-8C4D-E04B-8642-501E4284CACD}"/>
              </a:ext>
            </a:extLst>
          </p:cNvPr>
          <p:cNvSpPr>
            <a:spLocks noGrp="1"/>
          </p:cNvSpPr>
          <p:nvPr>
            <p:ph idx="1"/>
          </p:nvPr>
        </p:nvSpPr>
        <p:spPr>
          <a:xfrm>
            <a:off x="309716" y="3591869"/>
            <a:ext cx="5250425" cy="2794177"/>
          </a:xfrm>
        </p:spPr>
        <p:txBody>
          <a:bodyPr anchor="ctr">
            <a:normAutofit fontScale="92500" lnSpcReduction="10000"/>
          </a:bodyPr>
          <a:lstStyle/>
          <a:p>
            <a:r>
              <a:rPr lang="en-GB" sz="2400" dirty="0">
                <a:latin typeface="Apple Chancery" panose="03020702040506060504" pitchFamily="66" charset="-79"/>
                <a:cs typeface="Apple Chancery" panose="03020702040506060504" pitchFamily="66" charset="-79"/>
              </a:rPr>
              <a:t>O valiant cousin, worthy gentleman! (Act 1, Sc 2)</a:t>
            </a:r>
          </a:p>
          <a:p>
            <a:r>
              <a:rPr lang="en-GB" sz="2400" dirty="0">
                <a:latin typeface="Apple Chancery" panose="03020702040506060504" pitchFamily="66" charset="-79"/>
                <a:cs typeface="Apple Chancery" panose="03020702040506060504" pitchFamily="66" charset="-79"/>
              </a:rPr>
              <a:t>My worthy Cawdor! (Act 1, Sc 3)</a:t>
            </a:r>
          </a:p>
          <a:p>
            <a:r>
              <a:rPr lang="en-GB" sz="2400" dirty="0">
                <a:latin typeface="Apple Chancery" panose="03020702040506060504" pitchFamily="66" charset="-79"/>
                <a:cs typeface="Apple Chancery" panose="03020702040506060504" pitchFamily="66" charset="-79"/>
              </a:rPr>
              <a:t>See, our </a:t>
            </a:r>
            <a:r>
              <a:rPr lang="en-GB" sz="2400" dirty="0" err="1">
                <a:latin typeface="Apple Chancery" panose="03020702040506060504" pitchFamily="66" charset="-79"/>
                <a:cs typeface="Apple Chancery" panose="03020702040506060504" pitchFamily="66" charset="-79"/>
              </a:rPr>
              <a:t>honour'd</a:t>
            </a:r>
            <a:r>
              <a:rPr lang="en-GB" sz="2400" dirty="0">
                <a:latin typeface="Apple Chancery" panose="03020702040506060504" pitchFamily="66" charset="-79"/>
                <a:cs typeface="Apple Chancery" panose="03020702040506060504" pitchFamily="66" charset="-79"/>
              </a:rPr>
              <a:t> hostess! (Act 1, Sc 5)</a:t>
            </a:r>
          </a:p>
          <a:p>
            <a:endParaRPr lang="en-GB" sz="1800" dirty="0">
              <a:latin typeface="Apple Chancery" panose="03020702040506060504" pitchFamily="66" charset="-79"/>
              <a:cs typeface="Apple Chancery" panose="03020702040506060504" pitchFamily="66" charset="-79"/>
            </a:endParaRPr>
          </a:p>
          <a:p>
            <a:endParaRPr lang="en-GB" sz="1800" dirty="0">
              <a:latin typeface="Apple Chancery" panose="03020702040506060504" pitchFamily="66" charset="-79"/>
              <a:cs typeface="Apple Chancery" panose="03020702040506060504" pitchFamily="66" charset="-79"/>
            </a:endParaRPr>
          </a:p>
          <a:p>
            <a:pPr marL="0" indent="0">
              <a:buNone/>
            </a:pPr>
            <a:r>
              <a:rPr lang="en-GB" sz="1800" dirty="0">
                <a:latin typeface="Apple Chancery" panose="03020702040506060504" pitchFamily="66" charset="-79"/>
                <a:cs typeface="Apple Chancery" panose="03020702040506060504" pitchFamily="66" charset="-79"/>
              </a:rPr>
              <a:t>*Check out our workbook with a complete list of all relevant King Duncan quotes!*</a:t>
            </a:r>
          </a:p>
        </p:txBody>
      </p:sp>
    </p:spTree>
    <p:extLst>
      <p:ext uri="{BB962C8B-B14F-4D97-AF65-F5344CB8AC3E}">
        <p14:creationId xmlns:p14="http://schemas.microsoft.com/office/powerpoint/2010/main" val="1371894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2EAB922-097A-DE4B-B129-C708B0DBFD97}"/>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1CF716CF-A3A3-E047-B097-7102960F2E8C}"/>
              </a:ext>
            </a:extLst>
          </p:cNvPr>
          <p:cNvSpPr>
            <a:spLocks noGrp="1"/>
          </p:cNvSpPr>
          <p:nvPr>
            <p:ph type="title"/>
          </p:nvPr>
        </p:nvSpPr>
        <p:spPr>
          <a:xfrm>
            <a:off x="604684" y="1065862"/>
            <a:ext cx="3546681" cy="4726276"/>
          </a:xfrm>
        </p:spPr>
        <p:txBody>
          <a:bodyPr>
            <a:normAutofit/>
          </a:bodyPr>
          <a:lstStyle/>
          <a:p>
            <a:pPr algn="r"/>
            <a:r>
              <a:rPr lang="en-US" sz="5400" dirty="0">
                <a:solidFill>
                  <a:srgbClr val="FFFFFF"/>
                </a:solidFill>
                <a:latin typeface="Apple Chancery" panose="03020702040506060504" pitchFamily="66" charset="-79"/>
                <a:cs typeface="Apple Chancery" panose="03020702040506060504" pitchFamily="66" charset="-79"/>
              </a:rPr>
              <a:t>Banquo</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4A1942A-964E-6847-8F68-D55FF3E81F93}"/>
              </a:ext>
            </a:extLst>
          </p:cNvPr>
          <p:cNvSpPr>
            <a:spLocks noGrp="1"/>
          </p:cNvSpPr>
          <p:nvPr>
            <p:ph idx="1"/>
          </p:nvPr>
        </p:nvSpPr>
        <p:spPr>
          <a:xfrm>
            <a:off x="4859877" y="486697"/>
            <a:ext cx="7061190" cy="6105832"/>
          </a:xfrm>
        </p:spPr>
        <p:txBody>
          <a:bodyPr anchor="ctr">
            <a:normAutofit/>
          </a:bodyPr>
          <a:lstStyle/>
          <a:p>
            <a:r>
              <a:rPr lang="en-GB" sz="3200" dirty="0">
                <a:solidFill>
                  <a:srgbClr val="FFFFFF"/>
                </a:solidFill>
                <a:latin typeface="Apple Chancery" panose="03020702040506060504" pitchFamily="66" charset="-79"/>
                <a:cs typeface="Apple Chancery" panose="03020702040506060504" pitchFamily="66" charset="-79"/>
              </a:rPr>
              <a:t>Banquo is a Thane who like Macbeth is known for his prowess on the battlefield. </a:t>
            </a:r>
          </a:p>
          <a:p>
            <a:r>
              <a:rPr lang="en-GB" sz="3200" dirty="0">
                <a:solidFill>
                  <a:srgbClr val="FFFFFF"/>
                </a:solidFill>
                <a:latin typeface="Apple Chancery" panose="03020702040506060504" pitchFamily="66" charset="-79"/>
                <a:cs typeface="Apple Chancery" panose="03020702040506060504" pitchFamily="66" charset="-79"/>
              </a:rPr>
              <a:t>He is also very trusting and is surprised when Macbeth betrays him. </a:t>
            </a:r>
          </a:p>
          <a:p>
            <a:r>
              <a:rPr lang="en-GB" sz="3200" dirty="0">
                <a:solidFill>
                  <a:srgbClr val="FFFFFF"/>
                </a:solidFill>
                <a:latin typeface="Apple Chancery" panose="03020702040506060504" pitchFamily="66" charset="-79"/>
                <a:cs typeface="Apple Chancery" panose="03020702040506060504" pitchFamily="66" charset="-79"/>
              </a:rPr>
              <a:t>Banquo is a noble general whose children, according to the witches’ prophecy, will inherit the Scottish throne. </a:t>
            </a:r>
          </a:p>
          <a:p>
            <a:r>
              <a:rPr lang="en-GB" sz="3200" dirty="0">
                <a:solidFill>
                  <a:srgbClr val="FFFFFF"/>
                </a:solidFill>
                <a:latin typeface="Apple Chancery" panose="03020702040506060504" pitchFamily="66" charset="-79"/>
                <a:cs typeface="Apple Chancery" panose="03020702040506060504" pitchFamily="66" charset="-79"/>
              </a:rPr>
              <a:t>Like Macbeth, Banquo thinks ambitious thoughts, but he does not translate those thoughts into action. </a:t>
            </a:r>
            <a:endParaRPr lang="en-US" sz="3200" dirty="0">
              <a:solidFill>
                <a:srgbClr val="FFFFFF"/>
              </a:solidFill>
            </a:endParaRPr>
          </a:p>
        </p:txBody>
      </p:sp>
    </p:spTree>
    <p:extLst>
      <p:ext uri="{BB962C8B-B14F-4D97-AF65-F5344CB8AC3E}">
        <p14:creationId xmlns:p14="http://schemas.microsoft.com/office/powerpoint/2010/main" val="219497435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73213-2ED2-6D43-A57D-D48D74C7C432}"/>
              </a:ext>
            </a:extLst>
          </p:cNvPr>
          <p:cNvSpPr>
            <a:spLocks noGrp="1"/>
          </p:cNvSpPr>
          <p:nvPr>
            <p:ph type="title"/>
          </p:nvPr>
        </p:nvSpPr>
        <p:spPr>
          <a:xfrm>
            <a:off x="655320" y="365125"/>
            <a:ext cx="5120114" cy="1692794"/>
          </a:xfrm>
        </p:spPr>
        <p:txBody>
          <a:bodyPr>
            <a:normAutofit/>
          </a:bodyPr>
          <a:lstStyle/>
          <a:p>
            <a:r>
              <a:rPr lang="en-US" dirty="0">
                <a:latin typeface="Apple Chancery" panose="03020702040506060504" pitchFamily="66" charset="-79"/>
                <a:cs typeface="Apple Chancery" panose="03020702040506060504" pitchFamily="66" charset="-79"/>
              </a:rPr>
              <a:t>William Shakespeare</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1BE663C-1405-1C45-A540-C0A45D2FEE4A}"/>
              </a:ext>
            </a:extLst>
          </p:cNvPr>
          <p:cNvSpPr>
            <a:spLocks noGrp="1"/>
          </p:cNvSpPr>
          <p:nvPr>
            <p:ph idx="1"/>
          </p:nvPr>
        </p:nvSpPr>
        <p:spPr>
          <a:xfrm>
            <a:off x="655320" y="2575033"/>
            <a:ext cx="5730731" cy="3917837"/>
          </a:xfrm>
        </p:spPr>
        <p:txBody>
          <a:bodyPr>
            <a:normAutofit/>
          </a:bodyPr>
          <a:lstStyle/>
          <a:p>
            <a:r>
              <a:rPr lang="en-GB" sz="2400" b="1" dirty="0">
                <a:latin typeface="Apple Chancery" panose="03020702040506060504" pitchFamily="66" charset="-79"/>
                <a:cs typeface="Apple Chancery" panose="03020702040506060504" pitchFamily="66" charset="-79"/>
              </a:rPr>
              <a:t>Born</a:t>
            </a:r>
            <a:r>
              <a:rPr lang="en-GB" sz="2400" dirty="0">
                <a:latin typeface="Apple Chancery" panose="03020702040506060504" pitchFamily="66" charset="-79"/>
                <a:cs typeface="Apple Chancery" panose="03020702040506060504" pitchFamily="66" charset="-79"/>
              </a:rPr>
              <a:t>: Stratford-upon-Avon, 23 April 1564 </a:t>
            </a:r>
          </a:p>
          <a:p>
            <a:r>
              <a:rPr lang="en-GB" sz="2400" b="1" dirty="0">
                <a:latin typeface="Apple Chancery" panose="03020702040506060504" pitchFamily="66" charset="-79"/>
                <a:cs typeface="Apple Chancery" panose="03020702040506060504" pitchFamily="66" charset="-79"/>
              </a:rPr>
              <a:t>Died</a:t>
            </a:r>
            <a:r>
              <a:rPr lang="en-GB" sz="2400" dirty="0">
                <a:latin typeface="Apple Chancery" panose="03020702040506060504" pitchFamily="66" charset="-79"/>
                <a:cs typeface="Apple Chancery" panose="03020702040506060504" pitchFamily="66" charset="-79"/>
              </a:rPr>
              <a:t>: Stratford-upon-Avon, 23 April 1616</a:t>
            </a:r>
          </a:p>
          <a:p>
            <a:r>
              <a:rPr lang="en-GB" sz="2400" b="1" dirty="0">
                <a:latin typeface="Apple Chancery" panose="03020702040506060504" pitchFamily="66" charset="-79"/>
                <a:cs typeface="Apple Chancery" panose="03020702040506060504" pitchFamily="66" charset="-79"/>
              </a:rPr>
              <a:t>Parents</a:t>
            </a:r>
            <a:r>
              <a:rPr lang="en-GB" sz="2400" dirty="0">
                <a:latin typeface="Apple Chancery" panose="03020702040506060504" pitchFamily="66" charset="-79"/>
                <a:cs typeface="Apple Chancery" panose="03020702040506060504" pitchFamily="66" charset="-79"/>
              </a:rPr>
              <a:t>: John and Mary Shakespeare</a:t>
            </a:r>
          </a:p>
          <a:p>
            <a:r>
              <a:rPr lang="en-GB" sz="2400" b="1" dirty="0">
                <a:latin typeface="Apple Chancery" panose="03020702040506060504" pitchFamily="66" charset="-79"/>
                <a:cs typeface="Apple Chancery" panose="03020702040506060504" pitchFamily="66" charset="-79"/>
              </a:rPr>
              <a:t>Married</a:t>
            </a:r>
            <a:r>
              <a:rPr lang="en-GB" sz="2400" dirty="0">
                <a:latin typeface="Apple Chancery" panose="03020702040506060504" pitchFamily="66" charset="-79"/>
                <a:cs typeface="Apple Chancery" panose="03020702040506060504" pitchFamily="66" charset="-79"/>
              </a:rPr>
              <a:t>: Anne Hathaway (26) when he was 18, in 1582.</a:t>
            </a:r>
          </a:p>
          <a:p>
            <a:r>
              <a:rPr lang="en-GB" sz="2400" b="1" dirty="0">
                <a:latin typeface="Apple Chancery" panose="03020702040506060504" pitchFamily="66" charset="-79"/>
                <a:cs typeface="Apple Chancery" panose="03020702040506060504" pitchFamily="66" charset="-79"/>
              </a:rPr>
              <a:t>Children</a:t>
            </a:r>
            <a:r>
              <a:rPr lang="en-GB" sz="2400" dirty="0">
                <a:latin typeface="Apple Chancery" panose="03020702040506060504" pitchFamily="66" charset="-79"/>
                <a:cs typeface="Apple Chancery" panose="03020702040506060504" pitchFamily="66" charset="-79"/>
              </a:rPr>
              <a:t>: Susannah, born in 1583; Hamnet and Judith (twins), born in 1585.</a:t>
            </a:r>
          </a:p>
        </p:txBody>
      </p:sp>
      <p:pic>
        <p:nvPicPr>
          <p:cNvPr id="5" name="Picture 4">
            <a:extLst>
              <a:ext uri="{FF2B5EF4-FFF2-40B4-BE49-F238E27FC236}">
                <a16:creationId xmlns:a16="http://schemas.microsoft.com/office/drawing/2014/main" id="{13B4030D-4503-5148-93F8-51BAEA676BA2}"/>
              </a:ext>
            </a:extLst>
          </p:cNvPr>
          <p:cNvPicPr>
            <a:picLocks noChangeAspect="1"/>
          </p:cNvPicPr>
          <p:nvPr/>
        </p:nvPicPr>
        <p:blipFill rotWithShape="1">
          <a:blip r:embed="rId2"/>
          <a:srcRect r="-2" b="15267"/>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391200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2EAB922-097A-DE4B-B129-C708B0DBFD97}"/>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1CF716CF-A3A3-E047-B097-7102960F2E8C}"/>
              </a:ext>
            </a:extLst>
          </p:cNvPr>
          <p:cNvSpPr>
            <a:spLocks noGrp="1"/>
          </p:cNvSpPr>
          <p:nvPr>
            <p:ph type="title"/>
          </p:nvPr>
        </p:nvSpPr>
        <p:spPr>
          <a:xfrm>
            <a:off x="540775" y="1065862"/>
            <a:ext cx="3610590" cy="4726276"/>
          </a:xfrm>
        </p:spPr>
        <p:txBody>
          <a:bodyPr>
            <a:normAutofit/>
          </a:bodyPr>
          <a:lstStyle/>
          <a:p>
            <a:pPr algn="r"/>
            <a:r>
              <a:rPr lang="en-US" sz="5400" dirty="0">
                <a:solidFill>
                  <a:srgbClr val="FFFFFF"/>
                </a:solidFill>
                <a:latin typeface="Apple Chancery" panose="03020702040506060504" pitchFamily="66" charset="-79"/>
                <a:cs typeface="Apple Chancery" panose="03020702040506060504" pitchFamily="66" charset="-79"/>
              </a:rPr>
              <a:t>Banquo</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4A1942A-964E-6847-8F68-D55FF3E81F93}"/>
              </a:ext>
            </a:extLst>
          </p:cNvPr>
          <p:cNvSpPr>
            <a:spLocks noGrp="1"/>
          </p:cNvSpPr>
          <p:nvPr>
            <p:ph idx="1"/>
          </p:nvPr>
        </p:nvSpPr>
        <p:spPr>
          <a:xfrm>
            <a:off x="4881718" y="383458"/>
            <a:ext cx="6769507" cy="5781368"/>
          </a:xfrm>
        </p:spPr>
        <p:txBody>
          <a:bodyPr anchor="ctr">
            <a:normAutofit lnSpcReduction="10000"/>
          </a:bodyPr>
          <a:lstStyle/>
          <a:p>
            <a:r>
              <a:rPr lang="en-GB" sz="3200" dirty="0">
                <a:solidFill>
                  <a:srgbClr val="FFFFFF"/>
                </a:solidFill>
                <a:latin typeface="Apple Chancery" panose="03020702040506060504" pitchFamily="66" charset="-79"/>
                <a:cs typeface="Apple Chancery" panose="03020702040506060504" pitchFamily="66" charset="-79"/>
              </a:rPr>
              <a:t>In a sense, Banquo’s character stands as a rebuke to Macbeth, since he represents the path Macbeth chose not to take: a path in which ambition need not lead to betrayal and murder. </a:t>
            </a:r>
          </a:p>
          <a:p>
            <a:r>
              <a:rPr lang="en-GB" sz="3200" dirty="0">
                <a:solidFill>
                  <a:srgbClr val="FFFFFF"/>
                </a:solidFill>
                <a:latin typeface="Apple Chancery" panose="03020702040506060504" pitchFamily="66" charset="-79"/>
                <a:cs typeface="Apple Chancery" panose="03020702040506060504" pitchFamily="66" charset="-79"/>
              </a:rPr>
              <a:t>Appropriately, then, it is Banquo’s ghost—and not Duncan’s—that haunts Macbeth. </a:t>
            </a:r>
          </a:p>
          <a:p>
            <a:r>
              <a:rPr lang="en-GB" sz="3200" dirty="0">
                <a:solidFill>
                  <a:srgbClr val="FFFFFF"/>
                </a:solidFill>
                <a:latin typeface="Apple Chancery" panose="03020702040506060504" pitchFamily="66" charset="-79"/>
                <a:cs typeface="Apple Chancery" panose="03020702040506060504" pitchFamily="66" charset="-79"/>
              </a:rPr>
              <a:t>In addition to embodying Macbeth’s guilt for killing Banquo, the ghost also reminds Macbeth that he did not emulate Banquo’s reaction to the witches’ prophecy.</a:t>
            </a:r>
          </a:p>
        </p:txBody>
      </p:sp>
    </p:spTree>
    <p:extLst>
      <p:ext uri="{BB962C8B-B14F-4D97-AF65-F5344CB8AC3E}">
        <p14:creationId xmlns:p14="http://schemas.microsoft.com/office/powerpoint/2010/main" val="2187865864"/>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75595B-1E5E-C945-BA1F-3785CC948651}"/>
              </a:ext>
            </a:extLst>
          </p:cNvPr>
          <p:cNvPicPr>
            <a:picLocks noChangeAspect="1"/>
          </p:cNvPicPr>
          <p:nvPr/>
        </p:nvPicPr>
        <p:blipFill rotWithShape="1">
          <a:blip r:embed="rId2"/>
          <a:srcRect t="6489" b="2785"/>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79571DA7-9F98-F94C-B5A4-FFB309E9B7D1}"/>
              </a:ext>
            </a:extLst>
          </p:cNvPr>
          <p:cNvSpPr>
            <a:spLocks noGrp="1"/>
          </p:cNvSpPr>
          <p:nvPr>
            <p:ph type="title"/>
          </p:nvPr>
        </p:nvSpPr>
        <p:spPr>
          <a:xfrm>
            <a:off x="709448" y="1913950"/>
            <a:ext cx="4409089" cy="1342754"/>
          </a:xfrm>
        </p:spPr>
        <p:txBody>
          <a:bodyPr>
            <a:normAutofit/>
          </a:bodyPr>
          <a:lstStyle/>
          <a:p>
            <a:pPr algn="ctr"/>
            <a:r>
              <a:rPr lang="en-US" sz="5400" dirty="0">
                <a:latin typeface="Apple Chancery" panose="03020702040506060504" pitchFamily="66" charset="-79"/>
                <a:cs typeface="Apple Chancery" panose="03020702040506060504" pitchFamily="66" charset="-79"/>
              </a:rPr>
              <a:t>Banquo quotes</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42F4E2F-3E45-214B-84BA-6D2B18AFF4E3}"/>
              </a:ext>
            </a:extLst>
          </p:cNvPr>
          <p:cNvSpPr>
            <a:spLocks noGrp="1"/>
          </p:cNvSpPr>
          <p:nvPr>
            <p:ph idx="1"/>
          </p:nvPr>
        </p:nvSpPr>
        <p:spPr>
          <a:xfrm>
            <a:off x="339213" y="3417573"/>
            <a:ext cx="5235677" cy="3027468"/>
          </a:xfrm>
        </p:spPr>
        <p:txBody>
          <a:bodyPr anchor="ctr">
            <a:normAutofit/>
          </a:bodyPr>
          <a:lstStyle/>
          <a:p>
            <a:r>
              <a:rPr lang="en-GB" sz="1800" dirty="0">
                <a:latin typeface="Apple Chancery" panose="03020702040506060504" pitchFamily="66" charset="-79"/>
                <a:cs typeface="Apple Chancery" panose="03020702040506060504" pitchFamily="66" charset="-79"/>
              </a:rPr>
              <a:t>Why do you start, and seem to fear things that do sound so fair? (Act 1, Sc 3)</a:t>
            </a:r>
          </a:p>
          <a:p>
            <a:r>
              <a:rPr lang="en-GB" sz="1800" dirty="0">
                <a:latin typeface="Apple Chancery" panose="03020702040506060504" pitchFamily="66" charset="-79"/>
                <a:cs typeface="Apple Chancery" panose="03020702040506060504" pitchFamily="66" charset="-79"/>
              </a:rPr>
              <a:t>Can the devil speak true? (Act 1, Sc 3)</a:t>
            </a:r>
          </a:p>
          <a:p>
            <a:r>
              <a:rPr lang="en-GB" sz="1800" dirty="0">
                <a:latin typeface="Apple Chancery" panose="03020702040506060504" pitchFamily="66" charset="-79"/>
                <a:cs typeface="Apple Chancery" panose="03020702040506060504" pitchFamily="66" charset="-79"/>
              </a:rPr>
              <a:t>Look, how our partner's rapt. (Act 1, Sc 3)</a:t>
            </a:r>
          </a:p>
          <a:p>
            <a:r>
              <a:rPr lang="en-GB" sz="1800" dirty="0">
                <a:latin typeface="Apple Chancery" panose="03020702040506060504" pitchFamily="66" charset="-79"/>
                <a:cs typeface="Apple Chancery" panose="03020702040506060504" pitchFamily="66" charset="-79"/>
              </a:rPr>
              <a:t>The instruments of darkness tell us truths. (Act 1, Sc 3)</a:t>
            </a:r>
          </a:p>
          <a:p>
            <a:endParaRPr lang="en-GB" sz="1500" dirty="0">
              <a:latin typeface="Apple Chancery" panose="03020702040506060504" pitchFamily="66" charset="-79"/>
              <a:cs typeface="Apple Chancery" panose="03020702040506060504" pitchFamily="66" charset="-79"/>
            </a:endParaRPr>
          </a:p>
          <a:p>
            <a:pPr marL="0" indent="0">
              <a:buNone/>
            </a:pPr>
            <a:r>
              <a:rPr lang="en-GB" sz="1500" dirty="0">
                <a:latin typeface="Apple Chancery" panose="03020702040506060504" pitchFamily="66" charset="-79"/>
                <a:cs typeface="Apple Chancery" panose="03020702040506060504" pitchFamily="66" charset="-79"/>
              </a:rPr>
              <a:t>*Check out our workbook with a complete list of all relevant Banquo quotes!*</a:t>
            </a:r>
          </a:p>
        </p:txBody>
      </p:sp>
    </p:spTree>
    <p:extLst>
      <p:ext uri="{BB962C8B-B14F-4D97-AF65-F5344CB8AC3E}">
        <p14:creationId xmlns:p14="http://schemas.microsoft.com/office/powerpoint/2010/main" val="954705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E134E8-E0C0-D045-BC5B-6810F94BA15A}"/>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008D5586-92FD-2649-8F91-6D301A0E6AD0}"/>
              </a:ext>
            </a:extLst>
          </p:cNvPr>
          <p:cNvSpPr>
            <a:spLocks noGrp="1"/>
          </p:cNvSpPr>
          <p:nvPr>
            <p:ph type="title"/>
          </p:nvPr>
        </p:nvSpPr>
        <p:spPr>
          <a:xfrm>
            <a:off x="162234" y="1065862"/>
            <a:ext cx="4380268" cy="4726276"/>
          </a:xfrm>
        </p:spPr>
        <p:txBody>
          <a:bodyPr>
            <a:normAutofit/>
          </a:bodyPr>
          <a:lstStyle/>
          <a:p>
            <a:pPr algn="r"/>
            <a:r>
              <a:rPr lang="en-US" sz="4800" dirty="0">
                <a:solidFill>
                  <a:srgbClr val="FFFFFF"/>
                </a:solidFill>
                <a:latin typeface="Apple Chancery" panose="03020702040506060504" pitchFamily="66" charset="-79"/>
                <a:cs typeface="Apple Chancery" panose="03020702040506060504" pitchFamily="66" charset="-79"/>
              </a:rPr>
              <a:t>The Three Witches</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BD0490-5DA5-4D4A-ADCF-E249AA8E0CA9}"/>
              </a:ext>
            </a:extLst>
          </p:cNvPr>
          <p:cNvSpPr>
            <a:spLocks noGrp="1"/>
          </p:cNvSpPr>
          <p:nvPr>
            <p:ph idx="1"/>
          </p:nvPr>
        </p:nvSpPr>
        <p:spPr>
          <a:xfrm>
            <a:off x="4934153" y="383458"/>
            <a:ext cx="6746566" cy="5943600"/>
          </a:xfrm>
        </p:spPr>
        <p:txBody>
          <a:bodyPr anchor="ctr">
            <a:normAutofit/>
          </a:bodyPr>
          <a:lstStyle/>
          <a:p>
            <a:r>
              <a:rPr lang="en-GB" sz="3200" dirty="0">
                <a:solidFill>
                  <a:srgbClr val="FFFFFF"/>
                </a:solidFill>
                <a:latin typeface="Apple Chancery" panose="03020702040506060504" pitchFamily="66" charset="-79"/>
                <a:cs typeface="Apple Chancery" panose="03020702040506060504" pitchFamily="66" charset="-79"/>
              </a:rPr>
              <a:t>Throughout the play, the three witches - referred to as the “weird sisters” by many of the characters.</a:t>
            </a:r>
          </a:p>
          <a:p>
            <a:r>
              <a:rPr lang="en-GB" sz="3200" dirty="0">
                <a:solidFill>
                  <a:srgbClr val="FFFFFF"/>
                </a:solidFill>
                <a:latin typeface="Apple Chancery" panose="03020702040506060504" pitchFamily="66" charset="-79"/>
                <a:cs typeface="Apple Chancery" panose="03020702040506060504" pitchFamily="66" charset="-79"/>
              </a:rPr>
              <a:t>They lurk like dark thoughts and unconscious temptations to evil. </a:t>
            </a:r>
          </a:p>
          <a:p>
            <a:r>
              <a:rPr lang="en-GB" sz="3200" dirty="0">
                <a:solidFill>
                  <a:srgbClr val="FFFFFF"/>
                </a:solidFill>
                <a:latin typeface="Apple Chancery" panose="03020702040506060504" pitchFamily="66" charset="-79"/>
                <a:cs typeface="Apple Chancery" panose="03020702040506060504" pitchFamily="66" charset="-79"/>
              </a:rPr>
              <a:t>In part, the mischief they cause stems from their supernatural powers, but mainly it is the result of their understanding of the weaknesses of their specific interlocutors - they play upon Macbeth’s ambition like puppeteers.</a:t>
            </a:r>
          </a:p>
        </p:txBody>
      </p:sp>
    </p:spTree>
    <p:extLst>
      <p:ext uri="{BB962C8B-B14F-4D97-AF65-F5344CB8AC3E}">
        <p14:creationId xmlns:p14="http://schemas.microsoft.com/office/powerpoint/2010/main" val="1713288157"/>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DE134E8-E0C0-D045-BC5B-6810F94BA15A}"/>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008D5586-92FD-2649-8F91-6D301A0E6AD0}"/>
              </a:ext>
            </a:extLst>
          </p:cNvPr>
          <p:cNvSpPr>
            <a:spLocks noGrp="1"/>
          </p:cNvSpPr>
          <p:nvPr>
            <p:ph type="title"/>
          </p:nvPr>
        </p:nvSpPr>
        <p:spPr>
          <a:xfrm>
            <a:off x="162234" y="1065862"/>
            <a:ext cx="4380268" cy="4726276"/>
          </a:xfrm>
        </p:spPr>
        <p:txBody>
          <a:bodyPr>
            <a:normAutofit/>
          </a:bodyPr>
          <a:lstStyle/>
          <a:p>
            <a:pPr algn="r"/>
            <a:r>
              <a:rPr lang="en-US" sz="4800" dirty="0">
                <a:solidFill>
                  <a:srgbClr val="FFFFFF"/>
                </a:solidFill>
                <a:latin typeface="Apple Chancery" panose="03020702040506060504" pitchFamily="66" charset="-79"/>
                <a:cs typeface="Apple Chancery" panose="03020702040506060504" pitchFamily="66" charset="-79"/>
              </a:rPr>
              <a:t>The Three Witches</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BD0490-5DA5-4D4A-ADCF-E249AA8E0CA9}"/>
              </a:ext>
            </a:extLst>
          </p:cNvPr>
          <p:cNvSpPr>
            <a:spLocks noGrp="1"/>
          </p:cNvSpPr>
          <p:nvPr>
            <p:ph idx="1"/>
          </p:nvPr>
        </p:nvSpPr>
        <p:spPr>
          <a:xfrm>
            <a:off x="4934152" y="383457"/>
            <a:ext cx="6953041" cy="6135329"/>
          </a:xfrm>
        </p:spPr>
        <p:txBody>
          <a:bodyPr anchor="ctr">
            <a:normAutofit fontScale="92500" lnSpcReduction="10000"/>
          </a:bodyPr>
          <a:lstStyle/>
          <a:p>
            <a:r>
              <a:rPr lang="en-GB" sz="3200" dirty="0">
                <a:solidFill>
                  <a:srgbClr val="FFFFFF"/>
                </a:solidFill>
                <a:latin typeface="Apple Chancery" panose="03020702040506060504" pitchFamily="66" charset="-79"/>
                <a:cs typeface="Apple Chancery" panose="03020702040506060504" pitchFamily="66" charset="-79"/>
              </a:rPr>
              <a:t>The witches’ beards, bizarre potions, and rhymed speech make them seem slightly ridiculous, like caricatures of the supernatural. Shakespeare has them speak in rhyming couplets throughout, which separates them from the other characters, who mostly speak in blank verse. </a:t>
            </a:r>
          </a:p>
          <a:p>
            <a:r>
              <a:rPr lang="en-GB" sz="3200" dirty="0">
                <a:solidFill>
                  <a:srgbClr val="FFFFFF"/>
                </a:solidFill>
                <a:latin typeface="Apple Chancery" panose="03020702040506060504" pitchFamily="66" charset="-79"/>
                <a:cs typeface="Apple Chancery" panose="03020702040506060504" pitchFamily="66" charset="-79"/>
              </a:rPr>
              <a:t>The witches’ words seem almost comical, like malevolent nursery rhymes. </a:t>
            </a:r>
          </a:p>
          <a:p>
            <a:r>
              <a:rPr lang="en-GB" sz="3200" dirty="0">
                <a:solidFill>
                  <a:srgbClr val="FFFFFF"/>
                </a:solidFill>
                <a:latin typeface="Apple Chancery" panose="03020702040506060504" pitchFamily="66" charset="-79"/>
                <a:cs typeface="Apple Chancery" panose="03020702040506060504" pitchFamily="66" charset="-79"/>
              </a:rPr>
              <a:t>Despite the absurdity of their words, however, they are clearly the most dangerous characters in the play, being both tremendously powerful and utterly wicked.</a:t>
            </a:r>
          </a:p>
        </p:txBody>
      </p:sp>
    </p:spTree>
    <p:extLst>
      <p:ext uri="{BB962C8B-B14F-4D97-AF65-F5344CB8AC3E}">
        <p14:creationId xmlns:p14="http://schemas.microsoft.com/office/powerpoint/2010/main" val="689117839"/>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5CC1BE-0CC8-D747-BB35-832E9C00D948}"/>
              </a:ext>
            </a:extLst>
          </p:cNvPr>
          <p:cNvPicPr>
            <a:picLocks noChangeAspect="1"/>
          </p:cNvPicPr>
          <p:nvPr/>
        </p:nvPicPr>
        <p:blipFill rotWithShape="1">
          <a:blip r:embed="rId2"/>
          <a:srcRect t="6489" b="2785"/>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CA21A05-DCBC-D240-8CFE-7B50D89F0FF2}"/>
              </a:ext>
            </a:extLst>
          </p:cNvPr>
          <p:cNvSpPr>
            <a:spLocks noGrp="1"/>
          </p:cNvSpPr>
          <p:nvPr>
            <p:ph type="title"/>
          </p:nvPr>
        </p:nvSpPr>
        <p:spPr>
          <a:xfrm>
            <a:off x="273559" y="1925608"/>
            <a:ext cx="5096933" cy="1342754"/>
          </a:xfrm>
        </p:spPr>
        <p:txBody>
          <a:bodyPr>
            <a:normAutofit/>
          </a:bodyPr>
          <a:lstStyle/>
          <a:p>
            <a:pPr algn="ctr"/>
            <a:r>
              <a:rPr lang="en-US" sz="3600" dirty="0">
                <a:latin typeface="Apple Chancery" panose="03020702040506060504" pitchFamily="66" charset="-79"/>
                <a:cs typeface="Apple Chancery" panose="03020702040506060504" pitchFamily="66" charset="-79"/>
              </a:rPr>
              <a:t>The Three Witches quotes</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D2A67CB-005D-9848-9FFB-97578429C402}"/>
              </a:ext>
            </a:extLst>
          </p:cNvPr>
          <p:cNvSpPr>
            <a:spLocks noGrp="1"/>
          </p:cNvSpPr>
          <p:nvPr>
            <p:ph idx="1"/>
          </p:nvPr>
        </p:nvSpPr>
        <p:spPr>
          <a:xfrm>
            <a:off x="372669" y="3356199"/>
            <a:ext cx="5271834" cy="3189702"/>
          </a:xfrm>
        </p:spPr>
        <p:txBody>
          <a:bodyPr anchor="ctr">
            <a:normAutofit/>
          </a:bodyPr>
          <a:lstStyle/>
          <a:p>
            <a:r>
              <a:rPr lang="en-GB" sz="1800" dirty="0">
                <a:latin typeface="Apple Chancery" panose="03020702040506060504" pitchFamily="66" charset="-79"/>
                <a:cs typeface="Apple Chancery" panose="03020702040506060504" pitchFamily="66" charset="-79"/>
              </a:rPr>
              <a:t>Fair is foul, and foul is fair; Hover through the fog and filthy air. (Act 1, Sc 1)</a:t>
            </a:r>
          </a:p>
          <a:p>
            <a:r>
              <a:rPr lang="en-GB" sz="1800" dirty="0">
                <a:latin typeface="Apple Chancery" panose="03020702040506060504" pitchFamily="66" charset="-79"/>
                <a:cs typeface="Apple Chancery" panose="03020702040506060504" pitchFamily="66" charset="-79"/>
              </a:rPr>
              <a:t>All hail, Macbeth! hail to thee, thane of Glamis! (Act 1, Sc 3)</a:t>
            </a:r>
          </a:p>
          <a:p>
            <a:r>
              <a:rPr lang="en-GB" sz="1800" dirty="0">
                <a:latin typeface="Apple Chancery" panose="03020702040506060504" pitchFamily="66" charset="-79"/>
                <a:cs typeface="Apple Chancery" panose="03020702040506060504" pitchFamily="66" charset="-79"/>
              </a:rPr>
              <a:t>By the pricking of my thumbs, Something wicked this way comes. (Act 4, Sc 1)</a:t>
            </a:r>
          </a:p>
          <a:p>
            <a:endParaRPr lang="en-GB" sz="1500" dirty="0">
              <a:latin typeface="Apple Chancery" panose="03020702040506060504" pitchFamily="66" charset="-79"/>
              <a:cs typeface="Apple Chancery" panose="03020702040506060504" pitchFamily="66" charset="-79"/>
            </a:endParaRPr>
          </a:p>
          <a:p>
            <a:pPr marL="0" indent="0">
              <a:buNone/>
            </a:pPr>
            <a:r>
              <a:rPr lang="en-GB" sz="1500" dirty="0">
                <a:latin typeface="Apple Chancery" panose="03020702040506060504" pitchFamily="66" charset="-79"/>
                <a:cs typeface="Apple Chancery" panose="03020702040506060504" pitchFamily="66" charset="-79"/>
              </a:rPr>
              <a:t>*Check out our workbook with a complete list of all relevant quotes by the Three Witches!*</a:t>
            </a:r>
          </a:p>
        </p:txBody>
      </p:sp>
    </p:spTree>
    <p:extLst>
      <p:ext uri="{BB962C8B-B14F-4D97-AF65-F5344CB8AC3E}">
        <p14:creationId xmlns:p14="http://schemas.microsoft.com/office/powerpoint/2010/main" val="30548540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21305F-7101-FB47-BF65-5E59467CA19C}"/>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A12BCFF5-8F8F-E145-BB70-F151305A2713}"/>
              </a:ext>
            </a:extLst>
          </p:cNvPr>
          <p:cNvSpPr>
            <a:spLocks noGrp="1"/>
          </p:cNvSpPr>
          <p:nvPr>
            <p:ph type="title"/>
          </p:nvPr>
        </p:nvSpPr>
        <p:spPr>
          <a:xfrm>
            <a:off x="368712" y="1065862"/>
            <a:ext cx="4100048" cy="4726276"/>
          </a:xfrm>
        </p:spPr>
        <p:txBody>
          <a:bodyPr>
            <a:normAutofit/>
          </a:bodyPr>
          <a:lstStyle/>
          <a:p>
            <a:pPr algn="r"/>
            <a:r>
              <a:rPr lang="en-US" sz="5400" dirty="0">
                <a:solidFill>
                  <a:srgbClr val="FFFFFF"/>
                </a:solidFill>
                <a:latin typeface="Apple Chancery" panose="03020702040506060504" pitchFamily="66" charset="-79"/>
                <a:cs typeface="Apple Chancery" panose="03020702040506060504" pitchFamily="66" charset="-79"/>
              </a:rPr>
              <a:t>Macduff</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B02EB09-5F60-C247-9A84-33078B2D4CDD}"/>
              </a:ext>
            </a:extLst>
          </p:cNvPr>
          <p:cNvSpPr>
            <a:spLocks noGrp="1"/>
          </p:cNvSpPr>
          <p:nvPr>
            <p:ph idx="1"/>
          </p:nvPr>
        </p:nvSpPr>
        <p:spPr>
          <a:xfrm>
            <a:off x="5155379" y="265471"/>
            <a:ext cx="6667893" cy="6238568"/>
          </a:xfrm>
        </p:spPr>
        <p:txBody>
          <a:bodyPr anchor="ctr">
            <a:normAutofit fontScale="92500"/>
          </a:bodyPr>
          <a:lstStyle/>
          <a:p>
            <a:r>
              <a:rPr lang="en-GB" dirty="0">
                <a:solidFill>
                  <a:srgbClr val="FFFFFF"/>
                </a:solidFill>
                <a:latin typeface="Apple Chancery" panose="03020702040506060504" pitchFamily="66" charset="-79"/>
                <a:cs typeface="Apple Chancery" panose="03020702040506060504" pitchFamily="66" charset="-79"/>
              </a:rPr>
              <a:t>Macduff is the archetype of the avenging hero, not simply out for revenge but with a good and holy purpose. </a:t>
            </a:r>
          </a:p>
          <a:p>
            <a:r>
              <a:rPr lang="en-GB" dirty="0">
                <a:solidFill>
                  <a:srgbClr val="FFFFFF"/>
                </a:solidFill>
                <a:latin typeface="Apple Chancery" panose="03020702040506060504" pitchFamily="66" charset="-79"/>
                <a:cs typeface="Apple Chancery" panose="03020702040506060504" pitchFamily="66" charset="-79"/>
              </a:rPr>
              <a:t>Macduff is the character who has two of the most significant roles in the play: first, he is the discoverer of Duncan’s body. </a:t>
            </a:r>
          </a:p>
          <a:p>
            <a:r>
              <a:rPr lang="en-GB" dirty="0">
                <a:solidFill>
                  <a:srgbClr val="FFFFFF"/>
                </a:solidFill>
                <a:latin typeface="Apple Chancery" panose="03020702040506060504" pitchFamily="66" charset="-79"/>
                <a:cs typeface="Apple Chancery" panose="03020702040506060504" pitchFamily="66" charset="-79"/>
              </a:rPr>
              <a:t>Second, the news of the callous murder of his wife and children in Act 4, Scene 3 spurs him toward his desire to take personal revenge upon the tyrannical Macbeth. </a:t>
            </a:r>
          </a:p>
          <a:p>
            <a:r>
              <a:rPr lang="en-GB" dirty="0">
                <a:solidFill>
                  <a:srgbClr val="FFFFFF"/>
                </a:solidFill>
                <a:latin typeface="Apple Chancery" panose="03020702040506060504" pitchFamily="66" charset="-79"/>
                <a:cs typeface="Apple Chancery" panose="03020702040506060504" pitchFamily="66" charset="-79"/>
              </a:rPr>
              <a:t>When he knocks at the gate of Macbeth's castle in Act 2, Scene 3, he is being equated with the figure of Christ, who before his final ascension into Heaven, goes down to release the souls of the damned from hell. </a:t>
            </a:r>
          </a:p>
        </p:txBody>
      </p:sp>
    </p:spTree>
    <p:extLst>
      <p:ext uri="{BB962C8B-B14F-4D97-AF65-F5344CB8AC3E}">
        <p14:creationId xmlns:p14="http://schemas.microsoft.com/office/powerpoint/2010/main" val="4192203119"/>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E21305F-7101-FB47-BF65-5E59467CA19C}"/>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A12BCFF5-8F8F-E145-BB70-F151305A2713}"/>
              </a:ext>
            </a:extLst>
          </p:cNvPr>
          <p:cNvSpPr>
            <a:spLocks noGrp="1"/>
          </p:cNvSpPr>
          <p:nvPr>
            <p:ph type="title"/>
          </p:nvPr>
        </p:nvSpPr>
        <p:spPr>
          <a:xfrm>
            <a:off x="368712" y="1065862"/>
            <a:ext cx="4100048" cy="4726276"/>
          </a:xfrm>
        </p:spPr>
        <p:txBody>
          <a:bodyPr>
            <a:normAutofit/>
          </a:bodyPr>
          <a:lstStyle/>
          <a:p>
            <a:pPr algn="r"/>
            <a:r>
              <a:rPr lang="en-US" sz="5400" dirty="0">
                <a:solidFill>
                  <a:srgbClr val="FFFFFF"/>
                </a:solidFill>
                <a:latin typeface="Apple Chancery" panose="03020702040506060504" pitchFamily="66" charset="-79"/>
                <a:cs typeface="Apple Chancery" panose="03020702040506060504" pitchFamily="66" charset="-79"/>
              </a:rPr>
              <a:t>Macduff</a:t>
            </a:r>
          </a:p>
        </p:txBody>
      </p:sp>
      <p:cxnSp>
        <p:nvCxnSpPr>
          <p:cNvPr id="12"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B02EB09-5F60-C247-9A84-33078B2D4CDD}"/>
              </a:ext>
            </a:extLst>
          </p:cNvPr>
          <p:cNvSpPr>
            <a:spLocks noGrp="1"/>
          </p:cNvSpPr>
          <p:nvPr>
            <p:ph idx="1"/>
          </p:nvPr>
        </p:nvSpPr>
        <p:spPr>
          <a:xfrm>
            <a:off x="5034126" y="331838"/>
            <a:ext cx="6592508" cy="6194323"/>
          </a:xfrm>
        </p:spPr>
        <p:txBody>
          <a:bodyPr anchor="ctr">
            <a:normAutofit fontScale="92500"/>
          </a:bodyPr>
          <a:lstStyle/>
          <a:p>
            <a:r>
              <a:rPr lang="en-GB" dirty="0">
                <a:solidFill>
                  <a:srgbClr val="FFFFFF"/>
                </a:solidFill>
                <a:latin typeface="Apple Chancery" panose="03020702040506060504" pitchFamily="66" charset="-79"/>
                <a:cs typeface="Apple Chancery" panose="03020702040506060504" pitchFamily="66" charset="-79"/>
              </a:rPr>
              <a:t>Like Macbeth, Macduff is also shown as a human being. </a:t>
            </a:r>
          </a:p>
          <a:p>
            <a:r>
              <a:rPr lang="en-GB" dirty="0">
                <a:solidFill>
                  <a:srgbClr val="FFFFFF"/>
                </a:solidFill>
                <a:latin typeface="Apple Chancery" panose="03020702040506060504" pitchFamily="66" charset="-79"/>
                <a:cs typeface="Apple Chancery" panose="03020702040506060504" pitchFamily="66" charset="-79"/>
              </a:rPr>
              <a:t>When he hears of the death of his "pretty chickens," he has to hold back his emotions. </a:t>
            </a:r>
          </a:p>
          <a:p>
            <a:r>
              <a:rPr lang="en-GB" dirty="0">
                <a:solidFill>
                  <a:srgbClr val="FFFFFF"/>
                </a:solidFill>
                <a:latin typeface="Apple Chancery" panose="03020702040506060504" pitchFamily="66" charset="-79"/>
                <a:cs typeface="Apple Chancery" panose="03020702040506060504" pitchFamily="66" charset="-79"/>
              </a:rPr>
              <a:t>Even when (in Act 4, Scene 3) Malcolm urges him to “Dispute it like a man,” Macduff's reply “I will do so. But I must also feel it as a man” enables the audience to weigh him against Macbeth, an unfeeling man if ever there was one. </a:t>
            </a:r>
          </a:p>
          <a:p>
            <a:r>
              <a:rPr lang="en-GB" dirty="0">
                <a:solidFill>
                  <a:srgbClr val="FFFFFF"/>
                </a:solidFill>
                <a:latin typeface="Apple Chancery" panose="03020702040506060504" pitchFamily="66" charset="-79"/>
                <a:cs typeface="Apple Chancery" panose="03020702040506060504" pitchFamily="66" charset="-79"/>
              </a:rPr>
              <a:t>In the final combat between hero and anti-hero, this humanity is recalled once more when Macduff cries out, “I have no words; my voice is in my sword.” It is his very wordlessness that contrasts with Macbeth's empty rhetoric.</a:t>
            </a:r>
          </a:p>
        </p:txBody>
      </p:sp>
    </p:spTree>
    <p:extLst>
      <p:ext uri="{BB962C8B-B14F-4D97-AF65-F5344CB8AC3E}">
        <p14:creationId xmlns:p14="http://schemas.microsoft.com/office/powerpoint/2010/main" val="2117591941"/>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7A229A-2703-FC4C-A0C2-88B76AAE2C67}"/>
              </a:ext>
            </a:extLst>
          </p:cNvPr>
          <p:cNvPicPr>
            <a:picLocks noChangeAspect="1"/>
          </p:cNvPicPr>
          <p:nvPr/>
        </p:nvPicPr>
        <p:blipFill rotWithShape="1">
          <a:blip r:embed="rId2"/>
          <a:srcRect t="6489" b="2785"/>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00DE6303-D793-2041-A3A3-2D1C512CF391}"/>
              </a:ext>
            </a:extLst>
          </p:cNvPr>
          <p:cNvSpPr>
            <a:spLocks noGrp="1"/>
          </p:cNvSpPr>
          <p:nvPr>
            <p:ph type="title"/>
          </p:nvPr>
        </p:nvSpPr>
        <p:spPr>
          <a:xfrm>
            <a:off x="709448" y="1913950"/>
            <a:ext cx="4204137" cy="1342754"/>
          </a:xfrm>
        </p:spPr>
        <p:txBody>
          <a:bodyPr>
            <a:normAutofit/>
          </a:bodyPr>
          <a:lstStyle/>
          <a:p>
            <a:pPr algn="ctr"/>
            <a:r>
              <a:rPr lang="en-US" sz="4800" dirty="0">
                <a:latin typeface="Apple Chancery" panose="03020702040506060504" pitchFamily="66" charset="-79"/>
                <a:cs typeface="Apple Chancery" panose="03020702040506060504" pitchFamily="66" charset="-79"/>
              </a:rPr>
              <a:t>Macduff quotes</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0A0576D-3D2D-1443-B327-6C842EA007EB}"/>
              </a:ext>
            </a:extLst>
          </p:cNvPr>
          <p:cNvSpPr>
            <a:spLocks noGrp="1"/>
          </p:cNvSpPr>
          <p:nvPr>
            <p:ph idx="1"/>
          </p:nvPr>
        </p:nvSpPr>
        <p:spPr>
          <a:xfrm>
            <a:off x="442452" y="3561054"/>
            <a:ext cx="5265174" cy="2957731"/>
          </a:xfrm>
        </p:spPr>
        <p:txBody>
          <a:bodyPr anchor="ctr">
            <a:normAutofit fontScale="92500" lnSpcReduction="10000"/>
          </a:bodyPr>
          <a:lstStyle/>
          <a:p>
            <a:r>
              <a:rPr lang="en-GB" sz="2000" dirty="0">
                <a:latin typeface="Apple Chancery" panose="03020702040506060504" pitchFamily="66" charset="-79"/>
                <a:cs typeface="Apple Chancery" panose="03020702040506060504" pitchFamily="66" charset="-79"/>
              </a:rPr>
              <a:t>Is the King stirring, worthy thane? (Act 2, Sc 3)</a:t>
            </a:r>
          </a:p>
          <a:p>
            <a:r>
              <a:rPr lang="en-GB" sz="2000" dirty="0">
                <a:latin typeface="Apple Chancery" panose="03020702040506060504" pitchFamily="66" charset="-79"/>
                <a:cs typeface="Apple Chancery" panose="03020702040506060504" pitchFamily="66" charset="-79"/>
              </a:rPr>
              <a:t>He did command me to call timely on him: I have almost </a:t>
            </a:r>
            <a:r>
              <a:rPr lang="en-GB" sz="2000" dirty="0" err="1">
                <a:latin typeface="Apple Chancery" panose="03020702040506060504" pitchFamily="66" charset="-79"/>
                <a:cs typeface="Apple Chancery" panose="03020702040506060504" pitchFamily="66" charset="-79"/>
              </a:rPr>
              <a:t>slipp'd</a:t>
            </a:r>
            <a:r>
              <a:rPr lang="en-GB" sz="2000" dirty="0">
                <a:latin typeface="Apple Chancery" panose="03020702040506060504" pitchFamily="66" charset="-79"/>
                <a:cs typeface="Apple Chancery" panose="03020702040506060504" pitchFamily="66" charset="-79"/>
              </a:rPr>
              <a:t> the hour. (Act 2, Sc 3)</a:t>
            </a:r>
          </a:p>
          <a:p>
            <a:r>
              <a:rPr lang="en-GB" sz="2000" dirty="0">
                <a:latin typeface="Apple Chancery" panose="03020702040506060504" pitchFamily="66" charset="-79"/>
                <a:cs typeface="Apple Chancery" panose="03020702040506060504" pitchFamily="66" charset="-79"/>
              </a:rPr>
              <a:t>Most sacrilegious murder. (Act 2, Sc 3)</a:t>
            </a:r>
          </a:p>
          <a:p>
            <a:r>
              <a:rPr lang="en-GB" sz="2000" dirty="0">
                <a:latin typeface="Apple Chancery" panose="03020702040506060504" pitchFamily="66" charset="-79"/>
                <a:cs typeface="Apple Chancery" panose="03020702040506060504" pitchFamily="66" charset="-79"/>
              </a:rPr>
              <a:t>In nature is a tyranny; it hath been the untimely emptying of the happy throne and fall of many Kings. (Act 4, Sc 3)</a:t>
            </a:r>
          </a:p>
          <a:p>
            <a:endParaRPr lang="en-GB" sz="1400" dirty="0">
              <a:latin typeface="Apple Chancery" panose="03020702040506060504" pitchFamily="66" charset="-79"/>
              <a:cs typeface="Apple Chancery" panose="03020702040506060504" pitchFamily="66" charset="-79"/>
            </a:endParaRPr>
          </a:p>
          <a:p>
            <a:pPr marL="0" indent="0">
              <a:buNone/>
            </a:pPr>
            <a:r>
              <a:rPr lang="en-GB" sz="1400" dirty="0">
                <a:latin typeface="Apple Chancery" panose="03020702040506060504" pitchFamily="66" charset="-79"/>
                <a:cs typeface="Apple Chancery" panose="03020702040506060504" pitchFamily="66" charset="-79"/>
              </a:rPr>
              <a:t>*Check out our workbook with a complete list of all relevant Macduff quotes!*</a:t>
            </a:r>
          </a:p>
        </p:txBody>
      </p:sp>
    </p:spTree>
    <p:extLst>
      <p:ext uri="{BB962C8B-B14F-4D97-AF65-F5344CB8AC3E}">
        <p14:creationId xmlns:p14="http://schemas.microsoft.com/office/powerpoint/2010/main" val="1851239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DDB82A-3DE3-A544-9057-669C172C183C}"/>
              </a:ext>
            </a:extLst>
          </p:cNvPr>
          <p:cNvPicPr>
            <a:picLocks noChangeAspect="1"/>
          </p:cNvPicPr>
          <p:nvPr/>
        </p:nvPicPr>
        <p:blipFill rotWithShape="1">
          <a:blip r:embed="rId2"/>
          <a:srcRect l="103" t="19158" r="-1" b="5918"/>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A7A8EC-C072-5D42-B037-F6C48DA21E4C}"/>
              </a:ext>
            </a:extLst>
          </p:cNvPr>
          <p:cNvSpPr>
            <a:spLocks noGrp="1"/>
          </p:cNvSpPr>
          <p:nvPr>
            <p:ph type="title"/>
          </p:nvPr>
        </p:nvSpPr>
        <p:spPr>
          <a:xfrm>
            <a:off x="635384" y="4246944"/>
            <a:ext cx="10918056" cy="2077326"/>
          </a:xfrm>
        </p:spPr>
        <p:txBody>
          <a:bodyPr vert="horz" lIns="91440" tIns="45720" rIns="91440" bIns="45720" rtlCol="0" anchor="b">
            <a:normAutofit/>
          </a:bodyPr>
          <a:lstStyle/>
          <a:p>
            <a:pPr algn="ctr"/>
            <a:r>
              <a:rPr lang="en-US" sz="11500" b="1" dirty="0">
                <a:latin typeface="Apple Chancery" panose="03020702040506060504" pitchFamily="66" charset="-79"/>
                <a:cs typeface="Apple Chancery" panose="03020702040506060504" pitchFamily="66" charset="-79"/>
              </a:rPr>
              <a:t>Themes</a:t>
            </a:r>
            <a:endParaRPr lang="en-US" sz="8000" b="1" dirty="0">
              <a:latin typeface="Apple Chancery" panose="03020702040506060504" pitchFamily="66" charset="-79"/>
              <a:cs typeface="Apple Chancery" panose="03020702040506060504" pitchFamily="66" charset="-79"/>
            </a:endParaRPr>
          </a:p>
        </p:txBody>
      </p:sp>
      <p:cxnSp>
        <p:nvCxnSpPr>
          <p:cNvPr id="20" name="Straight Connector 19">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848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605F1-CF36-FA4A-A834-A4EACDE35FFC}"/>
              </a:ext>
            </a:extLst>
          </p:cNvPr>
          <p:cNvSpPr>
            <a:spLocks noGrp="1"/>
          </p:cNvSpPr>
          <p:nvPr>
            <p:ph type="title"/>
          </p:nvPr>
        </p:nvSpPr>
        <p:spPr>
          <a:xfrm>
            <a:off x="4965430" y="629266"/>
            <a:ext cx="6586491" cy="1676603"/>
          </a:xfrm>
        </p:spPr>
        <p:txBody>
          <a:bodyPr>
            <a:normAutofit/>
          </a:bodyPr>
          <a:lstStyle/>
          <a:p>
            <a:r>
              <a:rPr lang="en-US" sz="5400" dirty="0">
                <a:latin typeface="Apple Chancery" panose="03020702040506060504" pitchFamily="66" charset="-79"/>
                <a:cs typeface="Apple Chancery" panose="03020702040506060504" pitchFamily="66" charset="-79"/>
              </a:rPr>
              <a:t>Ambition</a:t>
            </a:r>
          </a:p>
        </p:txBody>
      </p:sp>
      <p:pic>
        <p:nvPicPr>
          <p:cNvPr id="7" name="Picture 6">
            <a:extLst>
              <a:ext uri="{FF2B5EF4-FFF2-40B4-BE49-F238E27FC236}">
                <a16:creationId xmlns:a16="http://schemas.microsoft.com/office/drawing/2014/main" id="{A99A5F16-05B0-194A-AC3E-A5AE8683AF0C}"/>
              </a:ext>
            </a:extLst>
          </p:cNvPr>
          <p:cNvPicPr>
            <a:picLocks noChangeAspect="1"/>
          </p:cNvPicPr>
          <p:nvPr/>
        </p:nvPicPr>
        <p:blipFill rotWithShape="1">
          <a:blip r:embed="rId2"/>
          <a:srcRect l="13031" r="41850" b="-1"/>
          <a:stretch/>
        </p:blipFill>
        <p:spPr>
          <a:xfrm>
            <a:off x="20" y="10"/>
            <a:ext cx="4635571" cy="6857990"/>
          </a:xfrm>
          <a:prstGeom prst="rect">
            <a:avLst/>
          </a:prstGeom>
          <a:effectLst/>
        </p:spPr>
      </p:pic>
      <p:sp>
        <p:nvSpPr>
          <p:cNvPr id="3" name="Content Placeholder 2">
            <a:extLst>
              <a:ext uri="{FF2B5EF4-FFF2-40B4-BE49-F238E27FC236}">
                <a16:creationId xmlns:a16="http://schemas.microsoft.com/office/drawing/2014/main" id="{9C3AD8FB-9B91-E840-9A34-0E581DA711A6}"/>
              </a:ext>
            </a:extLst>
          </p:cNvPr>
          <p:cNvSpPr>
            <a:spLocks noGrp="1"/>
          </p:cNvSpPr>
          <p:nvPr>
            <p:ph idx="1"/>
          </p:nvPr>
        </p:nvSpPr>
        <p:spPr>
          <a:xfrm>
            <a:off x="4965431" y="2438400"/>
            <a:ext cx="6936517" cy="4198374"/>
          </a:xfrm>
        </p:spPr>
        <p:txBody>
          <a:bodyPr>
            <a:normAutofit/>
          </a:bodyPr>
          <a:lstStyle/>
          <a:p>
            <a:r>
              <a:rPr lang="en-GB" sz="2200" dirty="0">
                <a:latin typeface="Apple Chancery" panose="03020702040506060504" pitchFamily="66" charset="-79"/>
                <a:cs typeface="Apple Chancery" panose="03020702040506060504" pitchFamily="66" charset="-79"/>
              </a:rPr>
              <a:t>Ambition is what motivates Macbeth and Lady Macbeth to carry out their terrible deeds. Though Macbeth starts as a hero, once his ambition is out of control, he becomes a villainous murderer. </a:t>
            </a:r>
          </a:p>
          <a:p>
            <a:r>
              <a:rPr lang="en-GB" sz="2200" dirty="0">
                <a:latin typeface="Apple Chancery" panose="03020702040506060504" pitchFamily="66" charset="-79"/>
                <a:cs typeface="Apple Chancery" panose="03020702040506060504" pitchFamily="66" charset="-79"/>
              </a:rPr>
              <a:t>Both these characters are eventually killed because of their ambition, indicating that ambition can be a bad thing. However, other characters in the play are ambitious, but in a good way. </a:t>
            </a:r>
          </a:p>
          <a:p>
            <a:r>
              <a:rPr lang="en-GB" sz="2200" dirty="0">
                <a:latin typeface="Apple Chancery" panose="03020702040506060504" pitchFamily="66" charset="-79"/>
                <a:cs typeface="Apple Chancery" panose="03020702040506060504" pitchFamily="66" charset="-79"/>
              </a:rPr>
              <a:t>Malcolm is ambitious in his desire to become King, but this is a good ambition. Banquo is also ambitious for this children to become Kings, but does not act harmfully to fulfil that ambition. </a:t>
            </a:r>
          </a:p>
        </p:txBody>
      </p:sp>
    </p:spTree>
    <p:extLst>
      <p:ext uri="{BB962C8B-B14F-4D97-AF65-F5344CB8AC3E}">
        <p14:creationId xmlns:p14="http://schemas.microsoft.com/office/powerpoint/2010/main" val="3500079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0AF0-CC39-B84A-9576-C08B6927A220}"/>
              </a:ext>
            </a:extLst>
          </p:cNvPr>
          <p:cNvSpPr>
            <a:spLocks noGrp="1"/>
          </p:cNvSpPr>
          <p:nvPr>
            <p:ph type="title"/>
          </p:nvPr>
        </p:nvSpPr>
        <p:spPr>
          <a:xfrm>
            <a:off x="4965431" y="304801"/>
            <a:ext cx="6854037" cy="1081547"/>
          </a:xfrm>
        </p:spPr>
        <p:txBody>
          <a:bodyPr>
            <a:normAutofit/>
          </a:bodyPr>
          <a:lstStyle/>
          <a:p>
            <a:r>
              <a:rPr lang="en-US" dirty="0">
                <a:latin typeface="Apple Chancery" panose="03020702040506060504" pitchFamily="66" charset="-79"/>
                <a:cs typeface="Apple Chancery" panose="03020702040506060504" pitchFamily="66" charset="-79"/>
              </a:rPr>
              <a:t>The Elizabethan Era</a:t>
            </a:r>
          </a:p>
        </p:txBody>
      </p:sp>
      <p:pic>
        <p:nvPicPr>
          <p:cNvPr id="5" name="Picture 4">
            <a:extLst>
              <a:ext uri="{FF2B5EF4-FFF2-40B4-BE49-F238E27FC236}">
                <a16:creationId xmlns:a16="http://schemas.microsoft.com/office/drawing/2014/main" id="{0FCDDECB-AAC1-E947-8F33-A386973179B0}"/>
              </a:ext>
            </a:extLst>
          </p:cNvPr>
          <p:cNvPicPr>
            <a:picLocks noChangeAspect="1"/>
          </p:cNvPicPr>
          <p:nvPr/>
        </p:nvPicPr>
        <p:blipFill rotWithShape="1">
          <a:blip r:embed="rId2"/>
          <a:srcRect r="962"/>
          <a:stretch/>
        </p:blipFill>
        <p:spPr>
          <a:xfrm>
            <a:off x="20" y="10"/>
            <a:ext cx="4635571" cy="6857990"/>
          </a:xfrm>
          <a:prstGeom prst="rect">
            <a:avLst/>
          </a:prstGeom>
          <a:effectLst/>
        </p:spPr>
      </p:pic>
      <p:sp>
        <p:nvSpPr>
          <p:cNvPr id="3" name="Content Placeholder 2">
            <a:extLst>
              <a:ext uri="{FF2B5EF4-FFF2-40B4-BE49-F238E27FC236}">
                <a16:creationId xmlns:a16="http://schemas.microsoft.com/office/drawing/2014/main" id="{422D075D-4B6C-6C43-BEF0-9B56E0B98A5D}"/>
              </a:ext>
            </a:extLst>
          </p:cNvPr>
          <p:cNvSpPr>
            <a:spLocks noGrp="1"/>
          </p:cNvSpPr>
          <p:nvPr>
            <p:ph idx="1"/>
          </p:nvPr>
        </p:nvSpPr>
        <p:spPr>
          <a:xfrm>
            <a:off x="4965431" y="1519084"/>
            <a:ext cx="6586489" cy="4925961"/>
          </a:xfrm>
        </p:spPr>
        <p:txBody>
          <a:bodyPr>
            <a:normAutofit fontScale="92500" lnSpcReduction="10000"/>
          </a:bodyPr>
          <a:lstStyle/>
          <a:p>
            <a:r>
              <a:rPr lang="en-GB" dirty="0">
                <a:latin typeface="Apple Chancery" panose="03020702040506060504" pitchFamily="66" charset="-79"/>
                <a:cs typeface="Apple Chancery" panose="03020702040506060504" pitchFamily="66" charset="-79"/>
              </a:rPr>
              <a:t>The Elizabethan Era is one of the most fascinating periods in the history of England. </a:t>
            </a:r>
          </a:p>
          <a:p>
            <a:r>
              <a:rPr lang="en-GB" dirty="0">
                <a:latin typeface="Apple Chancery" panose="03020702040506060504" pitchFamily="66" charset="-79"/>
                <a:cs typeface="Apple Chancery" panose="03020702040506060504" pitchFamily="66" charset="-79"/>
              </a:rPr>
              <a:t>The Elizabethan Era is named after Queen Elizabeth I and the era lasted roughly from 1558–1603. </a:t>
            </a:r>
          </a:p>
          <a:p>
            <a:r>
              <a:rPr lang="en-GB" dirty="0">
                <a:latin typeface="Apple Chancery" panose="03020702040506060504" pitchFamily="66" charset="-79"/>
                <a:cs typeface="Apple Chancery" panose="03020702040506060504" pitchFamily="66" charset="-79"/>
              </a:rPr>
              <a:t>This era is not only famous for the Virgin Queen but also for the era itself - Great Explorers, such as Sir Francis Drake and Walter Raleigh. </a:t>
            </a:r>
          </a:p>
          <a:p>
            <a:r>
              <a:rPr lang="en-GB" dirty="0">
                <a:latin typeface="Apple Chancery" panose="03020702040506060504" pitchFamily="66" charset="-79"/>
                <a:cs typeface="Apple Chancery" panose="03020702040506060504" pitchFamily="66" charset="-79"/>
              </a:rPr>
              <a:t>It was also the era of the very first Theatres in England, including Shakespeare’s own Globe Theatre.</a:t>
            </a:r>
          </a:p>
        </p:txBody>
      </p:sp>
    </p:spTree>
    <p:extLst>
      <p:ext uri="{BB962C8B-B14F-4D97-AF65-F5344CB8AC3E}">
        <p14:creationId xmlns:p14="http://schemas.microsoft.com/office/powerpoint/2010/main" val="1596559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77AC4-5C4C-1548-A294-8DDA5268CE8D}"/>
              </a:ext>
            </a:extLst>
          </p:cNvPr>
          <p:cNvSpPr>
            <a:spLocks noGrp="1"/>
          </p:cNvSpPr>
          <p:nvPr>
            <p:ph type="title"/>
          </p:nvPr>
        </p:nvSpPr>
        <p:spPr>
          <a:xfrm>
            <a:off x="4965430" y="629266"/>
            <a:ext cx="6586491" cy="1676603"/>
          </a:xfrm>
        </p:spPr>
        <p:txBody>
          <a:bodyPr>
            <a:normAutofit/>
          </a:bodyPr>
          <a:lstStyle/>
          <a:p>
            <a:r>
              <a:rPr lang="en-US" sz="5400" dirty="0">
                <a:latin typeface="Apple Chancery" panose="03020702040506060504" pitchFamily="66" charset="-79"/>
                <a:cs typeface="Apple Chancery" panose="03020702040506060504" pitchFamily="66" charset="-79"/>
              </a:rPr>
              <a:t>Loyalty</a:t>
            </a:r>
          </a:p>
        </p:txBody>
      </p:sp>
      <p:pic>
        <p:nvPicPr>
          <p:cNvPr id="5" name="Picture 4">
            <a:extLst>
              <a:ext uri="{FF2B5EF4-FFF2-40B4-BE49-F238E27FC236}">
                <a16:creationId xmlns:a16="http://schemas.microsoft.com/office/drawing/2014/main" id="{DE4E49DF-6D89-AE4A-A30B-18C8D128AB9B}"/>
              </a:ext>
            </a:extLst>
          </p:cNvPr>
          <p:cNvPicPr>
            <a:picLocks noChangeAspect="1"/>
          </p:cNvPicPr>
          <p:nvPr/>
        </p:nvPicPr>
        <p:blipFill rotWithShape="1">
          <a:blip r:embed="rId2"/>
          <a:srcRect l="13031" r="41850" b="-1"/>
          <a:stretch/>
        </p:blipFill>
        <p:spPr>
          <a:xfrm>
            <a:off x="20" y="10"/>
            <a:ext cx="4635571" cy="6857990"/>
          </a:xfrm>
          <a:prstGeom prst="rect">
            <a:avLst/>
          </a:prstGeom>
          <a:effectLst/>
        </p:spPr>
      </p:pic>
      <p:sp>
        <p:nvSpPr>
          <p:cNvPr id="3" name="Content Placeholder 2">
            <a:extLst>
              <a:ext uri="{FF2B5EF4-FFF2-40B4-BE49-F238E27FC236}">
                <a16:creationId xmlns:a16="http://schemas.microsoft.com/office/drawing/2014/main" id="{BF79ABCE-9673-814F-93AD-3E0EB3250388}"/>
              </a:ext>
            </a:extLst>
          </p:cNvPr>
          <p:cNvSpPr>
            <a:spLocks noGrp="1"/>
          </p:cNvSpPr>
          <p:nvPr>
            <p:ph idx="1"/>
          </p:nvPr>
        </p:nvSpPr>
        <p:spPr>
          <a:xfrm>
            <a:off x="4965431" y="2438400"/>
            <a:ext cx="6833279" cy="4095135"/>
          </a:xfrm>
        </p:spPr>
        <p:txBody>
          <a:bodyPr>
            <a:normAutofit fontScale="92500" lnSpcReduction="10000"/>
          </a:bodyPr>
          <a:lstStyle/>
          <a:p>
            <a:r>
              <a:rPr lang="en-GB" sz="3200" dirty="0">
                <a:latin typeface="Apple Chancery" panose="03020702040506060504" pitchFamily="66" charset="-79"/>
                <a:cs typeface="Apple Chancery" panose="03020702040506060504" pitchFamily="66" charset="-79"/>
              </a:rPr>
              <a:t>Macbeth highlights that loyalty is shown through actions, not words. </a:t>
            </a:r>
          </a:p>
          <a:p>
            <a:r>
              <a:rPr lang="en-GB" sz="3200" dirty="0">
                <a:latin typeface="Apple Chancery" panose="03020702040506060504" pitchFamily="66" charset="-79"/>
                <a:cs typeface="Apple Chancery" panose="03020702040506060504" pitchFamily="66" charset="-79"/>
              </a:rPr>
              <a:t>Though Macbeth tells Duncan he is loyal, his actions show otherwise. Loyalty is rewarded throughout the play, such as when Macbeth is made a Thane for his loyalty to Duncan. </a:t>
            </a:r>
          </a:p>
          <a:p>
            <a:r>
              <a:rPr lang="en-GB" sz="3200" dirty="0">
                <a:latin typeface="Apple Chancery" panose="03020702040506060504" pitchFamily="66" charset="-79"/>
                <a:cs typeface="Apple Chancery" panose="03020702040506060504" pitchFamily="66" charset="-79"/>
              </a:rPr>
              <a:t>At the same time, Macbeth is punished for betraying Scotland and Duncan, by being killed at the end of the play. </a:t>
            </a:r>
          </a:p>
        </p:txBody>
      </p:sp>
    </p:spTree>
    <p:extLst>
      <p:ext uri="{BB962C8B-B14F-4D97-AF65-F5344CB8AC3E}">
        <p14:creationId xmlns:p14="http://schemas.microsoft.com/office/powerpoint/2010/main" val="1108659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21079-35F2-A44D-904B-93F604930A62}"/>
              </a:ext>
            </a:extLst>
          </p:cNvPr>
          <p:cNvSpPr>
            <a:spLocks noGrp="1"/>
          </p:cNvSpPr>
          <p:nvPr>
            <p:ph type="title"/>
          </p:nvPr>
        </p:nvSpPr>
        <p:spPr>
          <a:xfrm>
            <a:off x="4822723" y="211191"/>
            <a:ext cx="7177568" cy="1676603"/>
          </a:xfrm>
        </p:spPr>
        <p:txBody>
          <a:bodyPr>
            <a:normAutofit/>
          </a:bodyPr>
          <a:lstStyle/>
          <a:p>
            <a:r>
              <a:rPr lang="en-US" sz="5400" dirty="0">
                <a:latin typeface="Apple Chancery" panose="03020702040506060504" pitchFamily="66" charset="-79"/>
                <a:cs typeface="Apple Chancery" panose="03020702040506060504" pitchFamily="66" charset="-79"/>
              </a:rPr>
              <a:t>Fate and Free Will</a:t>
            </a:r>
          </a:p>
        </p:txBody>
      </p:sp>
      <p:pic>
        <p:nvPicPr>
          <p:cNvPr id="5" name="Picture 4">
            <a:extLst>
              <a:ext uri="{FF2B5EF4-FFF2-40B4-BE49-F238E27FC236}">
                <a16:creationId xmlns:a16="http://schemas.microsoft.com/office/drawing/2014/main" id="{0CC91F0B-134B-254F-9998-4D421858A817}"/>
              </a:ext>
            </a:extLst>
          </p:cNvPr>
          <p:cNvPicPr>
            <a:picLocks noChangeAspect="1"/>
          </p:cNvPicPr>
          <p:nvPr/>
        </p:nvPicPr>
        <p:blipFill rotWithShape="1">
          <a:blip r:embed="rId2"/>
          <a:srcRect l="13031" r="41850" b="-1"/>
          <a:stretch/>
        </p:blipFill>
        <p:spPr>
          <a:xfrm>
            <a:off x="20" y="10"/>
            <a:ext cx="4635571" cy="6857990"/>
          </a:xfrm>
          <a:prstGeom prst="rect">
            <a:avLst/>
          </a:prstGeom>
          <a:effectLst/>
        </p:spPr>
      </p:pic>
      <p:sp>
        <p:nvSpPr>
          <p:cNvPr id="3" name="Content Placeholder 2">
            <a:extLst>
              <a:ext uri="{FF2B5EF4-FFF2-40B4-BE49-F238E27FC236}">
                <a16:creationId xmlns:a16="http://schemas.microsoft.com/office/drawing/2014/main" id="{973DD4A2-7CA3-0A48-BA08-0C7E98A767C3}"/>
              </a:ext>
            </a:extLst>
          </p:cNvPr>
          <p:cNvSpPr>
            <a:spLocks noGrp="1"/>
          </p:cNvSpPr>
          <p:nvPr>
            <p:ph idx="1"/>
          </p:nvPr>
        </p:nvSpPr>
        <p:spPr>
          <a:xfrm>
            <a:off x="4822723" y="1887794"/>
            <a:ext cx="7177568" cy="4576914"/>
          </a:xfrm>
        </p:spPr>
        <p:txBody>
          <a:bodyPr>
            <a:normAutofit fontScale="92500"/>
          </a:bodyPr>
          <a:lstStyle/>
          <a:p>
            <a:r>
              <a:rPr lang="en-GB" sz="3200" dirty="0">
                <a:latin typeface="Apple Chancery" panose="03020702040506060504" pitchFamily="66" charset="-79"/>
                <a:cs typeface="Apple Chancery" panose="03020702040506060504" pitchFamily="66" charset="-79"/>
              </a:rPr>
              <a:t>Much of the events in Macbeth seems to be left up to fate. </a:t>
            </a:r>
          </a:p>
          <a:p>
            <a:r>
              <a:rPr lang="en-GB" sz="3200" dirty="0">
                <a:latin typeface="Apple Chancery" panose="03020702040506060504" pitchFamily="66" charset="-79"/>
                <a:cs typeface="Apple Chancery" panose="03020702040506060504" pitchFamily="66" charset="-79"/>
              </a:rPr>
              <a:t>The Witches predict what will happen, and their prophecies all come true. However, their predictions are vague enough that characters still have free will in how they act. </a:t>
            </a:r>
          </a:p>
          <a:p>
            <a:r>
              <a:rPr lang="en-GB" sz="3200" dirty="0">
                <a:latin typeface="Apple Chancery" panose="03020702040506060504" pitchFamily="66" charset="-79"/>
                <a:cs typeface="Apple Chancery" panose="03020702040506060504" pitchFamily="66" charset="-79"/>
              </a:rPr>
              <a:t>Though Macbeth is told he will become king, he is not told how, and it was his own choice to murder Duncan to achieve this. </a:t>
            </a:r>
          </a:p>
        </p:txBody>
      </p:sp>
    </p:spTree>
    <p:extLst>
      <p:ext uri="{BB962C8B-B14F-4D97-AF65-F5344CB8AC3E}">
        <p14:creationId xmlns:p14="http://schemas.microsoft.com/office/powerpoint/2010/main" val="36392953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92AD1-FE2B-B345-B629-75C45AC423E4}"/>
              </a:ext>
            </a:extLst>
          </p:cNvPr>
          <p:cNvSpPr>
            <a:spLocks noGrp="1"/>
          </p:cNvSpPr>
          <p:nvPr>
            <p:ph type="title"/>
          </p:nvPr>
        </p:nvSpPr>
        <p:spPr>
          <a:xfrm>
            <a:off x="4866771" y="113072"/>
            <a:ext cx="7034841" cy="1676603"/>
          </a:xfrm>
        </p:spPr>
        <p:txBody>
          <a:bodyPr>
            <a:normAutofit/>
          </a:bodyPr>
          <a:lstStyle/>
          <a:p>
            <a:r>
              <a:rPr lang="en-US" sz="5400" dirty="0">
                <a:latin typeface="Apple Chancery" panose="03020702040506060504" pitchFamily="66" charset="-79"/>
                <a:cs typeface="Apple Chancery" panose="03020702040506060504" pitchFamily="66" charset="-79"/>
              </a:rPr>
              <a:t>The Supernatural</a:t>
            </a:r>
          </a:p>
        </p:txBody>
      </p:sp>
      <p:pic>
        <p:nvPicPr>
          <p:cNvPr id="5" name="Picture 4">
            <a:extLst>
              <a:ext uri="{FF2B5EF4-FFF2-40B4-BE49-F238E27FC236}">
                <a16:creationId xmlns:a16="http://schemas.microsoft.com/office/drawing/2014/main" id="{A19191BE-2921-2E41-9C7F-9D7432E83118}"/>
              </a:ext>
            </a:extLst>
          </p:cNvPr>
          <p:cNvPicPr>
            <a:picLocks noChangeAspect="1"/>
          </p:cNvPicPr>
          <p:nvPr/>
        </p:nvPicPr>
        <p:blipFill rotWithShape="1">
          <a:blip r:embed="rId2"/>
          <a:srcRect l="13031" r="41850" b="-1"/>
          <a:stretch/>
        </p:blipFill>
        <p:spPr>
          <a:xfrm>
            <a:off x="20" y="10"/>
            <a:ext cx="4635571" cy="6857990"/>
          </a:xfrm>
          <a:prstGeom prst="rect">
            <a:avLst/>
          </a:prstGeom>
          <a:effectLst/>
        </p:spPr>
      </p:pic>
      <p:sp>
        <p:nvSpPr>
          <p:cNvPr id="3" name="Content Placeholder 2">
            <a:extLst>
              <a:ext uri="{FF2B5EF4-FFF2-40B4-BE49-F238E27FC236}">
                <a16:creationId xmlns:a16="http://schemas.microsoft.com/office/drawing/2014/main" id="{C8C7BFDC-015D-6A48-8B30-F36428AF76CD}"/>
              </a:ext>
            </a:extLst>
          </p:cNvPr>
          <p:cNvSpPr>
            <a:spLocks noGrp="1"/>
          </p:cNvSpPr>
          <p:nvPr>
            <p:ph idx="1"/>
          </p:nvPr>
        </p:nvSpPr>
        <p:spPr>
          <a:xfrm>
            <a:off x="4866771" y="1961535"/>
            <a:ext cx="7034840" cy="4616245"/>
          </a:xfrm>
        </p:spPr>
        <p:txBody>
          <a:bodyPr>
            <a:normAutofit fontScale="92500" lnSpcReduction="10000"/>
          </a:bodyPr>
          <a:lstStyle/>
          <a:p>
            <a:r>
              <a:rPr lang="en-GB" sz="3200" dirty="0">
                <a:latin typeface="Apple Chancery" panose="03020702040506060504" pitchFamily="66" charset="-79"/>
                <a:cs typeface="Apple Chancery" panose="03020702040506060504" pitchFamily="66" charset="-79"/>
              </a:rPr>
              <a:t>There are a variety of supernatural forces in Macbeth. </a:t>
            </a:r>
          </a:p>
          <a:p>
            <a:r>
              <a:rPr lang="en-GB" sz="3200" dirty="0">
                <a:latin typeface="Apple Chancery" panose="03020702040506060504" pitchFamily="66" charset="-79"/>
                <a:cs typeface="Apple Chancery" panose="03020702040506060504" pitchFamily="66" charset="-79"/>
              </a:rPr>
              <a:t>The Witches represent the main supernatural force, and they cause chaos and disorder with their influence. </a:t>
            </a:r>
          </a:p>
          <a:p>
            <a:r>
              <a:rPr lang="en-GB" sz="3200" dirty="0">
                <a:latin typeface="Apple Chancery" panose="03020702040506060504" pitchFamily="66" charset="-79"/>
                <a:cs typeface="Apple Chancery" panose="03020702040506060504" pitchFamily="66" charset="-79"/>
              </a:rPr>
              <a:t>The supernatural is also used to show guilt. Macbeth sees images like the dagger and the ghost of Banquo when he feels guilty about the murders. </a:t>
            </a:r>
          </a:p>
          <a:p>
            <a:r>
              <a:rPr lang="en-GB" sz="3200" dirty="0">
                <a:latin typeface="Apple Chancery" panose="03020702040506060504" pitchFamily="66" charset="-79"/>
                <a:cs typeface="Apple Chancery" panose="03020702040506060504" pitchFamily="66" charset="-79"/>
              </a:rPr>
              <a:t>Lady Macbeth also thinks she sees blood once she begins to feel guilt. </a:t>
            </a:r>
          </a:p>
        </p:txBody>
      </p:sp>
    </p:spTree>
    <p:extLst>
      <p:ext uri="{BB962C8B-B14F-4D97-AF65-F5344CB8AC3E}">
        <p14:creationId xmlns:p14="http://schemas.microsoft.com/office/powerpoint/2010/main" val="2815045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CCCBC2-A053-7148-A260-2FB7ABBE446B}"/>
              </a:ext>
            </a:extLst>
          </p:cNvPr>
          <p:cNvPicPr>
            <a:picLocks noChangeAspect="1"/>
          </p:cNvPicPr>
          <p:nvPr/>
        </p:nvPicPr>
        <p:blipFill rotWithShape="1">
          <a:blip r:embed="rId2">
            <a:duotone>
              <a:prstClr val="black"/>
              <a:schemeClr val="tx2">
                <a:tint val="45000"/>
                <a:satMod val="400000"/>
              </a:schemeClr>
            </a:duotone>
          </a:blip>
          <a:srcRect t="16045"/>
          <a:stretch/>
        </p:blipFill>
        <p:spPr>
          <a:xfrm>
            <a:off x="20" y="1"/>
            <a:ext cx="12191980" cy="6857999"/>
          </a:xfrm>
          <a:prstGeom prst="rect">
            <a:avLst/>
          </a:prstGeom>
        </p:spPr>
      </p:pic>
      <p:sp>
        <p:nvSpPr>
          <p:cNvPr id="17" name="Rectangle 16">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3" name="Content Placeholder 2">
            <a:extLst>
              <a:ext uri="{FF2B5EF4-FFF2-40B4-BE49-F238E27FC236}">
                <a16:creationId xmlns:a16="http://schemas.microsoft.com/office/drawing/2014/main" id="{40E1884D-A3A9-234B-BD63-F7845E79D523}"/>
              </a:ext>
            </a:extLst>
          </p:cNvPr>
          <p:cNvSpPr>
            <a:spLocks noGrp="1"/>
          </p:cNvSpPr>
          <p:nvPr>
            <p:ph idx="1"/>
          </p:nvPr>
        </p:nvSpPr>
        <p:spPr>
          <a:xfrm>
            <a:off x="4050889" y="1430594"/>
            <a:ext cx="6784259" cy="5265174"/>
          </a:xfrm>
        </p:spPr>
        <p:txBody>
          <a:bodyPr>
            <a:normAutofit fontScale="92500" lnSpcReduction="10000"/>
          </a:bodyPr>
          <a:lstStyle/>
          <a:p>
            <a:r>
              <a:rPr lang="en-GB" sz="2600" b="1" dirty="0">
                <a:latin typeface="Apple Chancery" panose="03020702040506060504" pitchFamily="66" charset="-79"/>
                <a:cs typeface="Apple Chancery" panose="03020702040506060504" pitchFamily="66" charset="-79"/>
              </a:rPr>
              <a:t>Superstition and the Supernatural:</a:t>
            </a:r>
            <a:endParaRPr lang="en-GB" sz="2600" dirty="0">
              <a:latin typeface="Apple Chancery" panose="03020702040506060504" pitchFamily="66" charset="-79"/>
              <a:cs typeface="Apple Chancery" panose="03020702040506060504" pitchFamily="66" charset="-79"/>
            </a:endParaRPr>
          </a:p>
          <a:p>
            <a:pPr marL="0" indent="0">
              <a:buNone/>
            </a:pPr>
            <a:r>
              <a:rPr lang="en-GB" sz="2400" dirty="0">
                <a:latin typeface="Apple Chancery" panose="03020702040506060504" pitchFamily="66" charset="-79"/>
                <a:cs typeface="Apple Chancery" panose="03020702040506060504" pitchFamily="66" charset="-79"/>
              </a:rPr>
              <a:t>Many Elizabethan people were very superstitious – they saw witches as symbols of evil and thus their appearance in plays and novels usually foreshadowed the natural order being disrupted and chaos ensuing. Witches and the supernatural were seen as evil and revealing something terrible would soon happen. </a:t>
            </a:r>
          </a:p>
          <a:p>
            <a:pPr marL="0" indent="0">
              <a:buNone/>
            </a:pPr>
            <a:endParaRPr lang="en-GB" sz="2400" dirty="0">
              <a:latin typeface="Apple Chancery" panose="03020702040506060504" pitchFamily="66" charset="-79"/>
              <a:cs typeface="Apple Chancery" panose="03020702040506060504" pitchFamily="66" charset="-79"/>
            </a:endParaRPr>
          </a:p>
          <a:p>
            <a:r>
              <a:rPr lang="en-GB" sz="2600" b="1" dirty="0">
                <a:latin typeface="Apple Chancery" panose="03020702040506060504" pitchFamily="66" charset="-79"/>
                <a:cs typeface="Apple Chancery" panose="03020702040506060504" pitchFamily="66" charset="-79"/>
              </a:rPr>
              <a:t>Divine Right of Kings:</a:t>
            </a:r>
            <a:endParaRPr lang="en-GB" sz="2600" dirty="0">
              <a:latin typeface="Apple Chancery" panose="03020702040506060504" pitchFamily="66" charset="-79"/>
              <a:cs typeface="Apple Chancery" panose="03020702040506060504" pitchFamily="66" charset="-79"/>
            </a:endParaRPr>
          </a:p>
          <a:p>
            <a:pPr marL="0" indent="0">
              <a:buNone/>
            </a:pPr>
            <a:r>
              <a:rPr lang="en-GB" sz="2400" dirty="0">
                <a:latin typeface="Apple Chancery" panose="03020702040506060504" pitchFamily="66" charset="-79"/>
                <a:cs typeface="Apple Chancery" panose="03020702040506060504" pitchFamily="66" charset="-79"/>
              </a:rPr>
              <a:t>The King / Queen was seen as being Divinely appointed by God to lead England. They were God’s representatives – therefore to question their rule or legitimacy was essentially questioning God’s own representative. One of the worst crimes anyone could commit was regicide – killing a monarch – as this would mean the murderer is going against the natural order that has been mandated by God and killing God’s own representative.</a:t>
            </a:r>
          </a:p>
        </p:txBody>
      </p:sp>
      <p:sp>
        <p:nvSpPr>
          <p:cNvPr id="19" name="Rectangle 18">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itle 1">
            <a:extLst>
              <a:ext uri="{FF2B5EF4-FFF2-40B4-BE49-F238E27FC236}">
                <a16:creationId xmlns:a16="http://schemas.microsoft.com/office/drawing/2014/main" id="{A0157DDA-A773-1548-9BAC-B2AF918256B6}"/>
              </a:ext>
            </a:extLst>
          </p:cNvPr>
          <p:cNvSpPr txBox="1">
            <a:spLocks/>
          </p:cNvSpPr>
          <p:nvPr/>
        </p:nvSpPr>
        <p:spPr>
          <a:xfrm>
            <a:off x="3682180" y="365758"/>
            <a:ext cx="7595419" cy="976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a:solidFill>
                  <a:schemeClr val="tx1">
                    <a:lumMod val="85000"/>
                    <a:lumOff val="15000"/>
                  </a:schemeClr>
                </a:solidFill>
                <a:latin typeface="Apple Chancery" panose="03020702040506060504" pitchFamily="66" charset="-79"/>
                <a:cs typeface="Apple Chancery" panose="03020702040506060504" pitchFamily="66" charset="-79"/>
              </a:rPr>
              <a:t>Common Elizabethan Beliefs</a:t>
            </a:r>
            <a:endParaRPr lang="en-US" sz="4800" dirty="0">
              <a:solidFill>
                <a:schemeClr val="tx1">
                  <a:lumMod val="85000"/>
                  <a:lumOff val="15000"/>
                </a:schemeClr>
              </a:solidFill>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2141170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528310-DFE8-BC4F-9C53-ED5DC37C0777}"/>
              </a:ext>
            </a:extLst>
          </p:cNvPr>
          <p:cNvPicPr>
            <a:picLocks noChangeAspect="1"/>
          </p:cNvPicPr>
          <p:nvPr/>
        </p:nvPicPr>
        <p:blipFill rotWithShape="1">
          <a:blip r:embed="rId2">
            <a:duotone>
              <a:prstClr val="black"/>
              <a:schemeClr val="tx2">
                <a:tint val="45000"/>
                <a:satMod val="400000"/>
              </a:schemeClr>
            </a:duotone>
          </a:blip>
          <a:srcRect t="16045"/>
          <a:stretch/>
        </p:blipFill>
        <p:spPr>
          <a:xfrm>
            <a:off x="20" y="10"/>
            <a:ext cx="12191980" cy="6857990"/>
          </a:xfrm>
          <a:prstGeom prst="rect">
            <a:avLst/>
          </a:prstGeom>
        </p:spPr>
      </p:pic>
      <p:sp>
        <p:nvSpPr>
          <p:cNvPr id="14" name="Rectangle 9">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521A8358-3702-8346-AA25-A681C2C8BFD7}"/>
              </a:ext>
            </a:extLst>
          </p:cNvPr>
          <p:cNvSpPr>
            <a:spLocks noGrp="1"/>
          </p:cNvSpPr>
          <p:nvPr>
            <p:ph type="title"/>
          </p:nvPr>
        </p:nvSpPr>
        <p:spPr>
          <a:xfrm>
            <a:off x="3682180" y="365758"/>
            <a:ext cx="7595419" cy="976345"/>
          </a:xfrm>
        </p:spPr>
        <p:txBody>
          <a:bodyPr>
            <a:normAutofit/>
          </a:bodyPr>
          <a:lstStyle/>
          <a:p>
            <a:r>
              <a:rPr lang="en-US" sz="4800" dirty="0">
                <a:solidFill>
                  <a:schemeClr val="tx1">
                    <a:lumMod val="85000"/>
                    <a:lumOff val="15000"/>
                  </a:schemeClr>
                </a:solidFill>
                <a:latin typeface="Apple Chancery" panose="03020702040506060504" pitchFamily="66" charset="-79"/>
                <a:cs typeface="Apple Chancery" panose="03020702040506060504" pitchFamily="66" charset="-79"/>
              </a:rPr>
              <a:t>Common Elizabethan Beliefs</a:t>
            </a:r>
          </a:p>
        </p:txBody>
      </p:sp>
      <p:sp>
        <p:nvSpPr>
          <p:cNvPr id="3" name="Content Placeholder 2">
            <a:extLst>
              <a:ext uri="{FF2B5EF4-FFF2-40B4-BE49-F238E27FC236}">
                <a16:creationId xmlns:a16="http://schemas.microsoft.com/office/drawing/2014/main" id="{3B99F711-FC9E-7E4B-9969-8F31D1D0FF28}"/>
              </a:ext>
            </a:extLst>
          </p:cNvPr>
          <p:cNvSpPr>
            <a:spLocks noGrp="1"/>
          </p:cNvSpPr>
          <p:nvPr>
            <p:ph idx="1"/>
          </p:nvPr>
        </p:nvSpPr>
        <p:spPr>
          <a:xfrm>
            <a:off x="3682179" y="1327354"/>
            <a:ext cx="7374194" cy="5456894"/>
          </a:xfrm>
        </p:spPr>
        <p:txBody>
          <a:bodyPr>
            <a:normAutofit fontScale="92500" lnSpcReduction="20000"/>
          </a:bodyPr>
          <a:lstStyle/>
          <a:p>
            <a:r>
              <a:rPr lang="en-GB" sz="2600" b="1" dirty="0">
                <a:latin typeface="Apple Chancery" panose="03020702040506060504" pitchFamily="66" charset="-79"/>
                <a:cs typeface="Apple Chancery" panose="03020702040506060504" pitchFamily="66" charset="-79"/>
              </a:rPr>
              <a:t>Elizabethan women:</a:t>
            </a:r>
            <a:endParaRPr lang="en-GB" sz="2600" dirty="0">
              <a:latin typeface="Apple Chancery" panose="03020702040506060504" pitchFamily="66" charset="-79"/>
              <a:cs typeface="Apple Chancery" panose="03020702040506060504" pitchFamily="66" charset="-79"/>
            </a:endParaRPr>
          </a:p>
          <a:p>
            <a:pPr marL="0" indent="0">
              <a:buNone/>
            </a:pPr>
            <a:r>
              <a:rPr lang="en-GB" sz="2400" dirty="0">
                <a:latin typeface="Apple Chancery" panose="03020702040506060504" pitchFamily="66" charset="-79"/>
                <a:cs typeface="Apple Chancery" panose="03020702040506060504" pitchFamily="66" charset="-79"/>
              </a:rPr>
              <a:t>Elizabethan women were classified as their husband’s property and they had very few rights. Elizabethan women were also expected to be passive and submissive, the model Elizabethan woman would be the homemaker who supported her husband. Ambition in women was looked down upon – ambitious or aggressive women ran the risk of being seen as witches, acting outside of what should be their submissive natures. </a:t>
            </a:r>
          </a:p>
          <a:p>
            <a:pPr marL="0" indent="0">
              <a:buNone/>
            </a:pPr>
            <a:endParaRPr lang="en-GB" sz="2400" dirty="0">
              <a:latin typeface="Apple Chancery" panose="03020702040506060504" pitchFamily="66" charset="-79"/>
              <a:cs typeface="Apple Chancery" panose="03020702040506060504" pitchFamily="66" charset="-79"/>
            </a:endParaRPr>
          </a:p>
          <a:p>
            <a:r>
              <a:rPr lang="en-GB" sz="2600" b="1" dirty="0">
                <a:latin typeface="Apple Chancery" panose="03020702040506060504" pitchFamily="66" charset="-79"/>
                <a:cs typeface="Apple Chancery" panose="03020702040506060504" pitchFamily="66" charset="-79"/>
              </a:rPr>
              <a:t>Social hierarchy and ambition:</a:t>
            </a:r>
            <a:endParaRPr lang="en-GB" sz="2600" dirty="0">
              <a:latin typeface="Apple Chancery" panose="03020702040506060504" pitchFamily="66" charset="-79"/>
              <a:cs typeface="Apple Chancery" panose="03020702040506060504" pitchFamily="66" charset="-79"/>
            </a:endParaRPr>
          </a:p>
          <a:p>
            <a:pPr marL="0" indent="0">
              <a:buNone/>
            </a:pPr>
            <a:r>
              <a:rPr lang="en-GB" sz="2400" dirty="0">
                <a:latin typeface="Apple Chancery" panose="03020702040506060504" pitchFamily="66" charset="-79"/>
                <a:cs typeface="Apple Chancery" panose="03020702040506060504" pitchFamily="66" charset="-79"/>
              </a:rPr>
              <a:t>Everyone was implicitly expected to accept and relish their social position in life. If you were born a peasant, you would live as a peasant and die as a peasant. If you were a Knight or Soldier, serving your King was what you aspired to all your life. Having ambition of rising above your social position was seen as damaging and corrosive – being too ambitious would corrode someone and make them ultimately plot evil deeds to get ahead in life, which would ultimately lead to ruin. </a:t>
            </a:r>
            <a:endParaRPr lang="en-US" sz="2400" dirty="0">
              <a:latin typeface="Apple Chancery" panose="03020702040506060504" pitchFamily="66" charset="-79"/>
              <a:cs typeface="Apple Chancery" panose="03020702040506060504" pitchFamily="66" charset="-79"/>
            </a:endParaRPr>
          </a:p>
        </p:txBody>
      </p:sp>
      <p:sp>
        <p:nvSpPr>
          <p:cNvPr id="15" name="Rectangle 11">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28515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8D5D18-1AB2-0D43-9979-25216B89DE74}"/>
              </a:ext>
            </a:extLst>
          </p:cNvPr>
          <p:cNvPicPr>
            <a:picLocks noChangeAspect="1"/>
          </p:cNvPicPr>
          <p:nvPr/>
        </p:nvPicPr>
        <p:blipFill rotWithShape="1">
          <a:blip r:embed="rId2"/>
          <a:srcRect l="103" t="19158" r="-1" b="5918"/>
          <a:stretch/>
        </p:blipFill>
        <p:spPr>
          <a:xfrm>
            <a:off x="20" y="10"/>
            <a:ext cx="12191980" cy="6857990"/>
          </a:xfrm>
          <a:prstGeom prst="rect">
            <a:avLst/>
          </a:prstGeom>
        </p:spPr>
      </p:pic>
      <p:sp>
        <p:nvSpPr>
          <p:cNvPr id="18" name="Rectangle 17">
            <a:extLst>
              <a:ext uri="{FF2B5EF4-FFF2-40B4-BE49-F238E27FC236}">
                <a16:creationId xmlns:a16="http://schemas.microsoft.com/office/drawing/2014/main" id="{ED49FE6D-E54D-4A15-9572-966ED42F8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4251489"/>
            <a:ext cx="12188824" cy="2077327"/>
          </a:xfrm>
          <a:prstGeom prst="rect">
            <a:avLst/>
          </a:prstGeom>
          <a:solidFill>
            <a:schemeClr val="bg2">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FDCB28-58CD-9241-8D47-E7AB0854EE74}"/>
              </a:ext>
            </a:extLst>
          </p:cNvPr>
          <p:cNvSpPr>
            <a:spLocks noGrp="1"/>
          </p:cNvSpPr>
          <p:nvPr>
            <p:ph type="title"/>
          </p:nvPr>
        </p:nvSpPr>
        <p:spPr>
          <a:xfrm>
            <a:off x="630688" y="4337523"/>
            <a:ext cx="10918056" cy="1843144"/>
          </a:xfrm>
        </p:spPr>
        <p:txBody>
          <a:bodyPr vert="horz" lIns="91440" tIns="45720" rIns="91440" bIns="45720" rtlCol="0" anchor="b">
            <a:normAutofit/>
          </a:bodyPr>
          <a:lstStyle/>
          <a:p>
            <a:pPr algn="ctr"/>
            <a:r>
              <a:rPr lang="en-US" sz="11500" b="1" dirty="0">
                <a:latin typeface="Apple Chancery" panose="03020702040506060504" pitchFamily="66" charset="-79"/>
                <a:cs typeface="Apple Chancery" panose="03020702040506060504" pitchFamily="66" charset="-79"/>
              </a:rPr>
              <a:t>Summary</a:t>
            </a:r>
          </a:p>
        </p:txBody>
      </p:sp>
      <p:cxnSp>
        <p:nvCxnSpPr>
          <p:cNvPr id="20" name="Straight Connector 19">
            <a:extLst>
              <a:ext uri="{FF2B5EF4-FFF2-40B4-BE49-F238E27FC236}">
                <a16:creationId xmlns:a16="http://schemas.microsoft.com/office/drawing/2014/main" id="{EAFC8083-BBFA-464C-A805-4E844F66B2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4126832"/>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C752BC6-CDD2-4020-8DCF-B5E813CD3A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448927"/>
            <a:ext cx="12188824" cy="0"/>
          </a:xfrm>
          <a:prstGeom prst="line">
            <a:avLst/>
          </a:prstGeom>
          <a:ln w="50800">
            <a:solidFill>
              <a:schemeClr val="bg2">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089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35B5BFA-B169-4B4B-8FFE-923285956194}"/>
              </a:ext>
            </a:extLst>
          </p:cNvPr>
          <p:cNvPicPr>
            <a:picLocks noChangeAspect="1"/>
          </p:cNvPicPr>
          <p:nvPr/>
        </p:nvPicPr>
        <p:blipFill rotWithShape="1">
          <a:blip r:embed="rId2">
            <a:alphaModFix amt="35000"/>
          </a:blip>
          <a:srcRect t="11280" b="11665"/>
          <a:stretch/>
        </p:blipFill>
        <p:spPr>
          <a:xfrm>
            <a:off x="20" y="1"/>
            <a:ext cx="12191980" cy="6857999"/>
          </a:xfrm>
          <a:prstGeom prst="rect">
            <a:avLst/>
          </a:prstGeom>
        </p:spPr>
      </p:pic>
      <p:sp>
        <p:nvSpPr>
          <p:cNvPr id="2" name="Title 1">
            <a:extLst>
              <a:ext uri="{FF2B5EF4-FFF2-40B4-BE49-F238E27FC236}">
                <a16:creationId xmlns:a16="http://schemas.microsoft.com/office/drawing/2014/main" id="{E7D7D78C-D753-2840-83D3-291BBFC5B1B1}"/>
              </a:ext>
            </a:extLst>
          </p:cNvPr>
          <p:cNvSpPr>
            <a:spLocks noGrp="1"/>
          </p:cNvSpPr>
          <p:nvPr>
            <p:ph type="title"/>
          </p:nvPr>
        </p:nvSpPr>
        <p:spPr>
          <a:xfrm>
            <a:off x="191748" y="1065862"/>
            <a:ext cx="4269908" cy="4726276"/>
          </a:xfrm>
        </p:spPr>
        <p:txBody>
          <a:bodyPr>
            <a:normAutofit/>
          </a:bodyPr>
          <a:lstStyle/>
          <a:p>
            <a:pPr algn="r"/>
            <a:r>
              <a:rPr lang="en-US" sz="5400" b="1" dirty="0">
                <a:solidFill>
                  <a:srgbClr val="FFFFFF"/>
                </a:solidFill>
                <a:latin typeface="Apple Chancery" panose="03020702040506060504" pitchFamily="66" charset="-79"/>
                <a:cs typeface="Apple Chancery" panose="03020702040506060504" pitchFamily="66" charset="-79"/>
              </a:rPr>
              <a:t> </a:t>
            </a:r>
            <a:br>
              <a:rPr lang="en-US" sz="5400" b="1" dirty="0">
                <a:solidFill>
                  <a:srgbClr val="FFFFFF"/>
                </a:solidFill>
                <a:latin typeface="Apple Chancery" panose="03020702040506060504" pitchFamily="66" charset="-79"/>
                <a:cs typeface="Apple Chancery" panose="03020702040506060504" pitchFamily="66" charset="-79"/>
              </a:rPr>
            </a:br>
            <a:r>
              <a:rPr lang="en-US" sz="5400" b="1" dirty="0">
                <a:solidFill>
                  <a:srgbClr val="FFFFFF"/>
                </a:solidFill>
                <a:latin typeface="Apple Chancery" panose="03020702040506060504" pitchFamily="66" charset="-79"/>
                <a:cs typeface="Apple Chancery" panose="03020702040506060504" pitchFamily="66" charset="-79"/>
              </a:rPr>
              <a:t>In A Nutshell</a:t>
            </a:r>
          </a:p>
        </p:txBody>
      </p:sp>
      <p:cxnSp>
        <p:nvCxnSpPr>
          <p:cNvPr id="15" name="Straight Connector 1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E73DCB6-4977-A941-B0F7-DD3BC639306C}"/>
              </a:ext>
            </a:extLst>
          </p:cNvPr>
          <p:cNvSpPr>
            <a:spLocks noGrp="1"/>
          </p:cNvSpPr>
          <p:nvPr>
            <p:ph idx="1"/>
          </p:nvPr>
        </p:nvSpPr>
        <p:spPr>
          <a:xfrm>
            <a:off x="4653372" y="250723"/>
            <a:ext cx="7346872" cy="6327058"/>
          </a:xfrm>
        </p:spPr>
        <p:txBody>
          <a:bodyPr anchor="ctr">
            <a:normAutofit fontScale="92500" lnSpcReduction="20000"/>
          </a:bodyPr>
          <a:lstStyle/>
          <a:p>
            <a:r>
              <a:rPr lang="en-GB" sz="4400" b="1" dirty="0">
                <a:solidFill>
                  <a:srgbClr val="FFFFFF"/>
                </a:solidFill>
                <a:latin typeface="Apple Chancery" panose="03020702040506060504" pitchFamily="66" charset="-79"/>
                <a:cs typeface="Apple Chancery" panose="03020702040506060504" pitchFamily="66" charset="-79"/>
              </a:rPr>
              <a:t>Three witches tell the Scottish general Macbeth that he will be King of Scotland. </a:t>
            </a:r>
          </a:p>
          <a:p>
            <a:r>
              <a:rPr lang="en-GB" sz="4400" b="1" dirty="0">
                <a:solidFill>
                  <a:srgbClr val="FFFFFF"/>
                </a:solidFill>
                <a:latin typeface="Apple Chancery" panose="03020702040506060504" pitchFamily="66" charset="-79"/>
                <a:cs typeface="Apple Chancery" panose="03020702040506060504" pitchFamily="66" charset="-79"/>
              </a:rPr>
              <a:t>Encouraged by his wife, Macbeth kills the King, becomes the new King, and kills more people out of paranoia. </a:t>
            </a:r>
          </a:p>
          <a:p>
            <a:r>
              <a:rPr lang="en-GB" sz="4400" b="1" dirty="0">
                <a:solidFill>
                  <a:srgbClr val="FFFFFF"/>
                </a:solidFill>
                <a:latin typeface="Apple Chancery" panose="03020702040506060504" pitchFamily="66" charset="-79"/>
                <a:cs typeface="Apple Chancery" panose="03020702040506060504" pitchFamily="66" charset="-79"/>
              </a:rPr>
              <a:t>Civil war erupts to overthrow Macbeth, resulting in more death. Ultimately Macbeth experiences his own downfall and death.</a:t>
            </a:r>
          </a:p>
        </p:txBody>
      </p:sp>
    </p:spTree>
    <p:extLst>
      <p:ext uri="{BB962C8B-B14F-4D97-AF65-F5344CB8AC3E}">
        <p14:creationId xmlns:p14="http://schemas.microsoft.com/office/powerpoint/2010/main" val="367545383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567910-11EE-F14B-9A86-93DA2B8C4CD2}"/>
              </a:ext>
            </a:extLst>
          </p:cNvPr>
          <p:cNvPicPr>
            <a:picLocks noChangeAspect="1"/>
          </p:cNvPicPr>
          <p:nvPr/>
        </p:nvPicPr>
        <p:blipFill rotWithShape="1">
          <a:blip r:embed="rId2">
            <a:alphaModFix/>
          </a:blip>
          <a:srcRect l="19749" r="17783" b="2"/>
          <a:stretch/>
        </p:blipFill>
        <p:spPr>
          <a:xfrm>
            <a:off x="5797543" y="10"/>
            <a:ext cx="6394152" cy="6857990"/>
          </a:xfrm>
          <a:prstGeom prst="rect">
            <a:avLst/>
          </a:prstGeom>
        </p:spPr>
      </p:pic>
      <p:pic>
        <p:nvPicPr>
          <p:cNvPr id="19" name="Picture 1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F32654D8-D949-7046-8BDD-5E1E84061E96}"/>
              </a:ext>
            </a:extLst>
          </p:cNvPr>
          <p:cNvSpPr>
            <a:spLocks noGrp="1"/>
          </p:cNvSpPr>
          <p:nvPr>
            <p:ph type="title"/>
          </p:nvPr>
        </p:nvSpPr>
        <p:spPr>
          <a:xfrm>
            <a:off x="804998" y="798445"/>
            <a:ext cx="4803636" cy="1311664"/>
          </a:xfrm>
        </p:spPr>
        <p:txBody>
          <a:bodyPr>
            <a:normAutofit/>
          </a:bodyPr>
          <a:lstStyle/>
          <a:p>
            <a:r>
              <a:rPr lang="en-US" sz="6000" dirty="0">
                <a:solidFill>
                  <a:srgbClr val="000000"/>
                </a:solidFill>
                <a:latin typeface="Apple Chancery" panose="03020702040506060504" pitchFamily="66" charset="-79"/>
                <a:cs typeface="Apple Chancery" panose="03020702040506060504" pitchFamily="66" charset="-79"/>
              </a:rPr>
              <a:t>Act 1</a:t>
            </a:r>
          </a:p>
        </p:txBody>
      </p:sp>
      <p:sp>
        <p:nvSpPr>
          <p:cNvPr id="3" name="Content Placeholder 2">
            <a:extLst>
              <a:ext uri="{FF2B5EF4-FFF2-40B4-BE49-F238E27FC236}">
                <a16:creationId xmlns:a16="http://schemas.microsoft.com/office/drawing/2014/main" id="{AE5214EB-BD99-1C4B-BE67-F8787C83714A}"/>
              </a:ext>
            </a:extLst>
          </p:cNvPr>
          <p:cNvSpPr>
            <a:spLocks noGrp="1"/>
          </p:cNvSpPr>
          <p:nvPr>
            <p:ph idx="1"/>
          </p:nvPr>
        </p:nvSpPr>
        <p:spPr>
          <a:xfrm>
            <a:off x="804997" y="2272143"/>
            <a:ext cx="5291003" cy="4246644"/>
          </a:xfrm>
        </p:spPr>
        <p:txBody>
          <a:bodyPr anchor="ctr">
            <a:normAutofit/>
          </a:bodyPr>
          <a:lstStyle/>
          <a:p>
            <a:r>
              <a:rPr lang="en-GB" sz="2000" dirty="0">
                <a:solidFill>
                  <a:srgbClr val="000000"/>
                </a:solidFill>
                <a:latin typeface="Apple Chancery" panose="03020702040506060504" pitchFamily="66" charset="-79"/>
                <a:cs typeface="Apple Chancery" panose="03020702040506060504" pitchFamily="66" charset="-79"/>
              </a:rPr>
              <a:t>On a bleak Scottish moorland, Macbeth and Banquo, two of King Duncan's generals, discover three strange women (witches). </a:t>
            </a:r>
          </a:p>
          <a:p>
            <a:r>
              <a:rPr lang="en-GB" sz="2000" dirty="0">
                <a:solidFill>
                  <a:srgbClr val="000000"/>
                </a:solidFill>
                <a:latin typeface="Apple Chancery" panose="03020702040506060504" pitchFamily="66" charset="-79"/>
                <a:cs typeface="Apple Chancery" panose="03020702040506060504" pitchFamily="66" charset="-79"/>
              </a:rPr>
              <a:t>The witches prophesy that Macbeth will be promoted twice: to Thane of Cawdor (a rank of the aristocracy bestowed by grateful kings) and King of Scotland. </a:t>
            </a:r>
          </a:p>
          <a:p>
            <a:r>
              <a:rPr lang="en-GB" sz="2000" dirty="0">
                <a:solidFill>
                  <a:srgbClr val="000000"/>
                </a:solidFill>
                <a:latin typeface="Apple Chancery" panose="03020702040506060504" pitchFamily="66" charset="-79"/>
                <a:cs typeface="Apple Chancery" panose="03020702040506060504" pitchFamily="66" charset="-79"/>
              </a:rPr>
              <a:t>Banquo's descendants will be kings, but Banquo isn't promised any kingdom himself. The generals want to hear more, but the "weird sisters" disappear. </a:t>
            </a:r>
          </a:p>
        </p:txBody>
      </p:sp>
    </p:spTree>
    <p:extLst>
      <p:ext uri="{BB962C8B-B14F-4D97-AF65-F5344CB8AC3E}">
        <p14:creationId xmlns:p14="http://schemas.microsoft.com/office/powerpoint/2010/main" val="668310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TotalTime>
  <Words>3125</Words>
  <Application>Microsoft Macintosh PowerPoint</Application>
  <PresentationFormat>Widescreen</PresentationFormat>
  <Paragraphs>177</Paragraphs>
  <Slides>42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Apple Chancery</vt:lpstr>
      <vt:lpstr>Arial</vt:lpstr>
      <vt:lpstr>Calibri</vt:lpstr>
      <vt:lpstr>Calibri Light</vt:lpstr>
      <vt:lpstr>Century Schoolbook</vt:lpstr>
      <vt:lpstr>Office Theme</vt:lpstr>
      <vt:lpstr>Macbeth</vt:lpstr>
      <vt:lpstr>Context</vt:lpstr>
      <vt:lpstr>William Shakespeare</vt:lpstr>
      <vt:lpstr>The Elizabethan Era</vt:lpstr>
      <vt:lpstr>PowerPoint Presentation</vt:lpstr>
      <vt:lpstr>Common Elizabethan Beliefs</vt:lpstr>
      <vt:lpstr>Summary</vt:lpstr>
      <vt:lpstr>  In A Nutshell</vt:lpstr>
      <vt:lpstr>Act 1</vt:lpstr>
      <vt:lpstr>Act 1</vt:lpstr>
      <vt:lpstr>Act 2</vt:lpstr>
      <vt:lpstr>Act 2</vt:lpstr>
      <vt:lpstr>Act 3</vt:lpstr>
      <vt:lpstr>Act 3</vt:lpstr>
      <vt:lpstr>Act 4</vt:lpstr>
      <vt:lpstr>Act 4</vt:lpstr>
      <vt:lpstr>Act 5</vt:lpstr>
      <vt:lpstr>Act 5</vt:lpstr>
      <vt:lpstr>Key Characters</vt:lpstr>
      <vt:lpstr>Macbeth</vt:lpstr>
      <vt:lpstr>Macbeth</vt:lpstr>
      <vt:lpstr>Macbeth quotes</vt:lpstr>
      <vt:lpstr>Lady Macbeth</vt:lpstr>
      <vt:lpstr>Lady Macbeth</vt:lpstr>
      <vt:lpstr>Lady Macbeth quotes</vt:lpstr>
      <vt:lpstr>King Duncan</vt:lpstr>
      <vt:lpstr>King Duncan</vt:lpstr>
      <vt:lpstr>King Duncan quotes</vt:lpstr>
      <vt:lpstr>Banquo</vt:lpstr>
      <vt:lpstr>Banquo</vt:lpstr>
      <vt:lpstr>Banquo quotes</vt:lpstr>
      <vt:lpstr>The Three Witches</vt:lpstr>
      <vt:lpstr>The Three Witches</vt:lpstr>
      <vt:lpstr>The Three Witches quotes</vt:lpstr>
      <vt:lpstr>Macduff</vt:lpstr>
      <vt:lpstr>Macduff</vt:lpstr>
      <vt:lpstr>Macduff quotes</vt:lpstr>
      <vt:lpstr>Themes</vt:lpstr>
      <vt:lpstr>Ambition</vt:lpstr>
      <vt:lpstr>Loyalty</vt:lpstr>
      <vt:lpstr>Fate and Free Will</vt:lpstr>
      <vt:lpstr>The Supernatural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Macbeth</dc:title>
  <dc:creator>Barbara Njau</dc:creator>
  <cp:lastModifiedBy>Barbara Njau</cp:lastModifiedBy>
  <cp:revision>13</cp:revision>
  <dcterms:created xsi:type="dcterms:W3CDTF">2019-07-23T14:24:51Z</dcterms:created>
  <dcterms:modified xsi:type="dcterms:W3CDTF">2019-12-05T15:30:35Z</dcterms:modified>
</cp:coreProperties>
</file>