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27037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7D63A-2878-4973-85FF-6BCCAE2508C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167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7C559-D7F4-4EE2-9532-9C56153F6FD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9669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67D56-A9D7-450D-A3B2-2F060EA90921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3330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990600" y="2057400"/>
            <a:ext cx="7239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 pitchFamily="18" charset="0"/>
              <a:ea typeface="Osaka"/>
              <a:cs typeface="Osaka"/>
            </a:endParaRPr>
          </a:p>
        </p:txBody>
      </p:sp>
    </p:spTree>
    <p:extLst>
      <p:ext uri="{BB962C8B-B14F-4D97-AF65-F5344CB8AC3E}">
        <p14:creationId xmlns:p14="http://schemas.microsoft.com/office/powerpoint/2010/main" val="1517858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D:\User Data\Lee\Documents\Lee\Operations\Marketing\Logo\Unleashing Leaders Logo-Rectangle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675" y="6095042"/>
            <a:ext cx="1712913" cy="65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8419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A25C0-DB20-4BAC-9943-9B066A29A8A0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347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367" y="1546005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58650-DC4F-4291-97E7-64ABBBE17C70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698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48F20-9D5C-44DB-BE8D-0B2552857B4E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930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75F64-E5F1-4174-BFDB-D88317530A4F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953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71F6A-3012-4D9D-8D48-628CAE035EA1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98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8B0D4-80A7-4051-BD0C-64675732C34E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1109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F30DF-E5D6-4CCB-86CE-5CFCBADC00A1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529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511925"/>
            <a:ext cx="609600" cy="193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latin typeface="+mn-lt"/>
                <a:ea typeface="Osaka" pitchFamily="-80" charset="-128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E4ECCB5-D588-4769-9E65-55EEB016D95C}" type="slidenum">
              <a:rPr lang="en-US">
                <a:solidFill>
                  <a:srgbClr val="000000"/>
                </a:solidFill>
                <a:latin typeface="Arial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2119313" y="2933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9100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Osaka" pitchFamily="-80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Osaka" pitchFamily="-80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Osaka" pitchFamily="-80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Osaka" pitchFamily="-80" charset="-128"/>
          <a:cs typeface="Osaka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Osaka" pitchFamily="-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Osaka" pitchFamily="-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Osaka" pitchFamily="-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Osaka" pitchFamily="-80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Osaka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  <a:cs typeface="Osaka"/>
        </a:defRPr>
      </a:lvl2pPr>
      <a:lvl3pPr marL="1143000" indent="-228600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Osaka"/>
        </a:defRPr>
      </a:lvl3pPr>
      <a:lvl4pPr marL="1600200" indent="-228600" algn="l" rtl="0" eaLnBrk="0" fontAlgn="base" hangingPunct="0">
        <a:spcBef>
          <a:spcPct val="1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Osaka"/>
        </a:defRPr>
      </a:lvl4pPr>
      <a:lvl5pPr marL="2057400" indent="-228600" algn="l" rtl="0" eaLnBrk="0" fontAlgn="base" hangingPunct="0">
        <a:spcBef>
          <a:spcPct val="1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Osaka"/>
        </a:defRPr>
      </a:lvl5pPr>
      <a:lvl6pPr marL="2514600" indent="-228600" algn="l" rtl="0" fontAlgn="base">
        <a:spcBef>
          <a:spcPct val="1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1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1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1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the Strategist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A25C0-DB20-4BAC-9943-9B066A29A8A0}" type="slidenum">
              <a:rPr lang="en-US" smtClean="0">
                <a:solidFill>
                  <a:srgbClr val="000000"/>
                </a:solidFill>
                <a:latin typeface="Arial"/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 flipH="1">
            <a:off x="2301547" y="5727700"/>
            <a:ext cx="4495042" cy="4953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kern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6" name="Picture 8" descr="innovative-evolu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889000"/>
            <a:ext cx="8153400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994812" y="1879600"/>
            <a:ext cx="1447800" cy="830263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34" charset="-128"/>
              </a:rPr>
              <a:t>Focused</a:t>
            </a:r>
            <a:b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34" charset="-128"/>
              </a:rPr>
            </a:b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34" charset="-128"/>
              </a:rPr>
              <a:t>Doer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546108" y="2184400"/>
            <a:ext cx="1447800" cy="830263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34" charset="-128"/>
              </a:rPr>
              <a:t>Blind</a:t>
            </a:r>
            <a:b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34" charset="-128"/>
              </a:rPr>
            </a:b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34" charset="-128"/>
              </a:rPr>
              <a:t>Activist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7083756" y="2565400"/>
            <a:ext cx="1447800" cy="830263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34" charset="-128"/>
              </a:rPr>
              <a:t>Hapless Victim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2228564" y="1422400"/>
            <a:ext cx="1676400" cy="830263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34" charset="-128"/>
              </a:rPr>
              <a:t>Efficient</a:t>
            </a:r>
            <a:b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34" charset="-128"/>
              </a:rPr>
            </a:b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34" charset="-128"/>
              </a:rPr>
              <a:t>Performer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511220" y="1117600"/>
            <a:ext cx="1600200" cy="830263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34" charset="-128"/>
              </a:rPr>
              <a:t>Strategic Operator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78472" y="5727700"/>
            <a:ext cx="1719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/>
                <a:ea typeface="Osaka"/>
                <a:cs typeface="Osaka"/>
              </a:rPr>
              <a:t>Resources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8364" y="5761335"/>
            <a:ext cx="1893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/>
                <a:ea typeface="Osaka"/>
                <a:cs typeface="Osaka"/>
              </a:rPr>
              <a:t>Resourceful</a:t>
            </a:r>
          </a:p>
        </p:txBody>
      </p:sp>
    </p:spTree>
    <p:extLst>
      <p:ext uri="{BB962C8B-B14F-4D97-AF65-F5344CB8AC3E}">
        <p14:creationId xmlns:p14="http://schemas.microsoft.com/office/powerpoint/2010/main" val="272534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52560" cy="1108880"/>
          </a:xfrm>
        </p:spPr>
        <p:txBody>
          <a:bodyPr/>
          <a:lstStyle/>
          <a:p>
            <a:pPr algn="ctr"/>
            <a:r>
              <a:rPr lang="en-US" dirty="0" smtClean="0"/>
              <a:t>5 Levels of Strategic Thinking: 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Self-Assessment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2951688"/>
              </p:ext>
            </p:extLst>
          </p:nvPr>
        </p:nvGraphicFramePr>
        <p:xfrm>
          <a:off x="375314" y="1108880"/>
          <a:ext cx="8229600" cy="48824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40090"/>
                <a:gridCol w="1705970"/>
                <a:gridCol w="2224585"/>
                <a:gridCol w="2558955"/>
              </a:tblGrid>
              <a:tr h="507001"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Goal</a:t>
                      </a:r>
                    </a:p>
                  </a:txBody>
                  <a:tcPr/>
                </a:tc>
              </a:tr>
              <a:tr h="875097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Strategic Operator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Adaptive</a:t>
                      </a:r>
                    </a:p>
                    <a:p>
                      <a:r>
                        <a:rPr lang="en-US" sz="2400" dirty="0" smtClean="0"/>
                        <a:t>Action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Agile Paths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u="sng" dirty="0" smtClean="0"/>
                        <a:t>Evolves</a:t>
                      </a:r>
                      <a:r>
                        <a:rPr lang="en-US" sz="2400" u="none" dirty="0" smtClean="0"/>
                        <a:t> </a:t>
                      </a:r>
                      <a:r>
                        <a:rPr lang="en-US" sz="2400" dirty="0" smtClean="0"/>
                        <a:t>Goals</a:t>
                      </a:r>
                      <a:endParaRPr lang="en-US" sz="2400" dirty="0"/>
                    </a:p>
                  </a:txBody>
                  <a:tcPr/>
                </a:tc>
              </a:tr>
              <a:tr h="875097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Efficient Performer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Purposeful</a:t>
                      </a:r>
                    </a:p>
                    <a:p>
                      <a:r>
                        <a:rPr lang="en-US" sz="2400" dirty="0" smtClean="0"/>
                        <a:t>Action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Fastest Path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u="sng" dirty="0" smtClean="0"/>
                        <a:t>Balances</a:t>
                      </a:r>
                      <a:r>
                        <a:rPr lang="en-US" sz="2400" u="none" dirty="0" smtClean="0"/>
                        <a:t> </a:t>
                      </a:r>
                      <a:r>
                        <a:rPr lang="en-US" sz="2400" dirty="0" smtClean="0"/>
                        <a:t>Goals</a:t>
                      </a:r>
                      <a:endParaRPr lang="en-US" sz="2400" dirty="0"/>
                    </a:p>
                  </a:txBody>
                  <a:tcPr/>
                </a:tc>
              </a:tr>
              <a:tr h="875097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Focused Doer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Procedural</a:t>
                      </a:r>
                    </a:p>
                    <a:p>
                      <a:r>
                        <a:rPr lang="en-US" sz="2400" dirty="0" smtClean="0"/>
                        <a:t>Action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Straight Path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u="sng" dirty="0" smtClean="0"/>
                        <a:t>One</a:t>
                      </a:r>
                      <a:r>
                        <a:rPr lang="en-US" sz="2400" dirty="0" smtClean="0"/>
                        <a:t> Goal</a:t>
                      </a:r>
                      <a:endParaRPr lang="en-US" sz="2400" dirty="0"/>
                    </a:p>
                  </a:txBody>
                  <a:tcPr/>
                </a:tc>
              </a:tr>
              <a:tr h="875097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Blind Activist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Plan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Goal</a:t>
                      </a:r>
                      <a:endParaRPr lang="en-US" sz="2400" dirty="0"/>
                    </a:p>
                  </a:txBody>
                  <a:tcPr/>
                </a:tc>
              </a:tr>
              <a:tr h="875097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Hapless Victim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Action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Plan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Goal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A25C0-DB20-4BAC-9943-9B066A29A8A0}" type="slidenum">
              <a:rPr lang="en-US" smtClean="0">
                <a:solidFill>
                  <a:srgbClr val="000000"/>
                </a:solidFill>
                <a:latin typeface="Arial"/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124547" y="5104263"/>
            <a:ext cx="6469039" cy="98264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 pitchFamily="18" charset="0"/>
              <a:ea typeface="Osaka" pitchFamily="-80" charset="-128"/>
              <a:cs typeface="Osak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115403" y="4230806"/>
            <a:ext cx="6469039" cy="87345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 pitchFamily="18" charset="0"/>
              <a:ea typeface="Osaka" pitchFamily="-80" charset="-128"/>
              <a:cs typeface="Osak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124547" y="3370997"/>
            <a:ext cx="6469039" cy="85980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 pitchFamily="18" charset="0"/>
              <a:ea typeface="Osaka" pitchFamily="-80" charset="-128"/>
              <a:cs typeface="Osak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115400" y="2483891"/>
            <a:ext cx="6469039" cy="88710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 pitchFamily="18" charset="0"/>
              <a:ea typeface="Osaka" pitchFamily="-80" charset="-128"/>
              <a:cs typeface="Osak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124545" y="1624082"/>
            <a:ext cx="6469039" cy="85980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 pitchFamily="18" charset="0"/>
              <a:ea typeface="Osaka" pitchFamily="-80" charset="-128"/>
              <a:cs typeface="Osaka"/>
            </a:endParaRPr>
          </a:p>
        </p:txBody>
      </p:sp>
    </p:spTree>
    <p:extLst>
      <p:ext uri="{BB962C8B-B14F-4D97-AF65-F5344CB8AC3E}">
        <p14:creationId xmlns:p14="http://schemas.microsoft.com/office/powerpoint/2010/main" val="212131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</a:t>
            </a:r>
            <a:r>
              <a:rPr lang="en-US" dirty="0" smtClean="0"/>
              <a:t>Thinking Unleashed: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1200" dirty="0" smtClean="0">
                <a:solidFill>
                  <a:srgbClr val="CC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Curiously</a:t>
            </a:r>
            <a:r>
              <a:rPr lang="en-US" sz="3200" kern="1200" dirty="0" smtClean="0">
                <a:solidFill>
                  <a:srgbClr val="000000"/>
                </a:solidFill>
                <a:cs typeface="+mn-cs"/>
              </a:rPr>
              <a:t> </a:t>
            </a:r>
            <a:r>
              <a:rPr lang="en-US" sz="3200" kern="1200" dirty="0" smtClean="0">
                <a:solidFill>
                  <a:srgbClr val="000000"/>
                </a:solidFill>
                <a:cs typeface="+mn-cs"/>
              </a:rPr>
              <a:t>anticipate </a:t>
            </a:r>
            <a:r>
              <a:rPr lang="en-US" sz="3200" kern="1200" dirty="0">
                <a:solidFill>
                  <a:srgbClr val="99CC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future</a:t>
            </a:r>
            <a:r>
              <a:rPr lang="en-US" sz="3200" kern="1200" dirty="0">
                <a:solidFill>
                  <a:srgbClr val="000000"/>
                </a:solidFill>
                <a:cs typeface="+mn-cs"/>
              </a:rPr>
              <a:t> possibilities </a:t>
            </a:r>
            <a:endParaRPr lang="en-US" sz="1800" dirty="0">
              <a:latin typeface="Times New Roman"/>
              <a:ea typeface="Times New Roman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3200" kern="1200" dirty="0" smtClean="0">
              <a:solidFill>
                <a:srgbClr val="000000"/>
              </a:solidFill>
              <a:cs typeface="+mn-cs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1200" dirty="0" smtClean="0">
                <a:solidFill>
                  <a:srgbClr val="000000"/>
                </a:solidFill>
                <a:cs typeface="+mn-cs"/>
              </a:rPr>
              <a:t>and </a:t>
            </a:r>
            <a:r>
              <a:rPr lang="en-US" sz="3200" kern="1200" dirty="0" smtClean="0">
                <a:solidFill>
                  <a:srgbClr val="CC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clearly </a:t>
            </a:r>
            <a:r>
              <a:rPr lang="en-US" sz="3200" kern="1200" dirty="0" smtClean="0">
                <a:solidFill>
                  <a:srgbClr val="000000"/>
                </a:solidFill>
                <a:cs typeface="+mn-cs"/>
              </a:rPr>
              <a:t>assess </a:t>
            </a:r>
            <a:r>
              <a:rPr lang="en-US" sz="3200" kern="1200" dirty="0">
                <a:solidFill>
                  <a:srgbClr val="99CC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current</a:t>
            </a:r>
            <a:r>
              <a:rPr lang="en-US" sz="3200" kern="1200" dirty="0">
                <a:solidFill>
                  <a:srgbClr val="000000"/>
                </a:solidFill>
                <a:cs typeface="+mn-cs"/>
              </a:rPr>
              <a:t> realities </a:t>
            </a:r>
            <a:endParaRPr lang="en-US" sz="1800" dirty="0">
              <a:latin typeface="Times New Roman"/>
              <a:ea typeface="Times New Roman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3200" kern="1200" dirty="0" smtClean="0">
              <a:solidFill>
                <a:srgbClr val="000000"/>
              </a:solidFill>
              <a:cs typeface="+mn-cs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1200" dirty="0" smtClean="0">
                <a:solidFill>
                  <a:srgbClr val="000000"/>
                </a:solidFill>
                <a:cs typeface="+mn-cs"/>
              </a:rPr>
              <a:t>to </a:t>
            </a:r>
            <a:r>
              <a:rPr lang="en-US" sz="3200" kern="1200" dirty="0">
                <a:solidFill>
                  <a:srgbClr val="CC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consciously</a:t>
            </a:r>
            <a:r>
              <a:rPr lang="en-US" sz="3200" kern="1200" dirty="0">
                <a:solidFill>
                  <a:srgbClr val="000000"/>
                </a:solidFill>
                <a:cs typeface="+mn-cs"/>
              </a:rPr>
              <a:t> choose today’s </a:t>
            </a:r>
            <a:r>
              <a:rPr lang="en-US" sz="3200" kern="1200" dirty="0">
                <a:solidFill>
                  <a:srgbClr val="99CC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actions</a:t>
            </a:r>
            <a:endParaRPr lang="en-US" sz="1800" dirty="0">
              <a:latin typeface="Times New Roman"/>
              <a:ea typeface="Times New Roman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3200" kern="1200" dirty="0" smtClean="0">
              <a:solidFill>
                <a:srgbClr val="000000"/>
              </a:solidFill>
              <a:cs typeface="+mn-cs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1200" dirty="0" smtClean="0">
                <a:solidFill>
                  <a:srgbClr val="000000"/>
                </a:solidFill>
                <a:cs typeface="+mn-cs"/>
              </a:rPr>
              <a:t>that </a:t>
            </a:r>
            <a:r>
              <a:rPr lang="en-US" sz="3200" kern="1200" dirty="0">
                <a:solidFill>
                  <a:srgbClr val="CC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optimize</a:t>
            </a:r>
            <a:r>
              <a:rPr lang="en-US" sz="3200" kern="1200" dirty="0">
                <a:solidFill>
                  <a:srgbClr val="000000"/>
                </a:solidFill>
                <a:cs typeface="+mn-cs"/>
              </a:rPr>
              <a:t> </a:t>
            </a:r>
            <a:r>
              <a:rPr lang="en-US" sz="3200" kern="1200" dirty="0" smtClean="0">
                <a:solidFill>
                  <a:srgbClr val="000000"/>
                </a:solidFill>
                <a:cs typeface="+mn-cs"/>
              </a:rPr>
              <a:t>tomorrow’s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1200" dirty="0" smtClean="0">
                <a:solidFill>
                  <a:srgbClr val="000000"/>
                </a:solidFill>
                <a:cs typeface="+mn-cs"/>
              </a:rPr>
              <a:t> </a:t>
            </a:r>
            <a:r>
              <a:rPr lang="en-US" sz="3200" kern="1200" dirty="0" smtClean="0">
                <a:solidFill>
                  <a:srgbClr val="000000"/>
                </a:solidFill>
                <a:cs typeface="+mn-cs"/>
              </a:rPr>
              <a:t/>
            </a:r>
            <a:br>
              <a:rPr lang="en-US" sz="3200" kern="1200" dirty="0" smtClean="0">
                <a:solidFill>
                  <a:srgbClr val="000000"/>
                </a:solidFill>
                <a:cs typeface="+mn-cs"/>
              </a:rPr>
            </a:br>
            <a:r>
              <a:rPr lang="en-US" sz="3200" kern="1200" dirty="0" smtClean="0">
                <a:solidFill>
                  <a:srgbClr val="000000"/>
                </a:solidFill>
                <a:cs typeface="+mn-cs"/>
              </a:rPr>
              <a:t>sustainable </a:t>
            </a:r>
            <a:r>
              <a:rPr lang="en-US" sz="3200" u="sng" kern="1200" dirty="0" smtClean="0">
                <a:solidFill>
                  <a:srgbClr val="333399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R</a:t>
            </a:r>
            <a:r>
              <a:rPr lang="en-US" sz="3200" kern="1200" dirty="0" smtClean="0">
                <a:solidFill>
                  <a:srgbClr val="333399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eturn </a:t>
            </a:r>
            <a:r>
              <a:rPr lang="en-US" sz="3200" u="sng" kern="1200" dirty="0">
                <a:solidFill>
                  <a:srgbClr val="333399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O</a:t>
            </a:r>
            <a:r>
              <a:rPr lang="en-US" sz="3200" kern="1200" dirty="0">
                <a:solidFill>
                  <a:srgbClr val="333399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n </a:t>
            </a:r>
            <a:r>
              <a:rPr lang="en-US" sz="3200" u="sng" kern="1200" dirty="0">
                <a:solidFill>
                  <a:srgbClr val="333399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I</a:t>
            </a:r>
            <a:r>
              <a:rPr lang="en-US" sz="3200" kern="1200" dirty="0">
                <a:solidFill>
                  <a:srgbClr val="333399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nvestment</a:t>
            </a:r>
            <a:endParaRPr lang="en-US" sz="1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A25C0-DB20-4BAC-9943-9B066A29A8A0}" type="slidenum">
              <a:rPr lang="en-US" smtClean="0">
                <a:solidFill>
                  <a:srgbClr val="000000"/>
                </a:solidFill>
                <a:latin typeface="Arial"/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549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E_PPTcolor1">
  <a:themeElements>
    <a:clrScheme name="CCE_PPTcolor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CE_PPTcolor1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ea typeface="Osaka" pitchFamily="-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ea typeface="Osaka" pitchFamily="-80" charset="-128"/>
          </a:defRPr>
        </a:defPPr>
      </a:lstStyle>
    </a:lnDef>
  </a:objectDefaults>
  <a:extraClrSchemeLst>
    <a:extraClrScheme>
      <a:clrScheme name="CCE_PPTcolor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E_PPTcolor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E_PPTcolor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E_PPTcolor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E_PPTcolor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E_PPTcolor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E_PPTcolor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E_PPTcolor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E_PPTcolor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E_PPTcolor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E_PPTcolor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E_PPTcolor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87</Words>
  <Application>Microsoft Office PowerPoint</Application>
  <PresentationFormat>On-screen Show (4:3)</PresentationFormat>
  <Paragraphs>48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CCE_PPTcolor1</vt:lpstr>
      <vt:lpstr>Evolution of the Strategist</vt:lpstr>
      <vt:lpstr>5 Levels of Strategic Thinking:   Self-Assessment</vt:lpstr>
      <vt:lpstr>Strategic Thinking Unleashed:</vt:lpstr>
    </vt:vector>
  </TitlesOfParts>
  <Company>Unleashing Leaders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of the Strategist</dc:title>
  <dc:creator>Lee Scott</dc:creator>
  <cp:keywords>VOPAR</cp:keywords>
  <cp:lastModifiedBy>Lee Scott</cp:lastModifiedBy>
  <cp:revision>4</cp:revision>
  <dcterms:created xsi:type="dcterms:W3CDTF">2017-04-20T17:33:06Z</dcterms:created>
  <dcterms:modified xsi:type="dcterms:W3CDTF">2017-06-06T06:09:58Z</dcterms:modified>
</cp:coreProperties>
</file>