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83" r:id="rId2"/>
    <p:sldId id="342" r:id="rId3"/>
    <p:sldId id="331" r:id="rId4"/>
    <p:sldId id="444" r:id="rId5"/>
    <p:sldId id="287" r:id="rId6"/>
    <p:sldId id="328" r:id="rId7"/>
    <p:sldId id="334" r:id="rId8"/>
    <p:sldId id="333" r:id="rId9"/>
    <p:sldId id="336" r:id="rId10"/>
    <p:sldId id="337" r:id="rId11"/>
    <p:sldId id="329" r:id="rId12"/>
    <p:sldId id="338" r:id="rId13"/>
    <p:sldId id="340" r:id="rId14"/>
    <p:sldId id="339" r:id="rId15"/>
    <p:sldId id="332" r:id="rId16"/>
    <p:sldId id="330" r:id="rId17"/>
    <p:sldId id="341" r:id="rId18"/>
    <p:sldId id="327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077"/>
    <a:srgbClr val="0F1316"/>
    <a:srgbClr val="578599"/>
    <a:srgbClr val="54728C"/>
    <a:srgbClr val="D8E7F7"/>
    <a:srgbClr val="3B405C"/>
    <a:srgbClr val="363551"/>
    <a:srgbClr val="262626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4982" autoAdjust="0"/>
  </p:normalViewPr>
  <p:slideViewPr>
    <p:cSldViewPr snapToGrid="0">
      <p:cViewPr varScale="1">
        <p:scale>
          <a:sx n="75" d="100"/>
          <a:sy n="75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754B4-DE59-4D79-81FD-03D3BC1D8F56}" type="doc">
      <dgm:prSet loTypeId="urn:microsoft.com/office/officeart/2005/8/layout/hProcess9" loCatId="process" qsTypeId="urn:microsoft.com/office/officeart/2005/8/quickstyle/simple5" qsCatId="simple" csTypeId="urn:microsoft.com/office/officeart/2005/8/colors/accent1_5" csCatId="accent1" phldr="1"/>
      <dgm:spPr/>
    </dgm:pt>
    <dgm:pt modelId="{9F2DAA4B-833A-474C-A285-6660AB2C41CE}">
      <dgm:prSet phldrT="[Text]"/>
      <dgm:spPr/>
      <dgm:t>
        <a:bodyPr/>
        <a:lstStyle/>
        <a:p>
          <a:r>
            <a:rPr lang="en-US"/>
            <a:t>Project Conception and Initiation</a:t>
          </a:r>
        </a:p>
      </dgm:t>
    </dgm:pt>
    <dgm:pt modelId="{B8FCE488-971B-42F5-85CF-D655402D487F}" type="parTrans" cxnId="{282E8E31-C6A1-4981-9D12-235486774030}">
      <dgm:prSet/>
      <dgm:spPr/>
      <dgm:t>
        <a:bodyPr/>
        <a:lstStyle/>
        <a:p>
          <a:endParaRPr lang="en-US"/>
        </a:p>
      </dgm:t>
    </dgm:pt>
    <dgm:pt modelId="{2BFE482C-7171-4E4F-9A9B-AC62FA328117}" type="sibTrans" cxnId="{282E8E31-C6A1-4981-9D12-235486774030}">
      <dgm:prSet/>
      <dgm:spPr/>
      <dgm:t>
        <a:bodyPr/>
        <a:lstStyle/>
        <a:p>
          <a:endParaRPr lang="en-US"/>
        </a:p>
      </dgm:t>
    </dgm:pt>
    <dgm:pt modelId="{FF832C71-23FD-4A6C-BB6F-45CCF75EBFB7}">
      <dgm:prSet phldrT="[Text]"/>
      <dgm:spPr/>
      <dgm:t>
        <a:bodyPr/>
        <a:lstStyle/>
        <a:p>
          <a:r>
            <a:rPr lang="en-US"/>
            <a:t>Project Definition and Planning</a:t>
          </a:r>
        </a:p>
      </dgm:t>
    </dgm:pt>
    <dgm:pt modelId="{576B1621-09B5-4A87-A30E-CB6DC7A11F9C}" type="parTrans" cxnId="{01D3497E-7DEB-4FE8-AB98-4F21EAE0ADB1}">
      <dgm:prSet/>
      <dgm:spPr/>
      <dgm:t>
        <a:bodyPr/>
        <a:lstStyle/>
        <a:p>
          <a:endParaRPr lang="en-US"/>
        </a:p>
      </dgm:t>
    </dgm:pt>
    <dgm:pt modelId="{3066A2B7-7D14-4CAA-8B96-74C60EDF0120}" type="sibTrans" cxnId="{01D3497E-7DEB-4FE8-AB98-4F21EAE0ADB1}">
      <dgm:prSet/>
      <dgm:spPr/>
      <dgm:t>
        <a:bodyPr/>
        <a:lstStyle/>
        <a:p>
          <a:endParaRPr lang="en-US"/>
        </a:p>
      </dgm:t>
    </dgm:pt>
    <dgm:pt modelId="{1B80B0E5-DC8E-4774-90BA-22E510F13916}">
      <dgm:prSet phldrT="[Text]"/>
      <dgm:spPr/>
      <dgm:t>
        <a:bodyPr/>
        <a:lstStyle/>
        <a:p>
          <a:r>
            <a:rPr lang="en-US"/>
            <a:t>Project Execution and Control</a:t>
          </a:r>
        </a:p>
      </dgm:t>
    </dgm:pt>
    <dgm:pt modelId="{9E2839B3-197B-4AE5-A512-8EDD382041DD}" type="parTrans" cxnId="{EF38BB78-6E56-4890-BC4B-E0BBDADB68C3}">
      <dgm:prSet/>
      <dgm:spPr/>
      <dgm:t>
        <a:bodyPr/>
        <a:lstStyle/>
        <a:p>
          <a:endParaRPr lang="en-US"/>
        </a:p>
      </dgm:t>
    </dgm:pt>
    <dgm:pt modelId="{93F63204-7CDD-4E34-92C7-7CB2BBCCC46F}" type="sibTrans" cxnId="{EF38BB78-6E56-4890-BC4B-E0BBDADB68C3}">
      <dgm:prSet/>
      <dgm:spPr/>
      <dgm:t>
        <a:bodyPr/>
        <a:lstStyle/>
        <a:p>
          <a:endParaRPr lang="en-US"/>
        </a:p>
      </dgm:t>
    </dgm:pt>
    <dgm:pt modelId="{6EBE1391-AF6C-469E-88AA-8824A7B6C8ED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94000"/>
                <a:satMod val="103000"/>
                <a:lumMod val="102000"/>
                <a:alpha val="63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r>
            <a:rPr lang="en-US"/>
            <a:t>Project Close</a:t>
          </a:r>
        </a:p>
      </dgm:t>
    </dgm:pt>
    <dgm:pt modelId="{ABF2D046-A472-4621-8CFA-E18408E11B91}" type="parTrans" cxnId="{808F8201-CDDE-4155-BB5C-FBB969419ACE}">
      <dgm:prSet/>
      <dgm:spPr/>
      <dgm:t>
        <a:bodyPr/>
        <a:lstStyle/>
        <a:p>
          <a:endParaRPr lang="en-US"/>
        </a:p>
      </dgm:t>
    </dgm:pt>
    <dgm:pt modelId="{5EDD6AAF-D6A1-484B-AC1E-7CA7BE9DD92C}" type="sibTrans" cxnId="{808F8201-CDDE-4155-BB5C-FBB969419ACE}">
      <dgm:prSet/>
      <dgm:spPr/>
      <dgm:t>
        <a:bodyPr/>
        <a:lstStyle/>
        <a:p>
          <a:endParaRPr lang="en-US"/>
        </a:p>
      </dgm:t>
    </dgm:pt>
    <dgm:pt modelId="{07C6EF1C-056E-46F8-AAD2-8EC885D1117D}" type="pres">
      <dgm:prSet presAssocID="{2A3754B4-DE59-4D79-81FD-03D3BC1D8F56}" presName="CompostProcess" presStyleCnt="0">
        <dgm:presLayoutVars>
          <dgm:dir/>
          <dgm:resizeHandles val="exact"/>
        </dgm:presLayoutVars>
      </dgm:prSet>
      <dgm:spPr/>
    </dgm:pt>
    <dgm:pt modelId="{E3357AC1-5264-48CE-85FE-B7D976A42144}" type="pres">
      <dgm:prSet presAssocID="{2A3754B4-DE59-4D79-81FD-03D3BC1D8F56}" presName="arrow" presStyleLbl="bgShp" presStyleIdx="0" presStyleCnt="1"/>
      <dgm:spPr/>
    </dgm:pt>
    <dgm:pt modelId="{897BEA66-6D73-429B-A998-881C786BC661}" type="pres">
      <dgm:prSet presAssocID="{2A3754B4-DE59-4D79-81FD-03D3BC1D8F56}" presName="linearProcess" presStyleCnt="0"/>
      <dgm:spPr/>
    </dgm:pt>
    <dgm:pt modelId="{1AA03020-FCB4-41C9-8958-192850906F79}" type="pres">
      <dgm:prSet presAssocID="{9F2DAA4B-833A-474C-A285-6660AB2C41C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D911F-734D-49B7-AF00-E791E1EDD755}" type="pres">
      <dgm:prSet presAssocID="{2BFE482C-7171-4E4F-9A9B-AC62FA328117}" presName="sibTrans" presStyleCnt="0"/>
      <dgm:spPr/>
    </dgm:pt>
    <dgm:pt modelId="{C0277814-93C3-472A-A15A-07C106E0C2DF}" type="pres">
      <dgm:prSet presAssocID="{FF832C71-23FD-4A6C-BB6F-45CCF75EBFB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A7EC-C188-4856-B727-6F2B4A5256CB}" type="pres">
      <dgm:prSet presAssocID="{3066A2B7-7D14-4CAA-8B96-74C60EDF0120}" presName="sibTrans" presStyleCnt="0"/>
      <dgm:spPr/>
    </dgm:pt>
    <dgm:pt modelId="{8FD54301-D89A-4766-94FB-DABD5D27434B}" type="pres">
      <dgm:prSet presAssocID="{1B80B0E5-DC8E-4774-90BA-22E510F1391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5C332-5179-46B2-8AAA-CD1C5C92A9CC}" type="pres">
      <dgm:prSet presAssocID="{93F63204-7CDD-4E34-92C7-7CB2BBCCC46F}" presName="sibTrans" presStyleCnt="0"/>
      <dgm:spPr/>
    </dgm:pt>
    <dgm:pt modelId="{8F3243D3-7DE5-4BBF-9813-592BD858BEA8}" type="pres">
      <dgm:prSet presAssocID="{6EBE1391-AF6C-469E-88AA-8824A7B6C8E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38BB78-6E56-4890-BC4B-E0BBDADB68C3}" srcId="{2A3754B4-DE59-4D79-81FD-03D3BC1D8F56}" destId="{1B80B0E5-DC8E-4774-90BA-22E510F13916}" srcOrd="2" destOrd="0" parTransId="{9E2839B3-197B-4AE5-A512-8EDD382041DD}" sibTransId="{93F63204-7CDD-4E34-92C7-7CB2BBCCC46F}"/>
    <dgm:cxn modelId="{A153B467-CBB9-4DD6-9898-022E93A16EBD}" type="presOf" srcId="{6EBE1391-AF6C-469E-88AA-8824A7B6C8ED}" destId="{8F3243D3-7DE5-4BBF-9813-592BD858BEA8}" srcOrd="0" destOrd="0" presId="urn:microsoft.com/office/officeart/2005/8/layout/hProcess9"/>
    <dgm:cxn modelId="{808F8201-CDDE-4155-BB5C-FBB969419ACE}" srcId="{2A3754B4-DE59-4D79-81FD-03D3BC1D8F56}" destId="{6EBE1391-AF6C-469E-88AA-8824A7B6C8ED}" srcOrd="3" destOrd="0" parTransId="{ABF2D046-A472-4621-8CFA-E18408E11B91}" sibTransId="{5EDD6AAF-D6A1-484B-AC1E-7CA7BE9DD92C}"/>
    <dgm:cxn modelId="{01D3497E-7DEB-4FE8-AB98-4F21EAE0ADB1}" srcId="{2A3754B4-DE59-4D79-81FD-03D3BC1D8F56}" destId="{FF832C71-23FD-4A6C-BB6F-45CCF75EBFB7}" srcOrd="1" destOrd="0" parTransId="{576B1621-09B5-4A87-A30E-CB6DC7A11F9C}" sibTransId="{3066A2B7-7D14-4CAA-8B96-74C60EDF0120}"/>
    <dgm:cxn modelId="{FDDC010C-D26A-481A-88CC-FB7ABF8DAD9E}" type="presOf" srcId="{1B80B0E5-DC8E-4774-90BA-22E510F13916}" destId="{8FD54301-D89A-4766-94FB-DABD5D27434B}" srcOrd="0" destOrd="0" presId="urn:microsoft.com/office/officeart/2005/8/layout/hProcess9"/>
    <dgm:cxn modelId="{282E8E31-C6A1-4981-9D12-235486774030}" srcId="{2A3754B4-DE59-4D79-81FD-03D3BC1D8F56}" destId="{9F2DAA4B-833A-474C-A285-6660AB2C41CE}" srcOrd="0" destOrd="0" parTransId="{B8FCE488-971B-42F5-85CF-D655402D487F}" sibTransId="{2BFE482C-7171-4E4F-9A9B-AC62FA328117}"/>
    <dgm:cxn modelId="{3C845727-FC31-47D4-B399-F55858C8E9EF}" type="presOf" srcId="{FF832C71-23FD-4A6C-BB6F-45CCF75EBFB7}" destId="{C0277814-93C3-472A-A15A-07C106E0C2DF}" srcOrd="0" destOrd="0" presId="urn:microsoft.com/office/officeart/2005/8/layout/hProcess9"/>
    <dgm:cxn modelId="{D2FBC135-2C53-4027-B8DF-ADF781839EBF}" type="presOf" srcId="{9F2DAA4B-833A-474C-A285-6660AB2C41CE}" destId="{1AA03020-FCB4-41C9-8958-192850906F79}" srcOrd="0" destOrd="0" presId="urn:microsoft.com/office/officeart/2005/8/layout/hProcess9"/>
    <dgm:cxn modelId="{17F38E3A-BD25-48F5-BAF0-BA09E05842FA}" type="presOf" srcId="{2A3754B4-DE59-4D79-81FD-03D3BC1D8F56}" destId="{07C6EF1C-056E-46F8-AAD2-8EC885D1117D}" srcOrd="0" destOrd="0" presId="urn:microsoft.com/office/officeart/2005/8/layout/hProcess9"/>
    <dgm:cxn modelId="{4F367931-4FC8-41B7-B90C-161674939732}" type="presParOf" srcId="{07C6EF1C-056E-46F8-AAD2-8EC885D1117D}" destId="{E3357AC1-5264-48CE-85FE-B7D976A42144}" srcOrd="0" destOrd="0" presId="urn:microsoft.com/office/officeart/2005/8/layout/hProcess9"/>
    <dgm:cxn modelId="{38FC39BD-210A-4CA8-A710-A70720ABF97D}" type="presParOf" srcId="{07C6EF1C-056E-46F8-AAD2-8EC885D1117D}" destId="{897BEA66-6D73-429B-A998-881C786BC661}" srcOrd="1" destOrd="0" presId="urn:microsoft.com/office/officeart/2005/8/layout/hProcess9"/>
    <dgm:cxn modelId="{8E018F93-0FDA-4C79-8FC8-3D63D7A23323}" type="presParOf" srcId="{897BEA66-6D73-429B-A998-881C786BC661}" destId="{1AA03020-FCB4-41C9-8958-192850906F79}" srcOrd="0" destOrd="0" presId="urn:microsoft.com/office/officeart/2005/8/layout/hProcess9"/>
    <dgm:cxn modelId="{6E5E738B-B6AA-4ADB-B263-5ABC7DFF516D}" type="presParOf" srcId="{897BEA66-6D73-429B-A998-881C786BC661}" destId="{5AAD911F-734D-49B7-AF00-E791E1EDD755}" srcOrd="1" destOrd="0" presId="urn:microsoft.com/office/officeart/2005/8/layout/hProcess9"/>
    <dgm:cxn modelId="{82116794-70D6-48AF-B45E-74CC073F285C}" type="presParOf" srcId="{897BEA66-6D73-429B-A998-881C786BC661}" destId="{C0277814-93C3-472A-A15A-07C106E0C2DF}" srcOrd="2" destOrd="0" presId="urn:microsoft.com/office/officeart/2005/8/layout/hProcess9"/>
    <dgm:cxn modelId="{DF56E514-B191-4C90-BD9E-55967015C8CF}" type="presParOf" srcId="{897BEA66-6D73-429B-A998-881C786BC661}" destId="{2E19A7EC-C188-4856-B727-6F2B4A5256CB}" srcOrd="3" destOrd="0" presId="urn:microsoft.com/office/officeart/2005/8/layout/hProcess9"/>
    <dgm:cxn modelId="{E616FCAE-E313-49D0-822D-283604AC619C}" type="presParOf" srcId="{897BEA66-6D73-429B-A998-881C786BC661}" destId="{8FD54301-D89A-4766-94FB-DABD5D27434B}" srcOrd="4" destOrd="0" presId="urn:microsoft.com/office/officeart/2005/8/layout/hProcess9"/>
    <dgm:cxn modelId="{B845CE6D-BDB2-43B2-B46D-E72B0850884F}" type="presParOf" srcId="{897BEA66-6D73-429B-A998-881C786BC661}" destId="{3525C332-5179-46B2-8AAA-CD1C5C92A9CC}" srcOrd="5" destOrd="0" presId="urn:microsoft.com/office/officeart/2005/8/layout/hProcess9"/>
    <dgm:cxn modelId="{6B3A1790-FD47-4412-9818-C1FD28B6BEF0}" type="presParOf" srcId="{897BEA66-6D73-429B-A998-881C786BC661}" destId="{8F3243D3-7DE5-4BBF-9813-592BD858BE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57AC1-5264-48CE-85FE-B7D976A42144}">
      <dsp:nvSpPr>
        <dsp:cNvPr id="0" name=""/>
        <dsp:cNvSpPr/>
      </dsp:nvSpPr>
      <dsp:spPr>
        <a:xfrm>
          <a:off x="826769" y="0"/>
          <a:ext cx="9370060" cy="5181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A03020-FCB4-41C9-8958-192850906F79}">
      <dsp:nvSpPr>
        <dsp:cNvPr id="0" name=""/>
        <dsp:cNvSpPr/>
      </dsp:nvSpPr>
      <dsp:spPr>
        <a:xfrm>
          <a:off x="5517" y="1554480"/>
          <a:ext cx="2653630" cy="207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Project Conception and Initiation</a:t>
          </a:r>
        </a:p>
      </dsp:txBody>
      <dsp:txXfrm>
        <a:off x="106695" y="1655658"/>
        <a:ext cx="2451274" cy="1870284"/>
      </dsp:txXfrm>
    </dsp:sp>
    <dsp:sp modelId="{C0277814-93C3-472A-A15A-07C106E0C2DF}">
      <dsp:nvSpPr>
        <dsp:cNvPr id="0" name=""/>
        <dsp:cNvSpPr/>
      </dsp:nvSpPr>
      <dsp:spPr>
        <a:xfrm>
          <a:off x="2791828" y="1554480"/>
          <a:ext cx="2653630" cy="207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Project Definition and Planning</a:t>
          </a:r>
        </a:p>
      </dsp:txBody>
      <dsp:txXfrm>
        <a:off x="2893006" y="1655658"/>
        <a:ext cx="2451274" cy="1870284"/>
      </dsp:txXfrm>
    </dsp:sp>
    <dsp:sp modelId="{8FD54301-D89A-4766-94FB-DABD5D27434B}">
      <dsp:nvSpPr>
        <dsp:cNvPr id="0" name=""/>
        <dsp:cNvSpPr/>
      </dsp:nvSpPr>
      <dsp:spPr>
        <a:xfrm>
          <a:off x="5578140" y="1554480"/>
          <a:ext cx="2653630" cy="207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Project Execution and Control</a:t>
          </a:r>
        </a:p>
      </dsp:txBody>
      <dsp:txXfrm>
        <a:off x="5679318" y="1655658"/>
        <a:ext cx="2451274" cy="1870284"/>
      </dsp:txXfrm>
    </dsp:sp>
    <dsp:sp modelId="{8F3243D3-7DE5-4BBF-9813-592BD858BEA8}">
      <dsp:nvSpPr>
        <dsp:cNvPr id="0" name=""/>
        <dsp:cNvSpPr/>
      </dsp:nvSpPr>
      <dsp:spPr>
        <a:xfrm>
          <a:off x="8364452" y="1554480"/>
          <a:ext cx="2653630" cy="207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94000"/>
                <a:satMod val="103000"/>
                <a:lumMod val="102000"/>
                <a:alpha val="63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Project Close</a:t>
          </a:r>
        </a:p>
      </dsp:txBody>
      <dsp:txXfrm>
        <a:off x="8465630" y="1655658"/>
        <a:ext cx="2451274" cy="1870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CBB6B-D106-418A-8CED-C108F8461AB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02EE8-35E9-4A3F-8693-814793BC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4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1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8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6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9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2EE8-35E9-4A3F-8693-814793BC22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41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3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7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C4C2-25DB-4AD9-AF2B-3D113F33363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E208-9C98-4713-8C79-D709230B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8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7" y="734756"/>
            <a:ext cx="10137164" cy="1080939"/>
          </a:xfrm>
        </p:spPr>
        <p:txBody>
          <a:bodyPr>
            <a:noAutofit/>
          </a:bodyPr>
          <a:lstStyle/>
          <a:p>
            <a:r>
              <a:rPr lang="en-US" dirty="0" smtClean="0"/>
              <a:t>Project Management Skills for Business Analysts</a:t>
            </a:r>
            <a:endParaRPr lang="en-US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9613861" cy="4151477"/>
          </a:xfrm>
        </p:spPr>
        <p:txBody>
          <a:bodyPr anchor="t"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pei.com/wp-content/uploads/2010/03/project-manager-r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73" y="-680422"/>
            <a:ext cx="12246273" cy="88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7892" y="5196117"/>
            <a:ext cx="7599058" cy="1821543"/>
          </a:xfrm>
          <a:prstGeom prst="rect">
            <a:avLst/>
          </a:prstGeom>
          <a:solidFill>
            <a:srgbClr val="3B4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Segoe Print" panose="02000600000000000000" pitchFamily="2" charset="0"/>
              </a:rPr>
              <a:t>Project Management for </a:t>
            </a:r>
            <a:r>
              <a:rPr lang="en-US" sz="4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the Business Analyst</a:t>
            </a:r>
            <a:endParaRPr lang="en-US" sz="48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9613861" cy="4151477"/>
          </a:xfrm>
        </p:spPr>
        <p:txBody>
          <a:bodyPr anchor="t">
            <a:normAutofit/>
          </a:bodyPr>
          <a:lstStyle/>
          <a:p>
            <a:endParaRPr lang="en-US" sz="5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temporary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endeavor undertaken to create a unique </a:t>
            </a:r>
            <a:r>
              <a:rPr lang="en-US" dirty="0" smtClean="0">
                <a:solidFill>
                  <a:srgbClr val="FFC000"/>
                </a:solidFill>
              </a:rPr>
              <a:t>product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service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C000"/>
                </a:solidFill>
              </a:rPr>
              <a:t>result</a:t>
            </a:r>
            <a:r>
              <a:rPr lang="en-US" dirty="0" smtClean="0"/>
              <a:t>.”    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-Project Management Body Of Knowledge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“The application of knowledge, skills, tools, and techniques in order to meet (…) the project requirements.”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        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          -</a:t>
            </a:r>
            <a:r>
              <a:rPr lang="en-US" i="1" dirty="0"/>
              <a:t>Project Management Body Of Knowledge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3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Project Management Include?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50" dirty="0" smtClean="0"/>
          </a:p>
          <a:p>
            <a:r>
              <a:rPr lang="en-US" dirty="0" smtClean="0"/>
              <a:t>Understand and address expectations and concerns of stakeholders</a:t>
            </a:r>
          </a:p>
          <a:p>
            <a:r>
              <a:rPr lang="en-US" dirty="0" smtClean="0"/>
              <a:t>Plan for and carry out communication among stakeholders</a:t>
            </a:r>
          </a:p>
          <a:p>
            <a:r>
              <a:rPr lang="en-US" dirty="0"/>
              <a:t>Create a project schedule</a:t>
            </a:r>
          </a:p>
          <a:p>
            <a:r>
              <a:rPr lang="en-US" dirty="0" smtClean="0"/>
              <a:t>Manage towards meeting project requirements and creating deliverables</a:t>
            </a:r>
          </a:p>
          <a:p>
            <a:r>
              <a:rPr lang="en-US" dirty="0" smtClean="0"/>
              <a:t>Keep the project constraints balanced</a:t>
            </a:r>
          </a:p>
        </p:txBody>
      </p:sp>
    </p:spTree>
    <p:extLst>
      <p:ext uri="{BB962C8B-B14F-4D97-AF65-F5344CB8AC3E}">
        <p14:creationId xmlns:p14="http://schemas.microsoft.com/office/powerpoint/2010/main" val="38222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470519"/>
            <a:ext cx="6881534" cy="56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f/fc/Project-triangle.svg/640px-Project-triang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99" y="838200"/>
            <a:ext cx="5078384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s://pixabay.com/static/uploads/photo/2013/07/12/16/55/mitt-151498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23" flipH="1">
            <a:off x="6526092" y="2492437"/>
            <a:ext cx="5288659" cy="3884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pixabay.com/static/uploads/photo/2013/07/12/16/55/mitt-151498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63799"/>
            <a:ext cx="5630333" cy="380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Comparison: PM versus BA</a:t>
            </a:r>
            <a:endParaRPr lang="en-US" dirty="0"/>
          </a:p>
        </p:txBody>
      </p:sp>
      <p:pic>
        <p:nvPicPr>
          <p:cNvPr id="15368" name="Picture 8" descr="https://www.dsdm.org/sites/default/files/agile_project_framework_handbook_images_0/7.7%20-%20Business%20Analy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29" y="2889669"/>
            <a:ext cx="1835983" cy="18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www.dsdm.org/sites/default/files/agile_project_framework_handbook_images/7.6%20-%20Project%20Manag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6" y="2894433"/>
            <a:ext cx="1835983" cy="1835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067" y="2947011"/>
            <a:ext cx="6350144" cy="561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 </a:t>
            </a:r>
            <a:r>
              <a:rPr lang="en-US" dirty="0"/>
              <a:t>Management Professional (PMP)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http://www.globalini.com/company/images/PMI_PMP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" y="2454024"/>
            <a:ext cx="3391779" cy="154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axelos.com/Corporate/media/Images/Website%20Assets/Product%20Logos/PRINCE2-logo-medium.JPG?width=432&amp;height=93&amp;ext=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7" y="4753920"/>
            <a:ext cx="4114800" cy="88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43887" y="4993019"/>
            <a:ext cx="6777211" cy="561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PRojects</a:t>
            </a:r>
            <a:r>
              <a:rPr lang="en-US" dirty="0"/>
              <a:t> IN Controlled </a:t>
            </a:r>
            <a:r>
              <a:rPr lang="en-US" dirty="0" smtClean="0"/>
              <a:t>Environments (PRINCE2)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PMP vs PRINCE2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94" y="2727234"/>
            <a:ext cx="4077605" cy="2628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9368"/>
            <a:ext cx="5575696" cy="6285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8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for this Course</a:t>
            </a:r>
            <a:endParaRPr lang="en-US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23" y="3381362"/>
            <a:ext cx="5587128" cy="1247788"/>
          </a:xfrm>
        </p:spPr>
        <p:txBody>
          <a:bodyPr anchor="t">
            <a:normAutofit/>
          </a:bodyPr>
          <a:lstStyle/>
          <a:p>
            <a:pPr algn="ctr"/>
            <a:endParaRPr lang="en-US" sz="500" dirty="0"/>
          </a:p>
          <a:p>
            <a:pPr marL="0" indent="0" algn="ctr">
              <a:buNone/>
            </a:pPr>
            <a:r>
              <a:rPr lang="en-US" dirty="0" smtClean="0"/>
              <a:t>Project Management Institute (PMI) </a:t>
            </a:r>
          </a:p>
          <a:p>
            <a:pPr marL="0" indent="0" algn="ctr">
              <a:buNone/>
            </a:pPr>
            <a:r>
              <a:rPr lang="en-US" sz="1600" dirty="0" smtClean="0"/>
              <a:t>Project Management Professional (PMP)</a:t>
            </a:r>
          </a:p>
          <a:p>
            <a:pPr lvl="1" algn="ctr"/>
            <a:endParaRPr lang="en-US" dirty="0" smtClean="0"/>
          </a:p>
        </p:txBody>
      </p:sp>
      <p:pic>
        <p:nvPicPr>
          <p:cNvPr id="5" name="Picture 2" descr="http://www.globalini.com/company/images/PMI_PMP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22" y="3231338"/>
            <a:ext cx="3391779" cy="154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60437977"/>
              </p:ext>
            </p:extLst>
          </p:nvPr>
        </p:nvGraphicFramePr>
        <p:xfrm>
          <a:off x="596901" y="749300"/>
          <a:ext cx="11023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6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5635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Isn’t there a</a:t>
            </a:r>
            <a:b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Project Manager </a:t>
            </a:r>
            <a:b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that?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4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8599"/>
            </a:gs>
            <a:gs pos="4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 Need to Know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Some companies don’t have Project Managers</a:t>
            </a:r>
          </a:p>
          <a:p>
            <a:r>
              <a:rPr lang="en-US" dirty="0" smtClean="0"/>
              <a:t>Not always a Project Manager assigned to the project</a:t>
            </a:r>
          </a:p>
          <a:p>
            <a:r>
              <a:rPr lang="en-US" dirty="0" smtClean="0"/>
              <a:t>Project Manager may need you to assist</a:t>
            </a:r>
          </a:p>
          <a:p>
            <a:r>
              <a:rPr lang="en-US" dirty="0" smtClean="0"/>
              <a:t>Understand the tasks your assigned Project Manager is performing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58" y="2733709"/>
            <a:ext cx="8664800" cy="1101691"/>
          </a:xfrm>
        </p:spPr>
        <p:txBody>
          <a:bodyPr/>
          <a:lstStyle/>
          <a:p>
            <a:r>
              <a:rPr lang="en-US" sz="4100" dirty="0"/>
              <a:t>Introduction to Project Management </a:t>
            </a:r>
            <a:endParaRPr lang="en-US" sz="4100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endParaRPr lang="en-US" sz="5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7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Project Management </a:t>
            </a:r>
            <a:endParaRPr lang="en-US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9613861" cy="4151477"/>
          </a:xfrm>
        </p:spPr>
        <p:txBody>
          <a:bodyPr anchor="t">
            <a:normAutofit/>
          </a:bodyPr>
          <a:lstStyle/>
          <a:p>
            <a:endParaRPr lang="en-US" sz="500" dirty="0"/>
          </a:p>
          <a:p>
            <a:endParaRPr lang="en-US" dirty="0" smtClean="0"/>
          </a:p>
          <a:p>
            <a:r>
              <a:rPr lang="en-US" dirty="0" smtClean="0"/>
              <a:t>What is a Project?</a:t>
            </a:r>
          </a:p>
          <a:p>
            <a:r>
              <a:rPr lang="en-US" dirty="0" smtClean="0"/>
              <a:t>What is Project Management?</a:t>
            </a:r>
          </a:p>
          <a:p>
            <a:r>
              <a:rPr lang="en-US" dirty="0" smtClean="0"/>
              <a:t>Project </a:t>
            </a:r>
            <a:r>
              <a:rPr lang="en-US" dirty="0"/>
              <a:t>Manager versus Business </a:t>
            </a:r>
            <a:r>
              <a:rPr lang="en-US" dirty="0" smtClean="0"/>
              <a:t>Analyst</a:t>
            </a:r>
          </a:p>
          <a:p>
            <a:r>
              <a:rPr lang="en-US" dirty="0"/>
              <a:t>Project Management Approaches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 descr="http://www.learnerstreet.com/wp-content/uploads/2016/03/project-management-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99" y="2697601"/>
            <a:ext cx="4427219" cy="2323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9613861" cy="4151477"/>
          </a:xfrm>
        </p:spPr>
        <p:txBody>
          <a:bodyPr anchor="t">
            <a:normAutofit/>
          </a:bodyPr>
          <a:lstStyle/>
          <a:p>
            <a:endParaRPr lang="en-US" sz="5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temporary endeavor undertaken to create a unique product, service, or result.”    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-Project Management Body Of Knowledge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1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9613861" cy="4151477"/>
          </a:xfrm>
        </p:spPr>
        <p:txBody>
          <a:bodyPr anchor="t">
            <a:normAutofit/>
          </a:bodyPr>
          <a:lstStyle/>
          <a:p>
            <a:endParaRPr lang="en-US" sz="5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</a:t>
            </a:r>
            <a:r>
              <a:rPr lang="en-US" dirty="0" smtClean="0">
                <a:solidFill>
                  <a:srgbClr val="FFC000"/>
                </a:solidFill>
              </a:rPr>
              <a:t>temporary </a:t>
            </a:r>
            <a:r>
              <a:rPr lang="en-US" dirty="0" smtClean="0"/>
              <a:t>endeavor undertaken to create a unique product, service, or result.”    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-Project Management Body Of Knowledge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9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9613861" cy="4151477"/>
          </a:xfrm>
        </p:spPr>
        <p:txBody>
          <a:bodyPr anchor="t">
            <a:normAutofit/>
          </a:bodyPr>
          <a:lstStyle/>
          <a:p>
            <a:endParaRPr lang="en-US" sz="5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174" name="Picture 6" descr="https://upload.wikimedia.org/wikipedia/commons/f/f3/Dean_Franklin_-_06.04.03_Mount_Rushmore_Monument_(by-sa)-3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1" y="-1057915"/>
            <a:ext cx="16411575" cy="109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>
              <a:solidFill>
                <a:srgbClr val="3B40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9613861" cy="4151477"/>
          </a:xfrm>
        </p:spPr>
        <p:txBody>
          <a:bodyPr anchor="t">
            <a:normAutofit/>
          </a:bodyPr>
          <a:lstStyle/>
          <a:p>
            <a:endParaRPr lang="en-US" sz="5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temporary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endeavor undertaken to create a </a:t>
            </a:r>
            <a:r>
              <a:rPr lang="en-US" dirty="0" smtClean="0">
                <a:solidFill>
                  <a:srgbClr val="FFC000"/>
                </a:solidFill>
              </a:rPr>
              <a:t>unique</a:t>
            </a:r>
            <a:r>
              <a:rPr lang="en-US" dirty="0" smtClean="0"/>
              <a:t> product, service, or result.”    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-Project Management Body Of Knowledge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1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102029</TotalTime>
  <Words>333</Words>
  <Application>Microsoft Office PowerPoint</Application>
  <PresentationFormat>Widescreen</PresentationFormat>
  <Paragraphs>81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Print</vt:lpstr>
      <vt:lpstr>Trebuchet MS</vt:lpstr>
      <vt:lpstr>Berlin</vt:lpstr>
      <vt:lpstr>Project Management Skills for Business Analysts</vt:lpstr>
      <vt:lpstr>PowerPoint Presentation</vt:lpstr>
      <vt:lpstr>BAs Need to Know Project Management</vt:lpstr>
      <vt:lpstr>Introduction to Project Management </vt:lpstr>
      <vt:lpstr>Introduction to Project Management </vt:lpstr>
      <vt:lpstr>What is a Project?</vt:lpstr>
      <vt:lpstr>What is a Project?</vt:lpstr>
      <vt:lpstr>What is a Project?</vt:lpstr>
      <vt:lpstr>What is a Project?</vt:lpstr>
      <vt:lpstr>What is a Project?</vt:lpstr>
      <vt:lpstr>What is Project Management</vt:lpstr>
      <vt:lpstr>What Does Project Management Include?</vt:lpstr>
      <vt:lpstr>PowerPoint Presentation</vt:lpstr>
      <vt:lpstr>PowerPoint Presentation</vt:lpstr>
      <vt:lpstr>Role Comparison: PM versus BA</vt:lpstr>
      <vt:lpstr>Project Management Approaches</vt:lpstr>
      <vt:lpstr>PMP vs PRINCE2</vt:lpstr>
      <vt:lpstr>Approach for this Course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Steps to Becoming a Business Analyst</dc:title>
  <dc:creator>aschenbrennerjeremy@gmail.com</dc:creator>
  <cp:lastModifiedBy>Jeremy Aschenbrenner</cp:lastModifiedBy>
  <cp:revision>390</cp:revision>
  <dcterms:created xsi:type="dcterms:W3CDTF">2015-08-23T18:17:47Z</dcterms:created>
  <dcterms:modified xsi:type="dcterms:W3CDTF">2016-12-15T16:01:09Z</dcterms:modified>
</cp:coreProperties>
</file>