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p:scale>
          <a:sx n="97" d="100"/>
          <a:sy n="97" d="100"/>
        </p:scale>
        <p:origin x="324" y="4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5/11/2021</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5/11/2021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5/11/2021</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9.xml"/><Relationship Id="rId6" Type="http://schemas.openxmlformats.org/officeDocument/2006/relationships/hyperlink" Target="https://creativecommons.org/licenses/by-sa/3.0/" TargetMode="External"/><Relationship Id="rId5" Type="http://schemas.openxmlformats.org/officeDocument/2006/relationships/hyperlink" Target="http://diy.stackexchange.com/questions/7600/does-building-insulation-wear-out-and-have-to-be-replaced" TargetMode="Externa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5D82A-363E-4407-9FC7-98E80CA8A21A}"/>
              </a:ext>
            </a:extLst>
          </p:cNvPr>
          <p:cNvSpPr>
            <a:spLocks noGrp="1"/>
          </p:cNvSpPr>
          <p:nvPr>
            <p:ph type="ctrTitle"/>
          </p:nvPr>
        </p:nvSpPr>
        <p:spPr/>
        <p:txBody>
          <a:bodyPr/>
          <a:lstStyle/>
          <a:p>
            <a:r>
              <a:rPr lang="en-US" dirty="0"/>
              <a:t>The Big Chill Refrigeration School</a:t>
            </a:r>
          </a:p>
        </p:txBody>
      </p:sp>
      <p:sp>
        <p:nvSpPr>
          <p:cNvPr id="3" name="Subtitle 2">
            <a:extLst>
              <a:ext uri="{FF2B5EF4-FFF2-40B4-BE49-F238E27FC236}">
                <a16:creationId xmlns:a16="http://schemas.microsoft.com/office/drawing/2014/main" id="{97881B66-8C20-4CE0-81CB-9FF1BEF0A49E}"/>
              </a:ext>
            </a:extLst>
          </p:cNvPr>
          <p:cNvSpPr>
            <a:spLocks noGrp="1"/>
          </p:cNvSpPr>
          <p:nvPr>
            <p:ph type="subTitle" idx="1"/>
          </p:nvPr>
        </p:nvSpPr>
        <p:spPr/>
        <p:txBody>
          <a:bodyPr/>
          <a:lstStyle/>
          <a:p>
            <a:r>
              <a:rPr lang="en-US" dirty="0"/>
              <a:t>By </a:t>
            </a:r>
          </a:p>
          <a:p>
            <a:r>
              <a:rPr lang="en-US" dirty="0"/>
              <a:t>Tariq Bey</a:t>
            </a:r>
          </a:p>
        </p:txBody>
      </p:sp>
    </p:spTree>
    <p:extLst>
      <p:ext uri="{BB962C8B-B14F-4D97-AF65-F5344CB8AC3E}">
        <p14:creationId xmlns:p14="http://schemas.microsoft.com/office/powerpoint/2010/main" val="3242182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9" name="Picture 10">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6" name="Picture Placeholder 5">
            <a:extLst>
              <a:ext uri="{FF2B5EF4-FFF2-40B4-BE49-F238E27FC236}">
                <a16:creationId xmlns:a16="http://schemas.microsoft.com/office/drawing/2014/main" id="{2153F238-096E-4258-A571-B4AA3FB9954C}"/>
              </a:ext>
            </a:extLst>
          </p:cNvPr>
          <p:cNvPicPr>
            <a:picLocks noGrp="1" noChangeAspect="1"/>
          </p:cNvPicPr>
          <p:nvPr>
            <p:ph type="pic" idx="1"/>
          </p:nvPr>
        </p:nvPicPr>
        <p:blipFill rotWithShape="1">
          <a:blip r:embed="rId4"/>
          <a:srcRect l="7813" r="7813"/>
          <a:stretch/>
        </p:blipFill>
        <p:spPr>
          <a:xfrm rot="5400000">
            <a:off x="-381000" y="381975"/>
            <a:ext cx="6858000" cy="6096000"/>
          </a:xfrm>
          <a:prstGeom prst="rect">
            <a:avLst/>
          </a:prstGeom>
        </p:spPr>
      </p:pic>
      <p:pic>
        <p:nvPicPr>
          <p:cNvPr id="20" name="Picture 12">
            <a:extLst>
              <a:ext uri="{FF2B5EF4-FFF2-40B4-BE49-F238E27FC236}">
                <a16:creationId xmlns:a16="http://schemas.microsoft.com/office/drawing/2014/main" id="{F7057E50-1D91-4453-BBA0-DD604B5CDA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58416F97-B051-4A13-804D-B9EF77680CDA}"/>
              </a:ext>
            </a:extLst>
          </p:cNvPr>
          <p:cNvSpPr>
            <a:spLocks noGrp="1"/>
          </p:cNvSpPr>
          <p:nvPr>
            <p:ph type="title"/>
          </p:nvPr>
        </p:nvSpPr>
        <p:spPr>
          <a:xfrm>
            <a:off x="6430297" y="1964267"/>
            <a:ext cx="4729828" cy="2421464"/>
          </a:xfrm>
        </p:spPr>
        <p:txBody>
          <a:bodyPr vert="horz" lIns="91440" tIns="45720" rIns="91440" bIns="45720" rtlCol="0" anchor="b">
            <a:normAutofit/>
          </a:bodyPr>
          <a:lstStyle/>
          <a:p>
            <a:pPr algn="r"/>
            <a:r>
              <a:rPr lang="en-US" sz="4800"/>
              <a:t>Tubing Cutter</a:t>
            </a:r>
          </a:p>
        </p:txBody>
      </p:sp>
      <p:sp>
        <p:nvSpPr>
          <p:cNvPr id="4" name="Text Placeholder 3">
            <a:extLst>
              <a:ext uri="{FF2B5EF4-FFF2-40B4-BE49-F238E27FC236}">
                <a16:creationId xmlns:a16="http://schemas.microsoft.com/office/drawing/2014/main" id="{3B56BD9A-F57C-41DE-89A2-66FA57014F13}"/>
              </a:ext>
            </a:extLst>
          </p:cNvPr>
          <p:cNvSpPr>
            <a:spLocks noGrp="1"/>
          </p:cNvSpPr>
          <p:nvPr>
            <p:ph type="body" sz="half" idx="2"/>
          </p:nvPr>
        </p:nvSpPr>
        <p:spPr>
          <a:xfrm>
            <a:off x="6430297" y="4385732"/>
            <a:ext cx="4729828" cy="1405467"/>
          </a:xfrm>
        </p:spPr>
        <p:txBody>
          <a:bodyPr vert="horz" lIns="91440" tIns="45720" rIns="91440" bIns="45720" rtlCol="0" anchor="t">
            <a:normAutofit/>
          </a:bodyPr>
          <a:lstStyle/>
          <a:p>
            <a:pPr algn="r"/>
            <a:r>
              <a:rPr lang="en-US" cap="all"/>
              <a:t>Name speaks for itself.</a:t>
            </a:r>
          </a:p>
        </p:txBody>
      </p:sp>
    </p:spTree>
    <p:extLst>
      <p:ext uri="{BB962C8B-B14F-4D97-AF65-F5344CB8AC3E}">
        <p14:creationId xmlns:p14="http://schemas.microsoft.com/office/powerpoint/2010/main" val="390056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700"/>
                                        <p:tgtEl>
                                          <p:spTgt spid="20"/>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700"/>
                                        <p:tgtEl>
                                          <p:spTgt spid="6"/>
                                        </p:tgtEl>
                                      </p:cBhvr>
                                    </p:animEffect>
                                  </p:childTnLst>
                                </p:cTn>
                              </p:par>
                              <p:par>
                                <p:cTn id="14" presetID="10" presetClass="entr" presetSubtype="0" fill="hold" nodeType="withEffect">
                                  <p:stCondLst>
                                    <p:cond delay="0"/>
                                  </p:stCondLst>
                                  <p:iterate>
                                    <p:tmPct val="10000"/>
                                  </p:iterate>
                                  <p:childTnLst>
                                    <p:set>
                                      <p:cBhvr>
                                        <p:cTn id="15" dur="1" fill="hold">
                                          <p:stCondLst>
                                            <p:cond delay="0"/>
                                          </p:stCondLst>
                                        </p:cTn>
                                        <p:tgtEl>
                                          <p:spTgt spid="19"/>
                                        </p:tgtEl>
                                        <p:attrNameLst>
                                          <p:attrName>style.visibility</p:attrName>
                                        </p:attrNameLst>
                                      </p:cBhvr>
                                      <p:to>
                                        <p:strVal val="visible"/>
                                      </p:to>
                                    </p:set>
                                    <p:animEffect transition="in" filter="fade">
                                      <p:cBhvr>
                                        <p:cTn id="16" dur="7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6" name="Picture Placeholder 5">
            <a:extLst>
              <a:ext uri="{FF2B5EF4-FFF2-40B4-BE49-F238E27FC236}">
                <a16:creationId xmlns:a16="http://schemas.microsoft.com/office/drawing/2014/main" id="{7A6FC960-58D5-4180-9379-A9954A0D53C2}"/>
              </a:ext>
            </a:extLst>
          </p:cNvPr>
          <p:cNvPicPr>
            <a:picLocks noGrp="1" noChangeAspect="1"/>
          </p:cNvPicPr>
          <p:nvPr>
            <p:ph type="pic" idx="1"/>
          </p:nvPr>
        </p:nvPicPr>
        <p:blipFill rotWithShape="1">
          <a:blip r:embed="rId4"/>
          <a:srcRect t="14449"/>
          <a:stretch/>
        </p:blipFill>
        <p:spPr>
          <a:xfrm>
            <a:off x="20" y="10"/>
            <a:ext cx="12191980" cy="6857990"/>
          </a:xfrm>
          <a:prstGeom prst="rect">
            <a:avLst/>
          </a:prstGeom>
        </p:spPr>
      </p:pic>
      <p:pic>
        <p:nvPicPr>
          <p:cNvPr id="13" name="Picture 12">
            <a:extLst>
              <a:ext uri="{FF2B5EF4-FFF2-40B4-BE49-F238E27FC236}">
                <a16:creationId xmlns:a16="http://schemas.microsoft.com/office/drawing/2014/main" id="{545F67A4-7428-47F3-AE14-8CA43D976E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Freeform 5">
            <a:extLst>
              <a:ext uri="{FF2B5EF4-FFF2-40B4-BE49-F238E27FC236}">
                <a16:creationId xmlns:a16="http://schemas.microsoft.com/office/drawing/2014/main" id="{F4A20210-FA90-4B6D-8D2E-1B90054E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6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7" name="Freeform 14">
            <a:extLst>
              <a:ext uri="{FF2B5EF4-FFF2-40B4-BE49-F238E27FC236}">
                <a16:creationId xmlns:a16="http://schemas.microsoft.com/office/drawing/2014/main" id="{39213B44-68B7-47E7-B506-5C79FCF80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39084D60-65A6-45F8-8C17-3529E43F1C3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20" name="Straight Connector 19">
              <a:extLst>
                <a:ext uri="{FF2B5EF4-FFF2-40B4-BE49-F238E27FC236}">
                  <a16:creationId xmlns:a16="http://schemas.microsoft.com/office/drawing/2014/main" id="{444A2572-2BF1-4C8E-AF59-F3AD411D89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5DF3485-B455-470C-8FA8-A1BDE087B8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5E9DCD0-EE49-4CB4-89B6-C25F9861C3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713CF62-C96C-44E9-8C28-E3F2C6E7C6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D06558F-07E9-4D78-A6F3-8BCFA9E734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12D8773-83C0-4D51-9E1F-046DA7DA0DF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880C3FB-3E2E-4054-A6D1-38176D6E2E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05591A-6112-4B84-8E9E-923E43C4ED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884290-8E39-4425-BB4F-48D955C1F8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0C383A3-6D77-41CE-8121-498BC3BA51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120A319-4A10-4542-B48C-5FB2714C4A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B15B038-50ED-419D-B142-C96EE418B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BAFF2F4-75B2-4498-8559-BAE80D89B4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6AE167-8087-4A4B-B41D-5658EEBA68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D353E8A-CBA6-44F9-9C00-D0AD27C96C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A2C318A-A79F-4CAD-BA7A-51427BF9ED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F2996E3-5E01-4F22-B23C-7CD0CF72C4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60F6BC4-AB51-4DE7-B83C-E71FE4EC862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F65FC1C-93BF-4ACA-BF17-17372DD108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9F9913C-8CCE-4D56-9D2A-0C2D686676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0EDD18C-1AAD-48E5-AAAD-73F4B5643C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2D7A5C4-18C8-43E9-A50A-F87A362C85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A0C484E-A224-4DB0-8C34-89BE54BD12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9BB438E-A25F-4A7F-B209-8899B7CEC4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F8BA6DC-B1E9-4F32-A5CC-8F61976B69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F6D95B2-1C8D-4156-AB05-523619B4FC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88409AD-A77F-4304-9E8B-08A4891C70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62AD08A-B385-4D18-B948-8D53B391848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32A413E-FF1A-46B1-BF8B-3C1C408B34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CFF4E44-2BEB-4FAE-97C9-BC6E8296D11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0486C0A-9B93-46B8-932F-876BE26CEF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429BF5D-8D5B-4A48-89EE-8B779826EE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DC996EE-5EB1-4943-A1E8-70810CBD67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2F833C8-E3CE-4399-B78B-9DD0EEA64C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7C92DB2-78F1-4872-B9C7-C658A78869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F8A2FAA-05E1-448E-A606-FA9D67036C2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5AAB5D1-1672-4825-88A7-D93923475E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2CAAFDB-2BA2-4D04-8B8B-1241D5EC09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C381B3C-0009-451B-BCB3-48F7810C1BA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A10544C-1EAD-47FB-A17E-52C6222826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2540B37-D854-4525-93F8-410685438F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450DFE8-D07F-435C-B5A2-47D126FD9F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C1A6513-2D5D-458C-B841-D5DD9844B84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931CF18-850E-41CD-823E-D311BD5CCE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4497A09-1B1C-4EB6-B728-6FC3A1C125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A60DE04-F3E8-437E-A2E4-A8A7BA01CB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DBBA541-852C-4AE6-82E8-6BD13AFB4F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FC3362F-AD7E-45D7-BE85-7C8DD81347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CD83E0F-C8AF-4D52-94DB-CD949A2B16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0D5F865-890F-483F-B407-516CE6D2222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E6A2505-E617-4419-AB05-10B779B5C2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DFF0D66-52FC-4F64-B67F-72D9EFEED1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CC72040-7945-4051-989C-2B728F6D50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6EB6302-2333-45D4-AE20-B0F6D45CC1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ECC1105-D16E-411D-B4B7-80BF039BF9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7D2F518-4540-44DE-BC62-7D598EC99BB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19566BC-880A-4113-A9C4-0017E5184C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18E7D73-F4E4-4F5D-AFF9-EE491954A0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D0988A2-3571-4C16-BDEF-58254F04E5B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550BAC8-41FE-4300-910B-EE7BBD7A0C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8CD175C-18A7-4589-8C46-A61FEF6D99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6BE3031-FD1C-443C-9889-243CEEAEDF8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E37BF5D-3732-41F2-B9AF-A56C9214D6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77B6718-917A-4A01-BCF8-5C6E1217B2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C23AB5B-98FB-43F1-B590-BBA79814F2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6EEC146-226B-4C83-9C1B-DD5495DE16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9C24D094-41EF-4CA2-9834-B04793FA12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DA46AD8-674F-46C3-8A22-280F78F91A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E9D757B-CD9D-447C-8780-79F2FF87511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76B76E9-7342-43BC-B629-9180ABF577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3F25F68A-2DCB-4183-86F1-3428326E595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A5FA913-066C-4504-A753-026056454C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A6E50AC-CA1E-4DD3-B85F-1720C019E68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224B2B1-DBD8-4BA8-8CEB-BFAC8A15D3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DEFE1E7-69A3-47F5-B8B8-C0898281B6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6F1F489-762E-4979-9EBC-50A62330B8E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27DF22C-20E6-4DED-B405-1B26C5218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236FD8D7-6E0F-468E-B8C4-F4E6707112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3F19726-3BA4-4F70-932E-18C85A72CE70}"/>
              </a:ext>
            </a:extLst>
          </p:cNvPr>
          <p:cNvSpPr>
            <a:spLocks noGrp="1"/>
          </p:cNvSpPr>
          <p:nvPr>
            <p:ph type="title"/>
          </p:nvPr>
        </p:nvSpPr>
        <p:spPr>
          <a:xfrm>
            <a:off x="6646333" y="2032000"/>
            <a:ext cx="4513792" cy="2819398"/>
          </a:xfrm>
        </p:spPr>
        <p:txBody>
          <a:bodyPr vert="horz" lIns="91440" tIns="45720" rIns="91440" bIns="45720" rtlCol="0" anchor="b">
            <a:normAutofit/>
          </a:bodyPr>
          <a:lstStyle/>
          <a:p>
            <a:pPr algn="r"/>
            <a:r>
              <a:rPr lang="en-US" sz="4800"/>
              <a:t>Recovery cylinder</a:t>
            </a:r>
          </a:p>
        </p:txBody>
      </p:sp>
      <p:sp>
        <p:nvSpPr>
          <p:cNvPr id="4" name="Text Placeholder 3">
            <a:extLst>
              <a:ext uri="{FF2B5EF4-FFF2-40B4-BE49-F238E27FC236}">
                <a16:creationId xmlns:a16="http://schemas.microsoft.com/office/drawing/2014/main" id="{42B43EC5-ED47-4A7E-98C7-0E93BC4366B7}"/>
              </a:ext>
            </a:extLst>
          </p:cNvPr>
          <p:cNvSpPr>
            <a:spLocks noGrp="1"/>
          </p:cNvSpPr>
          <p:nvPr>
            <p:ph type="body" sz="half" idx="2"/>
          </p:nvPr>
        </p:nvSpPr>
        <p:spPr>
          <a:xfrm>
            <a:off x="6646333" y="4851399"/>
            <a:ext cx="4513792" cy="914401"/>
          </a:xfrm>
        </p:spPr>
        <p:txBody>
          <a:bodyPr vert="horz" lIns="91440" tIns="45720" rIns="91440" bIns="45720" rtlCol="0" anchor="t">
            <a:normAutofit/>
          </a:bodyPr>
          <a:lstStyle/>
          <a:p>
            <a:pPr algn="r"/>
            <a:r>
              <a:rPr lang="en-US" cap="all"/>
              <a:t>Used to capture refrigerant once removed from system.</a:t>
            </a:r>
          </a:p>
        </p:txBody>
      </p:sp>
    </p:spTree>
    <p:extLst>
      <p:ext uri="{BB962C8B-B14F-4D97-AF65-F5344CB8AC3E}">
        <p14:creationId xmlns:p14="http://schemas.microsoft.com/office/powerpoint/2010/main" val="285162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13"/>
                                        </p:tgtEl>
                                        <p:attrNameLst>
                                          <p:attrName>style.visibility</p:attrName>
                                        </p:attrNameLst>
                                      </p:cBhvr>
                                      <p:to>
                                        <p:strVal val="visible"/>
                                      </p:to>
                                    </p:set>
                                    <p:animEffect transition="in" filter="fade">
                                      <p:cBhvr>
                                        <p:cTn id="10" dur="700"/>
                                        <p:tgtEl>
                                          <p:spTgt spid="13"/>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700"/>
                                        <p:tgtEl>
                                          <p:spTgt spid="6"/>
                                        </p:tgtEl>
                                      </p:cBhvr>
                                    </p:animEffect>
                                  </p:childTnLst>
                                </p:cTn>
                              </p:par>
                              <p:par>
                                <p:cTn id="14" presetID="10" presetClass="entr" presetSubtype="0" fill="hold" nodeType="withEffect">
                                  <p:stCondLst>
                                    <p:cond delay="0"/>
                                  </p:stCondLst>
                                  <p:iterate>
                                    <p:tmPct val="10000"/>
                                  </p:iterate>
                                  <p:childTnLst>
                                    <p:set>
                                      <p:cBhvr>
                                        <p:cTn id="15" dur="1" fill="hold">
                                          <p:stCondLst>
                                            <p:cond delay="0"/>
                                          </p:stCondLst>
                                        </p:cTn>
                                        <p:tgtEl>
                                          <p:spTgt spid="11"/>
                                        </p:tgtEl>
                                        <p:attrNameLst>
                                          <p:attrName>style.visibility</p:attrName>
                                        </p:attrNameLst>
                                      </p:cBhvr>
                                      <p:to>
                                        <p:strVal val="visible"/>
                                      </p:to>
                                    </p:set>
                                    <p:animEffect transition="in" filter="fade">
                                      <p:cBhvr>
                                        <p:cTn id="16" dur="7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3" name="Rectangle 12">
            <a:extLst>
              <a:ext uri="{FF2B5EF4-FFF2-40B4-BE49-F238E27FC236}">
                <a16:creationId xmlns:a16="http://schemas.microsoft.com/office/drawing/2014/main" id="{CBD94887-6A10-4F62-8EE1-B2BCFA1F3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1786"/>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FC6CAA05-4BBC-4CC0-ADE7-ADA7BA929AA5}"/>
              </a:ext>
            </a:extLst>
          </p:cNvPr>
          <p:cNvPicPr>
            <a:picLocks noGrp="1" noChangeAspect="1"/>
          </p:cNvPicPr>
          <p:nvPr>
            <p:ph type="pic" idx="1"/>
          </p:nvPr>
        </p:nvPicPr>
        <p:blipFill rotWithShape="1">
          <a:blip r:embed="rId3">
            <a:alphaModFix amt="25000"/>
          </a:blip>
          <a:srcRect t="16600" b="8400"/>
          <a:stretch/>
        </p:blipFill>
        <p:spPr>
          <a:xfrm rot="10800000">
            <a:off x="20" y="10"/>
            <a:ext cx="12191980" cy="6857990"/>
          </a:xfrm>
          <a:prstGeom prst="rect">
            <a:avLst/>
          </a:prstGeom>
        </p:spPr>
      </p:pic>
      <p:pic>
        <p:nvPicPr>
          <p:cNvPr id="15" name="Picture 14">
            <a:extLst>
              <a:ext uri="{FF2B5EF4-FFF2-40B4-BE49-F238E27FC236}">
                <a16:creationId xmlns:a16="http://schemas.microsoft.com/office/drawing/2014/main" id="{A3D512BA-228A-4979-9312-ACD246E1099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9000"/>
            <a:extLst>
              <a:ext uri="{28A0092B-C50C-407E-A947-70E740481C1C}">
                <a14:useLocalDpi xmlns:a14="http://schemas.microsoft.com/office/drawing/2010/main" val="0"/>
              </a:ext>
            </a:extLst>
          </a:blip>
          <a:stretch>
            <a:fillRect/>
          </a:stretch>
        </p:blipFill>
        <p:spPr>
          <a:xfrm>
            <a:off x="1588" y="893"/>
            <a:ext cx="12188825" cy="6856214"/>
          </a:xfrm>
          <a:prstGeom prst="rect">
            <a:avLst/>
          </a:prstGeom>
        </p:spPr>
      </p:pic>
      <p:sp>
        <p:nvSpPr>
          <p:cNvPr id="2" name="Title 1">
            <a:extLst>
              <a:ext uri="{FF2B5EF4-FFF2-40B4-BE49-F238E27FC236}">
                <a16:creationId xmlns:a16="http://schemas.microsoft.com/office/drawing/2014/main" id="{0B662CE4-ECAB-4306-9C7B-D7C2DDC34CB4}"/>
              </a:ext>
            </a:extLst>
          </p:cNvPr>
          <p:cNvSpPr>
            <a:spLocks noGrp="1"/>
          </p:cNvSpPr>
          <p:nvPr>
            <p:ph type="title"/>
          </p:nvPr>
        </p:nvSpPr>
        <p:spPr>
          <a:xfrm>
            <a:off x="685801" y="609600"/>
            <a:ext cx="10131425" cy="1456267"/>
          </a:xfrm>
        </p:spPr>
        <p:txBody>
          <a:bodyPr vert="horz" lIns="91440" tIns="45720" rIns="91440" bIns="45720" rtlCol="0" anchor="ctr">
            <a:normAutofit/>
          </a:bodyPr>
          <a:lstStyle/>
          <a:p>
            <a:r>
              <a:rPr lang="en-US" sz="3600"/>
              <a:t>Tube clamp</a:t>
            </a:r>
          </a:p>
        </p:txBody>
      </p:sp>
      <p:sp>
        <p:nvSpPr>
          <p:cNvPr id="4" name="Text Placeholder 3">
            <a:extLst>
              <a:ext uri="{FF2B5EF4-FFF2-40B4-BE49-F238E27FC236}">
                <a16:creationId xmlns:a16="http://schemas.microsoft.com/office/drawing/2014/main" id="{49E72E01-568B-4824-90BF-F0E1A0098820}"/>
              </a:ext>
            </a:extLst>
          </p:cNvPr>
          <p:cNvSpPr>
            <a:spLocks noGrp="1"/>
          </p:cNvSpPr>
          <p:nvPr>
            <p:ph type="body" sz="half" idx="2"/>
          </p:nvPr>
        </p:nvSpPr>
        <p:spPr>
          <a:xfrm>
            <a:off x="685801" y="2142067"/>
            <a:ext cx="10131425" cy="3649133"/>
          </a:xfrm>
        </p:spPr>
        <p:txBody>
          <a:bodyPr vert="horz" lIns="91440" tIns="45720" rIns="91440" bIns="45720" rtlCol="0" anchor="ctr">
            <a:normAutofit/>
          </a:bodyPr>
          <a:lstStyle/>
          <a:p>
            <a:pPr>
              <a:buFont typeface="Arial"/>
              <a:buChar char="•"/>
            </a:pPr>
            <a:r>
              <a:rPr lang="en-US" dirty="0"/>
              <a:t>Excellent tool. Used to read temperature of copper pipe. This tool can help you know if the system is picking up heat or rejecting it.</a:t>
            </a:r>
            <a:endParaRPr lang="en-US"/>
          </a:p>
        </p:txBody>
      </p:sp>
    </p:spTree>
    <p:extLst>
      <p:ext uri="{BB962C8B-B14F-4D97-AF65-F5344CB8AC3E}">
        <p14:creationId xmlns:p14="http://schemas.microsoft.com/office/powerpoint/2010/main" val="2031194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5A10B-7678-4B4F-8853-DB255C4ED02B}"/>
              </a:ext>
            </a:extLst>
          </p:cNvPr>
          <p:cNvSpPr>
            <a:spLocks noGrp="1"/>
          </p:cNvSpPr>
          <p:nvPr>
            <p:ph type="title"/>
          </p:nvPr>
        </p:nvSpPr>
        <p:spPr/>
        <p:txBody>
          <a:bodyPr/>
          <a:lstStyle/>
          <a:p>
            <a:r>
              <a:rPr lang="en-US" dirty="0"/>
              <a:t>Tools of the trade</a:t>
            </a:r>
          </a:p>
        </p:txBody>
      </p:sp>
      <p:pic>
        <p:nvPicPr>
          <p:cNvPr id="7" name="Picture 6">
            <a:extLst>
              <a:ext uri="{FF2B5EF4-FFF2-40B4-BE49-F238E27FC236}">
                <a16:creationId xmlns:a16="http://schemas.microsoft.com/office/drawing/2014/main" id="{CB788614-0D52-4F94-B5E5-CDC4E468C4F2}"/>
              </a:ext>
            </a:extLst>
          </p:cNvPr>
          <p:cNvPicPr>
            <a:picLocks noChangeAspect="1"/>
          </p:cNvPicPr>
          <p:nvPr/>
        </p:nvPicPr>
        <p:blipFill>
          <a:blip r:embed="rId2"/>
          <a:stretch>
            <a:fillRect/>
          </a:stretch>
        </p:blipFill>
        <p:spPr>
          <a:xfrm>
            <a:off x="3440546" y="2249043"/>
            <a:ext cx="4112016" cy="2941804"/>
          </a:xfrm>
          <a:prstGeom prst="rect">
            <a:avLst/>
          </a:prstGeom>
        </p:spPr>
      </p:pic>
      <p:sp>
        <p:nvSpPr>
          <p:cNvPr id="4" name="Content Placeholder 3">
            <a:extLst>
              <a:ext uri="{FF2B5EF4-FFF2-40B4-BE49-F238E27FC236}">
                <a16:creationId xmlns:a16="http://schemas.microsoft.com/office/drawing/2014/main" id="{9387A89E-475C-40BD-A9A6-549F8CD1EEA9}"/>
              </a:ext>
            </a:extLst>
          </p:cNvPr>
          <p:cNvSpPr>
            <a:spLocks noGrp="1"/>
          </p:cNvSpPr>
          <p:nvPr>
            <p:ph idx="1"/>
          </p:nvPr>
        </p:nvSpPr>
        <p:spPr>
          <a:xfrm>
            <a:off x="685801" y="579967"/>
            <a:ext cx="10131425" cy="3649133"/>
          </a:xfrm>
        </p:spPr>
        <p:txBody>
          <a:bodyPr/>
          <a:lstStyle/>
          <a:p>
            <a:endParaRPr lang="en-US" dirty="0"/>
          </a:p>
        </p:txBody>
      </p:sp>
    </p:spTree>
    <p:extLst>
      <p:ext uri="{BB962C8B-B14F-4D97-AF65-F5344CB8AC3E}">
        <p14:creationId xmlns:p14="http://schemas.microsoft.com/office/powerpoint/2010/main" val="2457297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8" name="Picture 10">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6" name="Picture Placeholder 5">
            <a:extLst>
              <a:ext uri="{FF2B5EF4-FFF2-40B4-BE49-F238E27FC236}">
                <a16:creationId xmlns:a16="http://schemas.microsoft.com/office/drawing/2014/main" id="{98D47B2A-D6AF-465D-9D7D-90D6644B4099}"/>
              </a:ext>
            </a:extLst>
          </p:cNvPr>
          <p:cNvPicPr>
            <a:picLocks noGrp="1" noChangeAspect="1"/>
          </p:cNvPicPr>
          <p:nvPr>
            <p:ph type="pic" idx="1"/>
          </p:nvPr>
        </p:nvPicPr>
        <p:blipFill rotWithShape="1">
          <a:blip r:embed="rId4"/>
          <a:srcRect l="9091" t="24245" b="24362"/>
          <a:stretch/>
        </p:blipFill>
        <p:spPr>
          <a:xfrm>
            <a:off x="20" y="10"/>
            <a:ext cx="12191980" cy="6857990"/>
          </a:xfrm>
          <a:prstGeom prst="rect">
            <a:avLst/>
          </a:prstGeom>
        </p:spPr>
      </p:pic>
      <p:pic>
        <p:nvPicPr>
          <p:cNvPr id="98" name="Picture 12">
            <a:extLst>
              <a:ext uri="{FF2B5EF4-FFF2-40B4-BE49-F238E27FC236}">
                <a16:creationId xmlns:a16="http://schemas.microsoft.com/office/drawing/2014/main" id="{545F67A4-7428-47F3-AE14-8CA43D976E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9" name="Freeform 5">
            <a:extLst>
              <a:ext uri="{FF2B5EF4-FFF2-40B4-BE49-F238E27FC236}">
                <a16:creationId xmlns:a16="http://schemas.microsoft.com/office/drawing/2014/main" id="{F4A20210-FA90-4B6D-8D2E-1B90054E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6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7" name="Freeform 14">
            <a:extLst>
              <a:ext uri="{FF2B5EF4-FFF2-40B4-BE49-F238E27FC236}">
                <a16:creationId xmlns:a16="http://schemas.microsoft.com/office/drawing/2014/main" id="{39213B44-68B7-47E7-B506-5C79FCF80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39084D60-65A6-45F8-8C17-3529E43F1C3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20" name="Straight Connector 19">
              <a:extLst>
                <a:ext uri="{FF2B5EF4-FFF2-40B4-BE49-F238E27FC236}">
                  <a16:creationId xmlns:a16="http://schemas.microsoft.com/office/drawing/2014/main" id="{444A2572-2BF1-4C8E-AF59-F3AD411D89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5DF3485-B455-470C-8FA8-A1BDE087B8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5E9DCD0-EE49-4CB4-89B6-C25F9861C3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713CF62-C96C-44E9-8C28-E3F2C6E7C6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D06558F-07E9-4D78-A6F3-8BCFA9E734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12D8773-83C0-4D51-9E1F-046DA7DA0DF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880C3FB-3E2E-4054-A6D1-38176D6E2E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05591A-6112-4B84-8E9E-923E43C4ED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884290-8E39-4425-BB4F-48D955C1F8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0C383A3-6D77-41CE-8121-498BC3BA51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120A319-4A10-4542-B48C-5FB2714C4A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B15B038-50ED-419D-B142-C96EE418B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BAFF2F4-75B2-4498-8559-BAE80D89B4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6AE167-8087-4A4B-B41D-5658EEBA68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D353E8A-CBA6-44F9-9C00-D0AD27C96C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A2C318A-A79F-4CAD-BA7A-51427BF9ED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F2996E3-5E01-4F22-B23C-7CD0CF72C4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60F6BC4-AB51-4DE7-B83C-E71FE4EC862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F65FC1C-93BF-4ACA-BF17-17372DD108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9F9913C-8CCE-4D56-9D2A-0C2D686676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0EDD18C-1AAD-48E5-AAAD-73F4B5643C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2D7A5C4-18C8-43E9-A50A-F87A362C85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A0C484E-A224-4DB0-8C34-89BE54BD12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9BB438E-A25F-4A7F-B209-8899B7CEC4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F8BA6DC-B1E9-4F32-A5CC-8F61976B69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F6D95B2-1C8D-4156-AB05-523619B4FC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88409AD-A77F-4304-9E8B-08A4891C70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62AD08A-B385-4D18-B948-8D53B391848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32A413E-FF1A-46B1-BF8B-3C1C408B34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CFF4E44-2BEB-4FAE-97C9-BC6E8296D11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0486C0A-9B93-46B8-932F-876BE26CEF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429BF5D-8D5B-4A48-89EE-8B779826EE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DC996EE-5EB1-4943-A1E8-70810CBD67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2F833C8-E3CE-4399-B78B-9DD0EEA64C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7C92DB2-78F1-4872-B9C7-C658A78869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F8A2FAA-05E1-448E-A606-FA9D67036C2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5AAB5D1-1672-4825-88A7-D93923475E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2CAAFDB-2BA2-4D04-8B8B-1241D5EC09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C381B3C-0009-451B-BCB3-48F7810C1BA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A10544C-1EAD-47FB-A17E-52C6222826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2540B37-D854-4525-93F8-410685438F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450DFE8-D07F-435C-B5A2-47D126FD9F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C1A6513-2D5D-458C-B841-D5DD9844B84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931CF18-850E-41CD-823E-D311BD5CCE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4497A09-1B1C-4EB6-B728-6FC3A1C125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A60DE04-F3E8-437E-A2E4-A8A7BA01CB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DBBA541-852C-4AE6-82E8-6BD13AFB4F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FC3362F-AD7E-45D7-BE85-7C8DD81347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CD83E0F-C8AF-4D52-94DB-CD949A2B16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0D5F865-890F-483F-B407-516CE6D2222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E6A2505-E617-4419-AB05-10B779B5C2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DFF0D66-52FC-4F64-B67F-72D9EFEED1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CC72040-7945-4051-989C-2B728F6D50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6EB6302-2333-45D4-AE20-B0F6D45CC1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ECC1105-D16E-411D-B4B7-80BF039BF9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7D2F518-4540-44DE-BC62-7D598EC99BB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19566BC-880A-4113-A9C4-0017E5184C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18E7D73-F4E4-4F5D-AFF9-EE491954A0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D0988A2-3571-4C16-BDEF-58254F04E5B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550BAC8-41FE-4300-910B-EE7BBD7A0C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8CD175C-18A7-4589-8C46-A61FEF6D99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6BE3031-FD1C-443C-9889-243CEEAEDF8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E37BF5D-3732-41F2-B9AF-A56C9214D6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77B6718-917A-4A01-BCF8-5C6E1217B2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C23AB5B-98FB-43F1-B590-BBA79814F2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6EEC146-226B-4C83-9C1B-DD5495DE16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9C24D094-41EF-4CA2-9834-B04793FA12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DA46AD8-674F-46C3-8A22-280F78F91A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E9D757B-CD9D-447C-8780-79F2FF87511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76B76E9-7342-43BC-B629-9180ABF577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3F25F68A-2DCB-4183-86F1-3428326E595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A5FA913-066C-4504-A753-026056454C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A6E50AC-CA1E-4DD3-B85F-1720C019E68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224B2B1-DBD8-4BA8-8CEB-BFAC8A15D3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DEFE1E7-69A3-47F5-B8B8-C0898281B6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6F1F489-762E-4979-9EBC-50A62330B8E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27DF22C-20E6-4DED-B405-1B26C5218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236FD8D7-6E0F-468E-B8C4-F4E6707112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E7C2630-9E60-4683-B353-190AB60718DC}"/>
              </a:ext>
            </a:extLst>
          </p:cNvPr>
          <p:cNvSpPr>
            <a:spLocks noGrp="1"/>
          </p:cNvSpPr>
          <p:nvPr>
            <p:ph type="title"/>
          </p:nvPr>
        </p:nvSpPr>
        <p:spPr>
          <a:xfrm>
            <a:off x="6646333" y="2032000"/>
            <a:ext cx="4513792" cy="2819398"/>
          </a:xfrm>
        </p:spPr>
        <p:txBody>
          <a:bodyPr vert="horz" lIns="91440" tIns="45720" rIns="91440" bIns="45720" rtlCol="0" anchor="b">
            <a:normAutofit fontScale="90000"/>
          </a:bodyPr>
          <a:lstStyle/>
          <a:p>
            <a:pPr algn="r"/>
            <a:r>
              <a:rPr lang="en-US" sz="4800" dirty="0"/>
              <a:t>Multimeter</a:t>
            </a:r>
            <a:br>
              <a:rPr lang="en-US" sz="4800" dirty="0"/>
            </a:br>
            <a:r>
              <a:rPr lang="en-US" sz="4800" dirty="0"/>
              <a:t>with </a:t>
            </a:r>
            <a:br>
              <a:rPr lang="en-US" sz="4800" dirty="0"/>
            </a:br>
            <a:r>
              <a:rPr lang="en-US" sz="4800" dirty="0"/>
              <a:t>amperage clamp</a:t>
            </a:r>
          </a:p>
        </p:txBody>
      </p:sp>
      <p:sp>
        <p:nvSpPr>
          <p:cNvPr id="4" name="Text Placeholder 3">
            <a:extLst>
              <a:ext uri="{FF2B5EF4-FFF2-40B4-BE49-F238E27FC236}">
                <a16:creationId xmlns:a16="http://schemas.microsoft.com/office/drawing/2014/main" id="{759BA455-767B-4674-BBA6-042E4F6A4D95}"/>
              </a:ext>
            </a:extLst>
          </p:cNvPr>
          <p:cNvSpPr>
            <a:spLocks noGrp="1"/>
          </p:cNvSpPr>
          <p:nvPr>
            <p:ph type="body" sz="half" idx="2"/>
          </p:nvPr>
        </p:nvSpPr>
        <p:spPr>
          <a:xfrm>
            <a:off x="6646332" y="4851399"/>
            <a:ext cx="4971099" cy="1543628"/>
          </a:xfrm>
        </p:spPr>
        <p:txBody>
          <a:bodyPr vert="horz" lIns="91440" tIns="45720" rIns="91440" bIns="45720" rtlCol="0" anchor="t">
            <a:normAutofit lnSpcReduction="10000"/>
          </a:bodyPr>
          <a:lstStyle/>
          <a:p>
            <a:pPr algn="r"/>
            <a:r>
              <a:rPr lang="en-US" cap="all" dirty="0"/>
              <a:t>Used to test an electrical circuit As well components such as motors or loads that draw an amperage to make sure it works correctly. Clamp is installed around wire and the amperage is read.</a:t>
            </a:r>
          </a:p>
          <a:p>
            <a:pPr algn="r"/>
            <a:endParaRPr lang="en-US" cap="all" dirty="0"/>
          </a:p>
        </p:txBody>
      </p:sp>
    </p:spTree>
    <p:extLst>
      <p:ext uri="{BB962C8B-B14F-4D97-AF65-F5344CB8AC3E}">
        <p14:creationId xmlns:p14="http://schemas.microsoft.com/office/powerpoint/2010/main" val="102648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98"/>
                                        </p:tgtEl>
                                        <p:attrNameLst>
                                          <p:attrName>style.visibility</p:attrName>
                                        </p:attrNameLst>
                                      </p:cBhvr>
                                      <p:to>
                                        <p:strVal val="visible"/>
                                      </p:to>
                                    </p:set>
                                    <p:animEffect transition="in" filter="fade">
                                      <p:cBhvr>
                                        <p:cTn id="10" dur="700"/>
                                        <p:tgtEl>
                                          <p:spTgt spid="98"/>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700"/>
                                        <p:tgtEl>
                                          <p:spTgt spid="6"/>
                                        </p:tgtEl>
                                      </p:cBhvr>
                                    </p:animEffect>
                                  </p:childTnLst>
                                </p:cTn>
                              </p:par>
                              <p:par>
                                <p:cTn id="14" presetID="10" presetClass="entr" presetSubtype="0" fill="hold" nodeType="withEffect">
                                  <p:stCondLst>
                                    <p:cond delay="0"/>
                                  </p:stCondLst>
                                  <p:iterate>
                                    <p:tmPct val="10000"/>
                                  </p:iterate>
                                  <p:childTnLst>
                                    <p:set>
                                      <p:cBhvr>
                                        <p:cTn id="15" dur="1" fill="hold">
                                          <p:stCondLst>
                                            <p:cond delay="0"/>
                                          </p:stCondLst>
                                        </p:cTn>
                                        <p:tgtEl>
                                          <p:spTgt spid="18"/>
                                        </p:tgtEl>
                                        <p:attrNameLst>
                                          <p:attrName>style.visibility</p:attrName>
                                        </p:attrNameLst>
                                      </p:cBhvr>
                                      <p:to>
                                        <p:strVal val="visible"/>
                                      </p:to>
                                    </p:set>
                                    <p:animEffect transition="in" filter="fade">
                                      <p:cBhvr>
                                        <p:cTn id="16" dur="7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12" name="Picture Placeholder 11">
            <a:extLst>
              <a:ext uri="{FF2B5EF4-FFF2-40B4-BE49-F238E27FC236}">
                <a16:creationId xmlns:a16="http://schemas.microsoft.com/office/drawing/2014/main" id="{35A7A815-2001-47B1-86AF-E0D7E19DC89B}"/>
              </a:ext>
            </a:extLst>
          </p:cNvPr>
          <p:cNvPicPr>
            <a:picLocks noGrp="1" noChangeAspect="1"/>
          </p:cNvPicPr>
          <p:nvPr>
            <p:ph type="pic" idx="1"/>
          </p:nvPr>
        </p:nvPicPr>
        <p:blipFill rotWithShape="1">
          <a:blip r:embed="rId4"/>
          <a:srcRect t="6153" b="18847"/>
          <a:stretch/>
        </p:blipFill>
        <p:spPr>
          <a:xfrm>
            <a:off x="20" y="10"/>
            <a:ext cx="12191980" cy="6857990"/>
          </a:xfrm>
          <a:prstGeom prst="rect">
            <a:avLst/>
          </a:prstGeom>
        </p:spPr>
      </p:pic>
      <p:pic>
        <p:nvPicPr>
          <p:cNvPr id="19" name="Picture 18">
            <a:extLst>
              <a:ext uri="{FF2B5EF4-FFF2-40B4-BE49-F238E27FC236}">
                <a16:creationId xmlns:a16="http://schemas.microsoft.com/office/drawing/2014/main" id="{0C8B7D16-051E-4562-B872-ABF369C457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Freeform 5">
            <a:extLst>
              <a:ext uri="{FF2B5EF4-FFF2-40B4-BE49-F238E27FC236}">
                <a16:creationId xmlns:a16="http://schemas.microsoft.com/office/drawing/2014/main" id="{ED10CF64-F588-4794-80E9-12CBA17849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16466" y="-18309"/>
            <a:ext cx="11159068" cy="6894618"/>
          </a:xfrm>
          <a:custGeom>
            <a:avLst/>
            <a:gdLst>
              <a:gd name="T0" fmla="*/ 2331 w 2331"/>
              <a:gd name="T1" fmla="*/ 721 h 1440"/>
              <a:gd name="T2" fmla="*/ 2082 w 2331"/>
              <a:gd name="T3" fmla="*/ 0 h 1440"/>
              <a:gd name="T4" fmla="*/ 249 w 2331"/>
              <a:gd name="T5" fmla="*/ 0 h 1440"/>
              <a:gd name="T6" fmla="*/ 0 w 2331"/>
              <a:gd name="T7" fmla="*/ 721 h 1440"/>
              <a:gd name="T8" fmla="*/ 248 w 2331"/>
              <a:gd name="T9" fmla="*/ 1440 h 1440"/>
              <a:gd name="T10" fmla="*/ 2083 w 2331"/>
              <a:gd name="T11" fmla="*/ 1440 h 1440"/>
              <a:gd name="T12" fmla="*/ 2331 w 2331"/>
              <a:gd name="T13" fmla="*/ 721 h 1440"/>
            </a:gdLst>
            <a:ahLst/>
            <a:cxnLst>
              <a:cxn ang="0">
                <a:pos x="T0" y="T1"/>
              </a:cxn>
              <a:cxn ang="0">
                <a:pos x="T2" y="T3"/>
              </a:cxn>
              <a:cxn ang="0">
                <a:pos x="T4" y="T5"/>
              </a:cxn>
              <a:cxn ang="0">
                <a:pos x="T6" y="T7"/>
              </a:cxn>
              <a:cxn ang="0">
                <a:pos x="T8" y="T9"/>
              </a:cxn>
              <a:cxn ang="0">
                <a:pos x="T10" y="T11"/>
              </a:cxn>
              <a:cxn ang="0">
                <a:pos x="T12" y="T13"/>
              </a:cxn>
            </a:cxnLst>
            <a:rect l="0" t="0" r="r" b="b"/>
            <a:pathLst>
              <a:path w="2331" h="1440">
                <a:moveTo>
                  <a:pt x="2331" y="721"/>
                </a:moveTo>
                <a:cubicBezTo>
                  <a:pt x="2331" y="449"/>
                  <a:pt x="2238" y="198"/>
                  <a:pt x="2082" y="0"/>
                </a:cubicBezTo>
                <a:cubicBezTo>
                  <a:pt x="249" y="0"/>
                  <a:pt x="249" y="0"/>
                  <a:pt x="249" y="0"/>
                </a:cubicBezTo>
                <a:cubicBezTo>
                  <a:pt x="93" y="198"/>
                  <a:pt x="0" y="449"/>
                  <a:pt x="0" y="721"/>
                </a:cubicBezTo>
                <a:cubicBezTo>
                  <a:pt x="0" y="992"/>
                  <a:pt x="92" y="1242"/>
                  <a:pt x="248" y="1440"/>
                </a:cubicBezTo>
                <a:cubicBezTo>
                  <a:pt x="2083" y="1440"/>
                  <a:pt x="2083" y="1440"/>
                  <a:pt x="2083" y="1440"/>
                </a:cubicBezTo>
                <a:cubicBezTo>
                  <a:pt x="2239" y="1242"/>
                  <a:pt x="2331" y="992"/>
                  <a:pt x="2331" y="721"/>
                </a:cubicBezTo>
                <a:close/>
              </a:path>
            </a:pathLst>
          </a:custGeom>
          <a:solidFill>
            <a:schemeClr val="bg1">
              <a:alpha val="6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E019357B-780B-4B64-9297-EF7F62619A51}"/>
              </a:ext>
            </a:extLst>
          </p:cNvPr>
          <p:cNvSpPr>
            <a:spLocks noGrp="1"/>
          </p:cNvSpPr>
          <p:nvPr>
            <p:ph type="title"/>
          </p:nvPr>
        </p:nvSpPr>
        <p:spPr>
          <a:xfrm>
            <a:off x="1380067" y="838200"/>
            <a:ext cx="9437159" cy="1227667"/>
          </a:xfrm>
        </p:spPr>
        <p:txBody>
          <a:bodyPr vert="horz" lIns="91440" tIns="45720" rIns="91440" bIns="45720" rtlCol="0" anchor="ctr">
            <a:normAutofit/>
          </a:bodyPr>
          <a:lstStyle/>
          <a:p>
            <a:r>
              <a:rPr lang="en-US" sz="3600"/>
              <a:t>refrigerant gauges</a:t>
            </a:r>
          </a:p>
        </p:txBody>
      </p:sp>
      <p:sp>
        <p:nvSpPr>
          <p:cNvPr id="4" name="Text Placeholder 3">
            <a:extLst>
              <a:ext uri="{FF2B5EF4-FFF2-40B4-BE49-F238E27FC236}">
                <a16:creationId xmlns:a16="http://schemas.microsoft.com/office/drawing/2014/main" id="{FBA83743-7AA5-48A2-A4BB-9EF91DB3877D}"/>
              </a:ext>
            </a:extLst>
          </p:cNvPr>
          <p:cNvSpPr>
            <a:spLocks noGrp="1"/>
          </p:cNvSpPr>
          <p:nvPr>
            <p:ph type="body" sz="half" idx="2"/>
          </p:nvPr>
        </p:nvSpPr>
        <p:spPr>
          <a:xfrm>
            <a:off x="1380067" y="2006601"/>
            <a:ext cx="9437159" cy="3784600"/>
          </a:xfrm>
        </p:spPr>
        <p:txBody>
          <a:bodyPr vert="horz" lIns="91440" tIns="45720" rIns="91440" bIns="45720" rtlCol="0" anchor="ctr">
            <a:normAutofit/>
          </a:bodyPr>
          <a:lstStyle/>
          <a:p>
            <a:pPr>
              <a:buFont typeface="Arial"/>
              <a:buChar char="•"/>
            </a:pPr>
            <a:r>
              <a:rPr lang="en-US" dirty="0"/>
              <a:t>Used to check the pressure of a refrigeration system. </a:t>
            </a:r>
            <a:endParaRPr lang="en-US"/>
          </a:p>
          <a:p>
            <a:pPr>
              <a:buFont typeface="Arial"/>
              <a:buChar char="•"/>
            </a:pPr>
            <a:r>
              <a:rPr lang="en-US" dirty="0"/>
              <a:t>Also used to remove or add refrigerant to a system </a:t>
            </a:r>
            <a:endParaRPr lang="en-US"/>
          </a:p>
          <a:p>
            <a:pPr>
              <a:buFont typeface="Arial"/>
              <a:buChar char="•"/>
            </a:pPr>
            <a:r>
              <a:rPr lang="en-US" dirty="0"/>
              <a:t>or perform a test.</a:t>
            </a:r>
            <a:endParaRPr lang="en-US"/>
          </a:p>
        </p:txBody>
      </p:sp>
      <p:sp>
        <p:nvSpPr>
          <p:cNvPr id="7" name="TextBox 6">
            <a:extLst>
              <a:ext uri="{FF2B5EF4-FFF2-40B4-BE49-F238E27FC236}">
                <a16:creationId xmlns:a16="http://schemas.microsoft.com/office/drawing/2014/main" id="{B3258A0E-69CF-4D0D-A789-9E6BA29BD35F}"/>
              </a:ext>
            </a:extLst>
          </p:cNvPr>
          <p:cNvSpPr txBox="1"/>
          <p:nvPr/>
        </p:nvSpPr>
        <p:spPr>
          <a:xfrm>
            <a:off x="9884958" y="6870700"/>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diy.stackexchange.com/questions/7600/does-building-insulation-wear-out-and-have-to-be-replaced">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958939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6" name="Content Placeholder 5">
            <a:extLst>
              <a:ext uri="{FF2B5EF4-FFF2-40B4-BE49-F238E27FC236}">
                <a16:creationId xmlns:a16="http://schemas.microsoft.com/office/drawing/2014/main" id="{E58C1868-FDCD-427E-AA96-8441D3DF7763}"/>
              </a:ext>
            </a:extLst>
          </p:cNvPr>
          <p:cNvPicPr>
            <a:picLocks noGrp="1" noChangeAspect="1"/>
          </p:cNvPicPr>
          <p:nvPr>
            <p:ph idx="1"/>
          </p:nvPr>
        </p:nvPicPr>
        <p:blipFill rotWithShape="1">
          <a:blip r:embed="rId4"/>
          <a:srcRect l="28906" t="1" r="28906" b="587"/>
          <a:stretch/>
        </p:blipFill>
        <p:spPr>
          <a:xfrm>
            <a:off x="2552448" y="926754"/>
            <a:ext cx="6710354" cy="5208148"/>
          </a:xfrm>
          <a:prstGeom prst="rect">
            <a:avLst/>
          </a:prstGeom>
        </p:spPr>
      </p:pic>
      <p:pic>
        <p:nvPicPr>
          <p:cNvPr id="13" name="Picture 12">
            <a:extLst>
              <a:ext uri="{FF2B5EF4-FFF2-40B4-BE49-F238E27FC236}">
                <a16:creationId xmlns:a16="http://schemas.microsoft.com/office/drawing/2014/main" id="{0C8B7D16-051E-4562-B872-ABF369C457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Freeform 5">
            <a:extLst>
              <a:ext uri="{FF2B5EF4-FFF2-40B4-BE49-F238E27FC236}">
                <a16:creationId xmlns:a16="http://schemas.microsoft.com/office/drawing/2014/main" id="{ED10CF64-F588-4794-80E9-12CBA17849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16466" y="-18309"/>
            <a:ext cx="11159068" cy="6894618"/>
          </a:xfrm>
          <a:custGeom>
            <a:avLst/>
            <a:gdLst>
              <a:gd name="T0" fmla="*/ 2331 w 2331"/>
              <a:gd name="T1" fmla="*/ 721 h 1440"/>
              <a:gd name="T2" fmla="*/ 2082 w 2331"/>
              <a:gd name="T3" fmla="*/ 0 h 1440"/>
              <a:gd name="T4" fmla="*/ 249 w 2331"/>
              <a:gd name="T5" fmla="*/ 0 h 1440"/>
              <a:gd name="T6" fmla="*/ 0 w 2331"/>
              <a:gd name="T7" fmla="*/ 721 h 1440"/>
              <a:gd name="T8" fmla="*/ 248 w 2331"/>
              <a:gd name="T9" fmla="*/ 1440 h 1440"/>
              <a:gd name="T10" fmla="*/ 2083 w 2331"/>
              <a:gd name="T11" fmla="*/ 1440 h 1440"/>
              <a:gd name="T12" fmla="*/ 2331 w 2331"/>
              <a:gd name="T13" fmla="*/ 721 h 1440"/>
            </a:gdLst>
            <a:ahLst/>
            <a:cxnLst>
              <a:cxn ang="0">
                <a:pos x="T0" y="T1"/>
              </a:cxn>
              <a:cxn ang="0">
                <a:pos x="T2" y="T3"/>
              </a:cxn>
              <a:cxn ang="0">
                <a:pos x="T4" y="T5"/>
              </a:cxn>
              <a:cxn ang="0">
                <a:pos x="T6" y="T7"/>
              </a:cxn>
              <a:cxn ang="0">
                <a:pos x="T8" y="T9"/>
              </a:cxn>
              <a:cxn ang="0">
                <a:pos x="T10" y="T11"/>
              </a:cxn>
              <a:cxn ang="0">
                <a:pos x="T12" y="T13"/>
              </a:cxn>
            </a:cxnLst>
            <a:rect l="0" t="0" r="r" b="b"/>
            <a:pathLst>
              <a:path w="2331" h="1440">
                <a:moveTo>
                  <a:pt x="2331" y="721"/>
                </a:moveTo>
                <a:cubicBezTo>
                  <a:pt x="2331" y="449"/>
                  <a:pt x="2238" y="198"/>
                  <a:pt x="2082" y="0"/>
                </a:cubicBezTo>
                <a:cubicBezTo>
                  <a:pt x="249" y="0"/>
                  <a:pt x="249" y="0"/>
                  <a:pt x="249" y="0"/>
                </a:cubicBezTo>
                <a:cubicBezTo>
                  <a:pt x="93" y="198"/>
                  <a:pt x="0" y="449"/>
                  <a:pt x="0" y="721"/>
                </a:cubicBezTo>
                <a:cubicBezTo>
                  <a:pt x="0" y="992"/>
                  <a:pt x="92" y="1242"/>
                  <a:pt x="248" y="1440"/>
                </a:cubicBezTo>
                <a:cubicBezTo>
                  <a:pt x="2083" y="1440"/>
                  <a:pt x="2083" y="1440"/>
                  <a:pt x="2083" y="1440"/>
                </a:cubicBezTo>
                <a:cubicBezTo>
                  <a:pt x="2239" y="1242"/>
                  <a:pt x="2331" y="992"/>
                  <a:pt x="2331" y="721"/>
                </a:cubicBezTo>
                <a:close/>
              </a:path>
            </a:pathLst>
          </a:custGeom>
          <a:solidFill>
            <a:schemeClr val="bg1">
              <a:alpha val="6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1D9E95A4-4F4C-4FE0-B43C-4870D512DA25}"/>
              </a:ext>
            </a:extLst>
          </p:cNvPr>
          <p:cNvSpPr>
            <a:spLocks noGrp="1"/>
          </p:cNvSpPr>
          <p:nvPr>
            <p:ph type="title"/>
          </p:nvPr>
        </p:nvSpPr>
        <p:spPr>
          <a:xfrm>
            <a:off x="1380067" y="838200"/>
            <a:ext cx="9437159" cy="1227667"/>
          </a:xfrm>
        </p:spPr>
        <p:txBody>
          <a:bodyPr vert="horz" lIns="91440" tIns="45720" rIns="91440" bIns="45720" rtlCol="0" anchor="ctr">
            <a:normAutofit/>
          </a:bodyPr>
          <a:lstStyle/>
          <a:p>
            <a:r>
              <a:rPr lang="en-US" sz="3600"/>
              <a:t>Vacuum pump</a:t>
            </a:r>
          </a:p>
        </p:txBody>
      </p:sp>
      <p:sp>
        <p:nvSpPr>
          <p:cNvPr id="4" name="Text Placeholder 3">
            <a:extLst>
              <a:ext uri="{FF2B5EF4-FFF2-40B4-BE49-F238E27FC236}">
                <a16:creationId xmlns:a16="http://schemas.microsoft.com/office/drawing/2014/main" id="{EE42C731-66C5-4D02-A705-3FD8A23DD2E0}"/>
              </a:ext>
            </a:extLst>
          </p:cNvPr>
          <p:cNvSpPr>
            <a:spLocks noGrp="1"/>
          </p:cNvSpPr>
          <p:nvPr>
            <p:ph type="body" sz="half" idx="2"/>
          </p:nvPr>
        </p:nvSpPr>
        <p:spPr>
          <a:xfrm>
            <a:off x="1380067" y="2006601"/>
            <a:ext cx="9437159" cy="3784600"/>
          </a:xfrm>
        </p:spPr>
        <p:txBody>
          <a:bodyPr vert="horz" lIns="91440" tIns="45720" rIns="91440" bIns="45720" rtlCol="0" anchor="ctr">
            <a:normAutofit/>
          </a:bodyPr>
          <a:lstStyle/>
          <a:p>
            <a:pPr>
              <a:buFont typeface="Arial"/>
              <a:buChar char="•"/>
            </a:pPr>
            <a:r>
              <a:rPr lang="en-US" dirty="0"/>
              <a:t>Used to pull a vacuum on a system. Pulls moisture and air out of system. Also can be used to test a system for a leak.</a:t>
            </a:r>
            <a:endParaRPr lang="en-US"/>
          </a:p>
        </p:txBody>
      </p:sp>
    </p:spTree>
    <p:extLst>
      <p:ext uri="{BB962C8B-B14F-4D97-AF65-F5344CB8AC3E}">
        <p14:creationId xmlns:p14="http://schemas.microsoft.com/office/powerpoint/2010/main" val="2881928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 name="Picture 10">
            <a:extLst>
              <a:ext uri="{FF2B5EF4-FFF2-40B4-BE49-F238E27FC236}">
                <a16:creationId xmlns:a16="http://schemas.microsoft.com/office/drawing/2014/main" id="{6AF6706C-CF07-43A1-BCC4-CBA5D33820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2" name="Rectangle 12">
            <a:extLst>
              <a:ext uri="{FF2B5EF4-FFF2-40B4-BE49-F238E27FC236}">
                <a16:creationId xmlns:a16="http://schemas.microsoft.com/office/drawing/2014/main" id="{1F94DC1C-47D1-41D7-8B1B-9A036D6140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pic>
        <p:nvPicPr>
          <p:cNvPr id="103" name="Picture 14">
            <a:extLst>
              <a:ext uri="{FF2B5EF4-FFF2-40B4-BE49-F238E27FC236}">
                <a16:creationId xmlns:a16="http://schemas.microsoft.com/office/drawing/2014/main" id="{811383CE-CE86-4E1C-B289-798EB9E6E0E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51622"/>
          <a:stretch/>
        </p:blipFill>
        <p:spPr>
          <a:xfrm>
            <a:off x="1" y="0"/>
            <a:ext cx="5896768" cy="6856214"/>
          </a:xfrm>
          <a:prstGeom prst="rect">
            <a:avLst/>
          </a:prstGeom>
        </p:spPr>
      </p:pic>
      <p:sp>
        <p:nvSpPr>
          <p:cNvPr id="2" name="Title 1">
            <a:extLst>
              <a:ext uri="{FF2B5EF4-FFF2-40B4-BE49-F238E27FC236}">
                <a16:creationId xmlns:a16="http://schemas.microsoft.com/office/drawing/2014/main" id="{6EE926D6-E51D-4A6F-A726-A0415E959838}"/>
              </a:ext>
            </a:extLst>
          </p:cNvPr>
          <p:cNvSpPr>
            <a:spLocks noGrp="1"/>
          </p:cNvSpPr>
          <p:nvPr>
            <p:ph type="title"/>
          </p:nvPr>
        </p:nvSpPr>
        <p:spPr>
          <a:xfrm>
            <a:off x="486876" y="2032000"/>
            <a:ext cx="4513792" cy="2819398"/>
          </a:xfrm>
        </p:spPr>
        <p:txBody>
          <a:bodyPr vert="horz" lIns="91440" tIns="45720" rIns="91440" bIns="45720" rtlCol="0" anchor="b">
            <a:normAutofit/>
          </a:bodyPr>
          <a:lstStyle/>
          <a:p>
            <a:pPr algn="r"/>
            <a:r>
              <a:rPr lang="en-US" sz="4800">
                <a:solidFill>
                  <a:srgbClr val="FFFFFF"/>
                </a:solidFill>
              </a:rPr>
              <a:t>Recovery pump</a:t>
            </a:r>
          </a:p>
        </p:txBody>
      </p:sp>
      <p:sp>
        <p:nvSpPr>
          <p:cNvPr id="4" name="Text Placeholder 3">
            <a:extLst>
              <a:ext uri="{FF2B5EF4-FFF2-40B4-BE49-F238E27FC236}">
                <a16:creationId xmlns:a16="http://schemas.microsoft.com/office/drawing/2014/main" id="{62942730-B434-45DF-8A52-A477DAE42D8F}"/>
              </a:ext>
            </a:extLst>
          </p:cNvPr>
          <p:cNvSpPr>
            <a:spLocks noGrp="1"/>
          </p:cNvSpPr>
          <p:nvPr>
            <p:ph type="body" sz="half" idx="2"/>
          </p:nvPr>
        </p:nvSpPr>
        <p:spPr>
          <a:xfrm>
            <a:off x="486876" y="4851399"/>
            <a:ext cx="4513792" cy="914401"/>
          </a:xfrm>
        </p:spPr>
        <p:txBody>
          <a:bodyPr vert="horz" lIns="91440" tIns="45720" rIns="91440" bIns="45720" rtlCol="0" anchor="t">
            <a:normAutofit/>
          </a:bodyPr>
          <a:lstStyle/>
          <a:p>
            <a:pPr algn="r"/>
            <a:r>
              <a:rPr lang="en-US" sz="1800" cap="all">
                <a:solidFill>
                  <a:srgbClr val="FFFFFF"/>
                </a:solidFill>
              </a:rPr>
              <a:t>Used to remove refrigerant from a system. The Freon is pumped into a cylinder.</a:t>
            </a:r>
          </a:p>
        </p:txBody>
      </p:sp>
      <p:sp useBgFill="1">
        <p:nvSpPr>
          <p:cNvPr id="104" name="Freeform 5">
            <a:extLst>
              <a:ext uri="{FF2B5EF4-FFF2-40B4-BE49-F238E27FC236}">
                <a16:creationId xmlns:a16="http://schemas.microsoft.com/office/drawing/2014/main" id="{AC12A592-C02D-46EF-8E1F-9335DB8D71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05" name="Freeform 14">
            <a:extLst>
              <a:ext uri="{FF2B5EF4-FFF2-40B4-BE49-F238E27FC236}">
                <a16:creationId xmlns:a16="http://schemas.microsoft.com/office/drawing/2014/main" id="{24005816-5BCA-4665-8A58-5580F8E9C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20">
            <a:extLst>
              <a:ext uri="{FF2B5EF4-FFF2-40B4-BE49-F238E27FC236}">
                <a16:creationId xmlns:a16="http://schemas.microsoft.com/office/drawing/2014/main" id="{BF07F359-8CA3-4854-91E7-EE60040205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22" name="Straight Connector 21">
              <a:extLst>
                <a:ext uri="{FF2B5EF4-FFF2-40B4-BE49-F238E27FC236}">
                  <a16:creationId xmlns:a16="http://schemas.microsoft.com/office/drawing/2014/main" id="{8A7FCE86-4904-4337-8D0A-3ABA73F609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A32C234-504D-411A-A62B-C1CFD8CE74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81593A9-FD94-454C-9225-478E907061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A3524A1-6DED-4D15-ADE5-F797DBCEC7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A8491CF-856E-4A54-84A5-45C558D41A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D63A388-BF18-4ABD-96E0-5946B1ABB1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CF6D779-BD20-4058-AC29-AF4E2510C2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189C0F2-FCB0-4636-9B05-F9FCBB2020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74CB59A-0AC3-4235-A93D-73EE124669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B6E97A3-E95A-4D79-A8F8-1945EA2634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F4ABF86-0905-4DE8-8F0B-D10D3D6F9C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FAAFEF7-DFA1-48C7-9E4E-FF7B1453C7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D828735-DFD9-4894-8461-77A2FB0C92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A6C2585-E93E-489D-8819-FCEE3CFF11C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57C1F25-FC5C-4082-B4F6-888F8E467EE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5DF4BDB-CA1D-4DA1-8D26-6BAEE0A21A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315D2A0-DDA4-4A25-9CC7-7F90CCF0C4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5312B72-7E7D-4B0B-960E-7D7C9540EBD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48B42BB-3C0E-4546-957B-AB593E308C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37809D5-5F69-4BC6-A661-44B2A8A682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269CB4C-8BB5-4F63-8961-7EB8FE56D4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5E7B60C-3F52-49EA-99F5-BE42AF88DD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C5E885C-0F0D-4E11-8B78-4CE951E2692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FA6E20-F564-4CA4-9150-FDD50B02CD2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3C02C6B-B913-486F-ACAE-432DE1F770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6B5EE64-D401-45A4-82D4-85D4BF5C8E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F622D05-678C-405E-A74F-8D92A9C644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8E01EF1-6517-49CC-9891-1BD6D0F49D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C93E79A-63A6-4782-9D2C-BC50CD3B94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6C4B4DB-9B57-4C69-96EB-3E1910CEF4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BBDCDA7-4ECB-42B1-8524-3D30023D6B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7483057-DCDA-4BC6-8E99-7EAD94E878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5C35A56-0BFD-443F-8C2B-CA73A3BFE9E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14A0AE5-3A88-4D5D-845C-5E906888C8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4D7BF13-EDB8-4740-A3C5-87E2E7C6766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6DAB64F-4B49-434F-BFB6-0BEB41AFB6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3B5AD9A-BDA6-42CE-A1C0-C072103072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FD67DCC-475F-4BED-A634-FCDD63176BB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D276E23-C86D-408D-821A-1E9A44CAEA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879A029-D911-41C4-B218-E41871762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9C7C9F5-65FB-4EF9-9AAD-F7E1FC14B8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115B885-5742-431C-BA48-96FC1F6D228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ACE37A6-0062-4B86-B4E6-18088040CDC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A8679B4-56BA-43AB-A0A2-E2DA3E20530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0DE24D2-627B-4C47-A858-A572BCDBAC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612A33E-5DE0-4E4D-9469-0BD0B3E0E72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1673515-5E42-490F-85A0-45658D81C6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B048C17-3768-4DAF-A7AE-B2E71749702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AA4E6AA-9D65-4EED-91CB-87A5762ED0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B48B9EB-BBF2-48D7-A1D7-720D94506B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1492B79-7338-4309-8667-BB29A7BC7B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352FD87-EC9C-4EB5-9ACC-A152F78FC8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F2CEA1F-EFA8-4353-B5F8-CCE27955A12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3E2723F-2530-4636-9A19-8F11B15662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A9EE901-51C9-4292-BB45-5EDB8568A0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55407C2-7321-48CD-811F-92C71F701C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5298A8A-2787-4153-BDA2-E939BFD514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45057B3-3FAB-42ED-AF52-F00BB07FA5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A3F09E9-F476-4352-90E3-6A15C74268B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28F7C5C-CECC-45A8-8A1F-D679534D4CB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FFDFE9C-2017-4831-9F1B-6A03B58B10D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1BC942F-09CF-4A51-85A5-E23E2D71C8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456B520-137F-484D-A1B1-7DA5C3F823E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ECA29F0-381E-4770-97BF-54C4E52201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43CCF9F-8F11-4676-82F3-DEE8A48C8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FA620FD-6A45-4754-BF42-A9FA44966D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C4D38F3-F3A2-42F4-8B57-DE978EC4AD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C26D30E-A91E-4A5B-A419-0B9D79D57CE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DAB3EBC-722A-462E-AAAE-506E50038E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CBAABC17-832F-48CF-B0D7-0F7DE54607F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1FCA513-75D7-414B-BE8F-D780746A1A6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2EDEC73-B6F5-473F-934A-CEF57604A8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B987884-C452-4492-A9F8-2770D3373B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9D978AF2-B7BB-4E05-81F1-1A5DBD1CB4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D7AD4D45-C3AB-458E-B826-0FACBD0DF3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A6E15555-6738-463C-B7DF-86429F2F96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AE487172-B4C3-4D13-A562-EF0BA3DD96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8E66297-1295-432A-AA84-7BB2341C19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pic>
        <p:nvPicPr>
          <p:cNvPr id="6" name="Content Placeholder 5">
            <a:extLst>
              <a:ext uri="{FF2B5EF4-FFF2-40B4-BE49-F238E27FC236}">
                <a16:creationId xmlns:a16="http://schemas.microsoft.com/office/drawing/2014/main" id="{3EC6121C-B5CF-4F63-8A34-A1266BF38B2B}"/>
              </a:ext>
            </a:extLst>
          </p:cNvPr>
          <p:cNvPicPr>
            <a:picLocks noGrp="1" noChangeAspect="1"/>
          </p:cNvPicPr>
          <p:nvPr>
            <p:ph idx="1"/>
          </p:nvPr>
        </p:nvPicPr>
        <p:blipFill>
          <a:blip r:embed="rId3"/>
          <a:stretch/>
        </p:blipFill>
        <p:spPr>
          <a:xfrm>
            <a:off x="7086070" y="2433919"/>
            <a:ext cx="4281546" cy="3211160"/>
          </a:xfrm>
          <a:prstGeom prst="rect">
            <a:avLst/>
          </a:prstGeom>
        </p:spPr>
      </p:pic>
    </p:spTree>
    <p:extLst>
      <p:ext uri="{BB962C8B-B14F-4D97-AF65-F5344CB8AC3E}">
        <p14:creationId xmlns:p14="http://schemas.microsoft.com/office/powerpoint/2010/main" val="2141903980"/>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6" name="Picture Placeholder 5">
            <a:extLst>
              <a:ext uri="{FF2B5EF4-FFF2-40B4-BE49-F238E27FC236}">
                <a16:creationId xmlns:a16="http://schemas.microsoft.com/office/drawing/2014/main" id="{AC4BBD8E-5866-4F44-B36E-09689824436E}"/>
              </a:ext>
            </a:extLst>
          </p:cNvPr>
          <p:cNvPicPr>
            <a:picLocks noGrp="1" noChangeAspect="1"/>
          </p:cNvPicPr>
          <p:nvPr>
            <p:ph type="pic" idx="1"/>
          </p:nvPr>
        </p:nvPicPr>
        <p:blipFill rotWithShape="1">
          <a:blip r:embed="rId4"/>
          <a:srcRect l="9091" t="23978" b="7840"/>
          <a:stretch/>
        </p:blipFill>
        <p:spPr>
          <a:xfrm>
            <a:off x="20" y="10"/>
            <a:ext cx="12191980" cy="6857990"/>
          </a:xfrm>
          <a:prstGeom prst="rect">
            <a:avLst/>
          </a:prstGeom>
        </p:spPr>
      </p:pic>
      <p:pic>
        <p:nvPicPr>
          <p:cNvPr id="13" name="Picture 12">
            <a:extLst>
              <a:ext uri="{FF2B5EF4-FFF2-40B4-BE49-F238E27FC236}">
                <a16:creationId xmlns:a16="http://schemas.microsoft.com/office/drawing/2014/main" id="{545F67A4-7428-47F3-AE14-8CA43D976E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Freeform 5">
            <a:extLst>
              <a:ext uri="{FF2B5EF4-FFF2-40B4-BE49-F238E27FC236}">
                <a16:creationId xmlns:a16="http://schemas.microsoft.com/office/drawing/2014/main" id="{F4A20210-FA90-4B6D-8D2E-1B90054E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6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7" name="Freeform 14">
            <a:extLst>
              <a:ext uri="{FF2B5EF4-FFF2-40B4-BE49-F238E27FC236}">
                <a16:creationId xmlns:a16="http://schemas.microsoft.com/office/drawing/2014/main" id="{39213B44-68B7-47E7-B506-5C79FCF80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39084D60-65A6-45F8-8C17-3529E43F1C3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20" name="Straight Connector 19">
              <a:extLst>
                <a:ext uri="{FF2B5EF4-FFF2-40B4-BE49-F238E27FC236}">
                  <a16:creationId xmlns:a16="http://schemas.microsoft.com/office/drawing/2014/main" id="{444A2572-2BF1-4C8E-AF59-F3AD411D89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5DF3485-B455-470C-8FA8-A1BDE087B8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5E9DCD0-EE49-4CB4-89B6-C25F9861C3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713CF62-C96C-44E9-8C28-E3F2C6E7C6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D06558F-07E9-4D78-A6F3-8BCFA9E734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12D8773-83C0-4D51-9E1F-046DA7DA0DF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880C3FB-3E2E-4054-A6D1-38176D6E2E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05591A-6112-4B84-8E9E-923E43C4ED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884290-8E39-4425-BB4F-48D955C1F8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0C383A3-6D77-41CE-8121-498BC3BA51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120A319-4A10-4542-B48C-5FB2714C4A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B15B038-50ED-419D-B142-C96EE418B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BAFF2F4-75B2-4498-8559-BAE80D89B4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6AE167-8087-4A4B-B41D-5658EEBA68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D353E8A-CBA6-44F9-9C00-D0AD27C96C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A2C318A-A79F-4CAD-BA7A-51427BF9ED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F2996E3-5E01-4F22-B23C-7CD0CF72C4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60F6BC4-AB51-4DE7-B83C-E71FE4EC862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F65FC1C-93BF-4ACA-BF17-17372DD108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9F9913C-8CCE-4D56-9D2A-0C2D686676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0EDD18C-1AAD-48E5-AAAD-73F4B5643C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2D7A5C4-18C8-43E9-A50A-F87A362C85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A0C484E-A224-4DB0-8C34-89BE54BD12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9BB438E-A25F-4A7F-B209-8899B7CEC4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F8BA6DC-B1E9-4F32-A5CC-8F61976B69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F6D95B2-1C8D-4156-AB05-523619B4FC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88409AD-A77F-4304-9E8B-08A4891C70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62AD08A-B385-4D18-B948-8D53B391848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32A413E-FF1A-46B1-BF8B-3C1C408B34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CFF4E44-2BEB-4FAE-97C9-BC6E8296D11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0486C0A-9B93-46B8-932F-876BE26CEF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429BF5D-8D5B-4A48-89EE-8B779826EE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DC996EE-5EB1-4943-A1E8-70810CBD67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2F833C8-E3CE-4399-B78B-9DD0EEA64C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7C92DB2-78F1-4872-B9C7-C658A78869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F8A2FAA-05E1-448E-A606-FA9D67036C2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5AAB5D1-1672-4825-88A7-D93923475E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2CAAFDB-2BA2-4D04-8B8B-1241D5EC09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C381B3C-0009-451B-BCB3-48F7810C1BA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A10544C-1EAD-47FB-A17E-52C6222826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2540B37-D854-4525-93F8-410685438F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450DFE8-D07F-435C-B5A2-47D126FD9F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C1A6513-2D5D-458C-B841-D5DD9844B84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931CF18-850E-41CD-823E-D311BD5CCE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4497A09-1B1C-4EB6-B728-6FC3A1C125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A60DE04-F3E8-437E-A2E4-A8A7BA01CB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DBBA541-852C-4AE6-82E8-6BD13AFB4F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FC3362F-AD7E-45D7-BE85-7C8DD81347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CD83E0F-C8AF-4D52-94DB-CD949A2B16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0D5F865-890F-483F-B407-516CE6D2222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E6A2505-E617-4419-AB05-10B779B5C2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DFF0D66-52FC-4F64-B67F-72D9EFEED1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CC72040-7945-4051-989C-2B728F6D50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6EB6302-2333-45D4-AE20-B0F6D45CC1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ECC1105-D16E-411D-B4B7-80BF039BF9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7D2F518-4540-44DE-BC62-7D598EC99BB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19566BC-880A-4113-A9C4-0017E5184C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18E7D73-F4E4-4F5D-AFF9-EE491954A0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D0988A2-3571-4C16-BDEF-58254F04E5B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550BAC8-41FE-4300-910B-EE7BBD7A0C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8CD175C-18A7-4589-8C46-A61FEF6D99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6BE3031-FD1C-443C-9889-243CEEAEDF8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E37BF5D-3732-41F2-B9AF-A56C9214D6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77B6718-917A-4A01-BCF8-5C6E1217B2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C23AB5B-98FB-43F1-B590-BBA79814F2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6EEC146-226B-4C83-9C1B-DD5495DE16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9C24D094-41EF-4CA2-9834-B04793FA12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DA46AD8-674F-46C3-8A22-280F78F91A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E9D757B-CD9D-447C-8780-79F2FF87511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76B76E9-7342-43BC-B629-9180ABF577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3F25F68A-2DCB-4183-86F1-3428326E595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A5FA913-066C-4504-A753-026056454C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A6E50AC-CA1E-4DD3-B85F-1720C019E68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224B2B1-DBD8-4BA8-8CEB-BFAC8A15D3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DEFE1E7-69A3-47F5-B8B8-C0898281B6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6F1F489-762E-4979-9EBC-50A62330B8E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27DF22C-20E6-4DED-B405-1B26C5218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236FD8D7-6E0F-468E-B8C4-F4E6707112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EA93E77-A97F-4781-A03E-48ED15405F80}"/>
              </a:ext>
            </a:extLst>
          </p:cNvPr>
          <p:cNvSpPr>
            <a:spLocks noGrp="1"/>
          </p:cNvSpPr>
          <p:nvPr>
            <p:ph type="title"/>
          </p:nvPr>
        </p:nvSpPr>
        <p:spPr>
          <a:xfrm>
            <a:off x="6646333" y="2032000"/>
            <a:ext cx="4513792" cy="2819398"/>
          </a:xfrm>
        </p:spPr>
        <p:txBody>
          <a:bodyPr vert="horz" lIns="91440" tIns="45720" rIns="91440" bIns="45720" rtlCol="0" anchor="b">
            <a:normAutofit/>
          </a:bodyPr>
          <a:lstStyle/>
          <a:p>
            <a:pPr algn="r"/>
            <a:r>
              <a:rPr lang="en-US" sz="4800"/>
              <a:t>Tube bender</a:t>
            </a:r>
          </a:p>
        </p:txBody>
      </p:sp>
      <p:sp>
        <p:nvSpPr>
          <p:cNvPr id="4" name="Text Placeholder 3">
            <a:extLst>
              <a:ext uri="{FF2B5EF4-FFF2-40B4-BE49-F238E27FC236}">
                <a16:creationId xmlns:a16="http://schemas.microsoft.com/office/drawing/2014/main" id="{E0269A15-18DA-480E-9DE9-D608C5B65EA9}"/>
              </a:ext>
            </a:extLst>
          </p:cNvPr>
          <p:cNvSpPr>
            <a:spLocks noGrp="1"/>
          </p:cNvSpPr>
          <p:nvPr>
            <p:ph type="body" sz="half" idx="2"/>
          </p:nvPr>
        </p:nvSpPr>
        <p:spPr>
          <a:xfrm>
            <a:off x="6646333" y="4851399"/>
            <a:ext cx="4513792" cy="914401"/>
          </a:xfrm>
        </p:spPr>
        <p:txBody>
          <a:bodyPr vert="horz" lIns="91440" tIns="45720" rIns="91440" bIns="45720" rtlCol="0" anchor="t">
            <a:normAutofit/>
          </a:bodyPr>
          <a:lstStyle/>
          <a:p>
            <a:pPr algn="r"/>
            <a:r>
              <a:rPr lang="en-US" cap="all"/>
              <a:t>Used to bend copper pipe. Must have.</a:t>
            </a:r>
          </a:p>
        </p:txBody>
      </p:sp>
    </p:spTree>
    <p:extLst>
      <p:ext uri="{BB962C8B-B14F-4D97-AF65-F5344CB8AC3E}">
        <p14:creationId xmlns:p14="http://schemas.microsoft.com/office/powerpoint/2010/main" val="169627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13"/>
                                        </p:tgtEl>
                                        <p:attrNameLst>
                                          <p:attrName>style.visibility</p:attrName>
                                        </p:attrNameLst>
                                      </p:cBhvr>
                                      <p:to>
                                        <p:strVal val="visible"/>
                                      </p:to>
                                    </p:set>
                                    <p:animEffect transition="in" filter="fade">
                                      <p:cBhvr>
                                        <p:cTn id="10" dur="700"/>
                                        <p:tgtEl>
                                          <p:spTgt spid="13"/>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700"/>
                                        <p:tgtEl>
                                          <p:spTgt spid="6"/>
                                        </p:tgtEl>
                                      </p:cBhvr>
                                    </p:animEffect>
                                  </p:childTnLst>
                                </p:cTn>
                              </p:par>
                              <p:par>
                                <p:cTn id="14" presetID="10" presetClass="entr" presetSubtype="0" fill="hold" nodeType="withEffect">
                                  <p:stCondLst>
                                    <p:cond delay="0"/>
                                  </p:stCondLst>
                                  <p:iterate>
                                    <p:tmPct val="10000"/>
                                  </p:iterate>
                                  <p:childTnLst>
                                    <p:set>
                                      <p:cBhvr>
                                        <p:cTn id="15" dur="1" fill="hold">
                                          <p:stCondLst>
                                            <p:cond delay="0"/>
                                          </p:stCondLst>
                                        </p:cTn>
                                        <p:tgtEl>
                                          <p:spTgt spid="11"/>
                                        </p:tgtEl>
                                        <p:attrNameLst>
                                          <p:attrName>style.visibility</p:attrName>
                                        </p:attrNameLst>
                                      </p:cBhvr>
                                      <p:to>
                                        <p:strVal val="visible"/>
                                      </p:to>
                                    </p:set>
                                    <p:animEffect transition="in" filter="fade">
                                      <p:cBhvr>
                                        <p:cTn id="16" dur="7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6" name="Picture Placeholder 5">
            <a:extLst>
              <a:ext uri="{FF2B5EF4-FFF2-40B4-BE49-F238E27FC236}">
                <a16:creationId xmlns:a16="http://schemas.microsoft.com/office/drawing/2014/main" id="{D3FC524D-66BE-4680-88BE-F6D3A4FCB6BD}"/>
              </a:ext>
            </a:extLst>
          </p:cNvPr>
          <p:cNvPicPr>
            <a:picLocks noGrp="1" noChangeAspect="1"/>
          </p:cNvPicPr>
          <p:nvPr>
            <p:ph type="pic" idx="1"/>
          </p:nvPr>
        </p:nvPicPr>
        <p:blipFill rotWithShape="1">
          <a:blip r:embed="rId4"/>
          <a:srcRect t="14449"/>
          <a:stretch/>
        </p:blipFill>
        <p:spPr>
          <a:xfrm>
            <a:off x="20" y="10"/>
            <a:ext cx="12191980" cy="6857990"/>
          </a:xfrm>
          <a:prstGeom prst="rect">
            <a:avLst/>
          </a:prstGeom>
        </p:spPr>
      </p:pic>
      <p:pic>
        <p:nvPicPr>
          <p:cNvPr id="13" name="Picture 12">
            <a:extLst>
              <a:ext uri="{FF2B5EF4-FFF2-40B4-BE49-F238E27FC236}">
                <a16:creationId xmlns:a16="http://schemas.microsoft.com/office/drawing/2014/main" id="{C63E20F8-074D-4B3B-AE66-7BBD6F1CB7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168A5C37-E0A9-462D-BC65-C14D9025F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962026" y="607814"/>
            <a:ext cx="10264775" cy="5640586"/>
          </a:xfrm>
          <a:prstGeom prst="rect">
            <a:avLst/>
          </a:prstGeom>
          <a:solidFill>
            <a:schemeClr val="bg1">
              <a:alpha val="7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white"/>
              </a:buClr>
              <a:buSzPct val="100000"/>
              <a:buFont typeface="Arial"/>
              <a:buNone/>
              <a:tabLst/>
              <a:defRPr/>
            </a:pPr>
            <a:endParaRPr kumimoji="0" lang="en-US" sz="1600" b="0" i="0" u="none" strike="noStrike" kern="1200" cap="all"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58DCC3-648D-4CAF-A50D-136F17129091}"/>
              </a:ext>
            </a:extLst>
          </p:cNvPr>
          <p:cNvSpPr>
            <a:spLocks noGrp="1"/>
          </p:cNvSpPr>
          <p:nvPr>
            <p:ph type="title"/>
          </p:nvPr>
        </p:nvSpPr>
        <p:spPr>
          <a:xfrm>
            <a:off x="1380067" y="787400"/>
            <a:ext cx="9437159" cy="1278467"/>
          </a:xfrm>
        </p:spPr>
        <p:txBody>
          <a:bodyPr vert="horz" lIns="91440" tIns="45720" rIns="91440" bIns="45720" rtlCol="0" anchor="ctr">
            <a:normAutofit/>
          </a:bodyPr>
          <a:lstStyle/>
          <a:p>
            <a:pPr algn="ctr"/>
            <a:r>
              <a:rPr lang="en-US" sz="3600"/>
              <a:t>Flare and Swag kit</a:t>
            </a:r>
          </a:p>
        </p:txBody>
      </p:sp>
      <p:sp>
        <p:nvSpPr>
          <p:cNvPr id="4" name="Text Placeholder 3">
            <a:extLst>
              <a:ext uri="{FF2B5EF4-FFF2-40B4-BE49-F238E27FC236}">
                <a16:creationId xmlns:a16="http://schemas.microsoft.com/office/drawing/2014/main" id="{0227C00F-79CE-4693-ADC8-4375D048E6A6}"/>
              </a:ext>
            </a:extLst>
          </p:cNvPr>
          <p:cNvSpPr>
            <a:spLocks noGrp="1"/>
          </p:cNvSpPr>
          <p:nvPr>
            <p:ph type="body" sz="half" idx="2"/>
          </p:nvPr>
        </p:nvSpPr>
        <p:spPr>
          <a:xfrm>
            <a:off x="1380067" y="2142067"/>
            <a:ext cx="9437159" cy="3725333"/>
          </a:xfrm>
        </p:spPr>
        <p:txBody>
          <a:bodyPr vert="horz" lIns="91440" tIns="45720" rIns="91440" bIns="45720" rtlCol="0" anchor="ctr">
            <a:normAutofit/>
          </a:bodyPr>
          <a:lstStyle/>
          <a:p>
            <a:pPr>
              <a:buFont typeface="Arial"/>
              <a:buChar char="•"/>
            </a:pPr>
            <a:r>
              <a:rPr lang="en-US" dirty="0"/>
              <a:t>Used to fit copper pipe together. There will be times when the ends will need to be expanded to make a joint.</a:t>
            </a:r>
            <a:endParaRPr lang="en-US"/>
          </a:p>
        </p:txBody>
      </p:sp>
    </p:spTree>
    <p:extLst>
      <p:ext uri="{BB962C8B-B14F-4D97-AF65-F5344CB8AC3E}">
        <p14:creationId xmlns:p14="http://schemas.microsoft.com/office/powerpoint/2010/main" val="2566407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6" name="Picture Placeholder 5">
            <a:extLst>
              <a:ext uri="{FF2B5EF4-FFF2-40B4-BE49-F238E27FC236}">
                <a16:creationId xmlns:a16="http://schemas.microsoft.com/office/drawing/2014/main" id="{1798E707-6262-4386-8107-5809DC02E748}"/>
              </a:ext>
            </a:extLst>
          </p:cNvPr>
          <p:cNvPicPr>
            <a:picLocks noGrp="1" noChangeAspect="1"/>
          </p:cNvPicPr>
          <p:nvPr>
            <p:ph type="pic" idx="1"/>
          </p:nvPr>
        </p:nvPicPr>
        <p:blipFill rotWithShape="1">
          <a:blip r:embed="rId4"/>
          <a:srcRect t="25000"/>
          <a:stretch/>
        </p:blipFill>
        <p:spPr>
          <a:xfrm>
            <a:off x="20" y="10"/>
            <a:ext cx="12191980" cy="6857990"/>
          </a:xfrm>
          <a:prstGeom prst="rect">
            <a:avLst/>
          </a:prstGeom>
        </p:spPr>
      </p:pic>
      <p:pic>
        <p:nvPicPr>
          <p:cNvPr id="13" name="Picture 12">
            <a:extLst>
              <a:ext uri="{FF2B5EF4-FFF2-40B4-BE49-F238E27FC236}">
                <a16:creationId xmlns:a16="http://schemas.microsoft.com/office/drawing/2014/main" id="{0C8B7D16-051E-4562-B872-ABF369C457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Freeform 5">
            <a:extLst>
              <a:ext uri="{FF2B5EF4-FFF2-40B4-BE49-F238E27FC236}">
                <a16:creationId xmlns:a16="http://schemas.microsoft.com/office/drawing/2014/main" id="{ED10CF64-F588-4794-80E9-12CBA17849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16466" y="-18309"/>
            <a:ext cx="11159068" cy="6894618"/>
          </a:xfrm>
          <a:custGeom>
            <a:avLst/>
            <a:gdLst>
              <a:gd name="T0" fmla="*/ 2331 w 2331"/>
              <a:gd name="T1" fmla="*/ 721 h 1440"/>
              <a:gd name="T2" fmla="*/ 2082 w 2331"/>
              <a:gd name="T3" fmla="*/ 0 h 1440"/>
              <a:gd name="T4" fmla="*/ 249 w 2331"/>
              <a:gd name="T5" fmla="*/ 0 h 1440"/>
              <a:gd name="T6" fmla="*/ 0 w 2331"/>
              <a:gd name="T7" fmla="*/ 721 h 1440"/>
              <a:gd name="T8" fmla="*/ 248 w 2331"/>
              <a:gd name="T9" fmla="*/ 1440 h 1440"/>
              <a:gd name="T10" fmla="*/ 2083 w 2331"/>
              <a:gd name="T11" fmla="*/ 1440 h 1440"/>
              <a:gd name="T12" fmla="*/ 2331 w 2331"/>
              <a:gd name="T13" fmla="*/ 721 h 1440"/>
            </a:gdLst>
            <a:ahLst/>
            <a:cxnLst>
              <a:cxn ang="0">
                <a:pos x="T0" y="T1"/>
              </a:cxn>
              <a:cxn ang="0">
                <a:pos x="T2" y="T3"/>
              </a:cxn>
              <a:cxn ang="0">
                <a:pos x="T4" y="T5"/>
              </a:cxn>
              <a:cxn ang="0">
                <a:pos x="T6" y="T7"/>
              </a:cxn>
              <a:cxn ang="0">
                <a:pos x="T8" y="T9"/>
              </a:cxn>
              <a:cxn ang="0">
                <a:pos x="T10" y="T11"/>
              </a:cxn>
              <a:cxn ang="0">
                <a:pos x="T12" y="T13"/>
              </a:cxn>
            </a:cxnLst>
            <a:rect l="0" t="0" r="r" b="b"/>
            <a:pathLst>
              <a:path w="2331" h="1440">
                <a:moveTo>
                  <a:pt x="2331" y="721"/>
                </a:moveTo>
                <a:cubicBezTo>
                  <a:pt x="2331" y="449"/>
                  <a:pt x="2238" y="198"/>
                  <a:pt x="2082" y="0"/>
                </a:cubicBezTo>
                <a:cubicBezTo>
                  <a:pt x="249" y="0"/>
                  <a:pt x="249" y="0"/>
                  <a:pt x="249" y="0"/>
                </a:cubicBezTo>
                <a:cubicBezTo>
                  <a:pt x="93" y="198"/>
                  <a:pt x="0" y="449"/>
                  <a:pt x="0" y="721"/>
                </a:cubicBezTo>
                <a:cubicBezTo>
                  <a:pt x="0" y="992"/>
                  <a:pt x="92" y="1242"/>
                  <a:pt x="248" y="1440"/>
                </a:cubicBezTo>
                <a:cubicBezTo>
                  <a:pt x="2083" y="1440"/>
                  <a:pt x="2083" y="1440"/>
                  <a:pt x="2083" y="1440"/>
                </a:cubicBezTo>
                <a:cubicBezTo>
                  <a:pt x="2239" y="1242"/>
                  <a:pt x="2331" y="992"/>
                  <a:pt x="2331" y="721"/>
                </a:cubicBezTo>
                <a:close/>
              </a:path>
            </a:pathLst>
          </a:custGeom>
          <a:solidFill>
            <a:schemeClr val="bg1">
              <a:alpha val="6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537981C5-C961-483D-A232-061717176C81}"/>
              </a:ext>
            </a:extLst>
          </p:cNvPr>
          <p:cNvSpPr>
            <a:spLocks noGrp="1"/>
          </p:cNvSpPr>
          <p:nvPr>
            <p:ph type="title"/>
          </p:nvPr>
        </p:nvSpPr>
        <p:spPr>
          <a:xfrm>
            <a:off x="1380067" y="838200"/>
            <a:ext cx="9437159" cy="1227667"/>
          </a:xfrm>
        </p:spPr>
        <p:txBody>
          <a:bodyPr vert="horz" lIns="91440" tIns="45720" rIns="91440" bIns="45720" rtlCol="0" anchor="ctr">
            <a:normAutofit/>
          </a:bodyPr>
          <a:lstStyle/>
          <a:p>
            <a:r>
              <a:rPr lang="en-US" sz="3600"/>
              <a:t>Refrigerant charging scale</a:t>
            </a:r>
          </a:p>
        </p:txBody>
      </p:sp>
      <p:sp>
        <p:nvSpPr>
          <p:cNvPr id="4" name="Text Placeholder 3">
            <a:extLst>
              <a:ext uri="{FF2B5EF4-FFF2-40B4-BE49-F238E27FC236}">
                <a16:creationId xmlns:a16="http://schemas.microsoft.com/office/drawing/2014/main" id="{318CC3A9-1685-4F9D-A18C-ECC366D8BCD1}"/>
              </a:ext>
            </a:extLst>
          </p:cNvPr>
          <p:cNvSpPr>
            <a:spLocks noGrp="1"/>
          </p:cNvSpPr>
          <p:nvPr>
            <p:ph type="body" sz="half" idx="2"/>
          </p:nvPr>
        </p:nvSpPr>
        <p:spPr>
          <a:xfrm>
            <a:off x="1380067" y="2006601"/>
            <a:ext cx="9437159" cy="3784600"/>
          </a:xfrm>
        </p:spPr>
        <p:txBody>
          <a:bodyPr vert="horz" lIns="91440" tIns="45720" rIns="91440" bIns="45720" rtlCol="0" anchor="ctr">
            <a:normAutofit/>
          </a:bodyPr>
          <a:lstStyle/>
          <a:p>
            <a:pPr>
              <a:buFont typeface="Arial"/>
              <a:buChar char="•"/>
            </a:pPr>
            <a:r>
              <a:rPr lang="en-US" dirty="0"/>
              <a:t>Refrigerant is always weighed into a system. This is also used to keep track of Freon usage for EPA purposes.</a:t>
            </a:r>
            <a:endParaRPr lang="en-US"/>
          </a:p>
        </p:txBody>
      </p:sp>
    </p:spTree>
    <p:extLst>
      <p:ext uri="{BB962C8B-B14F-4D97-AF65-F5344CB8AC3E}">
        <p14:creationId xmlns:p14="http://schemas.microsoft.com/office/powerpoint/2010/main" val="179536505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TM03457452[[fn=Celestial]]</Template>
  <TotalTime>3118</TotalTime>
  <Words>252</Words>
  <Application>Microsoft Office PowerPoint</Application>
  <PresentationFormat>Widescreen</PresentationFormat>
  <Paragraphs>27</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Celestial</vt:lpstr>
      <vt:lpstr>The Big Chill Refrigeration School</vt:lpstr>
      <vt:lpstr>Tools of the trade</vt:lpstr>
      <vt:lpstr>Multimeter with  amperage clamp</vt:lpstr>
      <vt:lpstr>refrigerant gauges</vt:lpstr>
      <vt:lpstr>Vacuum pump</vt:lpstr>
      <vt:lpstr>Recovery pump</vt:lpstr>
      <vt:lpstr>Tube bender</vt:lpstr>
      <vt:lpstr>Flare and Swag kit</vt:lpstr>
      <vt:lpstr>Refrigerant charging scale</vt:lpstr>
      <vt:lpstr>Tubing Cutter</vt:lpstr>
      <vt:lpstr>Recovery cylinder</vt:lpstr>
      <vt:lpstr>Tube clamp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Big Chill Refrigeration School</dc:title>
  <dc:creator>saltandpepper76@outlook.com</dc:creator>
  <cp:lastModifiedBy>Estrees Marshall</cp:lastModifiedBy>
  <cp:revision>20</cp:revision>
  <dcterms:created xsi:type="dcterms:W3CDTF">2018-04-25T02:32:14Z</dcterms:created>
  <dcterms:modified xsi:type="dcterms:W3CDTF">2021-05-13T01:48:24Z</dcterms:modified>
</cp:coreProperties>
</file>