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F6DE5E4-6E1A-4C66-975B-5CDE40BE16B9}">
  <a:tblStyle styleId="{4F6DE5E4-6E1A-4C66-975B-5CDE40BE16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F6598A7-A9BA-4CFA-9A02-5B297EC1195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ad1dc62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ad1dc62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6913c73c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6913c73c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6913c73c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6913c73c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6913c73c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6913c73c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6913c73c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6913c73c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6913c73c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6913c73c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6913c73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6913c73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dab8baa85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dab8baa8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6913c73c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6913c73c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6913c73c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6913c73c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6913c73c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6913c73c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ad1dc623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ad1dc623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6913c73c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6913c73c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6913c73c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6913c73c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6913c73c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6913c73c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6913c73c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6913c73c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6913c73c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6913c73c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695c0ea9d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695c0ea9d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695c0ea9d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7695c0ea9d_1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695c0ea9d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7695c0ea9d_1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695c0ea9d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7695c0ea9d_1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695c0ea9d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7695c0ea9d_1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9a6fa5a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9a6fa5a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695c0ea9d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7695c0ea9d_1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695c0ea9d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7695c0ea9d_1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6913c73c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6913c73c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6913c73c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6913c73c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6913c73c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6913c73c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16656b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16656b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695c0ea9d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695c0ea9d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695c0ea9d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695c0ea9d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695c0ea9d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695c0ea9d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695c0ea9d_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7695c0ea9d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695c0ea9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695c0ea9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695c0ea9d_1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695c0ea9d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695c0ea9d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695c0ea9d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695c0ea9d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695c0ea9d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685f2c3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685f2c3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e08bd79e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e08bd79e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6913c73c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6913c73c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59a6fa5a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59a6fa5a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695c0ea9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695c0ea9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95c0ea9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695c0ea9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95c0ea9d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695c0ea9d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95c0ea9d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95c0ea9d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695c0ea9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695c0ea9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 (blue)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●"/>
              <a:defRPr sz="1600">
                <a:solidFill>
                  <a:srgbClr val="0092AA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" name="Google Shape;55;p13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">
  <p:cSld name="SMK_basi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334" y="67315"/>
            <a:ext cx="1249512" cy="84664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2333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" name="Google Shape;62;p14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32333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2 content">
  <p:cSld name="SMK_2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671637"/>
            <a:ext cx="38862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5BFD0"/>
              </a:buClr>
              <a:buSzPts val="1600"/>
              <a:buChar char="●"/>
              <a:defRPr sz="1600">
                <a:solidFill>
                  <a:srgbClr val="55BFD0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629150" y="1671637"/>
            <a:ext cx="38862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●"/>
              <a:defRPr sz="1600">
                <a:solidFill>
                  <a:srgbClr val="0092AA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2333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334" y="67315"/>
            <a:ext cx="1249512" cy="84664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9" name="Google Shape;69;p15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32333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kleine titel/schema">
  <p:cSld name="SMK_kleine titel/schema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628650" y="460638"/>
            <a:ext cx="7886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AA"/>
              </a:buClr>
              <a:buSzPts val="1600"/>
              <a:buFont typeface="Calibri"/>
              <a:buNone/>
              <a:defRPr b="1" sz="1600" cap="none">
                <a:solidFill>
                  <a:srgbClr val="0092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" name="Google Shape;74;p16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>
            <a:off x="2951162" y="1407706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 (blue) 1">
  <p:cSld name="SMK_basis (blue)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628650" y="1671637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○"/>
              <a:defRPr sz="1600">
                <a:solidFill>
                  <a:srgbClr val="0092AA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■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92AA"/>
              </a:buClr>
              <a:buSzPts val="1600"/>
              <a:buChar char="●"/>
              <a:defRPr sz="1600">
                <a:solidFill>
                  <a:srgbClr val="0092AA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23332"/>
              </a:buClr>
              <a:buSzPts val="1600"/>
              <a:buChar char="○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" name="Google Shape;82;p17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kleine titel/schema 1">
  <p:cSld name="SMK_kleine titel/schema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0" y="0"/>
            <a:ext cx="9144000" cy="991200"/>
          </a:xfrm>
          <a:prstGeom prst="rect">
            <a:avLst/>
          </a:prstGeom>
          <a:solidFill>
            <a:srgbClr val="55BF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 txBox="1"/>
          <p:nvPr>
            <p:ph type="title"/>
          </p:nvPr>
        </p:nvSpPr>
        <p:spPr>
          <a:xfrm>
            <a:off x="628650" y="460638"/>
            <a:ext cx="78867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AA"/>
              </a:buClr>
              <a:buSzPts val="1600"/>
              <a:buFont typeface="Calibri"/>
              <a:buNone/>
              <a:defRPr b="1" sz="1600" cap="none">
                <a:solidFill>
                  <a:srgbClr val="0092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92AA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18"/>
          <p:cNvCxnSpPr/>
          <p:nvPr/>
        </p:nvCxnSpPr>
        <p:spPr>
          <a:xfrm>
            <a:off x="2951163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3946334" y="67316"/>
            <a:ext cx="1249512" cy="846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8"/>
          <p:cNvCxnSpPr/>
          <p:nvPr/>
        </p:nvCxnSpPr>
        <p:spPr>
          <a:xfrm>
            <a:off x="2951162" y="1407706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0092A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2951163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K_basis 1">
  <p:cSld name="1_SMK_basi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334" y="67315"/>
            <a:ext cx="1249512" cy="84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800"/>
              <a:buFont typeface="Arial Black"/>
              <a:buNone/>
              <a:defRPr sz="2800">
                <a:solidFill>
                  <a:srgbClr val="3233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28650" y="1671638"/>
            <a:ext cx="7886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332"/>
              </a:buClr>
              <a:buSzPts val="1600"/>
              <a:buNone/>
              <a:defRPr sz="1600">
                <a:solidFill>
                  <a:srgbClr val="323332"/>
                </a:solidFill>
              </a:defRPr>
            </a:lvl1pPr>
            <a:lvl2pPr indent="-3302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2pPr>
            <a:lvl3pPr indent="-3302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4pPr>
            <a:lvl5pPr indent="-3302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332"/>
              </a:buClr>
              <a:buSzPts val="1600"/>
              <a:buChar char="●"/>
              <a:defRPr sz="1600">
                <a:solidFill>
                  <a:srgbClr val="32333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2951164" y="4767263"/>
            <a:ext cx="3241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1400"/>
              <a:buFont typeface="Verdana"/>
              <a:buNone/>
              <a:defRPr sz="2800">
                <a:solidFill>
                  <a:srgbClr val="32333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654610"/>
              </a:buClr>
              <a:buSzPts val="1400"/>
              <a:buFont typeface="Verdana"/>
              <a:buNone/>
              <a:defRPr b="0" i="0" sz="2800" u="none" cap="none" strike="noStrike">
                <a:solidFill>
                  <a:srgbClr val="65461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cxnSp>
        <p:nvCxnSpPr>
          <p:cNvPr id="103" name="Google Shape;103;p20"/>
          <p:cNvCxnSpPr/>
          <p:nvPr/>
        </p:nvCxnSpPr>
        <p:spPr>
          <a:xfrm>
            <a:off x="2951164" y="4767263"/>
            <a:ext cx="3241800" cy="0"/>
          </a:xfrm>
          <a:prstGeom prst="straightConnector1">
            <a:avLst/>
          </a:prstGeom>
          <a:noFill/>
          <a:ln cap="flat" cmpd="sng" w="9525">
            <a:solidFill>
              <a:srgbClr val="32333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forvo.com/" TargetMode="External"/><Relationship Id="rId4" Type="http://schemas.openxmlformats.org/officeDocument/2006/relationships/hyperlink" Target="https://apprendre.tv5monde.com/fr/aides/prononciation" TargetMode="External"/><Relationship Id="rId5" Type="http://schemas.openxmlformats.org/officeDocument/2006/relationships/hyperlink" Target="https://apprendre.tv5monde.com/fr/aides/prononciation" TargetMode="External"/><Relationship Id="rId6" Type="http://schemas.openxmlformats.org/officeDocument/2006/relationships/hyperlink" Target="https://www.podcastfrancaisfacile.com/apprendre-le-francais/phonetique-en-francais.html" TargetMode="External"/><Relationship Id="rId7" Type="http://schemas.openxmlformats.org/officeDocument/2006/relationships/hyperlink" Target="https://www.podcastfrancaisfacile.com/francais-debutant-apprendre-le-francais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klascement.net/talen/downloadbaar-lesmateriaal/64875/franse-instructies-in-de-les-fiche/?previo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nseigner.tv5monde.com/fiches-pedagogiques-fle/bonjour-116" TargetMode="External"/><Relationship Id="rId4" Type="http://schemas.openxmlformats.org/officeDocument/2006/relationships/hyperlink" Target="https://www.youtube.com/channel/UCLmlUMA_bGiMWWgfDwfNDgw" TargetMode="External"/><Relationship Id="rId5" Type="http://schemas.openxmlformats.org/officeDocument/2006/relationships/hyperlink" Target="https://www.rtbf.be/ouftivi/niouzz" TargetMode="External"/><Relationship Id="rId6" Type="http://schemas.openxmlformats.org/officeDocument/2006/relationships/hyperlink" Target="https://leblob.fr/series/aventure-des-sepas" TargetMode="External"/><Relationship Id="rId7" Type="http://schemas.openxmlformats.org/officeDocument/2006/relationships/hyperlink" Target="https://www.podcastfrancaisfacile.com/francais-debutant-apprendre-le-francais.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leszexpertsfle.com/ressources-fle/sketchnote-parler-de-ma-famille-en-a1/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vernieuwenderwijs.nl/how-to-6-samenwerken-met-padlet/" TargetMode="External"/><Relationship Id="rId4" Type="http://schemas.openxmlformats.org/officeDocument/2006/relationships/hyperlink" Target="https://trello.com/nl" TargetMode="External"/><Relationship Id="rId5" Type="http://schemas.openxmlformats.org/officeDocument/2006/relationships/hyperlink" Target="https://flipgrid.com/" TargetMode="External"/><Relationship Id="rId6" Type="http://schemas.openxmlformats.org/officeDocument/2006/relationships/hyperlink" Target="https://tellagami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fransnaokan.be/wp-content/uploads/2018/09/6juni_LOM.pdf" TargetMode="External"/><Relationship Id="rId4" Type="http://schemas.openxmlformats.org/officeDocument/2006/relationships/hyperlink" Target="https://www.klascement.net/bis/syllabus/9389/frans-voor-beginners-1/" TargetMode="External"/><Relationship Id="rId5" Type="http://schemas.openxmlformats.org/officeDocument/2006/relationships/hyperlink" Target="https://www.klascement.net/talen/downloadbaar-lesmateriaal/46182/la-formation-des-temps-fiches-a-completer/?previous" TargetMode="External"/><Relationship Id="rId6" Type="http://schemas.openxmlformats.org/officeDocument/2006/relationships/hyperlink" Target="http://fransnaokan.be/wp-content/uploads/2018/09/6juni_Eureka.pdf" TargetMode="External"/><Relationship Id="rId7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lewebpedagogique.com/ressources-fle/vocabulaire/vocabulaire-illustre/" TargetMode="External"/><Relationship Id="rId4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agi.to/podcast/collaborer-pour-ecrire-les-agites-du-fle-01/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fransnaokan.be/copain-francais/" TargetMode="External"/><Relationship Id="rId4" Type="http://schemas.openxmlformats.org/officeDocument/2006/relationships/hyperlink" Target="http://vubtoday.be/nl/content/brutus-brusselse-studenten-en-scholieren-vinden-elkaar" TargetMode="External"/><Relationship Id="rId5" Type="http://schemas.openxmlformats.org/officeDocument/2006/relationships/hyperlink" Target="https://www.leplaisirdapprendre.com/portfolio/francais-premiers-pas/" TargetMode="External"/><Relationship Id="rId6" Type="http://schemas.openxmlformats.org/officeDocument/2006/relationships/hyperlink" Target="http://fransnaokan.be/wp-content/uploads/2019/04/ICT-Frans-na-OKAN-040.html" TargetMode="External"/><Relationship Id="rId7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mailto:steven.delarue@stad.gent.be" TargetMode="External"/><Relationship Id="rId4" Type="http://schemas.openxmlformats.org/officeDocument/2006/relationships/hyperlink" Target="mailto:jan@schoolmakers.be" TargetMode="External"/><Relationship Id="rId5" Type="http://schemas.openxmlformats.org/officeDocument/2006/relationships/hyperlink" Target="mailto:julie.petitjean@kuleuven.be" TargetMode="External"/><Relationship Id="rId6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30"/>
              <a:buFont typeface="Arial"/>
              <a:buNone/>
            </a:pPr>
            <a:r>
              <a:rPr b="1" lang="nl" sz="403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FRANS VOOR (EX-)OKAN-LEERLINGEN</a:t>
            </a:r>
            <a:endParaRPr/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311700" y="3055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073763"/>
                </a:solidFill>
              </a:rPr>
              <a:t>SESSIE 2</a:t>
            </a:r>
            <a:endParaRPr b="1" sz="3000">
              <a:solidFill>
                <a:srgbClr val="073763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0498" y="558351"/>
            <a:ext cx="1831401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385675" y="3923825"/>
            <a:ext cx="3000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WELKOM!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850" y="584050"/>
            <a:ext cx="2451042" cy="8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25" y="381932"/>
            <a:ext cx="2861551" cy="128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3. LESSEN ONDER DE LOEP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Bekijk de lessen Frans die deze week gepland stonden.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Selecteer een les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waarin heel wat leerlingen de vooropgestelde lesdoelen niet of in beperkte mate hebben bereikt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die volgens jou wel een make-over kan gebruiken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Deel met de collega naast je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waarop de leerlingen zijn vastgelopen tijdens deze les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waarover je zelf (nog) niet (helemaal) tevreden was tijdens deze les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673" y="314798"/>
            <a:ext cx="1490625" cy="14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3D85C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 welke obstakels bots je als je Frans geeft aan ex-OKAN-leerlingen? Wat werkt (nog) niet, wat kost je energie?</a:t>
            </a:r>
            <a:endParaRPr b="1" sz="24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GROTE DIVERSITEIT BINNEN ONZE GROEPEN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24400"/>
            <a:ext cx="8096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050" y="4420300"/>
            <a:ext cx="5052895" cy="3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88" y="3886900"/>
            <a:ext cx="82772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450" y="3333875"/>
            <a:ext cx="3575510" cy="3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3D85C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 welke obstakels bots je als je Frans geeft aan ex-OKAN-leerlingen? Wat werkt (nog) niet, wat kost je energie?</a:t>
            </a:r>
            <a:endParaRPr b="1" sz="24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NOOD AAN AANGEPAST MATERIAAL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00" y="2401700"/>
            <a:ext cx="1861581" cy="3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6175" y="2741800"/>
            <a:ext cx="4633750" cy="2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425" y="3245813"/>
            <a:ext cx="82391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6400" y="4453325"/>
            <a:ext cx="5042962" cy="3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3D85C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 welke obstakels bots je als je Frans geeft aan ex-OKAN-leerlingen? Wat werkt (nog) niet, wat kost je energie?</a:t>
            </a:r>
            <a:endParaRPr b="1" sz="24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MEER TIJD NODIG VOOR ONDERSTEUNING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79500"/>
            <a:ext cx="5323475" cy="2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175" y="2922000"/>
            <a:ext cx="3094246" cy="2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75" y="3464500"/>
            <a:ext cx="7828625" cy="5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3. LESSEN ONDER DE LOEP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Neem het lesmateriaal voor de les die tussen sessie 2 en 3 aan bod komt.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Stel de les kort aan een collega voor: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 sz="1800">
                <a:latin typeface="Calibri"/>
                <a:ea typeface="Calibri"/>
                <a:cs typeface="Calibri"/>
                <a:sym typeface="Calibri"/>
              </a:rPr>
              <a:t>Welke inhoudelijke elementen (kennis, vaardigheden, attitudes) komen er aan bod?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Welk lesverloop voorzie je en hoe vul je de verschillende lesfasen in (bijv. introductie, instructie, werkvormen, lesafsluiting…)?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Luister met deze les in je achterhoofd naar de input die volgt en noteer enkele ideeën die je les eventueel nog zouden kunnen versterken.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673" y="314798"/>
            <a:ext cx="1490625" cy="14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WAARAAN WERKEN DE LEERLINGEN IN DEZE LES</a:t>
            </a: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800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WELKE ONDERDELEN VOORZIE JIJ BINNEN DEZE LES?</a:t>
            </a:r>
            <a:endParaRPr sz="2800">
              <a:solidFill>
                <a:srgbClr val="C9DAF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3" name="Google Shape;213;p35"/>
          <p:cNvGraphicFramePr/>
          <p:nvPr/>
        </p:nvGraphicFramePr>
        <p:xfrm>
          <a:off x="145575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{4F6DE5E4-6E1A-4C66-975B-5CDE40BE16B9}</a:tableStyleId>
              </a:tblPr>
              <a:tblGrid>
                <a:gridCol w="1760850"/>
                <a:gridCol w="1760850"/>
                <a:gridCol w="1760850"/>
                <a:gridCol w="1760850"/>
                <a:gridCol w="1760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COMPRÉHENSION ORALE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COMPRÉHENSION ÉCRITE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EXPRESSION ORALE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EXPRESSION ÉCRITE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INTERACTION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PRONONCIATION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VOCABULAIRE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GRAMMAIRE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COMPÉTENCES INTERCULTURELLES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...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Google Shape;214;p35"/>
          <p:cNvGraphicFramePr/>
          <p:nvPr/>
        </p:nvGraphicFramePr>
        <p:xfrm>
          <a:off x="145575" y="357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{4F6DE5E4-6E1A-4C66-975B-5CDE40BE16B9}</a:tableStyleId>
              </a:tblPr>
              <a:tblGrid>
                <a:gridCol w="1467375"/>
                <a:gridCol w="1467375"/>
                <a:gridCol w="1467375"/>
                <a:gridCol w="1467375"/>
                <a:gridCol w="1467375"/>
                <a:gridCol w="1467375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AutoNum type="arabicPeriod"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Doelen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2. Voorkennis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3. Instructie 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4. Begeleid oefenen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5. Oefenen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6. Afronder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AMÉLIORER LA PRONONCIATION - COMMENT?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11700" y="1630350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binnen een een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veilig en positief leerklimaat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soms grote afstand tussen de thuistaal en het Frans → het is normaal dat bepaalde Franse klanken moeilijk uit te spreken zijn!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verschillende thuistalen in de klas brengen → bevatten ook klanken die voor mij als leerkracht moeilijk uit te spreken zijn!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klank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aanbieden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eerst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leren horen en herkennen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herhalen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discrimineren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zo snel mogelijk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gebruiken in woorden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meerdere zintuigen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aanspreken (visueel, auditief, motorisch)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maak gebruik van een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uitspraakwoordenboek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bijv. </a:t>
            </a:r>
            <a:r>
              <a:rPr lang="nl" sz="1100" u="sng">
                <a:solidFill>
                  <a:schemeClr val="hlink"/>
                </a:solidFill>
                <a:hlinkClick r:id="rId3"/>
              </a:rPr>
              <a:t>https://www.forvo.com/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online oefenmateriaal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integreren, bijv.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TV5MONDE - Prononciation</a:t>
            </a: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Principales fautes de prononciation - classées par langue maternelle</a:t>
            </a: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Leçons et exercices de prononciation</a:t>
            </a: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français facile</a:t>
            </a: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AMÉLIORER LA PRONONCIATION - COMMENT?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11700" y="1630350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Ressources: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200" y="1856400"/>
            <a:ext cx="19050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CORRIGER </a:t>
            </a: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LA PRONONCIATION - QUAND?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Wanneer wel?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tijdens gerichte uitspraakoefeningen (drill)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bij het luidop lezen van een tekst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in kleine groepjes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door een Franstalige taalbuddy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Wanneer liever niet?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in communicatieve situaties (kan afremmen en / of frustratie veroorzaken)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in grote groep (tenzij dezelfde moeilijkheid blijft terugkeren)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FAVORISER LA COMPRÉHENSION ORALE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265025" y="10177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fragment kiezen dat op dat moment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zinvol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is voor de doelgroep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00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nodige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voorkennis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activeren en </a:t>
            </a:r>
            <a:r>
              <a:rPr i="1" lang="nl">
                <a:latin typeface="Calibri"/>
                <a:ea typeface="Calibri"/>
                <a:cs typeface="Calibri"/>
                <a:sym typeface="Calibri"/>
              </a:rPr>
              <a:t>eventueel aanbrengen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(bijv. thematische woordenschat, kennis van de wereld, link met persoonlijke ervaring…)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afgebakend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luisterdoel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stellen: wil ik iets te weten komen, moet ik iets doen…?         (+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geruststellen: je hoeft niet elk woord te begrijpen om het luisterdoel te halen!)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tekstsoort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bespreken: waar gaan we naar luisteren en wat verwachten we te horen?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luistergedrag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(bijv. globaal, selectief, intensief…)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afstemmen op het luisterdoel en de tekstsoort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bij beeldfragment: deels/helemaal bekijken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zonder geluid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en eerste indrukken over inhoud samenleggen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fragment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herhaald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beluisteren en tussendoor bespreken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leerlingen ondersteunen in het </a:t>
            </a:r>
            <a:r>
              <a:rPr b="1"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begrijpen van instructies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PROGRAMMA VAN VANDAAG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Even opfrissen: wat hadden we geleerd vorige keer?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Retrieval practice dus… remember?</a:t>
            </a:r>
            <a:endParaRPr b="1" i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Huiswerk gemaakt?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Lessen onder de loep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Lesmateriaal finaliseren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FAVORISER LA COMPRÉHENSION ORALE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Ressources: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Adomania, vies de collégiens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1 jour, 1 question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Les Niouzz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L’aventure des Sépas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Podcast français facile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FAVORISER L’EXPRESSION ORALE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265025" y="1456650"/>
            <a:ext cx="85206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van zeer gesloten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spreekopdrachten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naar meer open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met eigen inbreng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op basis van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ondersteunende materialen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(bijv. spreekkader, afbeeldingen, woordkaartjes, mindmap…)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binnen een veilig en positief leerklimaat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focus op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kleine spreekkansen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ipv op uitgebreide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spreekopdrachten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veel oefenkansen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ter voorbereiding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 u="sng">
                <a:solidFill>
                  <a:schemeClr val="hlink"/>
                </a:solidFill>
                <a:hlinkClick r:id="rId3"/>
              </a:rPr>
              <a:t>https://leszexpertsfle.com/ressources-fle/sketchnote-parler-de-ma-famille-en-a1/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500" y="2343725"/>
            <a:ext cx="2697800" cy="19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FAVORISER L’EXPRESSION ORALE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064450"/>
            <a:ext cx="85206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Indien je leerlingen goed overweg kunnen met een smartphone of tablet, kan dit een goede manier zijn om de spreekkansen te verhogen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geef opdrachtjes waarbij leerlingen elkaar of zichzelf moeten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filmen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(eventueel als tussenopdracht richting klassikale spreekopdracht, zodat je feedback kan geven)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voorzie een platform om de opnames met elkaar te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delen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bijv. op het online leerplatform van de school of via een digitaal prikbord als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Padlet</a:t>
            </a:r>
            <a:r>
              <a:rPr lang="nl"/>
              <a:t>,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Trello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FlipGrid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laat leerlingen gesproken tekst, video, geluid en afbeeldingen combineren, bijv. door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voice-over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toe te voegen aan een PowerPoint of Prezi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laat leerlingen hun stem geven aan een digitaal personage, bijv. via de app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Tellagami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FAVORISER L’INTERACTION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luister- en spreekvaardigheid integreren vraagt heel wat van leerlingen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→ goed voorbereiden, strak begeleiden en veel ondersteuning voorzien!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concrete materialen / vragen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aanbieden waarover leerlingen in interactie gaan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goede voorbeelden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geven van interactie in de gegeven situatie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gestructureerde spreekkansen / coöperatieve werkvormen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organiseren: </a:t>
            </a:r>
            <a:r>
              <a:rPr i="1" lang="nl">
                <a:latin typeface="Calibri"/>
                <a:ea typeface="Calibri"/>
                <a:cs typeface="Calibri"/>
                <a:sym typeface="Calibri"/>
              </a:rPr>
              <a:t>“Comment s’est passé le week-end?”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(1 minuut schriftelijk noteren, buur A 1 minuut aan het woord, buur B 1 minuut aan het woord).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 b="0" l="0" r="0" t="5900"/>
          <a:stretch/>
        </p:blipFill>
        <p:spPr>
          <a:xfrm>
            <a:off x="5485050" y="4269500"/>
            <a:ext cx="3579849" cy="7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ENSEIGNER LA GRAMMAIRE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50" y="1535799"/>
            <a:ext cx="8028901" cy="33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ENSEIGNER LA GRAMMAIRE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242600" y="1077600"/>
            <a:ext cx="87444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Breng de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basis duidelijk gestructureerd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aan.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Baken af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wat je van instappers verwacht.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Bijv.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basispakket Frans eerste graad voor Leerweg op Maat</a:t>
            </a: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 (KS Leuven - betalend),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BIS - Frans voor beginners 1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Zorg voor goede </a:t>
            </a:r>
            <a:r>
              <a:rPr b="1"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naslagfiches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Verwijs er consequent naar wanneer je feedback geeft.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Soms levert het tijdwinst op als je complexere grammatica aanleert als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“acte de parole”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i.p.v. grammatica (bijv. </a:t>
            </a:r>
            <a:r>
              <a:rPr i="1" lang="nl">
                <a:latin typeface="Calibri"/>
                <a:ea typeface="Calibri"/>
                <a:cs typeface="Calibri"/>
                <a:sym typeface="Calibri"/>
              </a:rPr>
              <a:t>Y a-t-il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is wat het is, geen inversie bij uitleggen).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Zorg ook hier voor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visuele ondersteuning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blokdiagrammen…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Bijv.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Tips &amp; tricks - overwegingen voor OKAN bij het aanleren van Frans</a:t>
            </a: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 (Eureka)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5"/>
          <p:cNvSpPr/>
          <p:nvPr/>
        </p:nvSpPr>
        <p:spPr>
          <a:xfrm>
            <a:off x="737350" y="3440200"/>
            <a:ext cx="571500" cy="6816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/>
              <a:t>C</a:t>
            </a:r>
            <a:endParaRPr b="1" sz="3000"/>
          </a:p>
        </p:txBody>
      </p:sp>
      <p:sp>
        <p:nvSpPr>
          <p:cNvPr id="279" name="Google Shape;279;p45"/>
          <p:cNvSpPr/>
          <p:nvPr/>
        </p:nvSpPr>
        <p:spPr>
          <a:xfrm>
            <a:off x="1967775" y="3440200"/>
            <a:ext cx="571500" cy="6816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/>
              <a:t>A</a:t>
            </a:r>
            <a:endParaRPr b="1" sz="3000"/>
          </a:p>
        </p:txBody>
      </p:sp>
      <p:sp>
        <p:nvSpPr>
          <p:cNvPr id="280" name="Google Shape;280;p45"/>
          <p:cNvSpPr/>
          <p:nvPr/>
        </p:nvSpPr>
        <p:spPr>
          <a:xfrm>
            <a:off x="2582988" y="3440200"/>
            <a:ext cx="571500" cy="6816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/>
              <a:t>U</a:t>
            </a:r>
            <a:endParaRPr b="1" sz="3000"/>
          </a:p>
        </p:txBody>
      </p:sp>
      <p:sp>
        <p:nvSpPr>
          <p:cNvPr id="281" name="Google Shape;281;p45"/>
          <p:cNvSpPr/>
          <p:nvPr/>
        </p:nvSpPr>
        <p:spPr>
          <a:xfrm>
            <a:off x="3198200" y="3440200"/>
            <a:ext cx="571500" cy="6816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/>
              <a:t>O</a:t>
            </a:r>
            <a:endParaRPr b="1" sz="3000"/>
          </a:p>
        </p:txBody>
      </p:sp>
      <p:sp>
        <p:nvSpPr>
          <p:cNvPr id="282" name="Google Shape;282;p45"/>
          <p:cNvSpPr/>
          <p:nvPr/>
        </p:nvSpPr>
        <p:spPr>
          <a:xfrm>
            <a:off x="4428625" y="3440200"/>
            <a:ext cx="571500" cy="6816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000">
                <a:solidFill>
                  <a:schemeClr val="dk1"/>
                </a:solidFill>
              </a:rPr>
              <a:t>Ç</a:t>
            </a:r>
            <a:endParaRPr sz="3000"/>
          </a:p>
        </p:txBody>
      </p:sp>
      <p:sp>
        <p:nvSpPr>
          <p:cNvPr id="283" name="Google Shape;283;p45"/>
          <p:cNvSpPr/>
          <p:nvPr/>
        </p:nvSpPr>
        <p:spPr>
          <a:xfrm>
            <a:off x="1456775" y="3574675"/>
            <a:ext cx="360900" cy="40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+</a:t>
            </a:r>
            <a:endParaRPr sz="3000"/>
          </a:p>
        </p:txBody>
      </p:sp>
      <p:sp>
        <p:nvSpPr>
          <p:cNvPr id="284" name="Google Shape;284;p45"/>
          <p:cNvSpPr/>
          <p:nvPr/>
        </p:nvSpPr>
        <p:spPr>
          <a:xfrm>
            <a:off x="3918713" y="3579250"/>
            <a:ext cx="360900" cy="40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=</a:t>
            </a:r>
            <a:endParaRPr sz="3000"/>
          </a:p>
        </p:txBody>
      </p:sp>
      <p:pic>
        <p:nvPicPr>
          <p:cNvPr id="285" name="Google Shape;28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0650" y="2698950"/>
            <a:ext cx="2121650" cy="24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ctrTitle"/>
          </p:nvPr>
        </p:nvSpPr>
        <p:spPr>
          <a:xfrm>
            <a:off x="311700" y="744575"/>
            <a:ext cx="8520600" cy="12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</a:pPr>
            <a:r>
              <a:rPr lang="nl" sz="3600"/>
              <a:t>Comment mémoriser la formation des temps et des modes? </a:t>
            </a:r>
            <a:endParaRPr sz="3600"/>
          </a:p>
        </p:txBody>
      </p:sp>
      <p:sp>
        <p:nvSpPr>
          <p:cNvPr id="291" name="Google Shape;291;p46"/>
          <p:cNvSpPr txBox="1"/>
          <p:nvPr>
            <p:ph idx="1" type="subTitle"/>
          </p:nvPr>
        </p:nvSpPr>
        <p:spPr>
          <a:xfrm>
            <a:off x="311700" y="21108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</a:pPr>
            <a:r>
              <a:rPr lang="nl"/>
              <a:t>l</a:t>
            </a:r>
            <a:r>
              <a:rPr lang="nl"/>
              <a:t>a méthode “Eureka”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>
            <p:ph type="title"/>
          </p:nvPr>
        </p:nvSpPr>
        <p:spPr>
          <a:xfrm>
            <a:off x="-1560400" y="1135225"/>
            <a:ext cx="8042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nl"/>
              <a:t>Dessine 9 cases (3x3)</a:t>
            </a:r>
            <a:endParaRPr/>
          </a:p>
        </p:txBody>
      </p:sp>
      <p:pic>
        <p:nvPicPr>
          <p:cNvPr id="297" name="Google Shape;29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5450" y="857263"/>
            <a:ext cx="6753227" cy="42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type="title"/>
          </p:nvPr>
        </p:nvSpPr>
        <p:spPr>
          <a:xfrm>
            <a:off x="549275" y="-177052"/>
            <a:ext cx="8042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nl"/>
              <a:t>Ajoute les 3 formes de base</a:t>
            </a:r>
            <a:endParaRPr/>
          </a:p>
        </p:txBody>
      </p:sp>
      <p:pic>
        <p:nvPicPr>
          <p:cNvPr id="303" name="Google Shape;30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175" y="939953"/>
            <a:ext cx="6753227" cy="42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>
            <p:ph type="title"/>
          </p:nvPr>
        </p:nvSpPr>
        <p:spPr>
          <a:xfrm>
            <a:off x="549275" y="-199466"/>
            <a:ext cx="8042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nl"/>
              <a:t>Ajoute les autres temps</a:t>
            </a: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700" y="906550"/>
            <a:ext cx="6753227" cy="42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800"/>
              <a:buFont typeface="Calibri"/>
              <a:buAutoNum type="arabicPeriod"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EVEN OPFRISSEN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2247425"/>
            <a:ext cx="8520600" cy="20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Kijk naar de afbeelding. Ze stond in de PowerPoint van vorige sessie.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Welke associaties roept de afbeelding op met betrekking tot de inhoud van de vorige sessie?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475" y="191600"/>
            <a:ext cx="2642350" cy="1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549275" y="-268941"/>
            <a:ext cx="8042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nl"/>
              <a:t>Ajoute les terminaisons</a:t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375" y="818025"/>
            <a:ext cx="6753224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628650" y="460638"/>
            <a:ext cx="78867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nl"/>
              <a:t>Fais ceci plusieurs fois</a:t>
            </a:r>
            <a:endParaRPr/>
          </a:p>
        </p:txBody>
      </p:sp>
      <p:pic>
        <p:nvPicPr>
          <p:cNvPr id="321" name="Google Shape;32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313" y="1537055"/>
            <a:ext cx="6753224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TRAVAILLER LE VOCABULAIRE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2"/>
          <p:cNvSpPr txBox="1"/>
          <p:nvPr>
            <p:ph idx="1" type="body"/>
          </p:nvPr>
        </p:nvSpPr>
        <p:spPr>
          <a:xfrm>
            <a:off x="232550" y="159997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Combineer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woord en beeld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(bijv.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vocabulaire illustré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Geef woorden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context en betekenis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geen eindeloze lijsten met enkel de vertaling.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Leer woorden aan in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samenhangende woordvelden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niet enkel fragmentarisch.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Leer strategieën aan om betekenis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af te leiden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Leer strategieën aan om woordenschat te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studeren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(flitskaarten, accordeon…).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Grijp elk moment aan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om woordenschat te verbreden.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Benut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woord, beeld en lichaamstaal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tegelijk (bijv. </a:t>
            </a:r>
            <a:r>
              <a:rPr i="1" lang="nl">
                <a:latin typeface="Calibri"/>
                <a:ea typeface="Calibri"/>
                <a:cs typeface="Calibri"/>
                <a:sym typeface="Calibri"/>
              </a:rPr>
              <a:t>Total Physical Response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Integreer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woordenschatonderwijs in andere opdrachten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+ integreer vaardigheidsonderwijs in woordenschatlessen.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875" y="1209325"/>
            <a:ext cx="3033850" cy="6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DÉVELOPPER L’ÉCRIT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3"/>
          <p:cNvSpPr txBox="1"/>
          <p:nvPr>
            <p:ph idx="1" type="body"/>
          </p:nvPr>
        </p:nvSpPr>
        <p:spPr>
          <a:xfrm>
            <a:off x="244950" y="1570075"/>
            <a:ext cx="8520600" cy="31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00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Begin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klein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met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duidelijke verwachtingen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. Wees concreet in de instructie.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Bijv. </a:t>
            </a:r>
            <a:r>
              <a:rPr i="1" lang="nl" sz="1400">
                <a:latin typeface="Calibri"/>
                <a:ea typeface="Calibri"/>
                <a:cs typeface="Calibri"/>
                <a:sym typeface="Calibri"/>
              </a:rPr>
              <a:t>Ecrivez 3 phrases. Utilisez au moins 1 mot de la liste dans chaque phrase.  </a:t>
            </a:r>
            <a:endParaRPr i="1"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Vanuit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afbouwend schrijfkader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bijv. “Qu’est-ce que tu as fait pendant les vacances?”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400">
                <a:latin typeface="Calibri"/>
                <a:ea typeface="Calibri"/>
                <a:cs typeface="Calibri"/>
                <a:sym typeface="Calibri"/>
              </a:rPr>
              <a:t>Pendant les vacances, j’ai … et j’ai … . </a:t>
            </a:r>
            <a:endParaRPr i="1" sz="14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400">
                <a:latin typeface="Calibri"/>
                <a:ea typeface="Calibri"/>
                <a:cs typeface="Calibri"/>
                <a:sym typeface="Calibri"/>
              </a:rPr>
              <a:t>Pendant les vacances, je… . </a:t>
            </a:r>
            <a:endParaRPr i="1" sz="14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400">
                <a:latin typeface="Calibri"/>
                <a:ea typeface="Calibri"/>
                <a:cs typeface="Calibri"/>
                <a:sym typeface="Calibri"/>
              </a:rPr>
              <a:t>…</a:t>
            </a:r>
            <a:endParaRPr i="1"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Geef veel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(kleine) oefenkansen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heldere feedback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en/of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duidelijke verbetercriteria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(Wat zegt 4/10?)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Bouw </a:t>
            </a:r>
            <a:r>
              <a:rPr b="1" lang="nl">
                <a:latin typeface="Calibri"/>
                <a:ea typeface="Calibri"/>
                <a:cs typeface="Calibri"/>
                <a:sym typeface="Calibri"/>
              </a:rPr>
              <a:t>samenwerking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in, zowel VOOR, TIJDENS als NA het schrijven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Bijv.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l’écriture collaborative en FLE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900" y="927300"/>
            <a:ext cx="2945399" cy="6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7719" y="2531100"/>
            <a:ext cx="2943770" cy="6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7725" y="3637825"/>
            <a:ext cx="2943775" cy="6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EXTRA OEFENKANSEN CREËREN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4"/>
          <p:cNvSpPr txBox="1"/>
          <p:nvPr>
            <p:ph idx="1" type="body"/>
          </p:nvPr>
        </p:nvSpPr>
        <p:spPr>
          <a:xfrm>
            <a:off x="244900" y="1109375"/>
            <a:ext cx="85206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door regelmatig lessen in te voeren waarin leerlingen vaardigheden kunnen oefenen op eigen niveau, bijv. portfoliowerk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door in te zetten op (vrijwillige) ondersteuning buiten de school (bijv.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Copain français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 binnen het buddy-project in Leuven,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Brutus </a:t>
            </a:r>
            <a:r>
              <a:rPr lang="nl">
                <a:latin typeface="Calibri"/>
                <a:ea typeface="Calibri"/>
                <a:cs typeface="Calibri"/>
                <a:sym typeface="Calibri"/>
              </a:rPr>
              <a:t>aan de VUB…)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door multimedia en online toepassingen in te zetten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Bijv. gratis app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Français premiers pas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>
                <a:latin typeface="Calibri"/>
                <a:ea typeface="Calibri"/>
                <a:cs typeface="Calibri"/>
                <a:sym typeface="Calibri"/>
              </a:rPr>
              <a:t>Zie ook </a:t>
            </a:r>
            <a:r>
              <a:rPr lang="nl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overzicht ICT-leermiddelen Frans na OKAN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7827" y="3043899"/>
            <a:ext cx="1246375" cy="19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PAUZE!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300" y="1240888"/>
            <a:ext cx="53340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WAARAAN WERKEN DE LEERLINGEN IN DEZE LES?</a:t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356" name="Google Shape;356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28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WELKE ONDERDELEN VOORZIE JIJ BINNEN DEZE LES?</a:t>
            </a:r>
            <a:endParaRPr sz="2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57" name="Google Shape;357;p56"/>
          <p:cNvGraphicFramePr/>
          <p:nvPr/>
        </p:nvGraphicFramePr>
        <p:xfrm>
          <a:off x="145575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{4F6DE5E4-6E1A-4C66-975B-5CDE40BE16B9}</a:tableStyleId>
              </a:tblPr>
              <a:tblGrid>
                <a:gridCol w="1760850"/>
                <a:gridCol w="1760850"/>
                <a:gridCol w="1760850"/>
                <a:gridCol w="1760850"/>
                <a:gridCol w="1760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COMPRÉHENSION ORALE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COMPRÉHENSION ÉCRITE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EXPRESSION ORALE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EXPRESSION ÉCRITE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INTERACTION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PRONONCIATION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VOCABULAIRE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GRAMMAIRE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COMPÉTENCES INTERCULTURELLES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...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8" name="Google Shape;358;p56"/>
          <p:cNvGraphicFramePr/>
          <p:nvPr/>
        </p:nvGraphicFramePr>
        <p:xfrm>
          <a:off x="145575" y="357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{4F6DE5E4-6E1A-4C66-975B-5CDE40BE16B9}</a:tableStyleId>
              </a:tblPr>
              <a:tblGrid>
                <a:gridCol w="1467375"/>
                <a:gridCol w="1467375"/>
                <a:gridCol w="1467375"/>
                <a:gridCol w="1467375"/>
                <a:gridCol w="1467375"/>
                <a:gridCol w="1467375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AutoNum type="arabicPeriod"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Doelen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2. Voorkennis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3. Instructie 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4. Begeleid oefenen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5. Oefenen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200">
                          <a:solidFill>
                            <a:schemeClr val="lt1"/>
                          </a:solidFill>
                        </a:rPr>
                        <a:t>6. Afronder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4" name="Google Shape;364;p57"/>
          <p:cNvGraphicFramePr/>
          <p:nvPr/>
        </p:nvGraphicFramePr>
        <p:xfrm>
          <a:off x="390125" y="15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{BF6598A7-A9BA-4CFA-9A02-5B297EC11956}</a:tableStyleId>
              </a:tblPr>
              <a:tblGrid>
                <a:gridCol w="3123600"/>
                <a:gridCol w="5318575"/>
              </a:tblGrid>
              <a:tr h="127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Introductie en lesdoel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Lesdoel visualiseren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Lesdoel benoemen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Programma van de les overlopen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365" name="Google Shape;36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700" y="3976725"/>
            <a:ext cx="4080600" cy="9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1" name="Google Shape;371;p58"/>
          <p:cNvGraphicFramePr/>
          <p:nvPr/>
        </p:nvGraphicFramePr>
        <p:xfrm>
          <a:off x="311700" y="148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{BF6598A7-A9BA-4CFA-9A02-5B297EC11956}</a:tableStyleId>
              </a:tblPr>
              <a:tblGrid>
                <a:gridCol w="3152625"/>
                <a:gridCol w="53679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Voorkennis activeren 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Zoemen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Denken - delen - uitwisselen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Kwis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Mindmap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Woordenweb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Speeddaten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Voorkennis aanbrengen indien niet aanwezig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372" name="Google Shape;3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746" y="4190400"/>
            <a:ext cx="3253553" cy="7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8" name="Google Shape;378;p59"/>
          <p:cNvGraphicFramePr/>
          <p:nvPr/>
        </p:nvGraphicFramePr>
        <p:xfrm>
          <a:off x="311700" y="141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{BF6598A7-A9BA-4CFA-9A02-5B297EC11956}</a:tableStyleId>
              </a:tblPr>
              <a:tblGrid>
                <a:gridCol w="3152625"/>
                <a:gridCol w="53679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</a:t>
                      </a: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 nieuwe leerstof / toelichting van de lesopdracht 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Presentatie door leerkracht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Videofragment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Flipping the classroom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Leergesprek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Zelf voordoen, uitvoerig toelichten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379" name="Google Shape;37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46575"/>
            <a:ext cx="4080600" cy="9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600" y="3928975"/>
            <a:ext cx="4230704" cy="9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3325" y="1589328"/>
            <a:ext cx="4181325" cy="26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86" name="Google Shape;386;p60"/>
          <p:cNvGraphicFramePr/>
          <p:nvPr/>
        </p:nvGraphicFramePr>
        <p:xfrm>
          <a:off x="311700" y="168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{BF6598A7-A9BA-4CFA-9A02-5B297EC11956}</a:tableStyleId>
              </a:tblPr>
              <a:tblGrid>
                <a:gridCol w="3152625"/>
                <a:gridCol w="53679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</a:t>
                      </a: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Begeleide inoefening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Leerling luidop laten herhalen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iedereen mee?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Heeft iedereen het begrepen?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Oefening geven: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 kan zelfstandig verder?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 heeft extra ondersteuning nodig?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387" name="Google Shape;38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525" y="4036025"/>
            <a:ext cx="4120776" cy="9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93" name="Google Shape;393;p61"/>
          <p:cNvGraphicFramePr/>
          <p:nvPr/>
        </p:nvGraphicFramePr>
        <p:xfrm>
          <a:off x="311700" y="86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{BF6598A7-A9BA-4CFA-9A02-5B297EC11956}</a:tableStyleId>
              </a:tblPr>
              <a:tblGrid>
                <a:gridCol w="2917325"/>
                <a:gridCol w="56032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</a:t>
                      </a: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Zelfstandige inoefening 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Partnerwerk of groepswerk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Zelfstandig werk aan de hand van stappenplan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Oefeningen op maat/ gedifferentieerd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Gericht rondgaan en feedback geven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Keuze-opdrachten aanbieden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Herhaalde/verlengde instructie voor wie het nodig heeft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ondersteuning voor wie het nodig heeft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Instructietafel/verbetertafel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Rollenspel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394" name="Google Shape;3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24844"/>
            <a:ext cx="4260300" cy="97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250" y="3968125"/>
            <a:ext cx="3964050" cy="9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01" name="Google Shape;401;p62"/>
          <p:cNvGraphicFramePr/>
          <p:nvPr/>
        </p:nvGraphicFramePr>
        <p:xfrm>
          <a:off x="311700" y="156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{BF6598A7-A9BA-4CFA-9A02-5B297EC11956}</a:tableStyleId>
              </a:tblPr>
              <a:tblGrid>
                <a:gridCol w="3152625"/>
                <a:gridCol w="53679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b="1" lang="nl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Afronder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Kwis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Zelfreflectie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Exit ticket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 hebben we vandaag geleerd?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Heeft iedereen alles begrepen?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402" name="Google Shape;40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777" y="4022975"/>
            <a:ext cx="4128525" cy="9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3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19" y="0"/>
            <a:ext cx="724856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4. LESMATERIAAL FINALISEREN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nl"/>
              <a:t>Bekijk welke ideeën je hebt genoteerd.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nl"/>
              <a:t>Hoe kan je de valkuilen van de “rode” les van deze week vermijden of verkleinen? Welke relevante elementen uit de sessie van vandaag kan je toevoegen?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nl"/>
              <a:t>Wissel uit met een collega: welke aanpassingen ga je doorvoeren en waarom?</a:t>
            </a:r>
            <a:endParaRPr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5"/>
          <p:cNvSpPr txBox="1"/>
          <p:nvPr>
            <p:ph idx="1" type="body"/>
          </p:nvPr>
        </p:nvSpPr>
        <p:spPr>
          <a:xfrm>
            <a:off x="265025" y="2267525"/>
            <a:ext cx="8520600" cy="27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De sessie die plaatsvindt op 19/02 is een terugblik- en werksessie: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probeer tegen 19/02 de les waaraan je vandaag hebt gewerkt uit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deel “bewijsmateriaal” via het online leerplatform, bijv. een foto van je bordschema of van de activiteit, een filmpje, werk van je leerlingen...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noteer kort wat feedback voor jezelf na afloop van de les en deel die met de andere deelnemers via het online leerplatform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725" y="445025"/>
            <a:ext cx="2743575" cy="196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</a:rPr>
              <a:t>VRAGEN OF OPMERKINGEN?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428" name="Google Shape;428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Organisatie: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steven.delarue@stad.gent</a:t>
            </a: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/>
              <a:t>Inhoud traject: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4"/>
              </a:rPr>
              <a:t>jan@schoolmakers.be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5"/>
              </a:rPr>
              <a:t>julie.petitjean@kuleuven.be</a:t>
            </a: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9" name="Google Shape;429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6950" y="925232"/>
            <a:ext cx="2775350" cy="38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625" y="1673350"/>
            <a:ext cx="4211175" cy="22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600" y="1269925"/>
            <a:ext cx="3426799" cy="33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150" y="1476475"/>
            <a:ext cx="4044275" cy="287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982" y="1285233"/>
            <a:ext cx="4007366" cy="34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nl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HUISWERK GEMAAKT?</a:t>
            </a:r>
            <a:endParaRPr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265025" y="1805425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De sessie die plaatsvindt op 24/01 is een werksessie: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breng je lesplanning van die week mee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breng het materiaal voor 1 les mee (die tussen sessie 2 en 3 aan bod komt!)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nl">
                <a:latin typeface="Calibri"/>
                <a:ea typeface="Calibri"/>
                <a:cs typeface="Calibri"/>
                <a:sym typeface="Calibri"/>
              </a:rPr>
              <a:t>breng 1 taak of toets mee (die tussen sessie 2 en 3 aan bod komt)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725" y="445025"/>
            <a:ext cx="2743575" cy="196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