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2" r:id="rId3"/>
    <p:sldId id="283" r:id="rId4"/>
    <p:sldId id="284" r:id="rId5"/>
    <p:sldId id="285" r:id="rId6"/>
    <p:sldId id="286" r:id="rId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9" autoAdjust="0"/>
    <p:restoredTop sz="94660"/>
  </p:normalViewPr>
  <p:slideViewPr>
    <p:cSldViewPr>
      <p:cViewPr>
        <p:scale>
          <a:sx n="50" d="100"/>
          <a:sy n="50" d="100"/>
        </p:scale>
        <p:origin x="-1770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8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1537" y="3273513"/>
            <a:ext cx="627032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770" y="2778685"/>
            <a:ext cx="968385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29298" y="7328763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02/12/2019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0529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92A2B"/>
                </a:solidFill>
                <a:latin typeface="Century Gothic"/>
                <a:cs typeface="Century Gothic"/>
              </a:rPr>
              <a:t>Sources</a:t>
            </a:r>
            <a:r>
              <a:rPr spc="-95" dirty="0">
                <a:solidFill>
                  <a:srgbClr val="292A2B"/>
                </a:solidFill>
                <a:latin typeface="Century Gothic"/>
                <a:cs typeface="Century Gothic"/>
              </a:rPr>
              <a:t> </a:t>
            </a: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for  Ideation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8" y="196286"/>
            <a:ext cx="3945201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- Creative</a:t>
            </a:r>
            <a:r>
              <a:rPr sz="2000" spc="-9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Thinking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10" dirty="0">
                <a:latin typeface="Futura Lt BT"/>
                <a:cs typeface="Futura Lt BT"/>
              </a:rPr>
              <a:t>Lateral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Divergent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611299" y="1425646"/>
            <a:ext cx="6354445" cy="1595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“Creative thinking is not a talent, it is a 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skill 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that can be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learnt</a:t>
            </a:r>
            <a:r>
              <a:rPr sz="2400" b="1" i="1" spc="-5" dirty="0" smtClean="0">
                <a:solidFill>
                  <a:srgbClr val="292A2B"/>
                </a:solidFill>
                <a:latin typeface="Futura Hv BT"/>
                <a:cs typeface="Futura Hv BT"/>
              </a:rPr>
              <a:t>.”</a:t>
            </a:r>
            <a:endParaRPr sz="2400" dirty="0">
              <a:latin typeface="Futura Hv BT"/>
              <a:cs typeface="Futura Hv BT"/>
            </a:endParaRPr>
          </a:p>
          <a:p>
            <a:pPr marL="133350" indent="-120650">
              <a:lnSpc>
                <a:spcPts val="1620"/>
              </a:lnSpc>
              <a:buChar char="-"/>
              <a:tabLst>
                <a:tab pos="133985" algn="l"/>
              </a:tabLst>
            </a:pPr>
            <a:r>
              <a:rPr sz="1500" spc="-5" dirty="0">
                <a:latin typeface="Futura Lt BT"/>
                <a:cs typeface="Futura Lt BT"/>
              </a:rPr>
              <a:t>Edward </a:t>
            </a:r>
            <a:r>
              <a:rPr sz="1500" dirty="0">
                <a:latin typeface="Futura Lt BT"/>
                <a:cs typeface="Futura Lt BT"/>
              </a:rPr>
              <a:t>de</a:t>
            </a:r>
            <a:r>
              <a:rPr sz="1500" spc="-10" dirty="0">
                <a:latin typeface="Futura Lt BT"/>
                <a:cs typeface="Futura Lt BT"/>
              </a:rPr>
              <a:t> </a:t>
            </a:r>
            <a:r>
              <a:rPr sz="1500" spc="-5" dirty="0">
                <a:latin typeface="Futura Lt BT"/>
                <a:cs typeface="Futura Lt BT"/>
              </a:rPr>
              <a:t>Bono</a:t>
            </a:r>
            <a:endParaRPr sz="15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-"/>
            </a:pPr>
            <a:endParaRPr sz="2150" dirty="0">
              <a:latin typeface="Times New Roman"/>
              <a:cs typeface="Times New Roman"/>
            </a:endParaRPr>
          </a:p>
          <a:p>
            <a:pPr marL="173355" indent="-160655">
              <a:lnSpc>
                <a:spcPct val="100000"/>
              </a:lnSpc>
              <a:buChar char="-"/>
              <a:tabLst>
                <a:tab pos="173990" algn="l"/>
              </a:tabLst>
            </a:pPr>
            <a:r>
              <a:rPr sz="2000" spc="-5" dirty="0">
                <a:latin typeface="Futura Lt BT"/>
                <a:cs typeface="Futura Lt BT"/>
              </a:rPr>
              <a:t>SCAMPER</a:t>
            </a:r>
            <a:r>
              <a:rPr sz="2000" spc="-10" dirty="0">
                <a:latin typeface="Futura Lt BT"/>
                <a:cs typeface="Futura Lt BT"/>
              </a:rPr>
              <a:t> </a:t>
            </a:r>
            <a:r>
              <a:rPr sz="2000" spc="-45" dirty="0">
                <a:latin typeface="Futura Lt BT"/>
                <a:cs typeface="Futura Lt BT"/>
              </a:rPr>
              <a:t>(Tool)</a:t>
            </a:r>
            <a:endParaRPr sz="2000" dirty="0">
              <a:latin typeface="Futura Lt BT"/>
              <a:cs typeface="Futura Lt B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18008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92A2B"/>
                </a:solidFill>
                <a:latin typeface="Century Gothic"/>
                <a:cs typeface="Century Gothic"/>
              </a:rPr>
              <a:t>Divergent  </a:t>
            </a: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Thinking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11299" y="196286"/>
            <a:ext cx="27946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Hv BT"/>
                <a:cs typeface="Futura Hv BT"/>
              </a:rPr>
              <a:t>CONNECT -</a:t>
            </a:r>
            <a:r>
              <a:rPr sz="2000" b="1" spc="-45" dirty="0">
                <a:latin typeface="Futura Hv BT"/>
                <a:cs typeface="Futura Hv BT"/>
              </a:rPr>
              <a:t> </a:t>
            </a:r>
            <a:r>
              <a:rPr sz="2000" b="1" spc="-5" dirty="0">
                <a:latin typeface="Futura Hv BT"/>
                <a:cs typeface="Futura Hv BT"/>
              </a:rPr>
              <a:t>COMBINE</a:t>
            </a:r>
            <a:endParaRPr sz="2000">
              <a:latin typeface="Futura Hv BT"/>
              <a:cs typeface="Futura Hv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11299" y="805886"/>
            <a:ext cx="6840801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1. Select one post </a:t>
            </a:r>
            <a:r>
              <a:rPr sz="2000" dirty="0">
                <a:latin typeface="Futura Lt BT"/>
                <a:cs typeface="Futura Lt BT"/>
              </a:rPr>
              <a:t>it from </a:t>
            </a:r>
            <a:r>
              <a:rPr sz="2000" spc="-5" dirty="0">
                <a:latin typeface="Futura Lt BT"/>
                <a:cs typeface="Futura Lt BT"/>
              </a:rPr>
              <a:t>the </a:t>
            </a:r>
            <a:r>
              <a:rPr sz="2000" b="1" i="1" spc="-5" dirty="0">
                <a:latin typeface="Futura Hv BT"/>
                <a:cs typeface="Futura Hv BT"/>
              </a:rPr>
              <a:t>Empathy /Observation  </a:t>
            </a:r>
            <a:r>
              <a:rPr sz="2000" b="1" i="1" spc="-10" dirty="0">
                <a:latin typeface="Futura Hv BT"/>
                <a:cs typeface="Futura Hv BT"/>
              </a:rPr>
              <a:t>Canvas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11299" y="1720286"/>
            <a:ext cx="589915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Select </a:t>
            </a:r>
            <a:r>
              <a:rPr sz="2000" dirty="0">
                <a:latin typeface="Futura Lt BT"/>
                <a:cs typeface="Futura Lt BT"/>
              </a:rPr>
              <a:t>a word from </a:t>
            </a:r>
            <a:r>
              <a:rPr sz="2000" b="1" i="1" spc="-10" dirty="0">
                <a:latin typeface="Futura Hv BT"/>
                <a:cs typeface="Futura Hv BT"/>
              </a:rPr>
              <a:t>Business</a:t>
            </a:r>
            <a:r>
              <a:rPr sz="2000" b="1" i="1" spc="-20" dirty="0">
                <a:latin typeface="Futura Hv BT"/>
                <a:cs typeface="Futura Hv BT"/>
              </a:rPr>
              <a:t> </a:t>
            </a:r>
            <a:r>
              <a:rPr sz="2000" b="1" i="1" spc="-10" dirty="0">
                <a:latin typeface="Futura Hv BT"/>
                <a:cs typeface="Futura Hv BT"/>
              </a:rPr>
              <a:t>Canvas</a:t>
            </a:r>
            <a:endParaRPr sz="2000">
              <a:latin typeface="Futura Hv BT"/>
              <a:cs typeface="Futura Hv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AutoNum type="arabicPeriod" startAt="2"/>
            </a:pPr>
            <a:endParaRPr sz="20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AutoNum type="arabicPeriod" startAt="2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Connect </a:t>
            </a:r>
            <a:r>
              <a:rPr sz="2000" spc="-5" dirty="0">
                <a:latin typeface="Futura Lt BT"/>
                <a:cs typeface="Futura Lt BT"/>
              </a:rPr>
              <a:t>this </a:t>
            </a:r>
            <a:r>
              <a:rPr sz="2000" dirty="0">
                <a:latin typeface="Futura Lt BT"/>
                <a:cs typeface="Futura Lt BT"/>
              </a:rPr>
              <a:t>word from </a:t>
            </a:r>
            <a:r>
              <a:rPr sz="2000" spc="-5" dirty="0">
                <a:latin typeface="Futura Lt BT"/>
                <a:cs typeface="Futura Lt BT"/>
              </a:rPr>
              <a:t>post </a:t>
            </a:r>
            <a:r>
              <a:rPr sz="2000" dirty="0">
                <a:latin typeface="Futura Lt BT"/>
                <a:cs typeface="Futura Lt BT"/>
              </a:rPr>
              <a:t>it &amp; </a:t>
            </a:r>
            <a:r>
              <a:rPr sz="2000" spc="-30" dirty="0">
                <a:latin typeface="Futura Lt BT"/>
                <a:cs typeface="Futura Lt BT"/>
              </a:rPr>
              <a:t>Word </a:t>
            </a:r>
            <a:r>
              <a:rPr sz="2000" dirty="0">
                <a:latin typeface="Futura Lt BT"/>
                <a:cs typeface="Futura Lt BT"/>
              </a:rPr>
              <a:t>from </a:t>
            </a:r>
            <a:r>
              <a:rPr sz="2000" spc="-5" dirty="0">
                <a:latin typeface="Futura Lt BT"/>
                <a:cs typeface="Futura Lt BT"/>
              </a:rPr>
              <a:t>Business  </a:t>
            </a:r>
            <a:r>
              <a:rPr sz="2000" dirty="0">
                <a:latin typeface="Futura Lt BT"/>
                <a:cs typeface="Futura Lt BT"/>
              </a:rPr>
              <a:t>Canvas</a:t>
            </a:r>
            <a:endParaRPr sz="200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AutoNum type="arabicPeriod" startAt="2"/>
            </a:pPr>
            <a:endParaRPr sz="205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AutoNum type="arabicPeriod" startAt="2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A new idea / word</a:t>
            </a:r>
            <a:r>
              <a:rPr sz="2000" spc="-3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emerges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11299" y="3853886"/>
            <a:ext cx="60960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5. Exercise </a:t>
            </a:r>
            <a:r>
              <a:rPr sz="2000" dirty="0">
                <a:latin typeface="Futura Lt BT"/>
                <a:cs typeface="Futura Lt BT"/>
              </a:rPr>
              <a:t>: </a:t>
            </a:r>
            <a:r>
              <a:rPr sz="2000" spc="-5" dirty="0">
                <a:latin typeface="Futura Lt BT"/>
                <a:cs typeface="Futura Lt BT"/>
              </a:rPr>
              <a:t>15 min. </a:t>
            </a:r>
            <a:r>
              <a:rPr sz="2000" dirty="0">
                <a:latin typeface="Futura Lt BT"/>
                <a:cs typeface="Futura Lt BT"/>
              </a:rPr>
              <a:t>Generate </a:t>
            </a:r>
            <a:r>
              <a:rPr sz="2000" spc="-5" dirty="0">
                <a:latin typeface="Futura Lt BT"/>
                <a:cs typeface="Futura Lt BT"/>
              </a:rPr>
              <a:t>as many </a:t>
            </a:r>
            <a:r>
              <a:rPr sz="2000" dirty="0">
                <a:latin typeface="Futura Lt BT"/>
                <a:cs typeface="Futura Lt BT"/>
              </a:rPr>
              <a:t>ideas </a:t>
            </a:r>
            <a:r>
              <a:rPr sz="2000" spc="-5" dirty="0">
                <a:latin typeface="Futura Lt BT"/>
                <a:cs typeface="Futura Lt BT"/>
              </a:rPr>
              <a:t>as possible  </a:t>
            </a:r>
            <a:r>
              <a:rPr sz="2000" dirty="0">
                <a:latin typeface="Futura Lt BT"/>
                <a:cs typeface="Futura Lt BT"/>
              </a:rPr>
              <a:t>using </a:t>
            </a:r>
            <a:r>
              <a:rPr sz="2000" spc="-5" dirty="0">
                <a:latin typeface="Futura Lt BT"/>
                <a:cs typeface="Futura Lt BT"/>
              </a:rPr>
              <a:t>this tool </a:t>
            </a:r>
            <a:r>
              <a:rPr sz="2000" dirty="0">
                <a:latin typeface="Futura Lt BT"/>
                <a:cs typeface="Futura Lt BT"/>
              </a:rPr>
              <a:t>- </a:t>
            </a:r>
            <a:r>
              <a:rPr sz="2000" spc="-5" dirty="0">
                <a:latin typeface="Futura Lt BT"/>
                <a:cs typeface="Futura Lt BT"/>
              </a:rPr>
              <a:t>Now Share </a:t>
            </a:r>
            <a:r>
              <a:rPr sz="2000" dirty="0">
                <a:latin typeface="Futura Lt BT"/>
                <a:cs typeface="Futura Lt BT"/>
              </a:rPr>
              <a:t>your </a:t>
            </a:r>
            <a:r>
              <a:rPr sz="2000" spc="-5" dirty="0">
                <a:latin typeface="Futura Lt BT"/>
                <a:cs typeface="Futura Lt BT"/>
              </a:rPr>
              <a:t>top </a:t>
            </a:r>
            <a:r>
              <a:rPr sz="2000" dirty="0">
                <a:latin typeface="Futura Lt BT"/>
                <a:cs typeface="Futura Lt BT"/>
              </a:rPr>
              <a:t>2</a:t>
            </a:r>
            <a:r>
              <a:rPr sz="2000" spc="-3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ideas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500" y="3604082"/>
            <a:ext cx="2788511" cy="2523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indent="335915" algn="r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“</a:t>
            </a:r>
            <a:r>
              <a:rPr sz="2400" b="1" i="1" spc="-20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Intelligence</a:t>
            </a:r>
            <a:r>
              <a:rPr sz="2400" b="1" i="1" spc="-25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is  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something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we</a:t>
            </a:r>
            <a:r>
              <a:rPr sz="2400" b="1" i="1" spc="-45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are</a:t>
            </a:r>
            <a:endParaRPr sz="2400" dirty="0">
              <a:latin typeface="Futura Hv BT"/>
              <a:cs typeface="Futura Hv BT"/>
            </a:endParaRPr>
          </a:p>
          <a:p>
            <a:pPr marL="141605" marR="5080" indent="970280" algn="r">
              <a:lnSpc>
                <a:spcPct val="100000"/>
              </a:lnSpc>
            </a:pP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born</a:t>
            </a:r>
            <a:r>
              <a:rPr sz="2400" b="1" i="1" spc="-90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with.  Thinking</a:t>
            </a:r>
            <a:r>
              <a:rPr sz="2400" b="1" i="1" spc="-30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is</a:t>
            </a:r>
            <a:r>
              <a:rPr sz="2400" b="1" i="1" spc="-30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a  </a:t>
            </a:r>
            <a:r>
              <a:rPr sz="2400" b="1" i="1" spc="-10" dirty="0">
                <a:solidFill>
                  <a:srgbClr val="292A2B"/>
                </a:solidFill>
                <a:latin typeface="Futura Hv BT"/>
                <a:cs typeface="Futura Hv BT"/>
              </a:rPr>
              <a:t>skill </a:t>
            </a: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that must</a:t>
            </a:r>
            <a:r>
              <a:rPr sz="2400" b="1" i="1" spc="-55" dirty="0">
                <a:solidFill>
                  <a:srgbClr val="292A2B"/>
                </a:solidFill>
                <a:latin typeface="Futura Hv BT"/>
                <a:cs typeface="Futura Hv BT"/>
              </a:rPr>
              <a:t> </a:t>
            </a:r>
            <a:r>
              <a:rPr sz="2400" b="1" i="1" spc="-10" dirty="0" smtClean="0">
                <a:solidFill>
                  <a:srgbClr val="292A2B"/>
                </a:solidFill>
                <a:latin typeface="Futura Hv BT"/>
                <a:cs typeface="Futura Hv BT"/>
              </a:rPr>
              <a:t>b</a:t>
            </a:r>
            <a:r>
              <a:rPr lang="en-US" sz="2400" b="1" i="1" spc="-10" dirty="0" smtClean="0">
                <a:solidFill>
                  <a:srgbClr val="292A2B"/>
                </a:solidFill>
                <a:latin typeface="Futura Hv BT"/>
                <a:cs typeface="Futura Hv BT"/>
              </a:rPr>
              <a:t>e</a:t>
            </a:r>
            <a:endParaRPr sz="2400" dirty="0">
              <a:latin typeface="Futura Hv BT"/>
              <a:cs typeface="Futura Hv BT"/>
            </a:endParaRPr>
          </a:p>
          <a:p>
            <a:pPr marR="5080" algn="r">
              <a:lnSpc>
                <a:spcPct val="100000"/>
              </a:lnSpc>
            </a:pPr>
            <a:r>
              <a:rPr sz="2400" b="1" i="1" spc="-5" dirty="0">
                <a:solidFill>
                  <a:srgbClr val="292A2B"/>
                </a:solidFill>
                <a:latin typeface="Futura Hv BT"/>
                <a:cs typeface="Futura Hv BT"/>
              </a:rPr>
              <a:t>learned.”</a:t>
            </a:r>
            <a:endParaRPr sz="2400" dirty="0">
              <a:latin typeface="Futura Hv BT"/>
              <a:cs typeface="Futura Hv BT"/>
            </a:endParaRPr>
          </a:p>
          <a:p>
            <a:pPr marR="6350" algn="r">
              <a:lnSpc>
                <a:spcPct val="100000"/>
              </a:lnSpc>
              <a:spcBef>
                <a:spcPts val="509"/>
              </a:spcBef>
            </a:pPr>
            <a:r>
              <a:rPr sz="1500" spc="-5" dirty="0">
                <a:solidFill>
                  <a:srgbClr val="292A2B"/>
                </a:solidFill>
                <a:latin typeface="Futura Lt BT"/>
                <a:cs typeface="Futura Lt BT"/>
              </a:rPr>
              <a:t>Edward </a:t>
            </a:r>
            <a:r>
              <a:rPr sz="1500" dirty="0">
                <a:solidFill>
                  <a:srgbClr val="292A2B"/>
                </a:solidFill>
                <a:latin typeface="Futura Lt BT"/>
                <a:cs typeface="Futura Lt BT"/>
              </a:rPr>
              <a:t>de</a:t>
            </a:r>
            <a:r>
              <a:rPr sz="1500" spc="-100" dirty="0">
                <a:solidFill>
                  <a:srgbClr val="292A2B"/>
                </a:solidFill>
                <a:latin typeface="Futura Lt BT"/>
                <a:cs typeface="Futura Lt BT"/>
              </a:rPr>
              <a:t> </a:t>
            </a:r>
            <a:r>
              <a:rPr sz="1500" spc="-5" dirty="0">
                <a:solidFill>
                  <a:srgbClr val="292A2B"/>
                </a:solidFill>
                <a:latin typeface="Futura Lt BT"/>
                <a:cs typeface="Futura Lt BT"/>
              </a:rPr>
              <a:t>Bono</a:t>
            </a:r>
            <a:endParaRPr sz="1500" dirty="0">
              <a:latin typeface="Futura Lt BT"/>
              <a:cs typeface="Futura Lt BT"/>
            </a:endParaRPr>
          </a:p>
        </p:txBody>
      </p:sp>
      <p:pic>
        <p:nvPicPr>
          <p:cNvPr id="10" name="Picture 9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487C592-C337-4F59-8E2A-83BFC946F969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EFFA3A9B-427E-48F2-93D3-DDA4E33D9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D565B902-F847-49E8-97D9-59890E4C5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3C7DBC44-F3BE-4414-8DB5-3387C154B8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9D05F809-BD88-4ECA-A41A-EFC3E6258D0A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10" name="Picture 9" descr="Divergent thinking Connect Combin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4814" y="279220"/>
            <a:ext cx="9276686" cy="65502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56C9173-A978-4348-8F4C-0B6B79BF1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3246" t="10077" r="13096"/>
          <a:stretch>
            <a:fillRect/>
          </a:stretch>
        </p:blipFill>
        <p:spPr bwMode="auto">
          <a:xfrm>
            <a:off x="383358" y="782512"/>
            <a:ext cx="9926684" cy="599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1299" y="196286"/>
            <a:ext cx="324866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latin typeface="Futura Lt BT"/>
                <a:cs typeface="Futura Lt BT"/>
              </a:rPr>
              <a:t>Lets </a:t>
            </a:r>
            <a:r>
              <a:rPr sz="2000" spc="-5" dirty="0">
                <a:latin typeface="Futura Lt BT"/>
                <a:cs typeface="Futura Lt BT"/>
              </a:rPr>
              <a:t>take </a:t>
            </a:r>
            <a:r>
              <a:rPr sz="2000" b="1" i="1" spc="-10" dirty="0">
                <a:latin typeface="Futura Hv BT"/>
                <a:cs typeface="Futura Hv BT"/>
              </a:rPr>
              <a:t>Customer Segment  </a:t>
            </a:r>
            <a:r>
              <a:rPr sz="2000" dirty="0">
                <a:latin typeface="Futura Lt BT"/>
                <a:cs typeface="Futura Lt BT"/>
              </a:rPr>
              <a:t>(Demographic, </a:t>
            </a:r>
            <a:r>
              <a:rPr sz="2000" spc="-10" dirty="0">
                <a:latin typeface="Futura Lt BT"/>
                <a:cs typeface="Futura Lt BT"/>
              </a:rPr>
              <a:t>Psychographic  </a:t>
            </a:r>
            <a:r>
              <a:rPr sz="2000" dirty="0">
                <a:latin typeface="Futura Lt BT"/>
                <a:cs typeface="Futura Lt BT"/>
              </a:rPr>
              <a:t>profiling)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298" y="1415486"/>
            <a:ext cx="3335601" cy="2463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Age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Sex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Education</a:t>
            </a:r>
            <a:endParaRPr sz="2000" dirty="0">
              <a:latin typeface="Futura Lt BT"/>
              <a:cs typeface="Futura Lt BT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10" dirty="0">
                <a:latin typeface="Futura Lt BT"/>
                <a:cs typeface="Futura Lt BT"/>
              </a:rPr>
              <a:t>Locality </a:t>
            </a:r>
            <a:r>
              <a:rPr sz="2000" spc="-5" dirty="0">
                <a:latin typeface="Futura Lt BT"/>
                <a:cs typeface="Futura Lt BT"/>
              </a:rPr>
              <a:t>of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stay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Economic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standing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Social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standing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spc="-5" dirty="0">
                <a:latin typeface="Futura Lt BT"/>
                <a:cs typeface="Futura Lt BT"/>
              </a:rPr>
              <a:t>Emotion</a:t>
            </a:r>
            <a:r>
              <a:rPr sz="2000" spc="-20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based</a:t>
            </a: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sz="2000" dirty="0">
                <a:latin typeface="Futura Lt BT"/>
                <a:cs typeface="Futura Lt BT"/>
              </a:rPr>
              <a:t>Cultural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35371" y="196286"/>
            <a:ext cx="27349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65" dirty="0">
                <a:latin typeface="Futura Lt BT"/>
                <a:cs typeface="Futura Lt BT"/>
              </a:rPr>
              <a:t>Take </a:t>
            </a:r>
            <a:r>
              <a:rPr sz="2000" dirty="0">
                <a:latin typeface="Futura Lt BT"/>
                <a:cs typeface="Futura Lt BT"/>
              </a:rPr>
              <a:t>a </a:t>
            </a:r>
            <a:r>
              <a:rPr sz="2000" spc="-5" dirty="0">
                <a:latin typeface="Futura Lt BT"/>
                <a:cs typeface="Futura Lt BT"/>
              </a:rPr>
              <a:t>post </a:t>
            </a:r>
            <a:r>
              <a:rPr sz="2000" dirty="0">
                <a:latin typeface="Futura Lt BT"/>
                <a:cs typeface="Futura Lt BT"/>
              </a:rPr>
              <a:t>it from  Observation OR</a:t>
            </a:r>
            <a:r>
              <a:rPr sz="2000" spc="-11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Empathy  </a:t>
            </a:r>
            <a:r>
              <a:rPr sz="2000" dirty="0">
                <a:latin typeface="Futura Lt BT"/>
                <a:cs typeface="Futura Lt BT"/>
              </a:rPr>
              <a:t>Canvas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5371" y="1415486"/>
            <a:ext cx="22313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Futura Lt BT"/>
                <a:cs typeface="Futura Lt BT"/>
              </a:rPr>
              <a:t>Connect </a:t>
            </a:r>
            <a:r>
              <a:rPr sz="2000" spc="-5" dirty="0">
                <a:latin typeface="Futura Lt BT"/>
                <a:cs typeface="Futura Lt BT"/>
              </a:rPr>
              <a:t>these</a:t>
            </a:r>
            <a:r>
              <a:rPr sz="2000" spc="-9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words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35371" y="2025086"/>
            <a:ext cx="4311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Futura Lt BT"/>
                <a:cs typeface="Futura Lt BT"/>
              </a:rPr>
              <a:t>e.</a:t>
            </a:r>
            <a:r>
              <a:rPr sz="2000" spc="-35" dirty="0">
                <a:latin typeface="Futura Lt BT"/>
                <a:cs typeface="Futura Lt BT"/>
              </a:rPr>
              <a:t>g</a:t>
            </a:r>
            <a:r>
              <a:rPr sz="2000" dirty="0">
                <a:latin typeface="Futura Lt BT"/>
                <a:cs typeface="Futura Lt BT"/>
              </a:rPr>
              <a:t>.</a:t>
            </a:r>
            <a:endParaRPr sz="2000">
              <a:latin typeface="Futura Lt BT"/>
              <a:cs typeface="Futura Lt B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35370" y="2634686"/>
            <a:ext cx="291192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latin typeface="Futura Lt BT"/>
                <a:cs typeface="Futura Lt BT"/>
              </a:rPr>
              <a:t>Word </a:t>
            </a:r>
            <a:r>
              <a:rPr sz="2000" dirty="0">
                <a:latin typeface="Futura Lt BT"/>
                <a:cs typeface="Futura Lt BT"/>
              </a:rPr>
              <a:t>from Canvas</a:t>
            </a:r>
            <a:r>
              <a:rPr sz="2000" spc="-7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is  </a:t>
            </a:r>
            <a:r>
              <a:rPr sz="2000" spc="-20" dirty="0">
                <a:latin typeface="Futura Lt BT"/>
                <a:cs typeface="Futura Lt BT"/>
              </a:rPr>
              <a:t>‘Protection’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5371" y="3549086"/>
            <a:ext cx="319659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Futura Lt BT"/>
                <a:cs typeface="Futura Lt BT"/>
              </a:rPr>
              <a:t>Resulting </a:t>
            </a:r>
            <a:r>
              <a:rPr sz="2000" spc="-5" dirty="0">
                <a:latin typeface="Futura Lt BT"/>
                <a:cs typeface="Futura Lt BT"/>
              </a:rPr>
              <a:t>Idea,</a:t>
            </a:r>
            <a:endParaRPr sz="2000" dirty="0">
              <a:latin typeface="Futura Lt BT"/>
              <a:cs typeface="Futura Lt BT"/>
            </a:endParaRPr>
          </a:p>
          <a:p>
            <a:pPr marL="12700" marR="5080">
              <a:lnSpc>
                <a:spcPct val="100000"/>
              </a:lnSpc>
            </a:pPr>
            <a:r>
              <a:rPr sz="2000" spc="-10" dirty="0">
                <a:latin typeface="Futura Lt BT"/>
                <a:cs typeface="Futura Lt BT"/>
              </a:rPr>
              <a:t>Protection </a:t>
            </a:r>
            <a:r>
              <a:rPr sz="2000" dirty="0">
                <a:latin typeface="Futura Lt BT"/>
                <a:cs typeface="Futura Lt BT"/>
              </a:rPr>
              <a:t>will </a:t>
            </a:r>
            <a:r>
              <a:rPr sz="2000" spc="-5" dirty="0">
                <a:latin typeface="Futura Lt BT"/>
                <a:cs typeface="Futura Lt BT"/>
              </a:rPr>
              <a:t>be different </a:t>
            </a:r>
            <a:r>
              <a:rPr sz="2000" dirty="0">
                <a:latin typeface="Futura Lt BT"/>
                <a:cs typeface="Futura Lt BT"/>
              </a:rPr>
              <a:t>for  </a:t>
            </a:r>
            <a:r>
              <a:rPr sz="2000" spc="-5" dirty="0">
                <a:latin typeface="Futura Lt BT"/>
                <a:cs typeface="Futura Lt BT"/>
              </a:rPr>
              <a:t>different demographic</a:t>
            </a:r>
            <a:r>
              <a:rPr sz="2000" spc="-85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profiles</a:t>
            </a:r>
            <a:endParaRPr sz="2000" dirty="0">
              <a:latin typeface="Futura Lt BT"/>
              <a:cs typeface="Futura Lt BT"/>
            </a:endParaRPr>
          </a:p>
          <a:p>
            <a:pPr marL="12700" marR="289560">
              <a:lnSpc>
                <a:spcPct val="100000"/>
              </a:lnSpc>
            </a:pPr>
            <a:r>
              <a:rPr sz="2000" spc="-15" dirty="0">
                <a:latin typeface="Futura Lt BT"/>
                <a:cs typeface="Futura Lt BT"/>
              </a:rPr>
              <a:t>e.g. </a:t>
            </a:r>
            <a:r>
              <a:rPr sz="2000" spc="-5" dirty="0">
                <a:latin typeface="Futura Lt BT"/>
                <a:cs typeface="Futura Lt BT"/>
              </a:rPr>
              <a:t>protection </a:t>
            </a:r>
            <a:r>
              <a:rPr sz="2000" dirty="0">
                <a:latin typeface="Futura Lt BT"/>
                <a:cs typeface="Futura Lt BT"/>
              </a:rPr>
              <a:t>for </a:t>
            </a:r>
            <a:r>
              <a:rPr sz="2000" spc="-5" dirty="0">
                <a:latin typeface="Futura Lt BT"/>
                <a:cs typeface="Futura Lt BT"/>
              </a:rPr>
              <a:t>children,  protection </a:t>
            </a:r>
            <a:r>
              <a:rPr sz="2000" dirty="0">
                <a:latin typeface="Futura Lt BT"/>
                <a:cs typeface="Futura Lt BT"/>
              </a:rPr>
              <a:t>for women, </a:t>
            </a:r>
            <a:r>
              <a:rPr sz="2000" spc="-5" dirty="0">
                <a:latin typeface="Futura Lt BT"/>
                <a:cs typeface="Futura Lt BT"/>
              </a:rPr>
              <a:t>and  other </a:t>
            </a:r>
            <a:r>
              <a:rPr sz="2000" dirty="0">
                <a:latin typeface="Futura Lt BT"/>
                <a:cs typeface="Futura Lt BT"/>
              </a:rPr>
              <a:t>stake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holders.</a:t>
            </a:r>
          </a:p>
        </p:txBody>
      </p:sp>
      <p:sp>
        <p:nvSpPr>
          <p:cNvPr id="9" name="object 9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94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339474" y="162055"/>
            <a:ext cx="21062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292A2B"/>
                </a:solidFill>
                <a:latin typeface="Century Gothic"/>
                <a:cs typeface="Century Gothic"/>
              </a:rPr>
              <a:t>Divergent  </a:t>
            </a: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Thinking</a:t>
            </a:r>
            <a:r>
              <a:rPr spc="-100" dirty="0">
                <a:solidFill>
                  <a:srgbClr val="292A2B"/>
                </a:solidFill>
                <a:latin typeface="Century Gothic"/>
                <a:cs typeface="Century Gothic"/>
              </a:rPr>
              <a:t> </a:t>
            </a:r>
            <a:r>
              <a:rPr spc="-5" dirty="0">
                <a:solidFill>
                  <a:srgbClr val="292A2B"/>
                </a:solidFill>
                <a:latin typeface="Century Gothic"/>
                <a:cs typeface="Century Gothic"/>
              </a:rPr>
              <a:t>on  Business  </a:t>
            </a:r>
            <a:r>
              <a:rPr dirty="0">
                <a:solidFill>
                  <a:srgbClr val="292A2B"/>
                </a:solidFill>
                <a:latin typeface="Century Gothic"/>
                <a:cs typeface="Century Gothic"/>
              </a:rPr>
              <a:t>Canvas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12" name="Picture 11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833AEF77-66D9-401C-BA9A-939962366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660" y="123825"/>
            <a:ext cx="978920" cy="6342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F97B3BA-4A8E-44C6-A8E9-55BDF3C10B19}"/>
              </a:ext>
            </a:extLst>
          </p:cNvPr>
          <p:cNvGrpSpPr/>
          <p:nvPr/>
        </p:nvGrpSpPr>
        <p:grpSpPr>
          <a:xfrm>
            <a:off x="9583660" y="123825"/>
            <a:ext cx="1097040" cy="6499448"/>
            <a:chOff x="274038" y="354742"/>
            <a:chExt cx="1097040" cy="6499448"/>
          </a:xfrm>
        </p:grpSpPr>
        <p:pic>
          <p:nvPicPr>
            <p:cNvPr id="4" name="Picture 3" descr="A close up of a logo&#10;&#10;Description generated with very high confidence">
              <a:extLst>
                <a:ext uri="{FF2B5EF4-FFF2-40B4-BE49-F238E27FC236}">
                  <a16:creationId xmlns="" xmlns:a16="http://schemas.microsoft.com/office/drawing/2014/main" id="{AA4CAEBE-90E8-413D-8CFA-840E28C78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038" y="354742"/>
              <a:ext cx="978920" cy="634282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0523D906-81EC-4AFA-A1BC-CB2A1A871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93" y="3065641"/>
              <a:ext cx="696610" cy="693992"/>
            </a:xfrm>
            <a:prstGeom prst="rect">
              <a:avLst/>
            </a:prstGeom>
          </p:spPr>
        </p:pic>
        <p:pic>
          <p:nvPicPr>
            <p:cNvPr id="6" name="Picture 5" descr="A close up of a clock&#10;&#10;Description generated with high confidence">
              <a:extLst>
                <a:ext uri="{FF2B5EF4-FFF2-40B4-BE49-F238E27FC236}">
                  <a16:creationId xmlns="" xmlns:a16="http://schemas.microsoft.com/office/drawing/2014/main" id="{75CC3DAA-236A-4E57-AD3D-7C5D508EA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236" y="5835317"/>
              <a:ext cx="633758" cy="715466"/>
            </a:xfrm>
            <a:prstGeom prst="rect">
              <a:avLst/>
            </a:prstGeom>
          </p:spPr>
        </p:pic>
        <p:sp>
          <p:nvSpPr>
            <p:cNvPr id="7" name="object 3">
              <a:extLst>
                <a:ext uri="{FF2B5EF4-FFF2-40B4-BE49-F238E27FC236}">
                  <a16:creationId xmlns="" xmlns:a16="http://schemas.microsoft.com/office/drawing/2014/main" id="{CC5AF1FC-3E6F-488F-8C93-3A67E002115C}"/>
                </a:ext>
              </a:extLst>
            </p:cNvPr>
            <p:cNvSpPr txBox="1"/>
            <p:nvPr/>
          </p:nvSpPr>
          <p:spPr>
            <a:xfrm>
              <a:off x="558477" y="6564367"/>
              <a:ext cx="812601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n-IN" sz="1800" i="1" spc="-5" dirty="0">
                  <a:latin typeface="Futura Lt BT"/>
                  <a:cs typeface="Futura Lt BT"/>
                </a:rPr>
                <a:t>30 mins</a:t>
              </a:r>
              <a:endParaRPr sz="1800" dirty="0">
                <a:latin typeface="Futura Lt BT"/>
                <a:cs typeface="Futura Lt BT"/>
              </a:endParaRPr>
            </a:p>
          </p:txBody>
        </p:sp>
      </p:grpSp>
      <p:pic>
        <p:nvPicPr>
          <p:cNvPr id="10" name="Picture 9" descr="Divergent thinking on Business Canva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300" y="428625"/>
            <a:ext cx="9080546" cy="64193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279</Words>
  <Application>Microsoft Office PowerPoint</Application>
  <PresentationFormat>Custom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Sources for  Ideation</vt:lpstr>
      <vt:lpstr>Divergent  Thinking</vt:lpstr>
      <vt:lpstr>Slide 3</vt:lpstr>
      <vt:lpstr>Slide 4</vt:lpstr>
      <vt:lpstr>Divergent  Thinking on  Business  Canvas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212</cp:revision>
  <dcterms:created xsi:type="dcterms:W3CDTF">2019-06-10T10:56:43Z</dcterms:created>
  <dcterms:modified xsi:type="dcterms:W3CDTF">2019-12-02T10:06:35Z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2019-06-10T00:00:00Z</vt:filetime>
  </property>
</Properties>
</file>