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2" r:id="rId3"/>
    <p:sldId id="283" r:id="rId4"/>
    <p:sldId id="284" r:id="rId5"/>
    <p:sldId id="285" r:id="rId6"/>
    <p:sldId id="286" r:id="rId7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9" autoAdjust="0"/>
    <p:restoredTop sz="94660"/>
  </p:normalViewPr>
  <p:slideViewPr>
    <p:cSldViewPr>
      <p:cViewPr>
        <p:scale>
          <a:sx n="50" d="100"/>
          <a:sy n="50" d="100"/>
        </p:scale>
        <p:origin x="-1770" y="-7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81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39474" y="162055"/>
            <a:ext cx="100144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879994" y="7068005"/>
            <a:ext cx="761904" cy="43809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1537" y="3273513"/>
            <a:ext cx="627032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48277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4770" y="2778685"/>
            <a:ext cx="9683859" cy="1549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Futura Hv BT"/>
                <a:cs typeface="Futura Hv B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29298" y="7328763"/>
            <a:ext cx="2903220" cy="147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rgbClr val="929292"/>
                </a:solidFill>
                <a:latin typeface="Futura Lt BT"/>
                <a:cs typeface="Futura Lt BT"/>
              </a:defRPr>
            </a:lvl1pPr>
          </a:lstStyle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02/12/2019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474" y="162055"/>
            <a:ext cx="205295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292A2B"/>
                </a:solidFill>
                <a:latin typeface="Century Gothic"/>
                <a:cs typeface="Century Gothic"/>
              </a:rPr>
              <a:t>Sources</a:t>
            </a:r>
            <a:r>
              <a:rPr spc="-95" dirty="0">
                <a:solidFill>
                  <a:srgbClr val="292A2B"/>
                </a:solidFill>
                <a:latin typeface="Century Gothic"/>
                <a:cs typeface="Century Gothic"/>
              </a:rPr>
              <a:t> </a:t>
            </a:r>
            <a:r>
              <a:rPr dirty="0">
                <a:solidFill>
                  <a:srgbClr val="292A2B"/>
                </a:solidFill>
                <a:latin typeface="Century Gothic"/>
                <a:cs typeface="Century Gothic"/>
              </a:rPr>
              <a:t>for  Ideation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8" y="196286"/>
            <a:ext cx="3945201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- Creative</a:t>
            </a:r>
            <a:r>
              <a:rPr sz="2000" spc="-9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Thinking</a:t>
            </a:r>
            <a:endParaRPr sz="2000" dirty="0">
              <a:latin typeface="Futura Lt BT"/>
              <a:cs typeface="Futura Lt BT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10" dirty="0">
                <a:latin typeface="Futura Lt BT"/>
                <a:cs typeface="Futura Lt BT"/>
              </a:rPr>
              <a:t>Lateral</a:t>
            </a:r>
            <a:endParaRPr sz="2000" dirty="0">
              <a:latin typeface="Futura Lt BT"/>
              <a:cs typeface="Futura Lt BT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Divergent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611299" y="1425646"/>
            <a:ext cx="6354445" cy="15953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“Creative thinking is not a talent, it is a </a:t>
            </a:r>
            <a:r>
              <a:rPr sz="2400" b="1" i="1" spc="-10" dirty="0">
                <a:solidFill>
                  <a:srgbClr val="292A2B"/>
                </a:solidFill>
                <a:latin typeface="Futura Hv BT"/>
                <a:cs typeface="Futura Hv BT"/>
              </a:rPr>
              <a:t>skill 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that can be</a:t>
            </a:r>
            <a:r>
              <a:rPr sz="2400" b="1" i="1" spc="-10" dirty="0">
                <a:solidFill>
                  <a:srgbClr val="292A2B"/>
                </a:solidFill>
                <a:latin typeface="Futura Hv BT"/>
                <a:cs typeface="Futura Hv BT"/>
              </a:rPr>
              <a:t>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learnt</a:t>
            </a:r>
            <a:r>
              <a:rPr sz="2400" b="1" i="1" spc="-5" dirty="0" smtClean="0">
                <a:solidFill>
                  <a:srgbClr val="292A2B"/>
                </a:solidFill>
                <a:latin typeface="Futura Hv BT"/>
                <a:cs typeface="Futura Hv BT"/>
              </a:rPr>
              <a:t>.”</a:t>
            </a:r>
            <a:endParaRPr sz="2400" dirty="0">
              <a:latin typeface="Futura Hv BT"/>
              <a:cs typeface="Futura Hv BT"/>
            </a:endParaRPr>
          </a:p>
          <a:p>
            <a:pPr marL="133350" indent="-120650">
              <a:lnSpc>
                <a:spcPts val="1620"/>
              </a:lnSpc>
              <a:buChar char="-"/>
              <a:tabLst>
                <a:tab pos="133985" algn="l"/>
              </a:tabLst>
            </a:pPr>
            <a:r>
              <a:rPr sz="1500" spc="-5" dirty="0">
                <a:latin typeface="Futura Lt BT"/>
                <a:cs typeface="Futura Lt BT"/>
              </a:rPr>
              <a:t>Edward </a:t>
            </a:r>
            <a:r>
              <a:rPr sz="1500" dirty="0">
                <a:latin typeface="Futura Lt BT"/>
                <a:cs typeface="Futura Lt BT"/>
              </a:rPr>
              <a:t>de</a:t>
            </a:r>
            <a:r>
              <a:rPr sz="1500" spc="-10" dirty="0">
                <a:latin typeface="Futura Lt BT"/>
                <a:cs typeface="Futura Lt BT"/>
              </a:rPr>
              <a:t> </a:t>
            </a:r>
            <a:r>
              <a:rPr sz="1500" spc="-5" dirty="0">
                <a:latin typeface="Futura Lt BT"/>
                <a:cs typeface="Futura Lt BT"/>
              </a:rPr>
              <a:t>Bono</a:t>
            </a:r>
            <a:endParaRPr sz="1500" dirty="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-"/>
            </a:pPr>
            <a:endParaRPr sz="2150" dirty="0">
              <a:latin typeface="Times New Roman"/>
              <a:cs typeface="Times New Roman"/>
            </a:endParaRPr>
          </a:p>
          <a:p>
            <a:pPr marL="173355" indent="-160655">
              <a:lnSpc>
                <a:spcPct val="100000"/>
              </a:lnSpc>
              <a:buChar char="-"/>
              <a:tabLst>
                <a:tab pos="173990" algn="l"/>
              </a:tabLst>
            </a:pPr>
            <a:r>
              <a:rPr sz="2000" spc="-5" dirty="0">
                <a:latin typeface="Futura Lt BT"/>
                <a:cs typeface="Futura Lt BT"/>
              </a:rPr>
              <a:t>SCAMPER</a:t>
            </a:r>
            <a:r>
              <a:rPr sz="2000" spc="-10" dirty="0">
                <a:latin typeface="Futura Lt BT"/>
                <a:cs typeface="Futura Lt BT"/>
              </a:rPr>
              <a:t> </a:t>
            </a:r>
            <a:r>
              <a:rPr sz="2000" spc="-45" dirty="0">
                <a:latin typeface="Futura Lt BT"/>
                <a:cs typeface="Futura Lt BT"/>
              </a:rPr>
              <a:t>(Tool)</a:t>
            </a:r>
            <a:endParaRPr sz="2000" dirty="0">
              <a:latin typeface="Futura Lt BT"/>
              <a:cs typeface="Futura Lt B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474" y="162055"/>
            <a:ext cx="180086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292A2B"/>
                </a:solidFill>
                <a:latin typeface="Century Gothic"/>
                <a:cs typeface="Century Gothic"/>
              </a:rPr>
              <a:t>Divergent  </a:t>
            </a:r>
            <a:r>
              <a:rPr dirty="0">
                <a:solidFill>
                  <a:srgbClr val="292A2B"/>
                </a:solidFill>
                <a:latin typeface="Century Gothic"/>
                <a:cs typeface="Century Gothic"/>
              </a:rPr>
              <a:t>Thinking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611299" y="196286"/>
            <a:ext cx="279463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Futura Hv BT"/>
                <a:cs typeface="Futura Hv BT"/>
              </a:rPr>
              <a:t>CONNECT -</a:t>
            </a:r>
            <a:r>
              <a:rPr sz="2000" b="1" spc="-45" dirty="0">
                <a:latin typeface="Futura Hv BT"/>
                <a:cs typeface="Futura Hv BT"/>
              </a:rPr>
              <a:t> </a:t>
            </a:r>
            <a:r>
              <a:rPr sz="2000" b="1" spc="-5" dirty="0">
                <a:latin typeface="Futura Hv BT"/>
                <a:cs typeface="Futura Hv BT"/>
              </a:rPr>
              <a:t>COMBINE</a:t>
            </a:r>
            <a:endParaRPr sz="2000">
              <a:latin typeface="Futura Hv BT"/>
              <a:cs typeface="Futura Hv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11299" y="805886"/>
            <a:ext cx="6840801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Futura Lt BT"/>
                <a:cs typeface="Futura Lt BT"/>
              </a:rPr>
              <a:t>1. Select one post </a:t>
            </a:r>
            <a:r>
              <a:rPr sz="2000" dirty="0">
                <a:latin typeface="Futura Lt BT"/>
                <a:cs typeface="Futura Lt BT"/>
              </a:rPr>
              <a:t>it from </a:t>
            </a:r>
            <a:r>
              <a:rPr sz="2000" spc="-5" dirty="0">
                <a:latin typeface="Futura Lt BT"/>
                <a:cs typeface="Futura Lt BT"/>
              </a:rPr>
              <a:t>the </a:t>
            </a:r>
            <a:r>
              <a:rPr sz="2000" b="1" i="1" spc="-5" dirty="0">
                <a:latin typeface="Futura Hv BT"/>
                <a:cs typeface="Futura Hv BT"/>
              </a:rPr>
              <a:t>Empathy /Observation  </a:t>
            </a:r>
            <a:r>
              <a:rPr sz="2000" b="1" i="1" spc="-10" dirty="0">
                <a:latin typeface="Futura Hv BT"/>
                <a:cs typeface="Futura Hv BT"/>
              </a:rPr>
              <a:t>Canvas</a:t>
            </a:r>
            <a:endParaRPr sz="2000" dirty="0">
              <a:latin typeface="Futura Hv BT"/>
              <a:cs typeface="Futura Hv B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1299" y="1720286"/>
            <a:ext cx="589915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0" indent="-292100">
              <a:lnSpc>
                <a:spcPct val="100000"/>
              </a:lnSpc>
              <a:spcBef>
                <a:spcPts val="100"/>
              </a:spcBef>
              <a:buAutoNum type="arabicPeriod" startAt="2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Select </a:t>
            </a:r>
            <a:r>
              <a:rPr sz="2000" dirty="0">
                <a:latin typeface="Futura Lt BT"/>
                <a:cs typeface="Futura Lt BT"/>
              </a:rPr>
              <a:t>a word from </a:t>
            </a:r>
            <a:r>
              <a:rPr sz="2000" b="1" i="1" spc="-10" dirty="0">
                <a:latin typeface="Futura Hv BT"/>
                <a:cs typeface="Futura Hv BT"/>
              </a:rPr>
              <a:t>Business</a:t>
            </a:r>
            <a:r>
              <a:rPr sz="2000" b="1" i="1" spc="-20" dirty="0">
                <a:latin typeface="Futura Hv BT"/>
                <a:cs typeface="Futura Hv BT"/>
              </a:rPr>
              <a:t> </a:t>
            </a:r>
            <a:r>
              <a:rPr sz="2000" b="1" i="1" spc="-10" dirty="0">
                <a:latin typeface="Futura Hv BT"/>
                <a:cs typeface="Futura Hv BT"/>
              </a:rPr>
              <a:t>Canvas</a:t>
            </a:r>
            <a:endParaRPr sz="2000">
              <a:latin typeface="Futura Hv BT"/>
              <a:cs typeface="Futura Hv B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Futura Lt BT"/>
              <a:buAutoNum type="arabicPeriod" startAt="2"/>
            </a:pPr>
            <a:endParaRPr sz="20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buAutoNum type="arabicPeriod" startAt="2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Connect </a:t>
            </a:r>
            <a:r>
              <a:rPr sz="2000" spc="-5" dirty="0">
                <a:latin typeface="Futura Lt BT"/>
                <a:cs typeface="Futura Lt BT"/>
              </a:rPr>
              <a:t>this </a:t>
            </a:r>
            <a:r>
              <a:rPr sz="2000" dirty="0">
                <a:latin typeface="Futura Lt BT"/>
                <a:cs typeface="Futura Lt BT"/>
              </a:rPr>
              <a:t>word from </a:t>
            </a:r>
            <a:r>
              <a:rPr sz="2000" spc="-5" dirty="0">
                <a:latin typeface="Futura Lt BT"/>
                <a:cs typeface="Futura Lt BT"/>
              </a:rPr>
              <a:t>post </a:t>
            </a:r>
            <a:r>
              <a:rPr sz="2000" dirty="0">
                <a:latin typeface="Futura Lt BT"/>
                <a:cs typeface="Futura Lt BT"/>
              </a:rPr>
              <a:t>it &amp; </a:t>
            </a:r>
            <a:r>
              <a:rPr sz="2000" spc="-30" dirty="0">
                <a:latin typeface="Futura Lt BT"/>
                <a:cs typeface="Futura Lt BT"/>
              </a:rPr>
              <a:t>Word </a:t>
            </a:r>
            <a:r>
              <a:rPr sz="2000" dirty="0">
                <a:latin typeface="Futura Lt BT"/>
                <a:cs typeface="Futura Lt BT"/>
              </a:rPr>
              <a:t>from </a:t>
            </a:r>
            <a:r>
              <a:rPr sz="2000" spc="-5" dirty="0">
                <a:latin typeface="Futura Lt BT"/>
                <a:cs typeface="Futura Lt BT"/>
              </a:rPr>
              <a:t>Business  </a:t>
            </a:r>
            <a:r>
              <a:rPr sz="2000" dirty="0">
                <a:latin typeface="Futura Lt BT"/>
                <a:cs typeface="Futura Lt BT"/>
              </a:rPr>
              <a:t>Canvas</a:t>
            </a:r>
            <a:endParaRPr sz="2000">
              <a:latin typeface="Futura Lt BT"/>
              <a:cs typeface="Futura Lt B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Futura Lt BT"/>
              <a:buAutoNum type="arabicPeriod" startAt="2"/>
            </a:pPr>
            <a:endParaRPr sz="2050">
              <a:latin typeface="Times New Roman"/>
              <a:cs typeface="Times New Roman"/>
            </a:endParaRPr>
          </a:p>
          <a:p>
            <a:pPr marL="304800" indent="-292100">
              <a:lnSpc>
                <a:spcPct val="100000"/>
              </a:lnSpc>
              <a:buAutoNum type="arabicPeriod" startAt="2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A new idea / word</a:t>
            </a:r>
            <a:r>
              <a:rPr sz="2000" spc="-3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emerges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11299" y="3853886"/>
            <a:ext cx="60960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Futura Lt BT"/>
                <a:cs typeface="Futura Lt BT"/>
              </a:rPr>
              <a:t>5. Exercise </a:t>
            </a:r>
            <a:r>
              <a:rPr sz="2000" dirty="0">
                <a:latin typeface="Futura Lt BT"/>
                <a:cs typeface="Futura Lt BT"/>
              </a:rPr>
              <a:t>: </a:t>
            </a:r>
            <a:r>
              <a:rPr sz="2000" spc="-5" dirty="0">
                <a:latin typeface="Futura Lt BT"/>
                <a:cs typeface="Futura Lt BT"/>
              </a:rPr>
              <a:t>15 min. </a:t>
            </a:r>
            <a:r>
              <a:rPr sz="2000" dirty="0">
                <a:latin typeface="Futura Lt BT"/>
                <a:cs typeface="Futura Lt BT"/>
              </a:rPr>
              <a:t>Generate </a:t>
            </a:r>
            <a:r>
              <a:rPr sz="2000" spc="-5" dirty="0">
                <a:latin typeface="Futura Lt BT"/>
                <a:cs typeface="Futura Lt BT"/>
              </a:rPr>
              <a:t>as many </a:t>
            </a:r>
            <a:r>
              <a:rPr sz="2000" dirty="0">
                <a:latin typeface="Futura Lt BT"/>
                <a:cs typeface="Futura Lt BT"/>
              </a:rPr>
              <a:t>ideas </a:t>
            </a:r>
            <a:r>
              <a:rPr sz="2000" spc="-5" dirty="0">
                <a:latin typeface="Futura Lt BT"/>
                <a:cs typeface="Futura Lt BT"/>
              </a:rPr>
              <a:t>as possible  </a:t>
            </a:r>
            <a:r>
              <a:rPr sz="2000" dirty="0">
                <a:latin typeface="Futura Lt BT"/>
                <a:cs typeface="Futura Lt BT"/>
              </a:rPr>
              <a:t>using </a:t>
            </a:r>
            <a:r>
              <a:rPr sz="2000" spc="-5" dirty="0">
                <a:latin typeface="Futura Lt BT"/>
                <a:cs typeface="Futura Lt BT"/>
              </a:rPr>
              <a:t>this tool </a:t>
            </a:r>
            <a:r>
              <a:rPr sz="2000" dirty="0">
                <a:latin typeface="Futura Lt BT"/>
                <a:cs typeface="Futura Lt BT"/>
              </a:rPr>
              <a:t>- </a:t>
            </a:r>
            <a:r>
              <a:rPr sz="2000" spc="-5" dirty="0">
                <a:latin typeface="Futura Lt BT"/>
                <a:cs typeface="Futura Lt BT"/>
              </a:rPr>
              <a:t>Now Share </a:t>
            </a:r>
            <a:r>
              <a:rPr sz="2000" dirty="0">
                <a:latin typeface="Futura Lt BT"/>
                <a:cs typeface="Futura Lt BT"/>
              </a:rPr>
              <a:t>your </a:t>
            </a:r>
            <a:r>
              <a:rPr sz="2000" spc="-5" dirty="0">
                <a:latin typeface="Futura Lt BT"/>
                <a:cs typeface="Futura Lt BT"/>
              </a:rPr>
              <a:t>top </a:t>
            </a:r>
            <a:r>
              <a:rPr sz="2000" dirty="0">
                <a:latin typeface="Futura Lt BT"/>
                <a:cs typeface="Futura Lt BT"/>
              </a:rPr>
              <a:t>2</a:t>
            </a:r>
            <a:r>
              <a:rPr sz="2000" spc="-3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ideas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7500" y="3604082"/>
            <a:ext cx="2788511" cy="25237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335915" algn="r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“</a:t>
            </a:r>
            <a:r>
              <a:rPr sz="2400" b="1" i="1" spc="-20" dirty="0">
                <a:solidFill>
                  <a:srgbClr val="292A2B"/>
                </a:solidFill>
                <a:latin typeface="Futura Hv BT"/>
                <a:cs typeface="Futura Hv BT"/>
              </a:rPr>
              <a:t> </a:t>
            </a:r>
            <a:r>
              <a:rPr sz="2400" b="1" i="1" spc="-10" dirty="0">
                <a:solidFill>
                  <a:srgbClr val="292A2B"/>
                </a:solidFill>
                <a:latin typeface="Futura Hv BT"/>
                <a:cs typeface="Futura Hv BT"/>
              </a:rPr>
              <a:t>Intelligence</a:t>
            </a:r>
            <a:r>
              <a:rPr sz="2400" b="1" i="1" spc="-25" dirty="0">
                <a:solidFill>
                  <a:srgbClr val="292A2B"/>
                </a:solidFill>
                <a:latin typeface="Futura Hv BT"/>
                <a:cs typeface="Futura Hv BT"/>
              </a:rPr>
              <a:t>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is  </a:t>
            </a:r>
            <a:r>
              <a:rPr sz="2400" b="1" i="1" spc="-10" dirty="0">
                <a:solidFill>
                  <a:srgbClr val="292A2B"/>
                </a:solidFill>
                <a:latin typeface="Futura Hv BT"/>
                <a:cs typeface="Futura Hv BT"/>
              </a:rPr>
              <a:t>something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we</a:t>
            </a:r>
            <a:r>
              <a:rPr sz="2400" b="1" i="1" spc="-45" dirty="0">
                <a:solidFill>
                  <a:srgbClr val="292A2B"/>
                </a:solidFill>
                <a:latin typeface="Futura Hv BT"/>
                <a:cs typeface="Futura Hv BT"/>
              </a:rPr>
              <a:t> </a:t>
            </a:r>
            <a:r>
              <a:rPr sz="2400" b="1" i="1" spc="-10" dirty="0">
                <a:solidFill>
                  <a:srgbClr val="292A2B"/>
                </a:solidFill>
                <a:latin typeface="Futura Hv BT"/>
                <a:cs typeface="Futura Hv BT"/>
              </a:rPr>
              <a:t>are</a:t>
            </a:r>
            <a:endParaRPr sz="2400" dirty="0">
              <a:latin typeface="Futura Hv BT"/>
              <a:cs typeface="Futura Hv BT"/>
            </a:endParaRPr>
          </a:p>
          <a:p>
            <a:pPr marL="141605" marR="5080" indent="970280" algn="r">
              <a:lnSpc>
                <a:spcPct val="100000"/>
              </a:lnSpc>
            </a:pP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born</a:t>
            </a:r>
            <a:r>
              <a:rPr sz="2400" b="1" i="1" spc="-90" dirty="0">
                <a:solidFill>
                  <a:srgbClr val="292A2B"/>
                </a:solidFill>
                <a:latin typeface="Futura Hv BT"/>
                <a:cs typeface="Futura Hv BT"/>
              </a:rPr>
              <a:t>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with.  Thinking</a:t>
            </a:r>
            <a:r>
              <a:rPr sz="2400" b="1" i="1" spc="-30" dirty="0">
                <a:solidFill>
                  <a:srgbClr val="292A2B"/>
                </a:solidFill>
                <a:latin typeface="Futura Hv BT"/>
                <a:cs typeface="Futura Hv BT"/>
              </a:rPr>
              <a:t>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is</a:t>
            </a:r>
            <a:r>
              <a:rPr sz="2400" b="1" i="1" spc="-30" dirty="0">
                <a:solidFill>
                  <a:srgbClr val="292A2B"/>
                </a:solidFill>
                <a:latin typeface="Futura Hv BT"/>
                <a:cs typeface="Futura Hv BT"/>
              </a:rPr>
              <a:t>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a  </a:t>
            </a:r>
            <a:r>
              <a:rPr sz="2400" b="1" i="1" spc="-10" dirty="0">
                <a:solidFill>
                  <a:srgbClr val="292A2B"/>
                </a:solidFill>
                <a:latin typeface="Futura Hv BT"/>
                <a:cs typeface="Futura Hv BT"/>
              </a:rPr>
              <a:t>skill </a:t>
            </a: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that must</a:t>
            </a:r>
            <a:r>
              <a:rPr sz="2400" b="1" i="1" spc="-55" dirty="0">
                <a:solidFill>
                  <a:srgbClr val="292A2B"/>
                </a:solidFill>
                <a:latin typeface="Futura Hv BT"/>
                <a:cs typeface="Futura Hv BT"/>
              </a:rPr>
              <a:t> </a:t>
            </a:r>
            <a:r>
              <a:rPr sz="2400" b="1" i="1" spc="-10" dirty="0" smtClean="0">
                <a:solidFill>
                  <a:srgbClr val="292A2B"/>
                </a:solidFill>
                <a:latin typeface="Futura Hv BT"/>
                <a:cs typeface="Futura Hv BT"/>
              </a:rPr>
              <a:t>b</a:t>
            </a:r>
            <a:r>
              <a:rPr lang="en-US" sz="2400" b="1" i="1" spc="-10" dirty="0" smtClean="0">
                <a:solidFill>
                  <a:srgbClr val="292A2B"/>
                </a:solidFill>
                <a:latin typeface="Futura Hv BT"/>
                <a:cs typeface="Futura Hv BT"/>
              </a:rPr>
              <a:t>e</a:t>
            </a:r>
            <a:endParaRPr sz="2400" dirty="0">
              <a:latin typeface="Futura Hv BT"/>
              <a:cs typeface="Futura Hv BT"/>
            </a:endParaRPr>
          </a:p>
          <a:p>
            <a:pPr marR="5080" algn="r">
              <a:lnSpc>
                <a:spcPct val="100000"/>
              </a:lnSpc>
            </a:pPr>
            <a:r>
              <a:rPr sz="2400" b="1" i="1" spc="-5" dirty="0">
                <a:solidFill>
                  <a:srgbClr val="292A2B"/>
                </a:solidFill>
                <a:latin typeface="Futura Hv BT"/>
                <a:cs typeface="Futura Hv BT"/>
              </a:rPr>
              <a:t>learned.”</a:t>
            </a:r>
            <a:endParaRPr sz="2400" dirty="0">
              <a:latin typeface="Futura Hv BT"/>
              <a:cs typeface="Futura Hv BT"/>
            </a:endParaRPr>
          </a:p>
          <a:p>
            <a:pPr marR="6350" algn="r">
              <a:lnSpc>
                <a:spcPct val="100000"/>
              </a:lnSpc>
              <a:spcBef>
                <a:spcPts val="509"/>
              </a:spcBef>
            </a:pPr>
            <a:r>
              <a:rPr sz="1500" spc="-5" dirty="0">
                <a:solidFill>
                  <a:srgbClr val="292A2B"/>
                </a:solidFill>
                <a:latin typeface="Futura Lt BT"/>
                <a:cs typeface="Futura Lt BT"/>
              </a:rPr>
              <a:t>Edward </a:t>
            </a:r>
            <a:r>
              <a:rPr sz="1500" dirty="0">
                <a:solidFill>
                  <a:srgbClr val="292A2B"/>
                </a:solidFill>
                <a:latin typeface="Futura Lt BT"/>
                <a:cs typeface="Futura Lt BT"/>
              </a:rPr>
              <a:t>de</a:t>
            </a:r>
            <a:r>
              <a:rPr sz="1500" spc="-100" dirty="0">
                <a:solidFill>
                  <a:srgbClr val="292A2B"/>
                </a:solidFill>
                <a:latin typeface="Futura Lt BT"/>
                <a:cs typeface="Futura Lt BT"/>
              </a:rPr>
              <a:t> </a:t>
            </a:r>
            <a:r>
              <a:rPr sz="1500" spc="-5" dirty="0">
                <a:solidFill>
                  <a:srgbClr val="292A2B"/>
                </a:solidFill>
                <a:latin typeface="Futura Lt BT"/>
                <a:cs typeface="Futura Lt BT"/>
              </a:rPr>
              <a:t>Bono</a:t>
            </a:r>
            <a:endParaRPr sz="1500" dirty="0">
              <a:latin typeface="Futura Lt BT"/>
              <a:cs typeface="Futura Lt BT"/>
            </a:endParaRPr>
          </a:p>
        </p:txBody>
      </p:sp>
      <p:pic>
        <p:nvPicPr>
          <p:cNvPr id="10" name="Picture 9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833AEF77-66D9-401C-BA9A-939962366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660" y="123825"/>
            <a:ext cx="978920" cy="6342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A487C592-C337-4F59-8E2A-83BFC946F969}"/>
              </a:ext>
            </a:extLst>
          </p:cNvPr>
          <p:cNvGrpSpPr/>
          <p:nvPr/>
        </p:nvGrpSpPr>
        <p:grpSpPr>
          <a:xfrm>
            <a:off x="9583660" y="123825"/>
            <a:ext cx="1097040" cy="6499448"/>
            <a:chOff x="274038" y="354742"/>
            <a:chExt cx="1097040" cy="6499448"/>
          </a:xfrm>
        </p:grpSpPr>
        <p:pic>
          <p:nvPicPr>
            <p:cNvPr id="4" name="Picture 3" descr="A close up of a logo&#10;&#10;Description generated with very high confidence">
              <a:extLst>
                <a:ext uri="{FF2B5EF4-FFF2-40B4-BE49-F238E27FC236}">
                  <a16:creationId xmlns="" xmlns:a16="http://schemas.microsoft.com/office/drawing/2014/main" id="{EFFA3A9B-427E-48F2-93D3-DDA4E33D9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038" y="354742"/>
              <a:ext cx="978920" cy="63428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D565B902-F847-49E8-97D9-59890E4C53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93" y="3065641"/>
              <a:ext cx="696610" cy="693992"/>
            </a:xfrm>
            <a:prstGeom prst="rect">
              <a:avLst/>
            </a:prstGeom>
          </p:spPr>
        </p:pic>
        <p:pic>
          <p:nvPicPr>
            <p:cNvPr id="6" name="Picture 5" descr="A close up of a clock&#10;&#10;Description generated with high confidence">
              <a:extLst>
                <a:ext uri="{FF2B5EF4-FFF2-40B4-BE49-F238E27FC236}">
                  <a16:creationId xmlns="" xmlns:a16="http://schemas.microsoft.com/office/drawing/2014/main" id="{3C7DBC44-F3BE-4414-8DB5-3387C154B8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236" y="5835317"/>
              <a:ext cx="633758" cy="715466"/>
            </a:xfrm>
            <a:prstGeom prst="rect">
              <a:avLst/>
            </a:prstGeom>
          </p:spPr>
        </p:pic>
        <p:sp>
          <p:nvSpPr>
            <p:cNvPr id="7" name="object 3">
              <a:extLst>
                <a:ext uri="{FF2B5EF4-FFF2-40B4-BE49-F238E27FC236}">
                  <a16:creationId xmlns="" xmlns:a16="http://schemas.microsoft.com/office/drawing/2014/main" id="{9D05F809-BD88-4ECA-A41A-EFC3E6258D0A}"/>
                </a:ext>
              </a:extLst>
            </p:cNvPr>
            <p:cNvSpPr txBox="1"/>
            <p:nvPr/>
          </p:nvSpPr>
          <p:spPr>
            <a:xfrm>
              <a:off x="558477" y="6564367"/>
              <a:ext cx="81260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IN" sz="1800" i="1" spc="-5" dirty="0">
                  <a:latin typeface="Futura Lt BT"/>
                  <a:cs typeface="Futura Lt BT"/>
                </a:rPr>
                <a:t>30 mins</a:t>
              </a:r>
              <a:endParaRPr sz="1800" dirty="0">
                <a:latin typeface="Futura Lt BT"/>
                <a:cs typeface="Futura Lt BT"/>
              </a:endParaRPr>
            </a:p>
          </p:txBody>
        </p:sp>
      </p:grpSp>
      <p:pic>
        <p:nvPicPr>
          <p:cNvPr id="10" name="Picture 9" descr="Divergent thinking Connect Combin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4814" y="279220"/>
            <a:ext cx="9276686" cy="65502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D56C9173-A978-4348-8F4C-0B6B79BF1B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3246" t="10077" r="13096"/>
          <a:stretch>
            <a:fillRect/>
          </a:stretch>
        </p:blipFill>
        <p:spPr bwMode="auto">
          <a:xfrm>
            <a:off x="383358" y="782512"/>
            <a:ext cx="9926684" cy="599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11299" y="196286"/>
            <a:ext cx="324866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15" dirty="0">
                <a:latin typeface="Futura Lt BT"/>
                <a:cs typeface="Futura Lt BT"/>
              </a:rPr>
              <a:t>Lets </a:t>
            </a:r>
            <a:r>
              <a:rPr sz="2000" spc="-5" dirty="0">
                <a:latin typeface="Futura Lt BT"/>
                <a:cs typeface="Futura Lt BT"/>
              </a:rPr>
              <a:t>take </a:t>
            </a:r>
            <a:r>
              <a:rPr sz="2000" b="1" i="1" spc="-10" dirty="0">
                <a:latin typeface="Futura Hv BT"/>
                <a:cs typeface="Futura Hv BT"/>
              </a:rPr>
              <a:t>Customer Segment  </a:t>
            </a:r>
            <a:r>
              <a:rPr sz="2000" dirty="0">
                <a:latin typeface="Futura Lt BT"/>
                <a:cs typeface="Futura Lt BT"/>
              </a:rPr>
              <a:t>(Demographic, </a:t>
            </a:r>
            <a:r>
              <a:rPr sz="2000" spc="-10" dirty="0">
                <a:latin typeface="Futura Lt BT"/>
                <a:cs typeface="Futura Lt BT"/>
              </a:rPr>
              <a:t>Psychographic  </a:t>
            </a:r>
            <a:r>
              <a:rPr sz="2000" dirty="0">
                <a:latin typeface="Futura Lt BT"/>
                <a:cs typeface="Futura Lt BT"/>
              </a:rPr>
              <a:t>profiling)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11298" y="1415486"/>
            <a:ext cx="3335601" cy="2463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0" indent="-2921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Age</a:t>
            </a:r>
            <a:endParaRPr sz="2000" dirty="0">
              <a:latin typeface="Futura Lt BT"/>
              <a:cs typeface="Futura Lt BT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Sex</a:t>
            </a:r>
            <a:endParaRPr sz="2000" dirty="0">
              <a:latin typeface="Futura Lt BT"/>
              <a:cs typeface="Futura Lt BT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Education</a:t>
            </a:r>
            <a:endParaRPr sz="2000" dirty="0">
              <a:latin typeface="Futura Lt BT"/>
              <a:cs typeface="Futura Lt BT"/>
            </a:endParaRP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10" dirty="0">
                <a:latin typeface="Futura Lt BT"/>
                <a:cs typeface="Futura Lt BT"/>
              </a:rPr>
              <a:t>Locality </a:t>
            </a:r>
            <a:r>
              <a:rPr sz="2000" spc="-5" dirty="0">
                <a:latin typeface="Futura Lt BT"/>
                <a:cs typeface="Futura Lt BT"/>
              </a:rPr>
              <a:t>of</a:t>
            </a:r>
            <a:r>
              <a:rPr sz="2000" spc="-2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stay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Economic</a:t>
            </a:r>
            <a:r>
              <a:rPr sz="2000" spc="-8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standing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Social</a:t>
            </a:r>
            <a:r>
              <a:rPr sz="2000" spc="-2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standing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spc="-5" dirty="0">
                <a:latin typeface="Futura Lt BT"/>
                <a:cs typeface="Futura Lt BT"/>
              </a:rPr>
              <a:t>Emotion</a:t>
            </a:r>
            <a:r>
              <a:rPr sz="2000" spc="-20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based</a:t>
            </a:r>
          </a:p>
          <a:p>
            <a:pPr marL="304800" indent="-292100">
              <a:lnSpc>
                <a:spcPct val="100000"/>
              </a:lnSpc>
              <a:buAutoNum type="arabicPeriod"/>
              <a:tabLst>
                <a:tab pos="305435" algn="l"/>
              </a:tabLst>
            </a:pPr>
            <a:r>
              <a:rPr sz="2000" dirty="0">
                <a:latin typeface="Futura Lt BT"/>
                <a:cs typeface="Futura Lt BT"/>
              </a:rPr>
              <a:t>Cultural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35371" y="196286"/>
            <a:ext cx="273494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65" dirty="0">
                <a:latin typeface="Futura Lt BT"/>
                <a:cs typeface="Futura Lt BT"/>
              </a:rPr>
              <a:t>Take </a:t>
            </a:r>
            <a:r>
              <a:rPr sz="2000" dirty="0">
                <a:latin typeface="Futura Lt BT"/>
                <a:cs typeface="Futura Lt BT"/>
              </a:rPr>
              <a:t>a </a:t>
            </a:r>
            <a:r>
              <a:rPr sz="2000" spc="-5" dirty="0">
                <a:latin typeface="Futura Lt BT"/>
                <a:cs typeface="Futura Lt BT"/>
              </a:rPr>
              <a:t>post </a:t>
            </a:r>
            <a:r>
              <a:rPr sz="2000" dirty="0">
                <a:latin typeface="Futura Lt BT"/>
                <a:cs typeface="Futura Lt BT"/>
              </a:rPr>
              <a:t>it from  Observation OR</a:t>
            </a:r>
            <a:r>
              <a:rPr sz="2000" spc="-110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Empathy  </a:t>
            </a:r>
            <a:r>
              <a:rPr sz="2000" dirty="0">
                <a:latin typeface="Futura Lt BT"/>
                <a:cs typeface="Futura Lt BT"/>
              </a:rPr>
              <a:t>Canvas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35371" y="1415486"/>
            <a:ext cx="22313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Futura Lt BT"/>
                <a:cs typeface="Futura Lt BT"/>
              </a:rPr>
              <a:t>Connect </a:t>
            </a:r>
            <a:r>
              <a:rPr sz="2000" spc="-5" dirty="0">
                <a:latin typeface="Futura Lt BT"/>
                <a:cs typeface="Futura Lt BT"/>
              </a:rPr>
              <a:t>these</a:t>
            </a:r>
            <a:r>
              <a:rPr sz="2000" spc="-9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words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35371" y="2025086"/>
            <a:ext cx="43116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5" dirty="0">
                <a:latin typeface="Futura Lt BT"/>
                <a:cs typeface="Futura Lt BT"/>
              </a:rPr>
              <a:t>e.</a:t>
            </a:r>
            <a:r>
              <a:rPr sz="2000" spc="-35" dirty="0">
                <a:latin typeface="Futura Lt BT"/>
                <a:cs typeface="Futura Lt BT"/>
              </a:rPr>
              <a:t>g</a:t>
            </a:r>
            <a:r>
              <a:rPr sz="2000" dirty="0">
                <a:latin typeface="Futura Lt BT"/>
                <a:cs typeface="Futura Lt BT"/>
              </a:rPr>
              <a:t>.</a:t>
            </a:r>
            <a:endParaRPr sz="2000">
              <a:latin typeface="Futura Lt BT"/>
              <a:cs typeface="Futura Lt B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35370" y="2634686"/>
            <a:ext cx="291192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spc="-30" dirty="0">
                <a:latin typeface="Futura Lt BT"/>
                <a:cs typeface="Futura Lt BT"/>
              </a:rPr>
              <a:t>Word </a:t>
            </a:r>
            <a:r>
              <a:rPr sz="2000" dirty="0">
                <a:latin typeface="Futura Lt BT"/>
                <a:cs typeface="Futura Lt BT"/>
              </a:rPr>
              <a:t>from Canvas</a:t>
            </a:r>
            <a:r>
              <a:rPr sz="2000" spc="-7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is  </a:t>
            </a:r>
            <a:r>
              <a:rPr sz="2000" spc="-20" dirty="0">
                <a:latin typeface="Futura Lt BT"/>
                <a:cs typeface="Futura Lt BT"/>
              </a:rPr>
              <a:t>‘Protection’</a:t>
            </a:r>
            <a:endParaRPr sz="2000" dirty="0">
              <a:latin typeface="Futura Lt BT"/>
              <a:cs typeface="Futura Lt B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35371" y="3549086"/>
            <a:ext cx="3196590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Futura Lt BT"/>
                <a:cs typeface="Futura Lt BT"/>
              </a:rPr>
              <a:t>Resulting </a:t>
            </a:r>
            <a:r>
              <a:rPr sz="2000" spc="-5" dirty="0">
                <a:latin typeface="Futura Lt BT"/>
                <a:cs typeface="Futura Lt BT"/>
              </a:rPr>
              <a:t>Idea,</a:t>
            </a:r>
            <a:endParaRPr sz="2000" dirty="0">
              <a:latin typeface="Futura Lt BT"/>
              <a:cs typeface="Futura Lt BT"/>
            </a:endParaRPr>
          </a:p>
          <a:p>
            <a:pPr marL="12700" marR="5080">
              <a:lnSpc>
                <a:spcPct val="100000"/>
              </a:lnSpc>
            </a:pPr>
            <a:r>
              <a:rPr sz="2000" spc="-10" dirty="0">
                <a:latin typeface="Futura Lt BT"/>
                <a:cs typeface="Futura Lt BT"/>
              </a:rPr>
              <a:t>Protection </a:t>
            </a:r>
            <a:r>
              <a:rPr sz="2000" dirty="0">
                <a:latin typeface="Futura Lt BT"/>
                <a:cs typeface="Futura Lt BT"/>
              </a:rPr>
              <a:t>will </a:t>
            </a:r>
            <a:r>
              <a:rPr sz="2000" spc="-5" dirty="0">
                <a:latin typeface="Futura Lt BT"/>
                <a:cs typeface="Futura Lt BT"/>
              </a:rPr>
              <a:t>be different </a:t>
            </a:r>
            <a:r>
              <a:rPr sz="2000" dirty="0">
                <a:latin typeface="Futura Lt BT"/>
                <a:cs typeface="Futura Lt BT"/>
              </a:rPr>
              <a:t>for  </a:t>
            </a:r>
            <a:r>
              <a:rPr sz="2000" spc="-5" dirty="0">
                <a:latin typeface="Futura Lt BT"/>
                <a:cs typeface="Futura Lt BT"/>
              </a:rPr>
              <a:t>different demographic</a:t>
            </a:r>
            <a:r>
              <a:rPr sz="2000" spc="-85" dirty="0">
                <a:latin typeface="Futura Lt BT"/>
                <a:cs typeface="Futura Lt BT"/>
              </a:rPr>
              <a:t> </a:t>
            </a:r>
            <a:r>
              <a:rPr sz="2000" spc="-5" dirty="0">
                <a:latin typeface="Futura Lt BT"/>
                <a:cs typeface="Futura Lt BT"/>
              </a:rPr>
              <a:t>profiles</a:t>
            </a:r>
            <a:endParaRPr sz="2000" dirty="0">
              <a:latin typeface="Futura Lt BT"/>
              <a:cs typeface="Futura Lt BT"/>
            </a:endParaRPr>
          </a:p>
          <a:p>
            <a:pPr marL="12700" marR="289560">
              <a:lnSpc>
                <a:spcPct val="100000"/>
              </a:lnSpc>
            </a:pPr>
            <a:r>
              <a:rPr sz="2000" spc="-15" dirty="0">
                <a:latin typeface="Futura Lt BT"/>
                <a:cs typeface="Futura Lt BT"/>
              </a:rPr>
              <a:t>e.g. </a:t>
            </a:r>
            <a:r>
              <a:rPr sz="2000" spc="-5" dirty="0">
                <a:latin typeface="Futura Lt BT"/>
                <a:cs typeface="Futura Lt BT"/>
              </a:rPr>
              <a:t>protection </a:t>
            </a:r>
            <a:r>
              <a:rPr sz="2000" dirty="0">
                <a:latin typeface="Futura Lt BT"/>
                <a:cs typeface="Futura Lt BT"/>
              </a:rPr>
              <a:t>for </a:t>
            </a:r>
            <a:r>
              <a:rPr sz="2000" spc="-5" dirty="0">
                <a:latin typeface="Futura Lt BT"/>
                <a:cs typeface="Futura Lt BT"/>
              </a:rPr>
              <a:t>children,  protection </a:t>
            </a:r>
            <a:r>
              <a:rPr sz="2000" dirty="0">
                <a:latin typeface="Futura Lt BT"/>
                <a:cs typeface="Futura Lt BT"/>
              </a:rPr>
              <a:t>for women, </a:t>
            </a:r>
            <a:r>
              <a:rPr sz="2000" spc="-5" dirty="0">
                <a:latin typeface="Futura Lt BT"/>
                <a:cs typeface="Futura Lt BT"/>
              </a:rPr>
              <a:t>and  other </a:t>
            </a:r>
            <a:r>
              <a:rPr sz="2000" dirty="0">
                <a:latin typeface="Futura Lt BT"/>
                <a:cs typeface="Futura Lt BT"/>
              </a:rPr>
              <a:t>stake</a:t>
            </a:r>
            <a:r>
              <a:rPr sz="2000" spc="-15" dirty="0">
                <a:latin typeface="Futura Lt BT"/>
                <a:cs typeface="Futura Lt BT"/>
              </a:rPr>
              <a:t> </a:t>
            </a:r>
            <a:r>
              <a:rPr sz="2000" dirty="0">
                <a:latin typeface="Futura Lt BT"/>
                <a:cs typeface="Futura Lt BT"/>
              </a:rPr>
              <a:t>holders.</a:t>
            </a:r>
          </a:p>
        </p:txBody>
      </p:sp>
      <p:sp>
        <p:nvSpPr>
          <p:cNvPr id="9" name="object 9"/>
          <p:cNvSpPr/>
          <p:nvPr/>
        </p:nvSpPr>
        <p:spPr>
          <a:xfrm>
            <a:off x="0" y="12"/>
            <a:ext cx="3444240" cy="7560309"/>
          </a:xfrm>
          <a:custGeom>
            <a:avLst/>
            <a:gdLst/>
            <a:ahLst/>
            <a:cxnLst/>
            <a:rect l="l" t="t" r="r" b="b"/>
            <a:pathLst>
              <a:path w="3444240" h="7560309">
                <a:moveTo>
                  <a:pt x="0" y="7559992"/>
                </a:moveTo>
                <a:lnTo>
                  <a:pt x="3443998" y="7559992"/>
                </a:lnTo>
                <a:lnTo>
                  <a:pt x="3443998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9294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39474" y="162055"/>
            <a:ext cx="2106295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292A2B"/>
                </a:solidFill>
                <a:latin typeface="Century Gothic"/>
                <a:cs typeface="Century Gothic"/>
              </a:rPr>
              <a:t>Divergent  </a:t>
            </a:r>
            <a:r>
              <a:rPr dirty="0">
                <a:solidFill>
                  <a:srgbClr val="292A2B"/>
                </a:solidFill>
                <a:latin typeface="Century Gothic"/>
                <a:cs typeface="Century Gothic"/>
              </a:rPr>
              <a:t>Thinking</a:t>
            </a:r>
            <a:r>
              <a:rPr spc="-100" dirty="0">
                <a:solidFill>
                  <a:srgbClr val="292A2B"/>
                </a:solidFill>
                <a:latin typeface="Century Gothic"/>
                <a:cs typeface="Century Gothic"/>
              </a:rPr>
              <a:t> </a:t>
            </a:r>
            <a:r>
              <a:rPr spc="-5" dirty="0">
                <a:solidFill>
                  <a:srgbClr val="292A2B"/>
                </a:solidFill>
                <a:latin typeface="Century Gothic"/>
                <a:cs typeface="Century Gothic"/>
              </a:rPr>
              <a:t>on  Business  </a:t>
            </a:r>
            <a:r>
              <a:rPr dirty="0">
                <a:solidFill>
                  <a:srgbClr val="292A2B"/>
                </a:solidFill>
                <a:latin typeface="Century Gothic"/>
                <a:cs typeface="Century Gothic"/>
              </a:rPr>
              <a:t>Canvas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pic>
        <p:nvPicPr>
          <p:cNvPr id="12" name="Picture 11" descr="A close up of a logo&#10;&#10;Description generated with very high confidence">
            <a:extLst>
              <a:ext uri="{FF2B5EF4-FFF2-40B4-BE49-F238E27FC236}">
                <a16:creationId xmlns="" xmlns:a16="http://schemas.microsoft.com/office/drawing/2014/main" id="{833AEF77-66D9-401C-BA9A-9399623668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660" y="123825"/>
            <a:ext cx="978920" cy="6342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/>
              <a:t>© </a:t>
            </a:r>
            <a:r>
              <a:rPr spc="-5" dirty="0"/>
              <a:t>All </a:t>
            </a:r>
            <a:r>
              <a:rPr dirty="0"/>
              <a:t>rights reserved. </a:t>
            </a:r>
            <a:r>
              <a:rPr spc="-5" dirty="0"/>
              <a:t>2019. Innovation </a:t>
            </a:r>
            <a:r>
              <a:rPr dirty="0"/>
              <a:t>&amp; </a:t>
            </a:r>
            <a:r>
              <a:rPr spc="-10" dirty="0"/>
              <a:t>Research Foundation</a:t>
            </a:r>
            <a:r>
              <a:rPr spc="-30" dirty="0"/>
              <a:t> </a:t>
            </a:r>
            <a:r>
              <a:rPr dirty="0"/>
              <a:t>(IRF)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1F97B3BA-4A8E-44C6-A8E9-55BDF3C10B19}"/>
              </a:ext>
            </a:extLst>
          </p:cNvPr>
          <p:cNvGrpSpPr/>
          <p:nvPr/>
        </p:nvGrpSpPr>
        <p:grpSpPr>
          <a:xfrm>
            <a:off x="9583660" y="123825"/>
            <a:ext cx="1097040" cy="6499448"/>
            <a:chOff x="274038" y="354742"/>
            <a:chExt cx="1097040" cy="6499448"/>
          </a:xfrm>
        </p:grpSpPr>
        <p:pic>
          <p:nvPicPr>
            <p:cNvPr id="4" name="Picture 3" descr="A close up of a logo&#10;&#10;Description generated with very high confidence">
              <a:extLst>
                <a:ext uri="{FF2B5EF4-FFF2-40B4-BE49-F238E27FC236}">
                  <a16:creationId xmlns="" xmlns:a16="http://schemas.microsoft.com/office/drawing/2014/main" id="{AA4CAEBE-90E8-413D-8CFA-840E28C78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038" y="354742"/>
              <a:ext cx="978920" cy="634282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0523D906-81EC-4AFA-A1BC-CB2A1A87126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5193" y="3065641"/>
              <a:ext cx="696610" cy="693992"/>
            </a:xfrm>
            <a:prstGeom prst="rect">
              <a:avLst/>
            </a:prstGeom>
          </p:spPr>
        </p:pic>
        <p:pic>
          <p:nvPicPr>
            <p:cNvPr id="6" name="Picture 5" descr="A close up of a clock&#10;&#10;Description generated with high confidence">
              <a:extLst>
                <a:ext uri="{FF2B5EF4-FFF2-40B4-BE49-F238E27FC236}">
                  <a16:creationId xmlns="" xmlns:a16="http://schemas.microsoft.com/office/drawing/2014/main" id="{75CC3DAA-236A-4E57-AD3D-7C5D508EAA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236" y="5835317"/>
              <a:ext cx="633758" cy="715466"/>
            </a:xfrm>
            <a:prstGeom prst="rect">
              <a:avLst/>
            </a:prstGeom>
          </p:spPr>
        </p:pic>
        <p:sp>
          <p:nvSpPr>
            <p:cNvPr id="7" name="object 3">
              <a:extLst>
                <a:ext uri="{FF2B5EF4-FFF2-40B4-BE49-F238E27FC236}">
                  <a16:creationId xmlns="" xmlns:a16="http://schemas.microsoft.com/office/drawing/2014/main" id="{CC5AF1FC-3E6F-488F-8C93-3A67E002115C}"/>
                </a:ext>
              </a:extLst>
            </p:cNvPr>
            <p:cNvSpPr txBox="1"/>
            <p:nvPr/>
          </p:nvSpPr>
          <p:spPr>
            <a:xfrm>
              <a:off x="558477" y="6564367"/>
              <a:ext cx="812601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en-IN" sz="1800" i="1" spc="-5" dirty="0">
                  <a:latin typeface="Futura Lt BT"/>
                  <a:cs typeface="Futura Lt BT"/>
                </a:rPr>
                <a:t>30 mins</a:t>
              </a:r>
              <a:endParaRPr sz="1800" dirty="0">
                <a:latin typeface="Futura Lt BT"/>
                <a:cs typeface="Futura Lt BT"/>
              </a:endParaRPr>
            </a:p>
          </p:txBody>
        </p:sp>
      </p:grpSp>
      <p:pic>
        <p:nvPicPr>
          <p:cNvPr id="10" name="Picture 9" descr="Divergent thinking on Business Canva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1300" y="428625"/>
            <a:ext cx="9080546" cy="64193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279</Words>
  <Application>Microsoft Office PowerPoint</Application>
  <PresentationFormat>Custom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Sources for  Ideation</vt:lpstr>
      <vt:lpstr>Divergent  Thinking</vt:lpstr>
      <vt:lpstr>Slide 3</vt:lpstr>
      <vt:lpstr>Slide 4</vt:lpstr>
      <vt:lpstr>Divergent  Thinking on  Business  Canvas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credit course</dc:title>
  <dc:creator>XDS</dc:creator>
  <cp:lastModifiedBy>XDS</cp:lastModifiedBy>
  <cp:revision>212</cp:revision>
  <dcterms:created xsi:type="dcterms:W3CDTF">2019-06-10T10:56:43Z</dcterms:created>
  <dcterms:modified xsi:type="dcterms:W3CDTF">2019-12-02T10:06:35Z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2019-06-10T00:00:00Z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2019-06-10T00:00:00Z</vt:filetime>
  </property>
</Properties>
</file>