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Lst>
  <p:sldSz cx="10691813" cy="75628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0691813" cy="756285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146941" y="1406069"/>
            <a:ext cx="8397934" cy="475071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272326" y="1527696"/>
            <a:ext cx="8147162" cy="4507459"/>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4437103" y="1398024"/>
            <a:ext cx="1817608" cy="7058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4544021" y="1398026"/>
            <a:ext cx="1603772" cy="605028"/>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69545" y="2306198"/>
            <a:ext cx="7952726" cy="2857077"/>
          </a:xfrm>
        </p:spPr>
        <p:txBody>
          <a:bodyPr tIns="45720" bIns="45720" anchor="ctr">
            <a:noAutofit/>
          </a:bodyPr>
          <a:lstStyle>
            <a:lvl1pPr algn="ctr">
              <a:lnSpc>
                <a:spcPct val="83000"/>
              </a:lnSpc>
              <a:defRPr lang="en-US" sz="6837" b="0" kern="1200" cap="all" spc="-11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369888" y="5163274"/>
            <a:ext cx="7954709" cy="554609"/>
          </a:xfrm>
        </p:spPr>
        <p:txBody>
          <a:bodyPr>
            <a:normAutofit/>
          </a:bodyPr>
          <a:lstStyle>
            <a:lvl1pPr marL="0" indent="0" algn="ctr">
              <a:spcBef>
                <a:spcPts val="0"/>
              </a:spcBef>
              <a:buNone/>
              <a:defRPr sz="1544" spc="88" baseline="0">
                <a:solidFill>
                  <a:schemeClr val="tx1"/>
                </a:solidFill>
              </a:defRPr>
            </a:lvl1pPr>
            <a:lvl2pPr marL="504200" indent="0" algn="ctr">
              <a:buNone/>
              <a:defRPr sz="1544"/>
            </a:lvl2pPr>
            <a:lvl3pPr marL="1008400" indent="0" algn="ctr">
              <a:buNone/>
              <a:defRPr sz="1544"/>
            </a:lvl3pPr>
            <a:lvl4pPr marL="1512600" indent="0" algn="ctr">
              <a:buNone/>
              <a:defRPr sz="1544"/>
            </a:lvl4pPr>
            <a:lvl5pPr marL="2016801" indent="0" algn="ctr">
              <a:buNone/>
              <a:defRPr sz="1544"/>
            </a:lvl5pPr>
            <a:lvl6pPr marL="2521001" indent="0" algn="ctr">
              <a:buNone/>
              <a:defRPr sz="1544"/>
            </a:lvl6pPr>
            <a:lvl7pPr marL="3025201" indent="0" algn="ctr">
              <a:buNone/>
              <a:defRPr sz="1544"/>
            </a:lvl7pPr>
            <a:lvl8pPr marL="3529401" indent="0" algn="ctr">
              <a:buNone/>
              <a:defRPr sz="1544"/>
            </a:lvl8pPr>
            <a:lvl9pPr marL="4033601" indent="0" algn="ctr">
              <a:buNone/>
              <a:defRPr sz="1544"/>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4597480" y="1463593"/>
            <a:ext cx="1496854" cy="504190"/>
          </a:xfrm>
        </p:spPr>
        <p:txBody>
          <a:bodyPr/>
          <a:lstStyle>
            <a:lvl1pPr algn="ctr">
              <a:defRPr sz="1213" spc="0" baseline="0">
                <a:solidFill>
                  <a:schemeClr val="tx1"/>
                </a:solidFill>
                <a:latin typeface="+mn-lt"/>
              </a:defRPr>
            </a:lvl1pPr>
          </a:lstStyle>
          <a:p>
            <a:fld id="{35E2BF3F-A1E8-4084-8943-787DDCBD77DC}" type="datetimeFigureOut">
              <a:rPr lang="en-US" smtClean="0"/>
              <a:t>6/22/2021</a:t>
            </a:fld>
            <a:endParaRPr lang="en-US"/>
          </a:p>
        </p:txBody>
      </p:sp>
      <p:sp>
        <p:nvSpPr>
          <p:cNvPr id="21" name="Footer Placeholder 20"/>
          <p:cNvSpPr>
            <a:spLocks noGrp="1"/>
          </p:cNvSpPr>
          <p:nvPr>
            <p:ph type="ftr" sz="quarter" idx="11"/>
          </p:nvPr>
        </p:nvSpPr>
        <p:spPr>
          <a:xfrm>
            <a:off x="1291970" y="5746641"/>
            <a:ext cx="5178847" cy="252095"/>
          </a:xfrm>
        </p:spPr>
        <p:txBody>
          <a:bodyPr/>
          <a:lstStyle>
            <a:lvl1pPr algn="l">
              <a:defRPr sz="993">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7547866" y="5747766"/>
            <a:ext cx="1852021" cy="252095"/>
          </a:xfrm>
        </p:spPr>
        <p:txBody>
          <a:bodyPr/>
          <a:lstStyle>
            <a:lvl1pPr>
              <a:defRPr>
                <a:solidFill>
                  <a:schemeClr val="tx1">
                    <a:lumMod val="75000"/>
                    <a:lumOff val="25000"/>
                  </a:schemeClr>
                </a:solidFill>
              </a:defRPr>
            </a:lvl1pPr>
          </a:lstStyle>
          <a:p>
            <a:fld id="{38398982-1316-44E3-B5F5-09BB467D64D9}" type="slidenum">
              <a:rPr lang="en-US" smtClean="0"/>
              <a:t>‹#›</a:t>
            </a:fld>
            <a:endParaRPr lang="en-US"/>
          </a:p>
        </p:txBody>
      </p:sp>
    </p:spTree>
    <p:extLst>
      <p:ext uri="{BB962C8B-B14F-4D97-AF65-F5344CB8AC3E}">
        <p14:creationId xmlns:p14="http://schemas.microsoft.com/office/powerpoint/2010/main" val="16511919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E2BF3F-A1E8-4084-8943-787DDCBD77DC}" type="datetimeFigureOut">
              <a:rPr lang="en-US" smtClean="0"/>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423565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85212" y="840317"/>
            <a:ext cx="2071539" cy="579818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35062" y="840317"/>
            <a:ext cx="7083326" cy="579818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E2BF3F-A1E8-4084-8943-787DDCBD77DC}" type="datetimeFigureOut">
              <a:rPr lang="en-US" smtClean="0"/>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3772800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477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E2BF3F-A1E8-4084-8943-787DDCBD77DC}" type="datetimeFigureOut">
              <a:rPr lang="en-US" smtClean="0"/>
              <a:t>6/22/2021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309527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0691813" cy="756285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146941" y="1406069"/>
            <a:ext cx="8397934" cy="475071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272326" y="1527696"/>
            <a:ext cx="8147162" cy="4507459"/>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4437103" y="1398024"/>
            <a:ext cx="1817608" cy="7058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4544021" y="1398026"/>
            <a:ext cx="1603772" cy="605028"/>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371224" y="2309558"/>
            <a:ext cx="7954709" cy="2853715"/>
          </a:xfrm>
        </p:spPr>
        <p:txBody>
          <a:bodyPr anchor="ctr">
            <a:noAutofit/>
          </a:bodyPr>
          <a:lstStyle>
            <a:lvl1pPr algn="ctr">
              <a:lnSpc>
                <a:spcPct val="83000"/>
              </a:lnSpc>
              <a:defRPr lang="en-US" sz="6837" kern="1200" cap="all" spc="-11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225" y="5163274"/>
            <a:ext cx="7954709" cy="554609"/>
          </a:xfrm>
        </p:spPr>
        <p:txBody>
          <a:bodyPr anchor="t">
            <a:normAutofit/>
          </a:bodyPr>
          <a:lstStyle>
            <a:lvl1pPr marL="0" indent="0" algn="ctr">
              <a:buNone/>
              <a:defRPr sz="1544">
                <a:solidFill>
                  <a:schemeClr val="tx1"/>
                </a:solidFill>
                <a:effectLst/>
              </a:defRPr>
            </a:lvl1pPr>
            <a:lvl2pPr marL="504200" indent="0">
              <a:buNone/>
              <a:defRPr sz="1544">
                <a:solidFill>
                  <a:schemeClr val="tx1">
                    <a:tint val="75000"/>
                  </a:schemeClr>
                </a:solidFill>
              </a:defRPr>
            </a:lvl2pPr>
            <a:lvl3pPr marL="1008400" indent="0">
              <a:buNone/>
              <a:defRPr sz="154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97480" y="1462151"/>
            <a:ext cx="1496854" cy="504190"/>
          </a:xfrm>
        </p:spPr>
        <p:txBody>
          <a:bodyPr/>
          <a:lstStyle>
            <a:lvl1pPr algn="ctr">
              <a:defRPr lang="en-US" sz="1213" kern="1200" spc="0" baseline="0">
                <a:solidFill>
                  <a:schemeClr val="tx1"/>
                </a:solidFill>
                <a:latin typeface="+mn-lt"/>
                <a:ea typeface="+mn-ea"/>
                <a:cs typeface="+mn-cs"/>
              </a:defRPr>
            </a:lvl1pPr>
          </a:lstStyle>
          <a:p>
            <a:fld id="{35E2BF3F-A1E8-4084-8943-787DDCBD77DC}" type="datetimeFigureOut">
              <a:rPr lang="en-US" smtClean="0"/>
              <a:t>6/22/2021</a:t>
            </a:fld>
            <a:endParaRPr lang="en-US"/>
          </a:p>
        </p:txBody>
      </p:sp>
      <p:sp>
        <p:nvSpPr>
          <p:cNvPr id="5" name="Footer Placeholder 4"/>
          <p:cNvSpPr>
            <a:spLocks noGrp="1"/>
          </p:cNvSpPr>
          <p:nvPr>
            <p:ph type="ftr" sz="quarter" idx="11"/>
          </p:nvPr>
        </p:nvSpPr>
        <p:spPr>
          <a:xfrm>
            <a:off x="1291669" y="5746641"/>
            <a:ext cx="5180183" cy="252095"/>
          </a:xfrm>
        </p:spPr>
        <p:txBody>
          <a:bodyPr/>
          <a:lstStyle>
            <a:lvl1pPr algn="l">
              <a:defRPr/>
            </a:lvl1pPr>
          </a:lstStyle>
          <a:p>
            <a:endParaRPr lang="en-US"/>
          </a:p>
        </p:txBody>
      </p:sp>
      <p:sp>
        <p:nvSpPr>
          <p:cNvPr id="6" name="Slide Number Placeholder 5"/>
          <p:cNvSpPr>
            <a:spLocks noGrp="1"/>
          </p:cNvSpPr>
          <p:nvPr>
            <p:ph type="sldNum" sz="quarter" idx="12"/>
          </p:nvPr>
        </p:nvSpPr>
        <p:spPr>
          <a:xfrm>
            <a:off x="7545747" y="5746641"/>
            <a:ext cx="1852357" cy="252095"/>
          </a:xfrm>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386771698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5345" y="2319274"/>
            <a:ext cx="4276725" cy="4336034"/>
          </a:xfrm>
        </p:spPr>
        <p:txBody>
          <a:bodyPr/>
          <a:lstStyle>
            <a:lvl1pPr>
              <a:defRPr sz="1985"/>
            </a:lvl1pPr>
            <a:lvl2pPr>
              <a:defRPr sz="1764"/>
            </a:lvl2pPr>
            <a:lvl3pPr>
              <a:defRPr sz="1544"/>
            </a:lvl3pPr>
            <a:lvl4pPr>
              <a:defRPr sz="1544"/>
            </a:lvl4pPr>
            <a:lvl5pPr>
              <a:defRPr sz="1544"/>
            </a:lvl5pPr>
            <a:lvl6pPr>
              <a:defRPr sz="1544"/>
            </a:lvl6pPr>
            <a:lvl7pPr>
              <a:defRPr sz="1544"/>
            </a:lvl7pPr>
            <a:lvl8pPr>
              <a:defRPr sz="1544"/>
            </a:lvl8pPr>
            <a:lvl9pPr>
              <a:defRPr sz="154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59743" y="2319274"/>
            <a:ext cx="4276725" cy="4336034"/>
          </a:xfrm>
        </p:spPr>
        <p:txBody>
          <a:bodyPr/>
          <a:lstStyle>
            <a:lvl1pPr>
              <a:defRPr sz="1985"/>
            </a:lvl1pPr>
            <a:lvl2pPr>
              <a:defRPr sz="1764"/>
            </a:lvl2pPr>
            <a:lvl3pPr>
              <a:defRPr sz="1544"/>
            </a:lvl3pPr>
            <a:lvl4pPr>
              <a:defRPr sz="1544"/>
            </a:lvl4pPr>
            <a:lvl5pPr>
              <a:defRPr sz="1544"/>
            </a:lvl5pPr>
            <a:lvl6pPr>
              <a:defRPr sz="1544"/>
            </a:lvl6pPr>
            <a:lvl7pPr>
              <a:defRPr sz="1544"/>
            </a:lvl7pPr>
            <a:lvl8pPr>
              <a:defRPr sz="1544"/>
            </a:lvl8pPr>
            <a:lvl9pPr>
              <a:defRPr sz="154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E2BF3F-A1E8-4084-8943-787DDCBD77DC}" type="datetimeFigureOut">
              <a:rPr lang="en-US" smtClean="0"/>
              <a:t>6/22/2021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219766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5345" y="2287529"/>
            <a:ext cx="4276725" cy="705866"/>
          </a:xfrm>
        </p:spPr>
        <p:txBody>
          <a:bodyPr anchor="ctr">
            <a:normAutofit/>
          </a:bodyPr>
          <a:lstStyle>
            <a:lvl1pPr marL="0" indent="0" algn="ctr">
              <a:spcBef>
                <a:spcPts val="0"/>
              </a:spcBef>
              <a:buNone/>
              <a:defRPr sz="2095" b="0">
                <a:solidFill>
                  <a:schemeClr val="tx2"/>
                </a:solidFill>
                <a:latin typeface="+mn-lt"/>
              </a:defRPr>
            </a:lvl1pPr>
            <a:lvl2pPr marL="504200" indent="0">
              <a:buNone/>
              <a:defRPr sz="2095" b="1"/>
            </a:lvl2pPr>
            <a:lvl3pPr marL="1008400" indent="0">
              <a:buNone/>
              <a:defRPr sz="1985" b="1"/>
            </a:lvl3pPr>
            <a:lvl4pPr marL="1512600" indent="0">
              <a:buNone/>
              <a:defRPr sz="1764" b="1"/>
            </a:lvl4pPr>
            <a:lvl5pPr marL="2016801" indent="0">
              <a:buNone/>
              <a:defRPr sz="1764" b="1"/>
            </a:lvl5pPr>
            <a:lvl6pPr marL="2521001" indent="0">
              <a:buNone/>
              <a:defRPr sz="1764" b="1"/>
            </a:lvl6pPr>
            <a:lvl7pPr marL="3025201" indent="0">
              <a:buNone/>
              <a:defRPr sz="1764" b="1"/>
            </a:lvl7pPr>
            <a:lvl8pPr marL="3529401" indent="0">
              <a:buNone/>
              <a:defRPr sz="1764" b="1"/>
            </a:lvl8pPr>
            <a:lvl9pPr marL="4033601" indent="0">
              <a:buNone/>
              <a:defRPr sz="1764" b="1"/>
            </a:lvl9pPr>
          </a:lstStyle>
          <a:p>
            <a:pPr lvl="0"/>
            <a:r>
              <a:rPr lang="en-US" smtClean="0"/>
              <a:t>Click to edit Master text styles</a:t>
            </a:r>
          </a:p>
        </p:txBody>
      </p:sp>
      <p:sp>
        <p:nvSpPr>
          <p:cNvPr id="4" name="Content Placeholder 3"/>
          <p:cNvSpPr>
            <a:spLocks noGrp="1"/>
          </p:cNvSpPr>
          <p:nvPr>
            <p:ph sz="half" idx="2"/>
          </p:nvPr>
        </p:nvSpPr>
        <p:spPr>
          <a:xfrm>
            <a:off x="855345" y="3039143"/>
            <a:ext cx="4276725" cy="3529330"/>
          </a:xfrm>
        </p:spPr>
        <p:txBody>
          <a:bodyPr/>
          <a:lstStyle>
            <a:lvl1pPr>
              <a:defRPr sz="1985"/>
            </a:lvl1pPr>
            <a:lvl2pPr>
              <a:defRPr sz="1764"/>
            </a:lvl2pPr>
            <a:lvl3pPr>
              <a:defRPr sz="1544"/>
            </a:lvl3pPr>
            <a:lvl4pPr>
              <a:defRPr sz="1544"/>
            </a:lvl4pPr>
            <a:lvl5pPr>
              <a:defRPr sz="1544"/>
            </a:lvl5pPr>
            <a:lvl6pPr>
              <a:defRPr sz="1544"/>
            </a:lvl6pPr>
            <a:lvl7pPr>
              <a:defRPr sz="1544"/>
            </a:lvl7pPr>
            <a:lvl8pPr>
              <a:defRPr sz="1544"/>
            </a:lvl8pPr>
            <a:lvl9pPr>
              <a:defRPr sz="154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559743" y="2287529"/>
            <a:ext cx="4276725" cy="705866"/>
          </a:xfrm>
        </p:spPr>
        <p:txBody>
          <a:bodyPr anchor="ctr">
            <a:normAutofit/>
          </a:bodyPr>
          <a:lstStyle>
            <a:lvl1pPr marL="0" indent="0" algn="ctr">
              <a:spcBef>
                <a:spcPts val="0"/>
              </a:spcBef>
              <a:buNone/>
              <a:defRPr sz="2095" b="0">
                <a:solidFill>
                  <a:schemeClr val="tx2"/>
                </a:solidFill>
              </a:defRPr>
            </a:lvl1pPr>
            <a:lvl2pPr marL="504200" indent="0">
              <a:buNone/>
              <a:defRPr sz="2095" b="1"/>
            </a:lvl2pPr>
            <a:lvl3pPr marL="1008400" indent="0">
              <a:buNone/>
              <a:defRPr sz="1985" b="1"/>
            </a:lvl3pPr>
            <a:lvl4pPr marL="1512600" indent="0">
              <a:buNone/>
              <a:defRPr sz="1764" b="1"/>
            </a:lvl4pPr>
            <a:lvl5pPr marL="2016801" indent="0">
              <a:buNone/>
              <a:defRPr sz="1764" b="1"/>
            </a:lvl5pPr>
            <a:lvl6pPr marL="2521001" indent="0">
              <a:buNone/>
              <a:defRPr sz="1764" b="1"/>
            </a:lvl6pPr>
            <a:lvl7pPr marL="3025201" indent="0">
              <a:buNone/>
              <a:defRPr sz="1764" b="1"/>
            </a:lvl7pPr>
            <a:lvl8pPr marL="3529401" indent="0">
              <a:buNone/>
              <a:defRPr sz="1764" b="1"/>
            </a:lvl8pPr>
            <a:lvl9pPr marL="4033601" indent="0">
              <a:buNone/>
              <a:defRPr sz="1764" b="1"/>
            </a:lvl9pPr>
          </a:lstStyle>
          <a:p>
            <a:pPr lvl="0"/>
            <a:r>
              <a:rPr lang="en-US" smtClean="0"/>
              <a:t>Click to edit Master text styles</a:t>
            </a:r>
          </a:p>
        </p:txBody>
      </p:sp>
      <p:sp>
        <p:nvSpPr>
          <p:cNvPr id="6" name="Content Placeholder 5"/>
          <p:cNvSpPr>
            <a:spLocks noGrp="1"/>
          </p:cNvSpPr>
          <p:nvPr>
            <p:ph sz="quarter" idx="4"/>
          </p:nvPr>
        </p:nvSpPr>
        <p:spPr>
          <a:xfrm>
            <a:off x="5559743" y="3039896"/>
            <a:ext cx="4276725" cy="3529330"/>
          </a:xfrm>
        </p:spPr>
        <p:txBody>
          <a:bodyPr/>
          <a:lstStyle>
            <a:lvl1pPr>
              <a:defRPr sz="1985"/>
            </a:lvl1pPr>
            <a:lvl2pPr>
              <a:defRPr sz="1764"/>
            </a:lvl2pPr>
            <a:lvl3pPr>
              <a:defRPr sz="1544"/>
            </a:lvl3pPr>
            <a:lvl4pPr>
              <a:defRPr sz="1544"/>
            </a:lvl4pPr>
            <a:lvl5pPr>
              <a:defRPr sz="1544"/>
            </a:lvl5pPr>
            <a:lvl6pPr>
              <a:defRPr sz="1544"/>
            </a:lvl6pPr>
            <a:lvl7pPr>
              <a:defRPr sz="1544"/>
            </a:lvl7pPr>
            <a:lvl8pPr>
              <a:defRPr sz="1544"/>
            </a:lvl8pPr>
            <a:lvl9pPr>
              <a:defRPr sz="154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E2BF3F-A1E8-4084-8943-787DDCBD77DC}" type="datetimeFigureOut">
              <a:rPr lang="en-US" smtClean="0"/>
              <a:t>6/22/2021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113138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E2BF3F-A1E8-4084-8943-787DDCBD77DC}" type="datetimeFigureOut">
              <a:rPr lang="en-US" smtClean="0"/>
              <a:t>6/22/2021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101802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E2BF3F-A1E8-4084-8943-787DDCBD77DC}" type="datetimeFigureOut">
              <a:rPr lang="en-US" smtClean="0"/>
              <a:t>6/22/2021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398982-1316-44E3-B5F5-09BB467D64D9}" type="slidenum">
              <a:rPr lang="en-US" smtClean="0"/>
              <a:t>‹#›</a:t>
            </a:fld>
            <a:endParaRPr lang="en-US"/>
          </a:p>
        </p:txBody>
      </p:sp>
    </p:spTree>
    <p:extLst>
      <p:ext uri="{BB962C8B-B14F-4D97-AF65-F5344CB8AC3E}">
        <p14:creationId xmlns:p14="http://schemas.microsoft.com/office/powerpoint/2010/main" val="310867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15318" y="191592"/>
            <a:ext cx="7481596" cy="71796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7910457" y="191592"/>
            <a:ext cx="2566035" cy="7179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152508" y="669818"/>
            <a:ext cx="2131680" cy="1815084"/>
          </a:xfrm>
        </p:spPr>
        <p:txBody>
          <a:bodyPr anchor="b">
            <a:normAutofit/>
          </a:bodyPr>
          <a:lstStyle>
            <a:lvl1pPr algn="l" defTabSz="1008400" rtl="0" eaLnBrk="1" latinLnBrk="0" hangingPunct="1">
              <a:lnSpc>
                <a:spcPct val="90000"/>
              </a:lnSpc>
              <a:spcBef>
                <a:spcPct val="0"/>
              </a:spcBef>
              <a:buNone/>
              <a:defRPr lang="en-US" sz="2647"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782214" y="1000377"/>
            <a:ext cx="6347803" cy="5562096"/>
          </a:xfrm>
        </p:spPr>
        <p:txBody>
          <a:bodyPr/>
          <a:lstStyle>
            <a:lvl1pPr>
              <a:defRPr sz="1985"/>
            </a:lvl1pPr>
            <a:lvl2pPr>
              <a:defRPr sz="1764"/>
            </a:lvl2pPr>
            <a:lvl3pPr>
              <a:defRPr sz="1544"/>
            </a:lvl3pPr>
            <a:lvl4pPr>
              <a:defRPr sz="1544"/>
            </a:lvl4pPr>
            <a:lvl5pPr>
              <a:defRPr sz="1544"/>
            </a:lvl5pPr>
            <a:lvl6pPr>
              <a:defRPr sz="1544"/>
            </a:lvl6pPr>
            <a:lvl7pPr>
              <a:defRPr sz="1544"/>
            </a:lvl7pPr>
            <a:lvl8pPr>
              <a:defRPr sz="1544"/>
            </a:lvl8pPr>
            <a:lvl9pPr>
              <a:defRPr sz="154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52508" y="2520950"/>
            <a:ext cx="2131680" cy="3865457"/>
          </a:xfrm>
        </p:spPr>
        <p:txBody>
          <a:bodyPr>
            <a:normAutofit/>
          </a:bodyPr>
          <a:lstStyle>
            <a:lvl1pPr marL="0" indent="0">
              <a:lnSpc>
                <a:spcPct val="110000"/>
              </a:lnSpc>
              <a:spcBef>
                <a:spcPts val="882"/>
              </a:spcBef>
              <a:buNone/>
              <a:defRPr sz="1434">
                <a:solidFill>
                  <a:srgbClr val="FFFFFF"/>
                </a:solidFill>
              </a:defRPr>
            </a:lvl1pPr>
            <a:lvl2pPr marL="504200" indent="0">
              <a:buNone/>
              <a:defRPr sz="1323"/>
            </a:lvl2pPr>
            <a:lvl3pPr marL="1008400" indent="0">
              <a:buNone/>
              <a:defRPr sz="1103"/>
            </a:lvl3pPr>
            <a:lvl4pPr marL="1512600" indent="0">
              <a:buNone/>
              <a:defRPr sz="993"/>
            </a:lvl4pPr>
            <a:lvl5pPr marL="2016801" indent="0">
              <a:buNone/>
              <a:defRPr sz="993"/>
            </a:lvl5pPr>
            <a:lvl6pPr marL="2521001" indent="0">
              <a:buNone/>
              <a:defRPr sz="993"/>
            </a:lvl6pPr>
            <a:lvl7pPr marL="3025201" indent="0">
              <a:buNone/>
              <a:defRPr sz="993"/>
            </a:lvl7pPr>
            <a:lvl8pPr marL="3529401" indent="0">
              <a:buNone/>
              <a:defRPr sz="993"/>
            </a:lvl8pPr>
            <a:lvl9pPr marL="4033601" indent="0">
              <a:buNone/>
              <a:defRPr sz="993"/>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5E2BF3F-A1E8-4084-8943-787DDCBD77DC}" type="datetimeFigureOut">
              <a:rPr lang="en-US" smtClean="0"/>
              <a:t>6/22/2021</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9114768" y="6958623"/>
            <a:ext cx="1283018" cy="302514"/>
          </a:xfrm>
        </p:spPr>
        <p:txBody>
          <a:bodyPr/>
          <a:lstStyle>
            <a:lvl1pPr>
              <a:defRPr>
                <a:solidFill>
                  <a:srgbClr val="FFFFFF"/>
                </a:solidFill>
              </a:defRPr>
            </a:lvl1pPr>
          </a:lstStyle>
          <a:p>
            <a:fld id="{38398982-1316-44E3-B5F5-09BB467D64D9}" type="slidenum">
              <a:rPr lang="en-US" smtClean="0"/>
              <a:t>‹#›</a:t>
            </a:fld>
            <a:endParaRPr lang="en-US"/>
          </a:p>
        </p:txBody>
      </p:sp>
      <p:sp>
        <p:nvSpPr>
          <p:cNvPr id="12" name="Rectangle 11"/>
          <p:cNvSpPr/>
          <p:nvPr/>
        </p:nvSpPr>
        <p:spPr>
          <a:xfrm>
            <a:off x="8030740" y="302514"/>
            <a:ext cx="2325469" cy="695782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699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7910457" y="191592"/>
            <a:ext cx="2566035" cy="7179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152507" y="665531"/>
            <a:ext cx="2133017" cy="1815084"/>
          </a:xfrm>
        </p:spPr>
        <p:txBody>
          <a:bodyPr anchor="b">
            <a:noAutofit/>
          </a:bodyPr>
          <a:lstStyle>
            <a:lvl1pPr algn="l">
              <a:defRPr sz="2647"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00470" y="191592"/>
            <a:ext cx="7481596" cy="7179666"/>
          </a:xfrm>
          <a:solidFill>
            <a:schemeClr val="accent1">
              <a:lumMod val="60000"/>
              <a:lumOff val="40000"/>
            </a:schemeClr>
          </a:solidFill>
          <a:ln>
            <a:noFill/>
          </a:ln>
        </p:spPr>
        <p:txBody>
          <a:bodyPr anchor="t"/>
          <a:lstStyle>
            <a:lvl1pPr marL="0" indent="0">
              <a:buNone/>
              <a:defRPr sz="3529"/>
            </a:lvl1pPr>
            <a:lvl2pPr marL="504200" indent="0">
              <a:buNone/>
              <a:defRPr sz="3088"/>
            </a:lvl2pPr>
            <a:lvl3pPr marL="1008400" indent="0">
              <a:buNone/>
              <a:defRPr sz="2647"/>
            </a:lvl3pPr>
            <a:lvl4pPr marL="1512600" indent="0">
              <a:buNone/>
              <a:defRPr sz="2206"/>
            </a:lvl4pPr>
            <a:lvl5pPr marL="2016801" indent="0">
              <a:buNone/>
              <a:defRPr sz="2206"/>
            </a:lvl5pPr>
            <a:lvl6pPr marL="2521001" indent="0">
              <a:buNone/>
              <a:defRPr sz="2206"/>
            </a:lvl6pPr>
            <a:lvl7pPr marL="3025201" indent="0">
              <a:buNone/>
              <a:defRPr sz="2206"/>
            </a:lvl7pPr>
            <a:lvl8pPr marL="3529401" indent="0">
              <a:buNone/>
              <a:defRPr sz="2206"/>
            </a:lvl8pPr>
            <a:lvl9pPr marL="4033601" indent="0">
              <a:buNone/>
              <a:defRPr sz="2206"/>
            </a:lvl9pPr>
          </a:lstStyle>
          <a:p>
            <a:r>
              <a:rPr lang="en-US" smtClean="0"/>
              <a:t>Click icon to add picture</a:t>
            </a:r>
            <a:endParaRPr lang="en-US" dirty="0"/>
          </a:p>
        </p:txBody>
      </p:sp>
      <p:sp>
        <p:nvSpPr>
          <p:cNvPr id="4" name="Text Placeholder 3"/>
          <p:cNvSpPr>
            <a:spLocks noGrp="1"/>
          </p:cNvSpPr>
          <p:nvPr>
            <p:ph type="body" sz="half" idx="2"/>
          </p:nvPr>
        </p:nvSpPr>
        <p:spPr>
          <a:xfrm>
            <a:off x="8152507" y="2520950"/>
            <a:ext cx="2133017" cy="3862095"/>
          </a:xfrm>
        </p:spPr>
        <p:txBody>
          <a:bodyPr>
            <a:normAutofit/>
          </a:bodyPr>
          <a:lstStyle>
            <a:lvl1pPr marL="0" indent="0" algn="l">
              <a:lnSpc>
                <a:spcPct val="110000"/>
              </a:lnSpc>
              <a:spcBef>
                <a:spcPts val="882"/>
              </a:spcBef>
              <a:buNone/>
              <a:defRPr sz="1434">
                <a:solidFill>
                  <a:srgbClr val="FFFFFF"/>
                </a:solidFill>
              </a:defRPr>
            </a:lvl1pPr>
            <a:lvl2pPr marL="504200" indent="0">
              <a:buNone/>
              <a:defRPr sz="1323"/>
            </a:lvl2pPr>
            <a:lvl3pPr marL="1008400" indent="0">
              <a:buNone/>
              <a:defRPr sz="1103"/>
            </a:lvl3pPr>
            <a:lvl4pPr marL="1512600" indent="0">
              <a:buNone/>
              <a:defRPr sz="993"/>
            </a:lvl4pPr>
            <a:lvl5pPr marL="2016801" indent="0">
              <a:buNone/>
              <a:defRPr sz="993"/>
            </a:lvl5pPr>
            <a:lvl6pPr marL="2521001" indent="0">
              <a:buNone/>
              <a:defRPr sz="993"/>
            </a:lvl6pPr>
            <a:lvl7pPr marL="3025201" indent="0">
              <a:buNone/>
              <a:defRPr sz="993"/>
            </a:lvl7pPr>
            <a:lvl8pPr marL="3529401" indent="0">
              <a:buNone/>
              <a:defRPr sz="993"/>
            </a:lvl8pPr>
            <a:lvl9pPr marL="4033601" indent="0">
              <a:buNone/>
              <a:defRPr sz="993"/>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5E2BF3F-A1E8-4084-8943-787DDCBD77DC}" type="datetimeFigureOut">
              <a:rPr lang="en-US" smtClean="0"/>
              <a:t>6/22/2021</a:t>
            </a:fld>
            <a:endParaRPr lang="en-US"/>
          </a:p>
        </p:txBody>
      </p:sp>
      <p:sp>
        <p:nvSpPr>
          <p:cNvPr id="6" name="Footer Placeholder 5"/>
          <p:cNvSpPr>
            <a:spLocks noGrp="1"/>
          </p:cNvSpPr>
          <p:nvPr>
            <p:ph type="ftr" sz="quarter" idx="11"/>
          </p:nvPr>
        </p:nvSpPr>
        <p:spPr/>
        <p:txBody>
          <a:bodyPr/>
          <a:lstStyle>
            <a:lvl1pPr marL="0" algn="r" defTabSz="1008400" rtl="0" eaLnBrk="1" latinLnBrk="0" hangingPunct="1">
              <a:defRPr lang="en-US" sz="993"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9117443" y="6957822"/>
            <a:ext cx="1283018" cy="302514"/>
          </a:xfrm>
        </p:spPr>
        <p:txBody>
          <a:bodyPr/>
          <a:lstStyle>
            <a:lvl1pPr>
              <a:defRPr>
                <a:solidFill>
                  <a:srgbClr val="FFFFFF"/>
                </a:solidFill>
              </a:defRPr>
            </a:lvl1pPr>
          </a:lstStyle>
          <a:p>
            <a:fld id="{38398982-1316-44E3-B5F5-09BB467D64D9}" type="slidenum">
              <a:rPr lang="en-US" smtClean="0"/>
              <a:t>‹#›</a:t>
            </a:fld>
            <a:endParaRPr lang="en-US"/>
          </a:p>
        </p:txBody>
      </p:sp>
      <p:sp>
        <p:nvSpPr>
          <p:cNvPr id="11" name="Rectangle 10"/>
          <p:cNvSpPr/>
          <p:nvPr/>
        </p:nvSpPr>
        <p:spPr>
          <a:xfrm>
            <a:off x="8030740" y="302514"/>
            <a:ext cx="2325469" cy="695782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857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05818" y="191592"/>
            <a:ext cx="10280178" cy="7179666"/>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855345" y="708638"/>
            <a:ext cx="8981123" cy="151257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5345" y="2319274"/>
            <a:ext cx="8981123" cy="433603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507" y="6957822"/>
            <a:ext cx="2405658" cy="302514"/>
          </a:xfrm>
          <a:prstGeom prst="rect">
            <a:avLst/>
          </a:prstGeom>
        </p:spPr>
        <p:txBody>
          <a:bodyPr vert="horz" lIns="91440" tIns="45720" rIns="91440" bIns="45720" rtlCol="0" anchor="b"/>
          <a:lstStyle>
            <a:lvl1pPr algn="l">
              <a:defRPr sz="993">
                <a:solidFill>
                  <a:schemeClr val="tx1">
                    <a:lumMod val="75000"/>
                    <a:lumOff val="25000"/>
                  </a:schemeClr>
                </a:solidFill>
              </a:defRPr>
            </a:lvl1pPr>
          </a:lstStyle>
          <a:p>
            <a:fld id="{35E2BF3F-A1E8-4084-8943-787DDCBD77DC}" type="datetimeFigureOut">
              <a:rPr lang="en-US" smtClean="0"/>
              <a:t>6/22/2021</a:t>
            </a:fld>
            <a:endParaRPr lang="en-US"/>
          </a:p>
        </p:txBody>
      </p:sp>
      <p:sp>
        <p:nvSpPr>
          <p:cNvPr id="5" name="Footer Placeholder 4"/>
          <p:cNvSpPr>
            <a:spLocks noGrp="1"/>
          </p:cNvSpPr>
          <p:nvPr>
            <p:ph type="ftr" sz="quarter" idx="3"/>
          </p:nvPr>
        </p:nvSpPr>
        <p:spPr>
          <a:xfrm>
            <a:off x="3036475" y="6957822"/>
            <a:ext cx="4618863" cy="302514"/>
          </a:xfrm>
          <a:prstGeom prst="rect">
            <a:avLst/>
          </a:prstGeom>
        </p:spPr>
        <p:txBody>
          <a:bodyPr vert="horz" lIns="91440" tIns="45720" rIns="91440" bIns="45720" rtlCol="0" anchor="b"/>
          <a:lstStyle>
            <a:lvl1pPr algn="ctr">
              <a:defRPr sz="993">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9147653" y="6957822"/>
            <a:ext cx="1283018" cy="302514"/>
          </a:xfrm>
          <a:prstGeom prst="rect">
            <a:avLst/>
          </a:prstGeom>
        </p:spPr>
        <p:txBody>
          <a:bodyPr vert="horz" lIns="91440" tIns="45720" rIns="91440" bIns="45720" rtlCol="0" anchor="b"/>
          <a:lstStyle>
            <a:lvl1pPr algn="r">
              <a:defRPr sz="993">
                <a:solidFill>
                  <a:schemeClr val="tx1">
                    <a:lumMod val="75000"/>
                    <a:lumOff val="25000"/>
                  </a:schemeClr>
                </a:solidFill>
              </a:defRPr>
            </a:lvl1pPr>
          </a:lstStyle>
          <a:p>
            <a:fld id="{38398982-1316-44E3-B5F5-09BB467D64D9}" type="slidenum">
              <a:rPr lang="en-US" smtClean="0"/>
              <a:t>‹#›</a:t>
            </a:fld>
            <a:endParaRPr lang="en-US"/>
          </a:p>
        </p:txBody>
      </p:sp>
    </p:spTree>
    <p:extLst>
      <p:ext uri="{BB962C8B-B14F-4D97-AF65-F5344CB8AC3E}">
        <p14:creationId xmlns:p14="http://schemas.microsoft.com/office/powerpoint/2010/main" val="11438688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1008400" rtl="0" eaLnBrk="1" latinLnBrk="0" hangingPunct="1">
        <a:lnSpc>
          <a:spcPct val="90000"/>
        </a:lnSpc>
        <a:spcBef>
          <a:spcPct val="0"/>
        </a:spcBef>
        <a:buNone/>
        <a:defRPr lang="en-US" sz="4411" kern="1200" cap="none" spc="0" baseline="0" dirty="0">
          <a:solidFill>
            <a:schemeClr val="tx1">
              <a:lumMod val="85000"/>
              <a:lumOff val="15000"/>
            </a:schemeClr>
          </a:solidFill>
          <a:effectLst/>
          <a:latin typeface="+mj-lt"/>
          <a:ea typeface="+mn-ea"/>
          <a:cs typeface="+mn-cs"/>
        </a:defRPr>
      </a:lvl1pPr>
    </p:titleStyle>
    <p:bodyStyle>
      <a:lvl1pPr marL="201680" indent="-201680" algn="l" defTabSz="1008400" rtl="0" eaLnBrk="1" latinLnBrk="0" hangingPunct="1">
        <a:lnSpc>
          <a:spcPct val="100000"/>
        </a:lnSpc>
        <a:spcBef>
          <a:spcPts val="993"/>
        </a:spcBef>
        <a:spcAft>
          <a:spcPts val="0"/>
        </a:spcAft>
        <a:buClr>
          <a:schemeClr val="tx1">
            <a:lumMod val="85000"/>
            <a:lumOff val="15000"/>
          </a:schemeClr>
        </a:buClr>
        <a:buFont typeface="Garamond" pitchFamily="18" charset="0"/>
        <a:buChar char="◦"/>
        <a:defRPr sz="1985" kern="1200">
          <a:solidFill>
            <a:schemeClr val="tx1"/>
          </a:solidFill>
          <a:latin typeface="+mn-lt"/>
          <a:ea typeface="+mn-ea"/>
          <a:cs typeface="+mn-cs"/>
        </a:defRPr>
      </a:lvl1pPr>
      <a:lvl2pPr marL="504200" indent="-201680" algn="l" defTabSz="1008400" rtl="0" eaLnBrk="1" latinLnBrk="0" hangingPunct="1">
        <a:lnSpc>
          <a:spcPct val="100000"/>
        </a:lnSpc>
        <a:spcBef>
          <a:spcPts val="551"/>
        </a:spcBef>
        <a:buClr>
          <a:schemeClr val="tx1">
            <a:lumMod val="85000"/>
            <a:lumOff val="15000"/>
          </a:schemeClr>
        </a:buClr>
        <a:buFont typeface="Garamond" pitchFamily="18" charset="0"/>
        <a:buChar char="◦"/>
        <a:defRPr sz="1764" kern="1200">
          <a:solidFill>
            <a:schemeClr val="tx1"/>
          </a:solidFill>
          <a:latin typeface="+mn-lt"/>
          <a:ea typeface="+mn-ea"/>
          <a:cs typeface="+mn-cs"/>
        </a:defRPr>
      </a:lvl2pPr>
      <a:lvl3pPr marL="806720" indent="-20168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3pPr>
      <a:lvl4pPr marL="1109240" indent="-20168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4pPr>
      <a:lvl5pPr marL="1411760" indent="-20168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5pPr>
      <a:lvl6pPr marL="1764480" indent="-25210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6pPr>
      <a:lvl7pPr marL="2095320" indent="-25210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7pPr>
      <a:lvl8pPr marL="2426160" indent="-25210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8pPr>
      <a:lvl9pPr marL="2757000" indent="-252100" algn="l" defTabSz="1008400" rtl="0" eaLnBrk="1" latinLnBrk="0" hangingPunct="1">
        <a:lnSpc>
          <a:spcPct val="100000"/>
        </a:lnSpc>
        <a:spcBef>
          <a:spcPts val="551"/>
        </a:spcBef>
        <a:buClr>
          <a:schemeClr val="tx1">
            <a:lumMod val="85000"/>
            <a:lumOff val="15000"/>
          </a:schemeClr>
        </a:buClr>
        <a:buFont typeface="Garamond" pitchFamily="18" charset="0"/>
        <a:buChar char="◦"/>
        <a:defRPr sz="1544" kern="1200">
          <a:solidFill>
            <a:schemeClr val="tx1"/>
          </a:solidFill>
          <a:latin typeface="+mn-lt"/>
          <a:ea typeface="+mn-ea"/>
          <a:cs typeface="+mn-cs"/>
        </a:defRPr>
      </a:lvl9pPr>
    </p:bodyStyle>
    <p:otherStyle>
      <a:defPPr>
        <a:defRPr lang="en-US"/>
      </a:defPPr>
      <a:lvl1pPr marL="0" algn="l" defTabSz="1008400" rtl="0" eaLnBrk="1" latinLnBrk="0" hangingPunct="1">
        <a:defRPr sz="1985" kern="1200">
          <a:solidFill>
            <a:schemeClr val="tx1"/>
          </a:solidFill>
          <a:latin typeface="+mn-lt"/>
          <a:ea typeface="+mn-ea"/>
          <a:cs typeface="+mn-cs"/>
        </a:defRPr>
      </a:lvl1pPr>
      <a:lvl2pPr marL="504200" algn="l" defTabSz="1008400" rtl="0" eaLnBrk="1" latinLnBrk="0" hangingPunct="1">
        <a:defRPr sz="1985" kern="1200">
          <a:solidFill>
            <a:schemeClr val="tx1"/>
          </a:solidFill>
          <a:latin typeface="+mn-lt"/>
          <a:ea typeface="+mn-ea"/>
          <a:cs typeface="+mn-cs"/>
        </a:defRPr>
      </a:lvl2pPr>
      <a:lvl3pPr marL="1008400" algn="l" defTabSz="1008400" rtl="0" eaLnBrk="1" latinLnBrk="0" hangingPunct="1">
        <a:defRPr sz="1985" kern="1200">
          <a:solidFill>
            <a:schemeClr val="tx1"/>
          </a:solidFill>
          <a:latin typeface="+mn-lt"/>
          <a:ea typeface="+mn-ea"/>
          <a:cs typeface="+mn-cs"/>
        </a:defRPr>
      </a:lvl3pPr>
      <a:lvl4pPr marL="1512600" algn="l" defTabSz="1008400" rtl="0" eaLnBrk="1" latinLnBrk="0" hangingPunct="1">
        <a:defRPr sz="1985" kern="1200">
          <a:solidFill>
            <a:schemeClr val="tx1"/>
          </a:solidFill>
          <a:latin typeface="+mn-lt"/>
          <a:ea typeface="+mn-ea"/>
          <a:cs typeface="+mn-cs"/>
        </a:defRPr>
      </a:lvl4pPr>
      <a:lvl5pPr marL="2016801" algn="l" defTabSz="1008400" rtl="0" eaLnBrk="1" latinLnBrk="0" hangingPunct="1">
        <a:defRPr sz="1985" kern="1200">
          <a:solidFill>
            <a:schemeClr val="tx1"/>
          </a:solidFill>
          <a:latin typeface="+mn-lt"/>
          <a:ea typeface="+mn-ea"/>
          <a:cs typeface="+mn-cs"/>
        </a:defRPr>
      </a:lvl5pPr>
      <a:lvl6pPr marL="2521001" algn="l" defTabSz="1008400" rtl="0" eaLnBrk="1" latinLnBrk="0" hangingPunct="1">
        <a:defRPr sz="1985" kern="1200">
          <a:solidFill>
            <a:schemeClr val="tx1"/>
          </a:solidFill>
          <a:latin typeface="+mn-lt"/>
          <a:ea typeface="+mn-ea"/>
          <a:cs typeface="+mn-cs"/>
        </a:defRPr>
      </a:lvl6pPr>
      <a:lvl7pPr marL="3025201" algn="l" defTabSz="1008400" rtl="0" eaLnBrk="1" latinLnBrk="0" hangingPunct="1">
        <a:defRPr sz="1985" kern="1200">
          <a:solidFill>
            <a:schemeClr val="tx1"/>
          </a:solidFill>
          <a:latin typeface="+mn-lt"/>
          <a:ea typeface="+mn-ea"/>
          <a:cs typeface="+mn-cs"/>
        </a:defRPr>
      </a:lvl7pPr>
      <a:lvl8pPr marL="3529401" algn="l" defTabSz="1008400" rtl="0" eaLnBrk="1" latinLnBrk="0" hangingPunct="1">
        <a:defRPr sz="1985" kern="1200">
          <a:solidFill>
            <a:schemeClr val="tx1"/>
          </a:solidFill>
          <a:latin typeface="+mn-lt"/>
          <a:ea typeface="+mn-ea"/>
          <a:cs typeface="+mn-cs"/>
        </a:defRPr>
      </a:lvl8pPr>
      <a:lvl9pPr marL="4033601" algn="l" defTabSz="1008400" rtl="0" eaLnBrk="1" latinLnBrk="0" hangingPunct="1">
        <a:defRPr sz="1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909828" y="2818384"/>
            <a:ext cx="5245608" cy="441960"/>
          </a:xfrm>
          <a:prstGeom prst="rect">
            <a:avLst/>
          </a:prstGeom>
        </p:spPr>
        <p:txBody>
          <a:bodyPr wrap="none" lIns="0" tIns="0" rIns="0" bIns="0">
            <a:noAutofit/>
          </a:bodyPr>
          <a:lstStyle/>
          <a:p>
            <a:pPr indent="0"/>
            <a:r>
              <a:rPr lang="en-US" sz="6000" b="1" dirty="0">
                <a:latin typeface="Times New Roman"/>
              </a:rPr>
              <a:t>Chapter 1 Basics of </a:t>
            </a:r>
            <a:r>
              <a:rPr lang="en-US" sz="6000" b="1" dirty="0" err="1">
                <a:latin typeface="Times New Roman"/>
              </a:rPr>
              <a:t>Waqf</a:t>
            </a:r>
            <a:endParaRPr lang="en-US" sz="6000" b="1" dirty="0">
              <a:latin typeface="Times New Roman"/>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86384"/>
            <a:ext cx="9311640" cy="5952744"/>
          </a:xfrm>
          <a:prstGeom prst="rect">
            <a:avLst/>
          </a:prstGeom>
        </p:spPr>
        <p:txBody>
          <a:bodyPr lIns="0" tIns="0" rIns="0" bIns="0">
            <a:noAutofit/>
          </a:bodyPr>
          <a:lstStyle/>
          <a:p>
            <a:pPr indent="0">
              <a:spcAft>
                <a:spcPts val="840"/>
              </a:spcAft>
            </a:pPr>
            <a:r>
              <a:rPr lang="en-US" sz="2600" b="1">
                <a:latin typeface="Times New Roman"/>
              </a:rPr>
              <a:t>History of </a:t>
            </a:r>
            <a:r>
              <a:rPr lang="en-US" sz="2600" b="1" i="1">
                <a:latin typeface="Times New Roman"/>
              </a:rPr>
              <a:t>waqf</a:t>
            </a:r>
          </a:p>
          <a:p>
            <a:pPr indent="0" algn="just">
              <a:lnSpc>
                <a:spcPts val="3432"/>
              </a:lnSpc>
              <a:spcAft>
                <a:spcPts val="2310"/>
              </a:spcAft>
            </a:pPr>
            <a:r>
              <a:rPr lang="en-US" sz="1900">
                <a:latin typeface="Times New Roman"/>
              </a:rPr>
              <a:t>The idea of waqf has been known and practiced all over the world. People all around the world has been setting aside certain lots of land and buildings to be built as the places of worship. The first ever waqf is mentioned as the sacred building of Ka’abah in Makkah as revealed in the AlQuran (111:96) as the first house of worship set for the people.</a:t>
            </a:r>
          </a:p>
          <a:p>
            <a:pPr indent="0" algn="just">
              <a:lnSpc>
                <a:spcPts val="3456"/>
              </a:lnSpc>
              <a:spcAft>
                <a:spcPts val="2310"/>
              </a:spcAft>
            </a:pPr>
            <a:r>
              <a:rPr lang="en-US" sz="1900">
                <a:latin typeface="Times New Roman"/>
              </a:rPr>
              <a:t>The fact that the first founders of charity and the relief efforts. This is in line with the Ka’abah being the famous waqf that has contributed significantly to the Muslim society at large as the sacred mosque being built by Abraham.</a:t>
            </a:r>
          </a:p>
          <a:p>
            <a:pPr indent="0" algn="just">
              <a:lnSpc>
                <a:spcPts val="3432"/>
              </a:lnSpc>
            </a:pPr>
            <a:r>
              <a:rPr lang="en-US" sz="1900">
                <a:latin typeface="Times New Roman"/>
              </a:rPr>
              <a:t>The institution of waqf dates back to the time of the Prophet SAW. As indicated in the hadith narrated by Abu Hurairah r.a reported that Prophet SAW said “when a son of Adam dies, so does his deeds except for three things: alms giving or benefited knowledge or pious son who prays for them”.</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290304" cy="5090160"/>
          </a:xfrm>
          <a:prstGeom prst="rect">
            <a:avLst/>
          </a:prstGeom>
        </p:spPr>
        <p:txBody>
          <a:bodyPr lIns="0" tIns="0" rIns="0" bIns="0">
            <a:noAutofit/>
          </a:bodyPr>
          <a:lstStyle/>
          <a:p>
            <a:pPr indent="0" algn="just">
              <a:lnSpc>
                <a:spcPts val="3432"/>
              </a:lnSpc>
              <a:spcAft>
                <a:spcPts val="2310"/>
              </a:spcAft>
            </a:pPr>
            <a:r>
              <a:rPr lang="en-US" sz="1900">
                <a:latin typeface="Times New Roman"/>
              </a:rPr>
              <a:t>Waqf has had a long record in culture and civilization of the human and nation’s history. One of the examples is the Egypt’s pharaohs. Pharaohs had allocated property and lands for monks in the old Egypt. There are also signs of library as a waqf and educational centre in the ancient Greek civilization.</a:t>
            </a:r>
          </a:p>
          <a:p>
            <a:pPr indent="0" algn="just">
              <a:lnSpc>
                <a:spcPts val="3456"/>
              </a:lnSpc>
              <a:spcAft>
                <a:spcPts val="2310"/>
              </a:spcAft>
            </a:pPr>
            <a:r>
              <a:rPr lang="en-US" sz="1900">
                <a:latin typeface="Times New Roman"/>
              </a:rPr>
              <a:t>The idea of waqf has been existed in Europe and America under the name of foundations and endowments and mostly in a kind of religious and charitable foundations. As at to date there are tens of thousands of foundations in the United States.</a:t>
            </a:r>
          </a:p>
          <a:p>
            <a:pPr indent="0" algn="just">
              <a:lnSpc>
                <a:spcPts val="3456"/>
              </a:lnSpc>
            </a:pPr>
            <a:r>
              <a:rPr lang="en-US" sz="1900">
                <a:latin typeface="Times New Roman"/>
              </a:rPr>
              <a:t>More recently, there have been suggested that the institution of waqf may help to alleviate poverty. Thus, there are increasing emphases being placed on waqf as one of the important socio-economic role in the Islamic society.</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5090160"/>
          </a:xfrm>
          <a:prstGeom prst="rect">
            <a:avLst/>
          </a:prstGeom>
        </p:spPr>
        <p:txBody>
          <a:bodyPr lIns="0" tIns="0" rIns="0" bIns="0">
            <a:noAutofit/>
          </a:bodyPr>
          <a:lstStyle/>
          <a:p>
            <a:pPr indent="0" algn="just">
              <a:lnSpc>
                <a:spcPts val="3456"/>
              </a:lnSpc>
              <a:spcAft>
                <a:spcPts val="2310"/>
              </a:spcAft>
            </a:pPr>
            <a:r>
              <a:rPr lang="en-US" sz="1900">
                <a:latin typeface="Times New Roman"/>
              </a:rPr>
              <a:t>Waqf in Islam has a special situation which emphasizes in religious teachings to commensurate with the attainment of Allah’s attention, consent and blessing,</a:t>
            </a:r>
          </a:p>
          <a:p>
            <a:pPr indent="0" algn="just">
              <a:lnSpc>
                <a:spcPts val="3432"/>
              </a:lnSpc>
              <a:spcAft>
                <a:spcPts val="2310"/>
              </a:spcAft>
            </a:pPr>
            <a:r>
              <a:rPr lang="en-US" sz="1900">
                <a:latin typeface="Times New Roman"/>
              </a:rPr>
              <a:t>Al- Azhar Islamic University in Eqypt is a successful model of University in the world that is based on the benefits investment and it has been allocated major parts of the financial sources of the university to educational centres. This was the record of finance and properties waqf for the development of educational centres for the first time in the world.</a:t>
            </a:r>
          </a:p>
          <a:p>
            <a:pPr indent="0" algn="just">
              <a:lnSpc>
                <a:spcPts val="3432"/>
              </a:lnSpc>
            </a:pPr>
            <a:r>
              <a:rPr lang="en-US" sz="1900">
                <a:latin typeface="Times New Roman"/>
              </a:rPr>
              <a:t>Oxford University has almost introduced a model of waqf based on Islamic foundation. Mosques are amongst the biggest forms of waqf properties especially in Malaysia. The importance of mosque as form of waqf has existed since the era of Rasullullah (SAW) and conscientiously gives a great role in the socioeconomic of Muslims.</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32976" cy="6254496"/>
          </a:xfrm>
          <a:prstGeom prst="rect">
            <a:avLst/>
          </a:prstGeom>
        </p:spPr>
        <p:txBody>
          <a:bodyPr lIns="0" tIns="0" rIns="0" bIns="0">
            <a:noAutofit/>
          </a:bodyPr>
          <a:lstStyle/>
          <a:p>
            <a:pPr indent="0" algn="just">
              <a:lnSpc>
                <a:spcPts val="3456"/>
              </a:lnSpc>
              <a:spcAft>
                <a:spcPts val="2310"/>
              </a:spcAft>
            </a:pPr>
            <a:r>
              <a:rPr lang="en-US" sz="1900" dirty="0">
                <a:latin typeface="Times New Roman"/>
              </a:rPr>
              <a:t>The mosque is not simply a place where Muslims go to perform prayers, but it is also the state administration </a:t>
            </a:r>
            <a:r>
              <a:rPr lang="en-US" sz="1900" dirty="0" err="1">
                <a:latin typeface="Times New Roman"/>
              </a:rPr>
              <a:t>centre</a:t>
            </a:r>
            <a:r>
              <a:rPr lang="en-US" sz="1900" dirty="0">
                <a:latin typeface="Times New Roman"/>
              </a:rPr>
              <a:t> where all government activities took place.</a:t>
            </a:r>
          </a:p>
          <a:p>
            <a:pPr indent="0" algn="just">
              <a:lnSpc>
                <a:spcPts val="3456"/>
              </a:lnSpc>
              <a:spcAft>
                <a:spcPts val="2310"/>
              </a:spcAft>
            </a:pPr>
            <a:r>
              <a:rPr lang="en-US" sz="1900" dirty="0">
                <a:latin typeface="Times New Roman"/>
              </a:rPr>
              <a:t>Apart from that, Islamic programs, community activities and services also carried out in mosques to instil and strengthen Islamic knowledge and values among community members.</a:t>
            </a:r>
          </a:p>
          <a:p>
            <a:pPr indent="0" algn="just">
              <a:lnSpc>
                <a:spcPts val="3456"/>
              </a:lnSpc>
              <a:spcAft>
                <a:spcPts val="2310"/>
              </a:spcAft>
            </a:pPr>
            <a:r>
              <a:rPr lang="en-US" sz="1900" dirty="0">
                <a:latin typeface="Times New Roman"/>
              </a:rPr>
              <a:t>This can be seen since the advent of Islam in Malaysia, around 15th century. This institution has been the focal point for the spreading Islam in Tanah </a:t>
            </a:r>
            <a:r>
              <a:rPr lang="en-US" sz="1900" dirty="0" err="1">
                <a:latin typeface="Times New Roman"/>
              </a:rPr>
              <a:t>Melayu</a:t>
            </a:r>
            <a:r>
              <a:rPr lang="en-US" sz="1900" dirty="0">
                <a:latin typeface="Times New Roman"/>
              </a:rPr>
              <a:t> or Malaya (formerly known as Malaysia).</a:t>
            </a:r>
          </a:p>
          <a:p>
            <a:pPr indent="0" algn="just">
              <a:lnSpc>
                <a:spcPts val="3456"/>
              </a:lnSpc>
            </a:pPr>
            <a:r>
              <a:rPr lang="en-US" sz="1900" dirty="0">
                <a:latin typeface="Times New Roman"/>
              </a:rPr>
              <a:t>During the </a:t>
            </a:r>
            <a:r>
              <a:rPr lang="en-US" sz="1900" dirty="0" err="1">
                <a:latin typeface="Times New Roman"/>
              </a:rPr>
              <a:t>colonisation</a:t>
            </a:r>
            <a:r>
              <a:rPr lang="en-US" sz="1900" dirty="0">
                <a:latin typeface="Times New Roman"/>
              </a:rPr>
              <a:t> era of Malaya for more than four hundred years, mosque institutions were built on the </a:t>
            </a:r>
            <a:r>
              <a:rPr lang="en-US" sz="1900" dirty="0" err="1">
                <a:latin typeface="Times New Roman"/>
              </a:rPr>
              <a:t>waqf</a:t>
            </a:r>
            <a:r>
              <a:rPr lang="en-US" sz="1900" dirty="0">
                <a:latin typeface="Times New Roman"/>
              </a:rPr>
              <a:t> lands dedicated by Pious Muslims who wish to protect their fellow believers against the danger of missionaries brought in by the colonists. Other than mosque</a:t>
            </a:r>
            <a:r>
              <a:rPr lang="en-US" sz="1900" dirty="0" smtClean="0">
                <a:latin typeface="Times New Roman"/>
              </a:rPr>
              <a:t>, sizeable land of Malays have been contributed as religious schools.  </a:t>
            </a:r>
            <a:endParaRPr lang="en-US" sz="1900" dirty="0">
              <a:latin typeface="Times New Roman"/>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65048"/>
            <a:ext cx="9332976" cy="4206240"/>
          </a:xfrm>
          <a:prstGeom prst="rect">
            <a:avLst/>
          </a:prstGeom>
        </p:spPr>
        <p:txBody>
          <a:bodyPr lIns="0" tIns="0" rIns="0" bIns="0">
            <a:noAutofit/>
          </a:bodyPr>
          <a:lstStyle/>
          <a:p>
            <a:pPr indent="0" algn="just">
              <a:spcAft>
                <a:spcPts val="1260"/>
              </a:spcAft>
            </a:pPr>
            <a:r>
              <a:rPr lang="en-US" sz="2000" b="1">
                <a:latin typeface="Times New Roman"/>
              </a:rPr>
              <a:t>Early days of Islam</a:t>
            </a:r>
          </a:p>
          <a:p>
            <a:pPr indent="0" algn="just">
              <a:lnSpc>
                <a:spcPts val="3432"/>
              </a:lnSpc>
              <a:spcAft>
                <a:spcPts val="2310"/>
              </a:spcAft>
            </a:pPr>
            <a:r>
              <a:rPr lang="en-US" sz="1900">
                <a:latin typeface="Times New Roman"/>
              </a:rPr>
              <a:t>1.    The first and official legal creation of the </a:t>
            </a:r>
            <a:r>
              <a:rPr lang="en-US" sz="1900" i="1">
                <a:latin typeface="Times New Roman"/>
              </a:rPr>
              <a:t>waqf</a:t>
            </a:r>
            <a:r>
              <a:rPr lang="en-US" sz="1900">
                <a:latin typeface="Times New Roman"/>
              </a:rPr>
              <a:t> institution was that created by </a:t>
            </a:r>
            <a:r>
              <a:rPr lang="en-US" sz="1900" baseline="-25000">
                <a:latin typeface="Times New Roman"/>
              </a:rPr>
              <a:t>=</a:t>
            </a:r>
            <a:r>
              <a:rPr lang="en-US" sz="1900">
                <a:latin typeface="Times New Roman"/>
              </a:rPr>
              <a:t>Umar Ibn al- Khattab‘, the second caliph of Islam (634-44) in the 7th century AH</a:t>
            </a:r>
            <a:r>
              <a:rPr lang="en-US" sz="1900" baseline="30000">
                <a:latin typeface="Times New Roman"/>
              </a:rPr>
              <a:t>6</a:t>
            </a:r>
          </a:p>
          <a:p>
            <a:pPr indent="0" algn="just">
              <a:lnSpc>
                <a:spcPts val="3432"/>
              </a:lnSpc>
              <a:spcAft>
                <a:spcPts val="2310"/>
              </a:spcAft>
            </a:pPr>
            <a:r>
              <a:rPr lang="en-US" sz="1900">
                <a:latin typeface="Times New Roman"/>
              </a:rPr>
              <a:t>2.    The first </a:t>
            </a:r>
            <a:r>
              <a:rPr lang="en-US" sz="1900" i="1">
                <a:latin typeface="Times New Roman"/>
              </a:rPr>
              <a:t>waqf</a:t>
            </a:r>
            <a:r>
              <a:rPr lang="en-US" sz="1900">
                <a:latin typeface="Times New Roman"/>
              </a:rPr>
              <a:t> which was the mosque at Madinah was created by the Prophet himself. The land which was dedicated belonged to the two orphans, named Sahl and Suhayl, from the tribe of Bani Najr.</a:t>
            </a:r>
          </a:p>
          <a:p>
            <a:pPr indent="0" algn="just">
              <a:lnSpc>
                <a:spcPts val="3456"/>
              </a:lnSpc>
            </a:pPr>
            <a:r>
              <a:rPr lang="en-US" sz="1900">
                <a:latin typeface="Times New Roman"/>
              </a:rPr>
              <a:t>The Prophet initially wanted to purchase the land. However, the orphans did not want to take any money from the Prophet</a:t>
            </a:r>
            <a:r>
              <a:rPr lang="en-US" sz="1900" baseline="30000">
                <a:latin typeface="Times New Roman"/>
              </a:rPr>
              <a:t>7</a:t>
            </a:r>
            <a:r>
              <a:rPr lang="en-US" sz="1900">
                <a:latin typeface="Times New Roman"/>
              </a:rPr>
              <a:t>. This happens to be the first </a:t>
            </a:r>
            <a:r>
              <a:rPr lang="en-US" sz="1900" i="1">
                <a:latin typeface="Times New Roman"/>
              </a:rPr>
              <a:t>waqf</a:t>
            </a:r>
            <a:r>
              <a:rPr lang="en-US" sz="1900">
                <a:latin typeface="Times New Roman"/>
              </a:rPr>
              <a:t>mosque that was created.</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4599432"/>
          </a:xfrm>
          <a:prstGeom prst="rect">
            <a:avLst/>
          </a:prstGeom>
        </p:spPr>
        <p:txBody>
          <a:bodyPr lIns="0" tIns="0" rIns="0" bIns="0">
            <a:noAutofit/>
          </a:bodyPr>
          <a:lstStyle/>
          <a:p>
            <a:pPr indent="0" algn="just">
              <a:lnSpc>
                <a:spcPts val="3432"/>
              </a:lnSpc>
            </a:pPr>
            <a:r>
              <a:rPr lang="en-US" sz="1900">
                <a:latin typeface="Times New Roman"/>
              </a:rPr>
              <a:t>3. the first </a:t>
            </a:r>
            <a:r>
              <a:rPr lang="en-US" sz="1900" i="1">
                <a:latin typeface="Times New Roman"/>
              </a:rPr>
              <a:t>waqf</a:t>
            </a:r>
            <a:r>
              <a:rPr lang="en-US" sz="1900">
                <a:latin typeface="Times New Roman"/>
              </a:rPr>
              <a:t> should be the land which was given by a Jew who died in the battle of Uhud named</a:t>
            </a:r>
          </a:p>
          <a:p>
            <a:pPr indent="0" algn="just">
              <a:lnSpc>
                <a:spcPts val="3432"/>
              </a:lnSpc>
              <a:spcAft>
                <a:spcPts val="2310"/>
              </a:spcAft>
            </a:pPr>
            <a:r>
              <a:rPr lang="en-US" sz="1900">
                <a:latin typeface="Times New Roman"/>
              </a:rPr>
              <a:t>Mukayriq. He willed his property to the Prophet and the Prophet thus made the property into a </a:t>
            </a:r>
            <a:r>
              <a:rPr lang="en-US" sz="1900" i="1">
                <a:latin typeface="Times New Roman"/>
              </a:rPr>
              <a:t>waqf.</a:t>
            </a:r>
            <a:r>
              <a:rPr lang="en-US" sz="1900">
                <a:latin typeface="Times New Roman"/>
              </a:rPr>
              <a:t> The property consisted of date palms plantations and the usufruct from the land was to be used for the warriors, the Muslims, for the Prophet‘s family expenses and the remainder for the poor </a:t>
            </a:r>
            <a:r>
              <a:rPr lang="en-US" sz="1900" i="1">
                <a:latin typeface="Times New Roman"/>
              </a:rPr>
              <a:t>tfuqara</a:t>
            </a:r>
            <a:r>
              <a:rPr lang="en-US" sz="1900">
                <a:latin typeface="Times New Roman"/>
              </a:rPr>
              <a:t>‘) of the </a:t>
            </a:r>
            <a:r>
              <a:rPr lang="en-US" sz="1900" i="1">
                <a:latin typeface="Times New Roman"/>
              </a:rPr>
              <a:t>Mujahirun</a:t>
            </a:r>
            <a:r>
              <a:rPr lang="en-US" sz="1900" i="1" baseline="30000">
                <a:latin typeface="Times New Roman"/>
              </a:rPr>
              <a:t>8</a:t>
            </a:r>
            <a:r>
              <a:rPr lang="en-US" sz="1900" i="1">
                <a:latin typeface="Times New Roman"/>
              </a:rPr>
              <a:t> .</a:t>
            </a:r>
          </a:p>
          <a:p>
            <a:pPr indent="0" algn="just">
              <a:lnSpc>
                <a:spcPts val="3432"/>
              </a:lnSpc>
            </a:pPr>
            <a:r>
              <a:rPr lang="en-US" sz="2000" b="1">
                <a:latin typeface="Times New Roman"/>
              </a:rPr>
              <a:t>Gold Era</a:t>
            </a:r>
          </a:p>
          <a:p>
            <a:pPr indent="0" algn="just">
              <a:lnSpc>
                <a:spcPts val="3432"/>
              </a:lnSpc>
            </a:pPr>
            <a:r>
              <a:rPr lang="en-US" sz="1900">
                <a:latin typeface="Times New Roman"/>
              </a:rPr>
              <a:t>In, 10th century, the golden era in the civilisation of Islam, saw the proliferation of </a:t>
            </a:r>
            <a:r>
              <a:rPr lang="en-US" sz="1900" i="1">
                <a:latin typeface="Times New Roman"/>
              </a:rPr>
              <a:t>waqf</a:t>
            </a:r>
            <a:r>
              <a:rPr lang="en-US" sz="1900">
                <a:latin typeface="Times New Roman"/>
              </a:rPr>
              <a:t> in many of the land, mosques and important institution for the Muslim, Christian and Jewish communities in each state.</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4088" y="1203960"/>
            <a:ext cx="3718560" cy="265176"/>
          </a:xfrm>
          <a:prstGeom prst="rect">
            <a:avLst/>
          </a:prstGeom>
        </p:spPr>
        <p:txBody>
          <a:bodyPr wrap="none" lIns="0" tIns="0" rIns="0" bIns="0">
            <a:noAutofit/>
          </a:bodyPr>
          <a:lstStyle/>
          <a:p>
            <a:pPr indent="0"/>
            <a:r>
              <a:rPr lang="en-US" sz="2000" b="1">
                <a:latin typeface="Times New Roman"/>
              </a:rPr>
              <a:t>Umayyad and Abbasid Caliphates</a:t>
            </a:r>
          </a:p>
        </p:txBody>
      </p:sp>
      <p:sp>
        <p:nvSpPr>
          <p:cNvPr id="3" name="Rectangle 2"/>
          <p:cNvSpPr/>
          <p:nvPr/>
        </p:nvSpPr>
        <p:spPr>
          <a:xfrm>
            <a:off x="704088" y="2069592"/>
            <a:ext cx="9311640" cy="4654296"/>
          </a:xfrm>
          <a:prstGeom prst="rect">
            <a:avLst/>
          </a:prstGeom>
        </p:spPr>
        <p:txBody>
          <a:bodyPr lIns="0" tIns="0" rIns="0" bIns="0">
            <a:noAutofit/>
          </a:bodyPr>
          <a:lstStyle/>
          <a:p>
            <a:pPr indent="0" algn="just">
              <a:lnSpc>
                <a:spcPts val="3432"/>
              </a:lnSpc>
              <a:spcAft>
                <a:spcPts val="2310"/>
              </a:spcAft>
            </a:pPr>
            <a:r>
              <a:rPr lang="en-US" sz="1900">
                <a:latin typeface="Times New Roman"/>
              </a:rPr>
              <a:t>Historically, Awqaf have played a major role in providing sustainable finance for many social services, including but not limited to education and health. In fact, it has been estimated that during the Umayyad and Abbasid Caliphates, more than 60 percent of public services were carried out via the institution of Waqf1 .</a:t>
            </a:r>
          </a:p>
          <a:p>
            <a:pPr indent="0" algn="just">
              <a:lnSpc>
                <a:spcPts val="3456"/>
              </a:lnSpc>
              <a:spcAft>
                <a:spcPts val="2310"/>
              </a:spcAft>
            </a:pPr>
            <a:r>
              <a:rPr lang="en-US" sz="1900">
                <a:latin typeface="Times New Roman"/>
              </a:rPr>
              <a:t>First, Awqaf financed the basic social services (and infrastructure) of education and health as well as sustenance or social security for the needy.</a:t>
            </a:r>
          </a:p>
          <a:p>
            <a:pPr indent="0" algn="just">
              <a:lnSpc>
                <a:spcPts val="3456"/>
              </a:lnSpc>
            </a:pPr>
            <a:r>
              <a:rPr lang="en-US" sz="1900">
                <a:latin typeface="Times New Roman"/>
              </a:rPr>
              <a:t>Second, beyond these basic needs, Awqaf played an important role in the development of cultural and scientific life as they financed the production of books, the construction of libraries, as well as supporting scholars of various religious and secular sciences.</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1640" cy="5090160"/>
          </a:xfrm>
          <a:prstGeom prst="rect">
            <a:avLst/>
          </a:prstGeom>
        </p:spPr>
        <p:txBody>
          <a:bodyPr lIns="0" tIns="0" rIns="0" bIns="0">
            <a:noAutofit/>
          </a:bodyPr>
          <a:lstStyle/>
          <a:p>
            <a:pPr indent="0" algn="just">
              <a:lnSpc>
                <a:spcPts val="3456"/>
              </a:lnSpc>
              <a:spcAft>
                <a:spcPts val="2310"/>
              </a:spcAft>
            </a:pPr>
            <a:r>
              <a:rPr lang="en-US" sz="1900">
                <a:latin typeface="Times New Roman"/>
              </a:rPr>
              <a:t>Furthermore, many modern Western institutions, most notably major universities, depend heavily on their endowments.</a:t>
            </a:r>
          </a:p>
          <a:p>
            <a:pPr indent="0" algn="just">
              <a:lnSpc>
                <a:spcPts val="3432"/>
              </a:lnSpc>
              <a:spcAft>
                <a:spcPts val="2310"/>
              </a:spcAft>
            </a:pPr>
            <a:r>
              <a:rPr lang="en-US" sz="1900">
                <a:latin typeface="Times New Roman"/>
              </a:rPr>
              <a:t>In fact, scholars have argued that the West emulated and benefited from the experience of Islamic Awqaf in the development of educational institutions, designing Western educational institutions with endowments since the West’s contact with the Ottoman civilization. (Awqaf Properties Investment Fund - IDB, 2019)</a:t>
            </a:r>
          </a:p>
          <a:p>
            <a:pPr indent="0" algn="just">
              <a:lnSpc>
                <a:spcPts val="3432"/>
              </a:lnSpc>
            </a:pPr>
            <a:r>
              <a:rPr lang="en-US" sz="1900">
                <a:latin typeface="Times New Roman"/>
              </a:rPr>
              <a:t>Awqaf institutions, and throughout history, have played a crucial role in developing the Muslim societies. On the social level, Awqaf institutions contributed significantly in taking care of orphans, widows, handicapped and the old; by providing them with food, shelter and all the basics they needed.</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4208" cy="4215384"/>
          </a:xfrm>
          <a:prstGeom prst="rect">
            <a:avLst/>
          </a:prstGeom>
        </p:spPr>
        <p:txBody>
          <a:bodyPr lIns="0" tIns="0" rIns="0" bIns="0">
            <a:noAutofit/>
          </a:bodyPr>
          <a:lstStyle/>
          <a:p>
            <a:pPr indent="0" algn="just">
              <a:lnSpc>
                <a:spcPts val="3432"/>
              </a:lnSpc>
              <a:spcAft>
                <a:spcPts val="2310"/>
              </a:spcAft>
            </a:pPr>
            <a:r>
              <a:rPr lang="en-US" sz="1900">
                <a:latin typeface="Times New Roman"/>
              </a:rPr>
              <a:t>There were also some Awqaf for animals and dead people; for instance, and during the Mamluki era in Egypt, a whole Waqf institution cared for funeral ceremonies for the aliens, and another one cared for cats and dogs. Awqaf helped also in providing job opportunities for the jobless; for example, in Turkey 1931, the Turkish Awqaf hired over 13% of the working power in the country.</a:t>
            </a:r>
          </a:p>
          <a:p>
            <a:pPr indent="0" algn="just">
              <a:lnSpc>
                <a:spcPts val="3456"/>
              </a:lnSpc>
            </a:pPr>
            <a:r>
              <a:rPr lang="en-US" sz="1900">
                <a:latin typeface="Times New Roman"/>
              </a:rPr>
              <a:t>In health, Awqaf institutions helped establishing hospitals and providing it with buildings, staff and equipment. Moving health centres were set throughout the countryside and the remote towns to cure the sick. For example, and in Egypt 1913, Awqaf institutions had more than 11 hospitals which helped treat over a million patients.</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4208"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In Awqaf management, and responding to the change in the Waqf environment, Awqaf were turned to be firms and companies in the full sense of the term, with an organizing system and different departments including administration, accountancy, and marketing.</a:t>
            </a:r>
          </a:p>
          <a:p>
            <a:pPr indent="0" algn="just">
              <a:lnSpc>
                <a:spcPts val="3432"/>
              </a:lnSpc>
            </a:pPr>
            <a:r>
              <a:rPr lang="en-US" sz="1900">
                <a:latin typeface="Times New Roman"/>
              </a:rPr>
              <a:t>The Awqaf Accounting system was first introduced during the Ottoman Empire under the rule of Mourad the third, when all the Waqf lands and properties were booked in a special record called the Iron record because it was kept in a room of four iron doors (Tebani) .</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322832"/>
            <a:ext cx="9284208" cy="3782568"/>
          </a:xfrm>
          <a:prstGeom prst="rect">
            <a:avLst/>
          </a:prstGeom>
        </p:spPr>
        <p:txBody>
          <a:bodyPr lIns="0" tIns="0" rIns="0" bIns="0">
            <a:noAutofit/>
          </a:bodyPr>
          <a:lstStyle/>
          <a:p>
            <a:pPr indent="0">
              <a:spcAft>
                <a:spcPts val="840"/>
              </a:spcAft>
            </a:pPr>
            <a:r>
              <a:rPr lang="en-US" sz="4800" b="1" dirty="0">
                <a:latin typeface="Times New Roman"/>
              </a:rPr>
              <a:t>Introduction to </a:t>
            </a:r>
            <a:r>
              <a:rPr lang="en-US" sz="4800" b="1" dirty="0" err="1">
                <a:latin typeface="Times New Roman"/>
              </a:rPr>
              <a:t>Waqf</a:t>
            </a:r>
            <a:endParaRPr lang="en-US" sz="4800" b="1" dirty="0">
              <a:latin typeface="Times New Roman"/>
            </a:endParaRPr>
          </a:p>
          <a:p>
            <a:pPr indent="0" algn="just">
              <a:lnSpc>
                <a:spcPts val="3432"/>
              </a:lnSpc>
              <a:spcAft>
                <a:spcPts val="2310"/>
              </a:spcAft>
            </a:pPr>
            <a:r>
              <a:rPr lang="en-US" sz="1900" dirty="0">
                <a:latin typeface="Times New Roman"/>
              </a:rPr>
              <a:t>The Arabic term </a:t>
            </a:r>
            <a:r>
              <a:rPr lang="en-US" sz="1900" dirty="0" err="1">
                <a:latin typeface="Times New Roman"/>
              </a:rPr>
              <a:t>waqf</a:t>
            </a:r>
            <a:r>
              <a:rPr lang="en-US" sz="1900" dirty="0">
                <a:latin typeface="Times New Roman"/>
              </a:rPr>
              <a:t> is commonly found in Islamic literature refers to a charitable act. It is also used to refer to properties, such as land and buildings, used for the benefit of the recipients, hence the name </a:t>
            </a:r>
            <a:r>
              <a:rPr lang="en-US" sz="1900" dirty="0" err="1">
                <a:latin typeface="Times New Roman"/>
              </a:rPr>
              <a:t>waqf</a:t>
            </a:r>
            <a:r>
              <a:rPr lang="en-US" sz="1900" dirty="0">
                <a:latin typeface="Times New Roman"/>
              </a:rPr>
              <a:t> properties. Services provided by </a:t>
            </a:r>
            <a:r>
              <a:rPr lang="en-US" sz="1900" dirty="0" err="1">
                <a:latin typeface="Times New Roman"/>
              </a:rPr>
              <a:t>waqf</a:t>
            </a:r>
            <a:r>
              <a:rPr lang="en-US" sz="1900" dirty="0">
                <a:latin typeface="Times New Roman"/>
              </a:rPr>
              <a:t> range from religious-related activities to education, health, water supply, cleaning and many more.</a:t>
            </a:r>
          </a:p>
          <a:p>
            <a:pPr indent="0" algn="just">
              <a:lnSpc>
                <a:spcPts val="3432"/>
              </a:lnSpc>
            </a:pPr>
            <a:r>
              <a:rPr lang="en-US" sz="1900" dirty="0">
                <a:latin typeface="Times New Roman"/>
              </a:rPr>
              <a:t>The term </a:t>
            </a:r>
            <a:r>
              <a:rPr lang="en-US" sz="1900" dirty="0" err="1">
                <a:latin typeface="Times New Roman"/>
              </a:rPr>
              <a:t>waqf</a:t>
            </a:r>
            <a:r>
              <a:rPr lang="en-US" sz="1900" dirty="0">
                <a:latin typeface="Times New Roman"/>
              </a:rPr>
              <a:t>, as found in this course, is normally used in conjunction with other words, such as </a:t>
            </a:r>
            <a:r>
              <a:rPr lang="en-US" sz="1900" dirty="0" err="1">
                <a:latin typeface="Times New Roman"/>
              </a:rPr>
              <a:t>waqf</a:t>
            </a:r>
            <a:r>
              <a:rPr lang="en-US" sz="1900" dirty="0">
                <a:latin typeface="Times New Roman"/>
              </a:rPr>
              <a:t> property, </a:t>
            </a:r>
            <a:r>
              <a:rPr lang="en-US" sz="1900" dirty="0" err="1">
                <a:latin typeface="Times New Roman"/>
              </a:rPr>
              <a:t>waqf</a:t>
            </a:r>
            <a:r>
              <a:rPr lang="en-US" sz="1900" dirty="0">
                <a:latin typeface="Times New Roman"/>
              </a:rPr>
              <a:t> unit, </a:t>
            </a:r>
            <a:r>
              <a:rPr lang="en-US" sz="1900" dirty="0" err="1">
                <a:latin typeface="Times New Roman"/>
              </a:rPr>
              <a:t>waqf</a:t>
            </a:r>
            <a:r>
              <a:rPr lang="en-US" sz="1900" dirty="0">
                <a:latin typeface="Times New Roman"/>
              </a:rPr>
              <a:t> manager, </a:t>
            </a:r>
            <a:r>
              <a:rPr lang="en-US" sz="1900" dirty="0" err="1">
                <a:latin typeface="Times New Roman"/>
              </a:rPr>
              <a:t>waqf</a:t>
            </a:r>
            <a:r>
              <a:rPr lang="en-US" sz="1900" dirty="0">
                <a:latin typeface="Times New Roman"/>
              </a:rPr>
              <a:t> entity, </a:t>
            </a:r>
            <a:r>
              <a:rPr lang="en-US" sz="1900" dirty="0" err="1">
                <a:latin typeface="Times New Roman"/>
              </a:rPr>
              <a:t>waqf</a:t>
            </a:r>
            <a:r>
              <a:rPr lang="en-US" sz="1900" dirty="0">
                <a:latin typeface="Times New Roman"/>
              </a:rPr>
              <a:t> enactment. Therefore, the term ‘</a:t>
            </a:r>
            <a:r>
              <a:rPr lang="en-US" sz="1900" dirty="0" err="1">
                <a:latin typeface="Times New Roman"/>
              </a:rPr>
              <a:t>waqf</a:t>
            </a:r>
            <a:r>
              <a:rPr lang="en-US" sz="1900" dirty="0">
                <a:latin typeface="Times New Roman"/>
              </a:rPr>
              <a:t> property’ could easily be understood as donated property.</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86384"/>
            <a:ext cx="9272016" cy="5166360"/>
          </a:xfrm>
          <a:prstGeom prst="rect">
            <a:avLst/>
          </a:prstGeom>
        </p:spPr>
        <p:txBody>
          <a:bodyPr lIns="0" tIns="0" rIns="0" bIns="0">
            <a:noAutofit/>
          </a:bodyPr>
          <a:lstStyle/>
          <a:p>
            <a:pPr indent="0">
              <a:spcAft>
                <a:spcPts val="840"/>
              </a:spcAft>
            </a:pPr>
            <a:r>
              <a:rPr lang="en-US" sz="2600" b="1">
                <a:latin typeface="Times New Roman"/>
              </a:rPr>
              <a:t>Characteristics of Waqf</a:t>
            </a:r>
          </a:p>
          <a:p>
            <a:pPr indent="0" algn="just">
              <a:lnSpc>
                <a:spcPts val="3432"/>
              </a:lnSpc>
            </a:pPr>
            <a:r>
              <a:rPr lang="en-US" sz="1900">
                <a:latin typeface="Times New Roman"/>
              </a:rPr>
              <a:t>In Islam, the forms of donations are</a:t>
            </a:r>
          </a:p>
          <a:p>
            <a:pPr indent="0" algn="just">
              <a:lnSpc>
                <a:spcPts val="3432"/>
              </a:lnSpc>
            </a:pPr>
            <a:r>
              <a:rPr lang="en-US" sz="1900">
                <a:latin typeface="Times New Roman"/>
              </a:rPr>
              <a:t>1.    Zakah (similar to tax)</a:t>
            </a:r>
          </a:p>
          <a:p>
            <a:pPr indent="0" algn="just">
              <a:lnSpc>
                <a:spcPts val="3432"/>
              </a:lnSpc>
            </a:pPr>
            <a:r>
              <a:rPr lang="en-US" sz="1900">
                <a:latin typeface="Times New Roman"/>
              </a:rPr>
              <a:t>2.    sadaqah (voluntary donation in cash or/and in kind)</a:t>
            </a:r>
          </a:p>
          <a:p>
            <a:pPr indent="0" algn="just">
              <a:lnSpc>
                <a:spcPts val="3432"/>
              </a:lnSpc>
              <a:spcAft>
                <a:spcPts val="2310"/>
              </a:spcAft>
            </a:pPr>
            <a:r>
              <a:rPr lang="en-US" sz="1900">
                <a:latin typeface="Times New Roman"/>
              </a:rPr>
              <a:t>3.    hadiyyah (similar to gift), and waqf (fixed asset donation)</a:t>
            </a:r>
          </a:p>
          <a:p>
            <a:pPr indent="0" algn="just">
              <a:lnSpc>
                <a:spcPts val="3432"/>
              </a:lnSpc>
            </a:pPr>
            <a:r>
              <a:rPr lang="en-US" sz="1900">
                <a:latin typeface="Times New Roman"/>
              </a:rPr>
              <a:t>According to the scholars on Waqf, it should have the following qualities to qualify as Waqf.</a:t>
            </a:r>
          </a:p>
          <a:p>
            <a:pPr marL="254000" indent="0" algn="just">
              <a:lnSpc>
                <a:spcPts val="3432"/>
              </a:lnSpc>
            </a:pPr>
            <a:r>
              <a:rPr lang="en-US" sz="1900">
                <a:latin typeface="Times New Roman"/>
              </a:rPr>
              <a:t>A)    perpetuity;</a:t>
            </a:r>
          </a:p>
          <a:p>
            <a:pPr marL="254000" indent="0" algn="just">
              <a:lnSpc>
                <a:spcPts val="3432"/>
              </a:lnSpc>
            </a:pPr>
            <a:r>
              <a:rPr lang="en-US" sz="1900">
                <a:latin typeface="Times New Roman"/>
              </a:rPr>
              <a:t>B)    irrevocability</a:t>
            </a:r>
          </a:p>
          <a:p>
            <a:pPr marL="254000" indent="0" algn="just">
              <a:lnSpc>
                <a:spcPts val="3432"/>
              </a:lnSpc>
            </a:pPr>
            <a:r>
              <a:rPr lang="en-US" sz="1900">
                <a:latin typeface="Times New Roman"/>
              </a:rPr>
              <a:t>C)    inalienability.</a:t>
            </a:r>
          </a:p>
          <a:p>
            <a:pPr indent="0" algn="just">
              <a:lnSpc>
                <a:spcPts val="1368"/>
              </a:lnSpc>
            </a:pPr>
            <a:r>
              <a:rPr lang="en-US" sz="800">
                <a:latin typeface="Times New Roman"/>
              </a:rPr>
              <a:t>9.    Laldin et. al (2006, p. 9)</a:t>
            </a:r>
          </a:p>
          <a:p>
            <a:pPr indent="0" algn="just">
              <a:lnSpc>
                <a:spcPts val="1368"/>
              </a:lnSpc>
            </a:pPr>
            <a:r>
              <a:rPr lang="en-US" sz="800">
                <a:latin typeface="Times New Roman"/>
              </a:rPr>
              <a:t>10.    (Kuran, 2001, Siti Mashitoh, 2006a).</a:t>
            </a:r>
          </a:p>
          <a:p>
            <a:pPr indent="0" algn="just">
              <a:lnSpc>
                <a:spcPts val="1368"/>
              </a:lnSpc>
            </a:pPr>
            <a:r>
              <a:rPr lang="en-US" sz="800">
                <a:latin typeface="Times New Roman"/>
              </a:rPr>
              <a:t>11.    Gaudiosi (1988, p. 1235) attests that,</a:t>
            </a:r>
          </a:p>
          <a:p>
            <a:pPr indent="0" algn="just">
              <a:lnSpc>
                <a:spcPts val="1368"/>
              </a:lnSpc>
            </a:pPr>
            <a:r>
              <a:rPr lang="en-US" sz="800">
                <a:latin typeface="Times New Roman"/>
              </a:rPr>
              <a:t>12.    (Gerber, 2002, Hoexter, 2002)</a:t>
            </a:r>
          </a:p>
          <a:p>
            <a:pPr indent="0" algn="just">
              <a:lnSpc>
                <a:spcPts val="1368"/>
              </a:lnSpc>
            </a:pPr>
            <a:r>
              <a:rPr lang="en-US" sz="800">
                <a:latin typeface="Times New Roman"/>
              </a:rPr>
              <a:t>13.    Gaudiosi (1988, p. 1235) quoting Cattan (1955)</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86384"/>
            <a:ext cx="9284208" cy="5516880"/>
          </a:xfrm>
          <a:prstGeom prst="rect">
            <a:avLst/>
          </a:prstGeom>
        </p:spPr>
        <p:txBody>
          <a:bodyPr lIns="0" tIns="0" rIns="0" bIns="0">
            <a:noAutofit/>
          </a:bodyPr>
          <a:lstStyle/>
          <a:p>
            <a:pPr indent="0" algn="just">
              <a:spcAft>
                <a:spcPts val="840"/>
              </a:spcAft>
            </a:pPr>
            <a:r>
              <a:rPr lang="en-US" sz="2600" b="1">
                <a:latin typeface="Times New Roman"/>
              </a:rPr>
              <a:t>A. Perpetuity</a:t>
            </a:r>
          </a:p>
          <a:p>
            <a:pPr indent="0" algn="just">
              <a:lnSpc>
                <a:spcPts val="3432"/>
              </a:lnSpc>
              <a:spcAft>
                <a:spcPts val="2310"/>
              </a:spcAft>
            </a:pPr>
            <a:r>
              <a:rPr lang="en-US" sz="1900">
                <a:latin typeface="Times New Roman"/>
              </a:rPr>
              <a:t>One of the most important characteristics of waqf property is perpetuity. This means that the properties donated must be perpetual in nature, hence fixed asset properties.</a:t>
            </a:r>
          </a:p>
          <a:p>
            <a:pPr indent="0" algn="just">
              <a:lnSpc>
                <a:spcPts val="3456"/>
              </a:lnSpc>
              <a:spcAft>
                <a:spcPts val="2310"/>
              </a:spcAft>
            </a:pPr>
            <a:r>
              <a:rPr lang="en-US" sz="1900">
                <a:latin typeface="Times New Roman"/>
              </a:rPr>
              <a:t>Waqf properties are properties left in perpetuity as the property need to property need to benefit both donor and beneficiaries.</a:t>
            </a:r>
          </a:p>
          <a:p>
            <a:pPr indent="0" algn="just">
              <a:lnSpc>
                <a:spcPts val="3456"/>
              </a:lnSpc>
              <a:spcAft>
                <a:spcPts val="2310"/>
              </a:spcAft>
            </a:pPr>
            <a:r>
              <a:rPr lang="en-US" sz="1900">
                <a:latin typeface="Times New Roman"/>
              </a:rPr>
              <a:t>Waqf “is a perpetual donation. It does not only allow the waqif [donor] the opportunity to receive continuous reward, it also provides a continuous benefit to the beneficiaries”.</a:t>
            </a:r>
            <a:r>
              <a:rPr lang="en-US" sz="1900" baseline="30000">
                <a:latin typeface="Times New Roman"/>
              </a:rPr>
              <a:t>9</a:t>
            </a:r>
          </a:p>
          <a:p>
            <a:pPr indent="0" algn="just">
              <a:lnSpc>
                <a:spcPts val="3456"/>
              </a:lnSpc>
            </a:pPr>
            <a:r>
              <a:rPr lang="en-US" sz="1900">
                <a:latin typeface="Times New Roman"/>
              </a:rPr>
              <a:t>For the donor, the perpetual characteristic of the properties ensures that he/she keeps receiving the rewards from God as long as the properties are being used by the beneficiaries and the public.</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7736" cy="5090160"/>
          </a:xfrm>
          <a:prstGeom prst="rect">
            <a:avLst/>
          </a:prstGeom>
        </p:spPr>
        <p:txBody>
          <a:bodyPr lIns="0" tIns="0" rIns="0" bIns="0">
            <a:noAutofit/>
          </a:bodyPr>
          <a:lstStyle/>
          <a:p>
            <a:pPr indent="0" algn="just">
              <a:lnSpc>
                <a:spcPts val="3432"/>
              </a:lnSpc>
              <a:spcAft>
                <a:spcPts val="2310"/>
              </a:spcAft>
            </a:pPr>
            <a:r>
              <a:rPr lang="en-US" sz="1900">
                <a:latin typeface="Times New Roman"/>
              </a:rPr>
              <a:t>For a Muslim, the reason to carry out waqf is to draw nearer to God and to obtain His pleasure By donating a perpetual-type property, religious rewards received by the donor are also continuous, i.e. for as long as the property continuously benefits the recipients </a:t>
            </a:r>
            <a:r>
              <a:rPr lang="en-US" sz="1900" baseline="30000">
                <a:latin typeface="Times New Roman"/>
              </a:rPr>
              <a:t>10</a:t>
            </a:r>
            <a:r>
              <a:rPr lang="en-US" sz="1900">
                <a:latin typeface="Times New Roman"/>
              </a:rPr>
              <a:t>.</a:t>
            </a:r>
          </a:p>
          <a:p>
            <a:pPr indent="0" algn="just">
              <a:lnSpc>
                <a:spcPts val="3432"/>
              </a:lnSpc>
              <a:spcAft>
                <a:spcPts val="2310"/>
              </a:spcAft>
            </a:pPr>
            <a:r>
              <a:rPr lang="en-US" sz="1900">
                <a:latin typeface="Times New Roman"/>
              </a:rPr>
              <a:t>A Hadeeth (Sayings of Prophet Muhammed PBUH) Sahlh Muslim 1631 , “when sons of Adam die, all their good deeds will stop, except for three things; firstly, his donation, which people continuously use; secondly, knowledge, which is continuously used and benefited and, thirdly, good sons/daughters who always pray for his/her good”.</a:t>
            </a:r>
          </a:p>
          <a:p>
            <a:pPr indent="0" algn="just">
              <a:lnSpc>
                <a:spcPts val="3432"/>
              </a:lnSpc>
            </a:pPr>
            <a:r>
              <a:rPr lang="en-US" sz="1900">
                <a:latin typeface="Times New Roman"/>
              </a:rPr>
              <a:t>Thus, a waqf donation provides a person with a channel through which rewards keep on accumulating. For example, if a person donates a building for the purpose of a library, every time people use the library, the donor will continuously reap the religious reward.</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4688" cy="5090160"/>
          </a:xfrm>
          <a:prstGeom prst="rect">
            <a:avLst/>
          </a:prstGeom>
        </p:spPr>
        <p:txBody>
          <a:bodyPr lIns="0" tIns="0" rIns="0" bIns="0">
            <a:noAutofit/>
          </a:bodyPr>
          <a:lstStyle/>
          <a:p>
            <a:pPr indent="0" algn="just">
              <a:lnSpc>
                <a:spcPts val="3432"/>
              </a:lnSpc>
              <a:spcAft>
                <a:spcPts val="2310"/>
              </a:spcAft>
            </a:pPr>
            <a:r>
              <a:rPr lang="en-US" sz="1900">
                <a:latin typeface="Times New Roman"/>
              </a:rPr>
              <a:t>One of the nature of perpetual properties ensure that they can continuously make use of them for their benefit. While the donor gains intangible rewards from God, the beneficiaries receive a tangible benefit in the form of the properties’ usufruct by benefiting the public.</a:t>
            </a:r>
          </a:p>
          <a:p>
            <a:pPr indent="0" algn="just">
              <a:lnSpc>
                <a:spcPts val="3432"/>
              </a:lnSpc>
              <a:spcAft>
                <a:spcPts val="2310"/>
              </a:spcAft>
            </a:pPr>
            <a:r>
              <a:rPr lang="en-US" sz="1900">
                <a:latin typeface="Times New Roman"/>
              </a:rPr>
              <a:t>A perpetual characteristic of waqf property ensures that the beneficiaries will keep receiving the benefit. The beneficiaries who depend on waqf properties, especially school and education centres, are able to make a proper financial planning with the presence of perpetual income.</a:t>
            </a:r>
          </a:p>
          <a:p>
            <a:pPr indent="0" algn="just">
              <a:lnSpc>
                <a:spcPts val="3432"/>
              </a:lnSpc>
            </a:pPr>
            <a:r>
              <a:rPr lang="en-US" sz="1900">
                <a:latin typeface="Times New Roman"/>
              </a:rPr>
              <a:t>For instance Al-Azhar University, Cairo, Egypt, which was established 1,000 years ago and they were developed using waqf property and waqf income and has provided free education to students from all over the world up to this day.</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95528"/>
            <a:ext cx="9317736" cy="5974080"/>
          </a:xfrm>
          <a:prstGeom prst="rect">
            <a:avLst/>
          </a:prstGeom>
        </p:spPr>
        <p:txBody>
          <a:bodyPr lIns="0" tIns="0" rIns="0" bIns="0">
            <a:noAutofit/>
          </a:bodyPr>
          <a:lstStyle/>
          <a:p>
            <a:pPr indent="0" algn="just">
              <a:spcAft>
                <a:spcPts val="1050"/>
              </a:spcAft>
            </a:pPr>
            <a:r>
              <a:rPr lang="en-US" sz="2600" b="1">
                <a:latin typeface="Times New Roman"/>
              </a:rPr>
              <a:t>B. Irrevocability</a:t>
            </a:r>
          </a:p>
          <a:p>
            <a:pPr indent="0" algn="just">
              <a:lnSpc>
                <a:spcPts val="3456"/>
              </a:lnSpc>
              <a:spcAft>
                <a:spcPts val="2310"/>
              </a:spcAft>
            </a:pPr>
            <a:r>
              <a:rPr lang="en-US" sz="1900">
                <a:latin typeface="Times New Roman"/>
              </a:rPr>
              <a:t>Irrevocability suggests that, once the property is pronounced waqf by its proprietor, it cannot be disavowed any longer. In other words, the proprietor ceases to have any right to return the property to private utilize.</a:t>
            </a:r>
          </a:p>
          <a:p>
            <a:pPr indent="0" algn="just">
              <a:lnSpc>
                <a:spcPts val="3432"/>
              </a:lnSpc>
              <a:spcAft>
                <a:spcPts val="2310"/>
              </a:spcAft>
            </a:pPr>
            <a:r>
              <a:rPr lang="en-US" sz="1900">
                <a:latin typeface="Times New Roman"/>
              </a:rPr>
              <a:t>As expressed within the definition of waqf, waqf implies ceasing the utilize of property for private purposes, i.e. the owner’s reason, and ‘return’ it to God to benefit society. In case there’s any clause in a waqf deed expressing any deduction of disavowal to proprietor, waqf is considered invalid.</a:t>
            </a:r>
          </a:p>
          <a:p>
            <a:pPr indent="0" algn="just">
              <a:lnSpc>
                <a:spcPts val="3432"/>
              </a:lnSpc>
            </a:pPr>
            <a:r>
              <a:rPr lang="en-US" sz="1900">
                <a:latin typeface="Times New Roman"/>
              </a:rPr>
              <a:t>Waqf property, once pronounced “takes impact instantly, cannot be repudiated by the founder”. The possession has typically been exchanged to God for the open advantage; thus halting the private advantage. “the blessing itself was invalid unless irreversible, and the waqif [benefactor] was bound by the terms of the waqf document” </a:t>
            </a:r>
            <a:r>
              <a:rPr lang="en-US" sz="1900" baseline="30000">
                <a:latin typeface="Times New Roman"/>
              </a:rPr>
              <a:t>n</a:t>
            </a:r>
            <a:r>
              <a:rPr lang="en-US" sz="19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4688" cy="4651248"/>
          </a:xfrm>
          <a:prstGeom prst="rect">
            <a:avLst/>
          </a:prstGeom>
        </p:spPr>
        <p:txBody>
          <a:bodyPr lIns="0" tIns="0" rIns="0" bIns="0">
            <a:noAutofit/>
          </a:bodyPr>
          <a:lstStyle/>
          <a:p>
            <a:pPr indent="0" algn="just">
              <a:lnSpc>
                <a:spcPts val="3432"/>
              </a:lnSpc>
              <a:spcAft>
                <a:spcPts val="2310"/>
              </a:spcAft>
            </a:pPr>
            <a:r>
              <a:rPr lang="en-US" sz="1900">
                <a:latin typeface="Times New Roman"/>
              </a:rPr>
              <a:t>According to Islamic principles, if a waqf may be a ceaseless contract where the property is typically possessed by Allah (God) as a result, once the property is pronounced as waqf property, it cannot be repudiated any more.</a:t>
            </a:r>
          </a:p>
          <a:p>
            <a:pPr indent="0" algn="just">
              <a:lnSpc>
                <a:spcPts val="3432"/>
              </a:lnSpc>
              <a:spcAft>
                <a:spcPts val="2310"/>
              </a:spcAft>
            </a:pPr>
            <a:r>
              <a:rPr lang="en-US" sz="1900">
                <a:latin typeface="Times New Roman"/>
              </a:rPr>
              <a:t>In cases where the properties are not appropriate for improvement or utilize, the waqf deed can be disavowed, in spite of the fact that the denial must satisfy certain conditions. For case, denial of waqf properties is permitted given that the properties are supplanted.</a:t>
            </a:r>
          </a:p>
          <a:p>
            <a:pPr indent="0" algn="just">
              <a:lnSpc>
                <a:spcPts val="3432"/>
              </a:lnSpc>
            </a:pPr>
            <a:r>
              <a:rPr lang="en-US" sz="1900">
                <a:latin typeface="Times New Roman"/>
              </a:rPr>
              <a:t>The waqf properties can only be disposed if similar replacement can be supplied. However, the original objective/intention stated in the waqf deed remains in the replaced property, i.e. the benefit must accrue to the same public intended by the donor.</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0184" y="755904"/>
            <a:ext cx="9268968" cy="1146048"/>
          </a:xfrm>
          <a:prstGeom prst="rect">
            <a:avLst/>
          </a:prstGeom>
        </p:spPr>
        <p:txBody>
          <a:bodyPr lIns="0" tIns="0" rIns="0" bIns="0">
            <a:noAutofit/>
          </a:bodyPr>
          <a:lstStyle/>
          <a:p>
            <a:pPr indent="0" algn="just">
              <a:lnSpc>
                <a:spcPts val="3432"/>
              </a:lnSpc>
              <a:spcAft>
                <a:spcPts val="3360"/>
              </a:spcAft>
            </a:pPr>
            <a:r>
              <a:rPr lang="en-US" sz="1900">
                <a:latin typeface="Times New Roman"/>
              </a:rPr>
              <a:t>The permission to replace, however, does not rest on the waqf management or board; it is decided by a Muslim jurist with the assistance of experts (e.g. economists, land experts etc)</a:t>
            </a:r>
            <a:r>
              <a:rPr lang="en-US" sz="1900" baseline="30000">
                <a:latin typeface="Times New Roman"/>
              </a:rPr>
              <a:t>12</a:t>
            </a:r>
            <a:r>
              <a:rPr lang="en-US" sz="1900">
                <a:latin typeface="Times New Roman"/>
              </a:rPr>
              <a:t> .</a:t>
            </a:r>
          </a:p>
        </p:txBody>
      </p:sp>
      <p:sp>
        <p:nvSpPr>
          <p:cNvPr id="3" name="Rectangle 2"/>
          <p:cNvSpPr/>
          <p:nvPr/>
        </p:nvSpPr>
        <p:spPr>
          <a:xfrm>
            <a:off x="701040" y="2636520"/>
            <a:ext cx="9278112" cy="2907792"/>
          </a:xfrm>
          <a:prstGeom prst="rect">
            <a:avLst/>
          </a:prstGeom>
        </p:spPr>
        <p:txBody>
          <a:bodyPr lIns="0" tIns="0" rIns="0" bIns="0">
            <a:noAutofit/>
          </a:bodyPr>
          <a:lstStyle/>
          <a:p>
            <a:pPr indent="0" algn="just">
              <a:spcBef>
                <a:spcPts val="3360"/>
              </a:spcBef>
              <a:spcAft>
                <a:spcPts val="1050"/>
              </a:spcAft>
            </a:pPr>
            <a:r>
              <a:rPr lang="en-US" sz="2600" b="1">
                <a:latin typeface="Times New Roman"/>
              </a:rPr>
              <a:t>C. Inalienability</a:t>
            </a:r>
          </a:p>
          <a:p>
            <a:pPr indent="0" algn="just">
              <a:lnSpc>
                <a:spcPts val="3456"/>
              </a:lnSpc>
              <a:spcAft>
                <a:spcPts val="2310"/>
              </a:spcAft>
            </a:pPr>
            <a:r>
              <a:rPr lang="en-US" sz="1900">
                <a:latin typeface="Times New Roman"/>
              </a:rPr>
              <a:t>Inalienability implies that the property could not be subject to “any sale, disposition, mortgage, gift, inheritance, attachment, or any alienation whatsoever”.</a:t>
            </a:r>
          </a:p>
          <a:p>
            <a:pPr indent="0" algn="just">
              <a:lnSpc>
                <a:spcPts val="3456"/>
              </a:lnSpc>
            </a:pPr>
            <a:r>
              <a:rPr lang="en-US" sz="1900">
                <a:latin typeface="Times New Roman"/>
              </a:rPr>
              <a:t>The power to sell or exchange was very strictly exercised and waqf property could not, generally speaking, be sold in exchange for other property merely because the resulting increase in the corpus would be beneficial to the waqf” </a:t>
            </a:r>
            <a:r>
              <a:rPr lang="en-US" sz="1900" baseline="30000">
                <a:latin typeface="Times New Roman"/>
              </a:rPr>
              <a:t>13</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290304" cy="4212336"/>
          </a:xfrm>
          <a:prstGeom prst="rect">
            <a:avLst/>
          </a:prstGeom>
        </p:spPr>
        <p:txBody>
          <a:bodyPr lIns="0" tIns="0" rIns="0" bIns="0">
            <a:noAutofit/>
          </a:bodyPr>
          <a:lstStyle/>
          <a:p>
            <a:pPr indent="0" algn="just">
              <a:lnSpc>
                <a:spcPts val="3432"/>
              </a:lnSpc>
              <a:spcAft>
                <a:spcPts val="2310"/>
              </a:spcAft>
            </a:pPr>
            <a:r>
              <a:rPr lang="en-US" sz="1900">
                <a:latin typeface="Times New Roman"/>
              </a:rPr>
              <a:t>Waqf property cannot be sold, gifted or inherited. For example in one of Malaysian states it says that “any waqf that has already been enforced, cannot be sold or given as a gift by the waqif [donor] or inherited by any person”.</a:t>
            </a:r>
          </a:p>
          <a:p>
            <a:pPr indent="0" algn="just">
              <a:lnSpc>
                <a:spcPts val="3432"/>
              </a:lnSpc>
              <a:spcAft>
                <a:spcPts val="2310"/>
              </a:spcAft>
            </a:pPr>
            <a:r>
              <a:rPr lang="en-US" sz="1900">
                <a:latin typeface="Times New Roman"/>
              </a:rPr>
              <a:t>This demonstrates the reality of the waqf specialists in maintaining the deliberate of the benefactor to guarantee that the advantage persistently gathers to the recipients.</a:t>
            </a:r>
          </a:p>
          <a:p>
            <a:pPr indent="0" algn="just">
              <a:lnSpc>
                <a:spcPts val="3432"/>
              </a:lnSpc>
            </a:pPr>
            <a:r>
              <a:rPr lang="en-US" sz="1900">
                <a:latin typeface="Times New Roman"/>
              </a:rPr>
              <a:t>He claims that waqf properties, in many countries, which should benefit the community, “are subject to all kinds of ownership-transferring contracts by the management, as well as to litigation by others for lack of actions of managers”.</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Thus, inalienability could help reduce the risk of waqf property being alienated, hence remaining for the benefit of the public. These characteristics are closely intertwined. For example, for waqf properties to remain perpetual, one might have to ensure that irrevocability and inalienability is in place.</a:t>
            </a:r>
          </a:p>
          <a:p>
            <a:pPr indent="0" algn="just">
              <a:lnSpc>
                <a:spcPts val="3432"/>
              </a:lnSpc>
            </a:pPr>
            <a:r>
              <a:rPr lang="en-US" sz="1900">
                <a:latin typeface="Times New Roman"/>
              </a:rPr>
              <a:t>The objective of having these characteristics attached to waqf properties is to ensure that waqf properties continuously benefit the beneficiaries or/and public.</a:t>
            </a:r>
          </a:p>
        </p:txBody>
      </p:sp>
      <p:sp>
        <p:nvSpPr>
          <p:cNvPr id="3" name="Rectangle 2"/>
          <p:cNvSpPr/>
          <p:nvPr/>
        </p:nvSpPr>
        <p:spPr>
          <a:xfrm>
            <a:off x="710184" y="5443728"/>
            <a:ext cx="1703832" cy="164592"/>
          </a:xfrm>
          <a:prstGeom prst="rect">
            <a:avLst/>
          </a:prstGeom>
        </p:spPr>
        <p:txBody>
          <a:bodyPr wrap="none" lIns="0" tIns="0" rIns="0" bIns="0">
            <a:noAutofit/>
          </a:bodyPr>
          <a:lstStyle/>
          <a:p>
            <a:pPr indent="0"/>
            <a:r>
              <a:rPr lang="en-US" sz="1100" b="1">
                <a:latin typeface="Times New Roman"/>
              </a:rPr>
              <a:t>14. (Gaudiosi, 1988, p. 1236)</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7136" y="1292352"/>
            <a:ext cx="4733544" cy="353568"/>
          </a:xfrm>
          <a:prstGeom prst="rect">
            <a:avLst/>
          </a:prstGeom>
        </p:spPr>
        <p:txBody>
          <a:bodyPr wrap="none" lIns="0" tIns="0" rIns="0" bIns="0">
            <a:noAutofit/>
          </a:bodyPr>
          <a:lstStyle/>
          <a:p>
            <a:pPr indent="0">
              <a:spcAft>
                <a:spcPts val="3360"/>
              </a:spcAft>
            </a:pPr>
            <a:r>
              <a:rPr lang="en-US" sz="2600" b="1">
                <a:latin typeface="Times New Roman"/>
              </a:rPr>
              <a:t>Participant of a Waqf property</a:t>
            </a:r>
          </a:p>
        </p:txBody>
      </p:sp>
      <p:sp>
        <p:nvSpPr>
          <p:cNvPr id="3" name="Rectangle 2"/>
          <p:cNvSpPr/>
          <p:nvPr/>
        </p:nvSpPr>
        <p:spPr>
          <a:xfrm>
            <a:off x="701040" y="2176272"/>
            <a:ext cx="9317736" cy="2901696"/>
          </a:xfrm>
          <a:prstGeom prst="rect">
            <a:avLst/>
          </a:prstGeom>
        </p:spPr>
        <p:txBody>
          <a:bodyPr lIns="0" tIns="0" rIns="0" bIns="0">
            <a:noAutofit/>
          </a:bodyPr>
          <a:lstStyle/>
          <a:p>
            <a:pPr indent="0" algn="just">
              <a:lnSpc>
                <a:spcPts val="3456"/>
              </a:lnSpc>
              <a:spcBef>
                <a:spcPts val="3360"/>
              </a:spcBef>
              <a:spcAft>
                <a:spcPts val="2310"/>
              </a:spcAft>
            </a:pPr>
            <a:r>
              <a:rPr lang="en-US" sz="1900">
                <a:latin typeface="Times New Roman"/>
              </a:rPr>
              <a:t>There are three parties involved in the management of Waqf properties. Donor, beneficiary and management of Waqf.</a:t>
            </a:r>
          </a:p>
          <a:p>
            <a:pPr indent="0" algn="just">
              <a:lnSpc>
                <a:spcPts val="3432"/>
              </a:lnSpc>
            </a:pPr>
            <a:r>
              <a:rPr lang="en-US" sz="2000" b="1">
                <a:latin typeface="Times New Roman"/>
              </a:rPr>
              <a:t>A. The donor</a:t>
            </a:r>
          </a:p>
          <a:p>
            <a:pPr indent="0" algn="just">
              <a:lnSpc>
                <a:spcPts val="3432"/>
              </a:lnSpc>
            </a:pPr>
            <a:r>
              <a:rPr lang="en-US" sz="1900">
                <a:latin typeface="Times New Roman"/>
              </a:rPr>
              <a:t>The donor, in the waqf concept, is known as the waqif - the ‘doer’ form of the word waqf. Among the conditions required to be a donor is that he/she must be “in full possession of his physical and mental faculties, be of age and a free man”.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3352" cy="5529072"/>
          </a:xfrm>
          <a:prstGeom prst="rect">
            <a:avLst/>
          </a:prstGeom>
        </p:spPr>
        <p:txBody>
          <a:bodyPr lIns="0" tIns="0" rIns="0" bIns="0">
            <a:noAutofit/>
          </a:bodyPr>
          <a:lstStyle/>
          <a:p>
            <a:pPr indent="0" algn="just">
              <a:lnSpc>
                <a:spcPts val="3432"/>
              </a:lnSpc>
              <a:spcAft>
                <a:spcPts val="2310"/>
              </a:spcAft>
            </a:pPr>
            <a:r>
              <a:rPr lang="en-US" sz="1900">
                <a:latin typeface="Times New Roman"/>
              </a:rPr>
              <a:t>Waqf is simply called as donation. Islamic values are inherent in the establishment of waqf. Quran and Sunnah have stated about the Waqf. The Qur’an states that, “And establish regular prayer and give regular charity (zakah), and loan to God a beautiful loan” (verses 73:20).</a:t>
            </a:r>
          </a:p>
          <a:p>
            <a:pPr indent="0" algn="just">
              <a:lnSpc>
                <a:spcPts val="3432"/>
              </a:lnSpc>
            </a:pPr>
            <a:r>
              <a:rPr lang="en-US" sz="1900">
                <a:latin typeface="Times New Roman"/>
              </a:rPr>
              <a:t>In the above, the majority of Muslim scholars interpret ‘loan to God’ as waqf. There are several Sayings of the Prophet (pbuh), i.e., Hadeeth, stating the same. One of them narrated the story of ‘Umar (companion of the Prophet, pbuh). When he asked the Prophet Muhammad (pbuh) what he should do with his precious property, the Prophet (pbuh) replied, “If you wish, you can put aside and give in charity from it from what it produces, but the original property should not be sold, given away or inherited”. So ‘Umar gave it in charity to the poor and to relatives, used it to set slaves free, gave it for the sake of Allah, helped wayfarers and honoured his guests” *.</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3352" cy="5529072"/>
          </a:xfrm>
          <a:prstGeom prst="rect">
            <a:avLst/>
          </a:prstGeom>
        </p:spPr>
        <p:txBody>
          <a:bodyPr lIns="0" tIns="0" rIns="0" bIns="0">
            <a:noAutofit/>
          </a:bodyPr>
          <a:lstStyle/>
          <a:p>
            <a:pPr indent="0" algn="just">
              <a:lnSpc>
                <a:spcPts val="3432"/>
              </a:lnSpc>
              <a:spcAft>
                <a:spcPts val="2310"/>
              </a:spcAft>
            </a:pPr>
            <a:r>
              <a:rPr lang="en-US" sz="1900">
                <a:latin typeface="Times New Roman"/>
              </a:rPr>
              <a:t>The donor undertakes the waqf transaction of his own free-will, without being coerced or harassed or manipulated. He must also have unrestricted ownership of the property intended for waqf and the donor is to clearly state his/her intention to create waqf and to clearly specify the purpose of waqf </a:t>
            </a:r>
            <a:r>
              <a:rPr lang="en-US" sz="1900" baseline="30000">
                <a:latin typeface="Times New Roman"/>
              </a:rPr>
              <a:t>14</a:t>
            </a:r>
            <a:r>
              <a:rPr lang="en-US" sz="1900">
                <a:latin typeface="Times New Roman"/>
              </a:rPr>
              <a:t>.</a:t>
            </a:r>
          </a:p>
          <a:p>
            <a:pPr indent="0" algn="just">
              <a:lnSpc>
                <a:spcPts val="3432"/>
              </a:lnSpc>
              <a:spcAft>
                <a:spcPts val="2310"/>
              </a:spcAft>
            </a:pPr>
            <a:r>
              <a:rPr lang="en-US" sz="1900">
                <a:latin typeface="Times New Roman"/>
              </a:rPr>
              <a:t>A waqf deed is normally made in writing (although oral declarations are allowed) to avoid future conflict. With regards to the waqf deed, the donor has considerable discretion in deciding terms and conditions.</a:t>
            </a:r>
          </a:p>
          <a:p>
            <a:pPr indent="0" algn="just">
              <a:lnSpc>
                <a:spcPts val="3432"/>
              </a:lnSpc>
            </a:pPr>
            <a:r>
              <a:rPr lang="en-US" sz="1900">
                <a:latin typeface="Times New Roman"/>
              </a:rPr>
              <a:t>Examples, such as the appointment of the manager/trustee, the choice of beneficiaries, and the distribution of waqf income. However, the discretion accorded to the donor must not violate Islamic law. In other words, although the donor has a vast discretionary power, his/her choice is still bound by Islamic law.</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95528"/>
            <a:ext cx="9189720" cy="2999232"/>
          </a:xfrm>
          <a:prstGeom prst="rect">
            <a:avLst/>
          </a:prstGeom>
        </p:spPr>
        <p:txBody>
          <a:bodyPr lIns="0" tIns="0" rIns="0" bIns="0">
            <a:noAutofit/>
          </a:bodyPr>
          <a:lstStyle/>
          <a:p>
            <a:pPr indent="0">
              <a:spcAft>
                <a:spcPts val="1050"/>
              </a:spcAft>
            </a:pPr>
            <a:r>
              <a:rPr lang="en-US" sz="2600" b="1">
                <a:latin typeface="Times New Roman"/>
              </a:rPr>
              <a:t>Conditions on the Donor</a:t>
            </a:r>
          </a:p>
          <a:p>
            <a:pPr indent="0">
              <a:lnSpc>
                <a:spcPts val="3576"/>
              </a:lnSpc>
            </a:pPr>
            <a:r>
              <a:rPr lang="en-US" sz="1900">
                <a:latin typeface="Times New Roman"/>
              </a:rPr>
              <a:t>A person must fulfil the following criteria in order to be eligible to make a Waqf donation:</a:t>
            </a:r>
          </a:p>
          <a:p>
            <a:pPr marL="254000" indent="0" algn="just">
              <a:lnSpc>
                <a:spcPts val="3576"/>
              </a:lnSpc>
            </a:pPr>
            <a:r>
              <a:rPr lang="en-US" sz="1900">
                <a:latin typeface="Times New Roman"/>
              </a:rPr>
              <a:t>•    Be an adult by law</a:t>
            </a:r>
          </a:p>
          <a:p>
            <a:pPr marL="254000" indent="0" algn="just">
              <a:lnSpc>
                <a:spcPts val="3576"/>
              </a:lnSpc>
            </a:pPr>
            <a:r>
              <a:rPr lang="en-US" sz="1900">
                <a:latin typeface="Times New Roman"/>
              </a:rPr>
              <a:t>•    Be aware of what he/she is doing and be of sound mind to do so</a:t>
            </a:r>
          </a:p>
          <a:p>
            <a:pPr marL="254000" indent="0" algn="just">
              <a:lnSpc>
                <a:spcPts val="3576"/>
              </a:lnSpc>
            </a:pPr>
            <a:r>
              <a:rPr lang="en-US" sz="1900">
                <a:latin typeface="Times New Roman"/>
              </a:rPr>
              <a:t>•    Own the property/money</a:t>
            </a:r>
          </a:p>
          <a:p>
            <a:pPr marL="254000" indent="0" algn="just">
              <a:lnSpc>
                <a:spcPts val="3576"/>
              </a:lnSpc>
            </a:pPr>
            <a:r>
              <a:rPr lang="en-US" sz="1900">
                <a:latin typeface="Times New Roman"/>
              </a:rPr>
              <a:t>•    Be free of debt</a:t>
            </a:r>
          </a:p>
          <a:p>
            <a:pPr marL="254000" indent="0" algn="just">
              <a:lnSpc>
                <a:spcPts val="3576"/>
              </a:lnSpc>
            </a:pPr>
            <a:r>
              <a:rPr lang="en-US" sz="1900">
                <a:latin typeface="Times New Roman"/>
              </a:rPr>
              <a:t>•    Offer the Waqf un-coerced and as a voluntary donation.</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6280" y="1322832"/>
            <a:ext cx="4267200" cy="283464"/>
          </a:xfrm>
          <a:prstGeom prst="rect">
            <a:avLst/>
          </a:prstGeom>
        </p:spPr>
        <p:txBody>
          <a:bodyPr wrap="none" lIns="0" tIns="0" rIns="0" bIns="0">
            <a:noAutofit/>
          </a:bodyPr>
          <a:lstStyle/>
          <a:p>
            <a:pPr indent="0">
              <a:spcAft>
                <a:spcPts val="3360"/>
              </a:spcAft>
            </a:pPr>
            <a:r>
              <a:rPr lang="en-US" sz="2600" b="1">
                <a:latin typeface="Times New Roman"/>
              </a:rPr>
              <a:t>Conditions on the donations</a:t>
            </a:r>
          </a:p>
        </p:txBody>
      </p:sp>
      <p:sp>
        <p:nvSpPr>
          <p:cNvPr id="3" name="Rectangle 2"/>
          <p:cNvSpPr/>
          <p:nvPr/>
        </p:nvSpPr>
        <p:spPr>
          <a:xfrm>
            <a:off x="682752" y="2188464"/>
            <a:ext cx="9339072" cy="743712"/>
          </a:xfrm>
          <a:prstGeom prst="rect">
            <a:avLst/>
          </a:prstGeom>
        </p:spPr>
        <p:txBody>
          <a:bodyPr lIns="0" tIns="0" rIns="0" bIns="0">
            <a:noAutofit/>
          </a:bodyPr>
          <a:lstStyle/>
          <a:p>
            <a:pPr indent="0">
              <a:spcBef>
                <a:spcPts val="3360"/>
              </a:spcBef>
              <a:spcAft>
                <a:spcPts val="1470"/>
              </a:spcAft>
            </a:pPr>
            <a:r>
              <a:rPr lang="en-US" sz="1900">
                <a:latin typeface="Times New Roman"/>
              </a:rPr>
              <a:t>The asset/money itself must meet certain conditions in order to be acceptable Waqf:</a:t>
            </a:r>
          </a:p>
          <a:p>
            <a:pPr marL="279400" indent="0" algn="just">
              <a:spcAft>
                <a:spcPts val="3780"/>
              </a:spcAft>
            </a:pPr>
            <a:r>
              <a:rPr lang="en-US" sz="1900">
                <a:latin typeface="Times New Roman"/>
              </a:rPr>
              <a:t>• Waqf should be devoted for good ends only; the result of the Waqf cannot harm people</a:t>
            </a:r>
          </a:p>
        </p:txBody>
      </p:sp>
      <p:sp>
        <p:nvSpPr>
          <p:cNvPr id="4" name="Rectangle 3"/>
          <p:cNvSpPr/>
          <p:nvPr/>
        </p:nvSpPr>
        <p:spPr>
          <a:xfrm>
            <a:off x="941832" y="3557016"/>
            <a:ext cx="9037320" cy="1456944"/>
          </a:xfrm>
          <a:prstGeom prst="rect">
            <a:avLst/>
          </a:prstGeom>
        </p:spPr>
        <p:txBody>
          <a:bodyPr lIns="0" tIns="0" rIns="0" bIns="0">
            <a:noAutofit/>
          </a:bodyPr>
          <a:lstStyle/>
          <a:p>
            <a:pPr marL="248920" indent="-228600">
              <a:lnSpc>
                <a:spcPts val="3456"/>
              </a:lnSpc>
              <a:spcBef>
                <a:spcPts val="3780"/>
              </a:spcBef>
              <a:spcAft>
                <a:spcPts val="1470"/>
              </a:spcAft>
            </a:pPr>
            <a:r>
              <a:rPr lang="en-US" sz="1900">
                <a:latin typeface="Times New Roman"/>
              </a:rPr>
              <a:t>•    Waqf assets should be Islamically lawful (halal). For example, it is not permitted to create Waqf from shares in an alcohol-producing company or unethical investment</a:t>
            </a:r>
          </a:p>
          <a:p>
            <a:pPr indent="0" algn="just">
              <a:spcAft>
                <a:spcPts val="5460"/>
              </a:spcAft>
            </a:pPr>
            <a:r>
              <a:rPr lang="en-US" sz="1900">
                <a:latin typeface="Times New Roman"/>
              </a:rPr>
              <a:t>•    Waqf assets should be clearly defined and tangible</a:t>
            </a:r>
          </a:p>
        </p:txBody>
      </p:sp>
      <p:sp>
        <p:nvSpPr>
          <p:cNvPr id="5" name="Rectangle 4"/>
          <p:cNvSpPr/>
          <p:nvPr/>
        </p:nvSpPr>
        <p:spPr>
          <a:xfrm>
            <a:off x="941832" y="5931408"/>
            <a:ext cx="7485888" cy="271272"/>
          </a:xfrm>
          <a:prstGeom prst="rect">
            <a:avLst/>
          </a:prstGeom>
        </p:spPr>
        <p:txBody>
          <a:bodyPr wrap="none" lIns="0" tIns="0" rIns="0" bIns="0">
            <a:noAutofit/>
          </a:bodyPr>
          <a:lstStyle/>
          <a:p>
            <a:pPr indent="0" algn="just">
              <a:spcBef>
                <a:spcPts val="5460"/>
              </a:spcBef>
            </a:pPr>
            <a:r>
              <a:rPr lang="en-US" sz="1900">
                <a:latin typeface="Times New Roman"/>
              </a:rPr>
              <a:t>• The Waqf donation must be unconditional and with no strings attached.</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941832" y="774192"/>
            <a:ext cx="9040368" cy="3648456"/>
          </a:xfrm>
          <a:prstGeom prst="rect">
            <a:avLst/>
          </a:prstGeom>
        </p:spPr>
        <p:txBody>
          <a:bodyPr lIns="0" tIns="0" rIns="0" bIns="0">
            <a:noAutofit/>
          </a:bodyPr>
          <a:lstStyle/>
          <a:p>
            <a:pPr marL="241300" indent="-241300">
              <a:lnSpc>
                <a:spcPts val="3456"/>
              </a:lnSpc>
              <a:spcAft>
                <a:spcPts val="1470"/>
              </a:spcAft>
            </a:pPr>
            <a:r>
              <a:rPr lang="en-US" sz="1900">
                <a:latin typeface="Times New Roman"/>
              </a:rPr>
              <a:t>•    Most Muslim jurists argue that in order for Waqf to be legitimate, it should not be time-restricted, but forever.</a:t>
            </a:r>
          </a:p>
          <a:p>
            <a:pPr marL="241300" indent="0" algn="just">
              <a:lnSpc>
                <a:spcPts val="3456"/>
              </a:lnSpc>
              <a:spcAft>
                <a:spcPts val="2310"/>
              </a:spcAft>
            </a:pPr>
            <a:r>
              <a:rPr lang="en-US" sz="1900">
                <a:latin typeface="Times New Roman"/>
              </a:rPr>
              <a:t>However, a few scholars, including Imam Malik, argue that time restrictions are permissible, meaning that an endower can offer his property for Waqf for a limited time, after which, he/she will regain ownership of the donation.</a:t>
            </a:r>
          </a:p>
          <a:p>
            <a:pPr marL="241300" indent="-241300">
              <a:lnSpc>
                <a:spcPts val="3456"/>
              </a:lnSpc>
            </a:pPr>
            <a:r>
              <a:rPr lang="en-US" sz="1900">
                <a:latin typeface="Times New Roman"/>
              </a:rPr>
              <a:t>•    The Waqf must be explicitly donated and ideally documented in order to avoid any disputes with the donor’s heirs.</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7136" y="795528"/>
            <a:ext cx="9278112" cy="5334000"/>
          </a:xfrm>
          <a:prstGeom prst="rect">
            <a:avLst/>
          </a:prstGeom>
        </p:spPr>
        <p:txBody>
          <a:bodyPr lIns="0" tIns="0" rIns="0" bIns="0">
            <a:noAutofit/>
          </a:bodyPr>
          <a:lstStyle/>
          <a:p>
            <a:pPr indent="0">
              <a:spcAft>
                <a:spcPts val="1050"/>
              </a:spcAft>
            </a:pPr>
            <a:r>
              <a:rPr lang="en-US" sz="2600" b="1">
                <a:latin typeface="Times New Roman"/>
              </a:rPr>
              <a:t>Benefits for the donor</a:t>
            </a:r>
          </a:p>
          <a:p>
            <a:pPr marL="469900" indent="-215900" algn="just">
              <a:spcAft>
                <a:spcPts val="3780"/>
              </a:spcAft>
            </a:pPr>
            <a:r>
              <a:rPr lang="en-US" sz="1900">
                <a:latin typeface="Times New Roman"/>
              </a:rPr>
              <a:t>•    Ongoing and never-ending blessings, even after the donor is no longer alive</a:t>
            </a:r>
          </a:p>
          <a:p>
            <a:pPr marL="469900" indent="-215900" algn="just">
              <a:lnSpc>
                <a:spcPts val="3432"/>
              </a:lnSpc>
              <a:spcAft>
                <a:spcPts val="2310"/>
              </a:spcAft>
            </a:pPr>
            <a:r>
              <a:rPr lang="en-US" sz="1900">
                <a:latin typeface="Times New Roman"/>
              </a:rPr>
              <a:t>•    Offers support to the community and enables the more wealthy to fulfil their social responsibility.</a:t>
            </a:r>
          </a:p>
          <a:p>
            <a:pPr marL="469900" indent="-215900" algn="just">
              <a:spcAft>
                <a:spcPts val="2940"/>
              </a:spcAft>
            </a:pPr>
            <a:r>
              <a:rPr lang="en-US" sz="1900">
                <a:latin typeface="Times New Roman"/>
              </a:rPr>
              <a:t>•    Fosters trust between the community and donor</a:t>
            </a:r>
          </a:p>
          <a:p>
            <a:pPr marL="469900" indent="-215900" algn="just">
              <a:spcAft>
                <a:spcPts val="2940"/>
              </a:spcAft>
            </a:pPr>
            <a:r>
              <a:rPr lang="en-US" sz="1900">
                <a:latin typeface="Times New Roman"/>
              </a:rPr>
              <a:t>•    Revival of the Prophet’s (pbuh) sunnah.</a:t>
            </a:r>
          </a:p>
          <a:p>
            <a:pPr marL="469900" indent="-215900" algn="just">
              <a:lnSpc>
                <a:spcPts val="3432"/>
              </a:lnSpc>
            </a:pPr>
            <a:r>
              <a:rPr lang="en-US" sz="1900">
                <a:latin typeface="Times New Roman"/>
              </a:rPr>
              <a:t>•    Allah (SWT) says in the Holy Qur’an: “Verily, those men and women who give charity and lend Allah a beautiful loan it shall be increased many times and theirs shall be an honourable good reward.” [Surah-Hadid: 18]</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284208" cy="2846832"/>
          </a:xfrm>
          <a:prstGeom prst="rect">
            <a:avLst/>
          </a:prstGeom>
        </p:spPr>
        <p:txBody>
          <a:bodyPr lIns="0" tIns="0" rIns="0" bIns="0">
            <a:noAutofit/>
          </a:bodyPr>
          <a:lstStyle/>
          <a:p>
            <a:pPr indent="0" algn="just">
              <a:lnSpc>
                <a:spcPts val="3432"/>
              </a:lnSpc>
              <a:spcAft>
                <a:spcPts val="2310"/>
              </a:spcAft>
            </a:pPr>
            <a:r>
              <a:rPr lang="en-US" sz="1900">
                <a:latin typeface="Times New Roman"/>
              </a:rPr>
              <a:t>Allah (SWT) also says: “Indeed, it is We who bring the dead to life and record what they have put forth and what they left behind, and all things We have enumerated in a clear register.” [Surat Yaseen: 36.12].</a:t>
            </a:r>
          </a:p>
          <a:p>
            <a:pPr indent="0" algn="just">
              <a:lnSpc>
                <a:spcPts val="3432"/>
              </a:lnSpc>
            </a:pPr>
            <a:r>
              <a:rPr lang="en-US" sz="1900">
                <a:latin typeface="Times New Roman"/>
              </a:rPr>
              <a:t>As donations to Waqf can also be made in the name of a deceased person (such as a family member or friend), the continuous reward in this case will benefit the person to whom the donation was dedicated.</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0184" y="755904"/>
            <a:ext cx="9278112"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The Prophet (Peace Be Upon Him) said: “When a person dies the rewards for their good deeds cease except for three things for which they continue to get the reward (even after death) and these are:</a:t>
            </a:r>
          </a:p>
          <a:p>
            <a:pPr indent="0" algn="just">
              <a:spcAft>
                <a:spcPts val="3570"/>
              </a:spcAft>
            </a:pPr>
            <a:r>
              <a:rPr lang="en-US" sz="1900">
                <a:latin typeface="Times New Roman"/>
              </a:rPr>
              <a:t>(1)    Sadaqah Jariyah (on-going Charity), or</a:t>
            </a:r>
          </a:p>
          <a:p>
            <a:pPr indent="0" algn="just">
              <a:spcAft>
                <a:spcPts val="3570"/>
              </a:spcAft>
            </a:pPr>
            <a:r>
              <a:rPr lang="en-US" sz="1900">
                <a:latin typeface="Times New Roman"/>
              </a:rPr>
              <a:t>(2)    Knowledge Which Benefits People, or</a:t>
            </a:r>
          </a:p>
        </p:txBody>
      </p:sp>
      <p:sp>
        <p:nvSpPr>
          <p:cNvPr id="3" name="Rectangle 2"/>
          <p:cNvSpPr/>
          <p:nvPr/>
        </p:nvSpPr>
        <p:spPr>
          <a:xfrm>
            <a:off x="710184" y="4261104"/>
            <a:ext cx="7906512" cy="271272"/>
          </a:xfrm>
          <a:prstGeom prst="rect">
            <a:avLst/>
          </a:prstGeom>
        </p:spPr>
        <p:txBody>
          <a:bodyPr wrap="none" lIns="0" tIns="0" rIns="0" bIns="0">
            <a:noAutofit/>
          </a:bodyPr>
          <a:lstStyle/>
          <a:p>
            <a:pPr indent="0" algn="just">
              <a:spcBef>
                <a:spcPts val="3570"/>
              </a:spcBef>
            </a:pPr>
            <a:r>
              <a:rPr lang="en-US" sz="1900">
                <a:latin typeface="Times New Roman"/>
              </a:rPr>
              <a:t>(3) Pious Children Who Pray After Their Death.” (Related by Imam Muslim).</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7136" y="1322832"/>
            <a:ext cx="3023616" cy="280416"/>
          </a:xfrm>
          <a:prstGeom prst="rect">
            <a:avLst/>
          </a:prstGeom>
        </p:spPr>
        <p:txBody>
          <a:bodyPr wrap="none" lIns="0" tIns="0" rIns="0" bIns="0">
            <a:noAutofit/>
          </a:bodyPr>
          <a:lstStyle/>
          <a:p>
            <a:pPr indent="0"/>
            <a:r>
              <a:rPr lang="en-US" sz="2700" b="1">
                <a:latin typeface="Times New Roman"/>
              </a:rPr>
              <a:t>B. The beneficiaries</a:t>
            </a:r>
          </a:p>
        </p:txBody>
      </p:sp>
      <p:sp>
        <p:nvSpPr>
          <p:cNvPr id="3" name="Rectangle 2"/>
          <p:cNvSpPr/>
          <p:nvPr/>
        </p:nvSpPr>
        <p:spPr>
          <a:xfrm>
            <a:off x="701040" y="2206752"/>
            <a:ext cx="9281160" cy="2407920"/>
          </a:xfrm>
          <a:prstGeom prst="rect">
            <a:avLst/>
          </a:prstGeom>
        </p:spPr>
        <p:txBody>
          <a:bodyPr lIns="0" tIns="0" rIns="0" bIns="0">
            <a:noAutofit/>
          </a:bodyPr>
          <a:lstStyle/>
          <a:p>
            <a:pPr indent="0" algn="just">
              <a:spcAft>
                <a:spcPts val="3780"/>
              </a:spcAft>
            </a:pPr>
            <a:r>
              <a:rPr lang="en-US" sz="1900">
                <a:latin typeface="Times New Roman"/>
              </a:rPr>
              <a:t>The Waqf benificiaries are called as Mawquf Alayhi.</a:t>
            </a:r>
          </a:p>
          <a:p>
            <a:pPr indent="0" algn="just">
              <a:lnSpc>
                <a:spcPts val="3432"/>
              </a:lnSpc>
            </a:pPr>
            <a:r>
              <a:rPr lang="en-US" sz="2000" b="1">
                <a:latin typeface="Times New Roman"/>
              </a:rPr>
              <a:t>Conditions for the Beneficiary (Mawquf ‘Alayhi)</a:t>
            </a:r>
          </a:p>
          <a:p>
            <a:pPr indent="0" algn="just">
              <a:lnSpc>
                <a:spcPts val="3432"/>
              </a:lnSpc>
            </a:pPr>
            <a:r>
              <a:rPr lang="en-US" sz="1900">
                <a:latin typeface="Times New Roman"/>
              </a:rPr>
              <a:t>Waqf can be made in favour of charitable institutions such as waqf for a mosque. It can also be made in favour of relatives, where the waqf goes to the poor or other charitable purposes when none of them are alive.</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710184"/>
          </a:xfrm>
          <a:prstGeom prst="rect">
            <a:avLst/>
          </a:prstGeom>
        </p:spPr>
        <p:txBody>
          <a:bodyPr lIns="0" tIns="0" rIns="0" bIns="0">
            <a:noAutofit/>
          </a:bodyPr>
          <a:lstStyle/>
          <a:p>
            <a:pPr indent="0" algn="just">
              <a:lnSpc>
                <a:spcPts val="3456"/>
              </a:lnSpc>
              <a:spcAft>
                <a:spcPts val="3150"/>
              </a:spcAft>
            </a:pPr>
            <a:r>
              <a:rPr lang="en-US" sz="1900">
                <a:latin typeface="Times New Roman"/>
              </a:rPr>
              <a:t>Under the waqf system, there are 2 types of beneficiaries along with its own conditions that must be fulfilled. The 2 types are:</a:t>
            </a:r>
          </a:p>
        </p:txBody>
      </p:sp>
      <p:sp>
        <p:nvSpPr>
          <p:cNvPr id="3" name="Rectangle 2"/>
          <p:cNvSpPr/>
          <p:nvPr/>
        </p:nvSpPr>
        <p:spPr>
          <a:xfrm>
            <a:off x="710184" y="2197608"/>
            <a:ext cx="5422392" cy="719328"/>
          </a:xfrm>
          <a:prstGeom prst="rect">
            <a:avLst/>
          </a:prstGeom>
        </p:spPr>
        <p:txBody>
          <a:bodyPr lIns="0" tIns="0" rIns="0" bIns="0">
            <a:noAutofit/>
          </a:bodyPr>
          <a:lstStyle/>
          <a:p>
            <a:pPr indent="0">
              <a:spcBef>
                <a:spcPts val="3150"/>
              </a:spcBef>
              <a:spcAft>
                <a:spcPts val="1050"/>
              </a:spcAft>
            </a:pPr>
            <a:r>
              <a:rPr lang="en-US" sz="2600" b="1">
                <a:latin typeface="Times New Roman"/>
              </a:rPr>
              <a:t>1. Waqf al-Mu‘ayyan (specified)</a:t>
            </a:r>
          </a:p>
          <a:p>
            <a:pPr indent="0" algn="just">
              <a:spcAft>
                <a:spcPts val="3570"/>
              </a:spcAft>
            </a:pPr>
            <a:r>
              <a:rPr lang="en-US" sz="1900">
                <a:latin typeface="Times New Roman"/>
              </a:rPr>
              <a:t>The waqif must specify the beneficiaries of the waqf.</a:t>
            </a:r>
          </a:p>
        </p:txBody>
      </p:sp>
      <p:sp>
        <p:nvSpPr>
          <p:cNvPr id="4" name="Rectangle 3"/>
          <p:cNvSpPr/>
          <p:nvPr/>
        </p:nvSpPr>
        <p:spPr>
          <a:xfrm>
            <a:off x="710184" y="3520440"/>
            <a:ext cx="9272016" cy="1146048"/>
          </a:xfrm>
          <a:prstGeom prst="rect">
            <a:avLst/>
          </a:prstGeom>
        </p:spPr>
        <p:txBody>
          <a:bodyPr lIns="0" tIns="0" rIns="0" bIns="0">
            <a:noAutofit/>
          </a:bodyPr>
          <a:lstStyle/>
          <a:p>
            <a:pPr indent="0" algn="just">
              <a:lnSpc>
                <a:spcPts val="3432"/>
              </a:lnSpc>
              <a:spcBef>
                <a:spcPts val="3570"/>
              </a:spcBef>
            </a:pPr>
            <a:r>
              <a:rPr lang="en-US" sz="1900">
                <a:latin typeface="Times New Roman"/>
              </a:rPr>
              <a:t>The beneficiaries can be specific or undetermined such as the relatives or the dhimmis.</a:t>
            </a:r>
          </a:p>
          <a:p>
            <a:pPr indent="0" algn="just">
              <a:lnSpc>
                <a:spcPts val="3432"/>
              </a:lnSpc>
            </a:pPr>
            <a:r>
              <a:rPr lang="en-US" sz="1900">
                <a:latin typeface="Times New Roman"/>
              </a:rPr>
              <a:t>The number of beneficiaries can either be one or more than one. But, for one, the acceptance is required according to the majority of schools.</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7136" y="795528"/>
            <a:ext cx="6355080" cy="353568"/>
          </a:xfrm>
          <a:prstGeom prst="rect">
            <a:avLst/>
          </a:prstGeom>
        </p:spPr>
        <p:txBody>
          <a:bodyPr wrap="none" lIns="0" tIns="0" rIns="0" bIns="0">
            <a:noAutofit/>
          </a:bodyPr>
          <a:lstStyle/>
          <a:p>
            <a:pPr indent="0">
              <a:spcAft>
                <a:spcPts val="3360"/>
              </a:spcAft>
            </a:pPr>
            <a:r>
              <a:rPr lang="en-US" sz="2600" b="1">
                <a:latin typeface="Times New Roman"/>
              </a:rPr>
              <a:t>2. Waqf al-Ghayr Mu‘ayyan (unspecified)</a:t>
            </a:r>
          </a:p>
        </p:txBody>
      </p:sp>
      <p:sp>
        <p:nvSpPr>
          <p:cNvPr id="3" name="Rectangle 2"/>
          <p:cNvSpPr/>
          <p:nvPr/>
        </p:nvSpPr>
        <p:spPr>
          <a:xfrm>
            <a:off x="701040" y="1679448"/>
            <a:ext cx="9314688" cy="2898648"/>
          </a:xfrm>
          <a:prstGeom prst="rect">
            <a:avLst/>
          </a:prstGeom>
        </p:spPr>
        <p:txBody>
          <a:bodyPr lIns="0" tIns="0" rIns="0" bIns="0">
            <a:noAutofit/>
          </a:bodyPr>
          <a:lstStyle/>
          <a:p>
            <a:pPr indent="0">
              <a:lnSpc>
                <a:spcPts val="3432"/>
              </a:lnSpc>
              <a:spcBef>
                <a:spcPts val="3360"/>
              </a:spcBef>
              <a:spcAft>
                <a:spcPts val="2310"/>
              </a:spcAft>
            </a:pPr>
            <a:r>
              <a:rPr lang="en-US" sz="1900">
                <a:latin typeface="Times New Roman"/>
              </a:rPr>
              <a:t>The beneficiaries are specified not in person but in a group and categorised more broadly. Examples: poor people, scholars in a certain field, Quran students, other students of knowledge, Mosques or schools.</a:t>
            </a:r>
          </a:p>
          <a:p>
            <a:pPr indent="0" algn="just">
              <a:lnSpc>
                <a:spcPts val="3432"/>
              </a:lnSpc>
            </a:pPr>
            <a:r>
              <a:rPr lang="en-US" sz="1900">
                <a:latin typeface="Times New Roman"/>
              </a:rPr>
              <a:t>When a beneficiary is specified, he should be capable of acquiring ownership of the benefit. When the beneficiaries are not specified it is enough that they should be known and the waqf should be for a charitable purpose.</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4208" cy="5090160"/>
          </a:xfrm>
          <a:prstGeom prst="rect">
            <a:avLst/>
          </a:prstGeom>
        </p:spPr>
        <p:txBody>
          <a:bodyPr lIns="0" tIns="0" rIns="0" bIns="0">
            <a:noAutofit/>
          </a:bodyPr>
          <a:lstStyle/>
          <a:p>
            <a:pPr indent="0" algn="just">
              <a:lnSpc>
                <a:spcPts val="3456"/>
              </a:lnSpc>
              <a:spcAft>
                <a:spcPts val="2310"/>
              </a:spcAft>
            </a:pPr>
            <a:r>
              <a:rPr lang="en-US" sz="1900">
                <a:latin typeface="Times New Roman"/>
              </a:rPr>
              <a:t>The mention of “give in charity from it from what it produces, but the original property should not be sold, given away or inherited” donation refers to waqf.</a:t>
            </a:r>
          </a:p>
          <a:p>
            <a:pPr indent="0" algn="just">
              <a:lnSpc>
                <a:spcPts val="3432"/>
              </a:lnSpc>
              <a:spcAft>
                <a:spcPts val="2310"/>
              </a:spcAft>
            </a:pPr>
            <a:r>
              <a:rPr lang="en-US" sz="1900">
                <a:latin typeface="Times New Roman"/>
              </a:rPr>
              <a:t>It automatically refers to the characteristic of properties which could benefit people continuously, i.e. fixed assets. The purpose of highlighting the two most authoritative sources of Islamic law is to signify that the act is highly encouraged in Islam and that the encouragement comes from the Qur’an and the Hadeeth.</a:t>
            </a:r>
          </a:p>
          <a:p>
            <a:pPr indent="0" algn="just">
              <a:lnSpc>
                <a:spcPts val="3456"/>
              </a:lnSpc>
              <a:spcAft>
                <a:spcPts val="2310"/>
              </a:spcAft>
            </a:pPr>
            <a:r>
              <a:rPr lang="en-US" sz="1900">
                <a:latin typeface="Times New Roman"/>
              </a:rPr>
              <a:t>This indicates that religion provides a strong motive for the act of waqf specifically and the act of donation generally .</a:t>
            </a:r>
          </a:p>
          <a:p>
            <a:pPr indent="0" algn="just"/>
            <a:r>
              <a:rPr lang="en-US" sz="1900">
                <a:latin typeface="Times New Roman"/>
              </a:rPr>
              <a:t>Authorities in many countries have begun to develop and manage the Waqf properties.</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Besides that, waqf can be created in favour of a dhimmi (non-muslim living in a Muslim country and is legally protected), provided that it does not involve any impermissible activities according to shari’ah.</a:t>
            </a:r>
          </a:p>
          <a:p>
            <a:pPr indent="0" algn="just">
              <a:lnSpc>
                <a:spcPts val="3432"/>
              </a:lnSpc>
            </a:pPr>
            <a:r>
              <a:rPr lang="en-US" sz="1900">
                <a:latin typeface="Times New Roman"/>
              </a:rPr>
              <a:t>Moreover, if the person or group (beneficiary) for whom the waqf is made is no longer alive or in existence, then the waqf is passed to another beneficiary who meets the same requirements and conditions of the previous beneficiaries. The asset cannot be left without</a:t>
            </a:r>
          </a:p>
        </p:txBody>
      </p:sp>
      <p:sp>
        <p:nvSpPr>
          <p:cNvPr id="3" name="Rectangle 2"/>
          <p:cNvSpPr/>
          <p:nvPr/>
        </p:nvSpPr>
        <p:spPr>
          <a:xfrm>
            <a:off x="710184" y="3883152"/>
            <a:ext cx="996696" cy="158496"/>
          </a:xfrm>
          <a:prstGeom prst="rect">
            <a:avLst/>
          </a:prstGeom>
        </p:spPr>
        <p:txBody>
          <a:bodyPr wrap="none" lIns="0" tIns="0" rIns="0" bIns="0">
            <a:noAutofit/>
          </a:bodyPr>
          <a:lstStyle/>
          <a:p>
            <a:pPr indent="0" algn="just"/>
            <a:r>
              <a:rPr lang="en-US" sz="1900">
                <a:latin typeface="Times New Roman"/>
              </a:rPr>
              <a:t>an owner.</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3232" y="795528"/>
            <a:ext cx="3282696" cy="353568"/>
          </a:xfrm>
          <a:prstGeom prst="rect">
            <a:avLst/>
          </a:prstGeom>
        </p:spPr>
        <p:txBody>
          <a:bodyPr wrap="none" lIns="0" tIns="0" rIns="0" bIns="0">
            <a:noAutofit/>
          </a:bodyPr>
          <a:lstStyle/>
          <a:p>
            <a:pPr indent="0"/>
            <a:r>
              <a:rPr lang="en-US" sz="2700" b="1">
                <a:latin typeface="Times New Roman"/>
              </a:rPr>
              <a:t>Types of beneficiaries</a:t>
            </a:r>
          </a:p>
        </p:txBody>
      </p:sp>
      <p:sp>
        <p:nvSpPr>
          <p:cNvPr id="3" name="Rectangle 2"/>
          <p:cNvSpPr/>
          <p:nvPr/>
        </p:nvSpPr>
        <p:spPr>
          <a:xfrm>
            <a:off x="701040" y="1679448"/>
            <a:ext cx="9275064" cy="4215384"/>
          </a:xfrm>
          <a:prstGeom prst="rect">
            <a:avLst/>
          </a:prstGeom>
        </p:spPr>
        <p:txBody>
          <a:bodyPr lIns="0" tIns="0" rIns="0" bIns="0">
            <a:noAutofit/>
          </a:bodyPr>
          <a:lstStyle/>
          <a:p>
            <a:pPr indent="0">
              <a:lnSpc>
                <a:spcPts val="3456"/>
              </a:lnSpc>
              <a:spcAft>
                <a:spcPts val="2310"/>
              </a:spcAft>
            </a:pPr>
            <a:r>
              <a:rPr lang="en-US" sz="1900">
                <a:latin typeface="Times New Roman"/>
              </a:rPr>
              <a:t>The types of beneficiaries shall be classified as popularly classified in the field of </a:t>
            </a:r>
            <a:r>
              <a:rPr lang="en-US" sz="1900" i="1">
                <a:latin typeface="Times New Roman"/>
              </a:rPr>
              <a:t>waqf</a:t>
            </a:r>
            <a:r>
              <a:rPr lang="en-US" sz="1900">
                <a:latin typeface="Times New Roman"/>
              </a:rPr>
              <a:t> according to the type of </a:t>
            </a:r>
            <a:r>
              <a:rPr lang="en-US" sz="1900" i="1">
                <a:latin typeface="Times New Roman"/>
              </a:rPr>
              <a:t>waqf.</a:t>
            </a:r>
            <a:r>
              <a:rPr lang="en-US" sz="1900">
                <a:latin typeface="Times New Roman"/>
              </a:rPr>
              <a:t> There are basically 3 types of beneficiaries;</a:t>
            </a:r>
          </a:p>
          <a:p>
            <a:pPr indent="0">
              <a:lnSpc>
                <a:spcPts val="3456"/>
              </a:lnSpc>
              <a:spcAft>
                <a:spcPts val="2310"/>
              </a:spcAft>
            </a:pPr>
            <a:r>
              <a:rPr lang="en-US" sz="1900">
                <a:latin typeface="Times New Roman"/>
              </a:rPr>
              <a:t>i)    </a:t>
            </a:r>
            <a:r>
              <a:rPr lang="en-US" sz="1900" i="1">
                <a:latin typeface="Times New Roman"/>
              </a:rPr>
              <a:t>Waqf Zuhri</a:t>
            </a:r>
            <a:r>
              <a:rPr lang="en-US" sz="1900">
                <a:latin typeface="Times New Roman"/>
              </a:rPr>
              <a:t> - this is for religious purposes; these are for the creation of mosques, </a:t>
            </a:r>
            <a:r>
              <a:rPr lang="en-US" sz="1900" i="1">
                <a:latin typeface="Times New Roman"/>
              </a:rPr>
              <a:t>madrasahs,</a:t>
            </a:r>
            <a:r>
              <a:rPr lang="en-US" sz="1900">
                <a:latin typeface="Times New Roman"/>
              </a:rPr>
              <a:t> for the supply of Quran, for performing </a:t>
            </a:r>
            <a:r>
              <a:rPr lang="en-US" sz="1900" i="1">
                <a:latin typeface="Times New Roman"/>
              </a:rPr>
              <a:t>haj.</a:t>
            </a:r>
          </a:p>
          <a:p>
            <a:pPr indent="0">
              <a:lnSpc>
                <a:spcPts val="3456"/>
              </a:lnSpc>
              <a:spcAft>
                <a:spcPts val="2310"/>
              </a:spcAft>
            </a:pPr>
            <a:r>
              <a:rPr lang="en-US" sz="1900">
                <a:latin typeface="Times New Roman"/>
              </a:rPr>
              <a:t>ii)    </a:t>
            </a:r>
            <a:r>
              <a:rPr lang="en-US" sz="1900" i="1">
                <a:latin typeface="Times New Roman"/>
              </a:rPr>
              <a:t>Waqf Khayri</a:t>
            </a:r>
            <a:r>
              <a:rPr lang="en-US" sz="1900">
                <a:latin typeface="Times New Roman"/>
              </a:rPr>
              <a:t> - this is for charitable purposes; such as the poor and needy, the destitute, the orphan, the widow, for scholarship, for drinking water, medicine etc.</a:t>
            </a:r>
          </a:p>
          <a:p>
            <a:pPr indent="0" algn="just"/>
            <a:r>
              <a:rPr lang="en-US" sz="1900">
                <a:latin typeface="Times New Roman"/>
              </a:rPr>
              <a:t>iii)    </a:t>
            </a:r>
            <a:r>
              <a:rPr lang="en-US" sz="1900" i="1">
                <a:latin typeface="Times New Roman"/>
              </a:rPr>
              <a:t>Waqf Ahli - For</a:t>
            </a:r>
            <a:r>
              <a:rPr lang="en-US" sz="1900">
                <a:latin typeface="Times New Roman"/>
              </a:rPr>
              <a:t> family members; such as relatives and descendants of the </a:t>
            </a:r>
            <a:r>
              <a:rPr lang="en-US" sz="1900" i="1">
                <a:latin typeface="Times New Roman"/>
              </a:rPr>
              <a:t>waqif</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42120" cy="4215384"/>
          </a:xfrm>
          <a:prstGeom prst="rect">
            <a:avLst/>
          </a:prstGeom>
        </p:spPr>
        <p:txBody>
          <a:bodyPr lIns="0" tIns="0" rIns="0" bIns="0">
            <a:noAutofit/>
          </a:bodyPr>
          <a:lstStyle/>
          <a:p>
            <a:pPr indent="0" algn="just">
              <a:lnSpc>
                <a:spcPts val="3432"/>
              </a:lnSpc>
              <a:spcAft>
                <a:spcPts val="2310"/>
              </a:spcAft>
            </a:pPr>
            <a:r>
              <a:rPr lang="en-US" sz="1900">
                <a:latin typeface="Times New Roman"/>
              </a:rPr>
              <a:t>All these categories of beneficiaries fulfil the definition of </a:t>
            </a:r>
            <a:r>
              <a:rPr lang="en-US" sz="1900" baseline="-25000">
                <a:latin typeface="Times New Roman"/>
              </a:rPr>
              <a:t>=</a:t>
            </a:r>
            <a:r>
              <a:rPr lang="en-US" sz="1900">
                <a:latin typeface="Times New Roman"/>
              </a:rPr>
              <a:t>charitable, religious and pious‘. For the charitable purpose, there is no restriction to provide charity to the non-Muslim. This was established during the history of the Prophet.</a:t>
            </a:r>
          </a:p>
          <a:p>
            <a:pPr indent="0" algn="just">
              <a:lnSpc>
                <a:spcPts val="3456"/>
              </a:lnSpc>
              <a:spcAft>
                <a:spcPts val="2310"/>
              </a:spcAft>
            </a:pPr>
            <a:r>
              <a:rPr lang="en-US" sz="1900">
                <a:latin typeface="Times New Roman"/>
              </a:rPr>
              <a:t>Caliph Umar (a.s) provided drinking water for the people in the cities, roads and bridges, and these were for the use of all the people in the country regardless of their faith .</a:t>
            </a:r>
          </a:p>
          <a:p>
            <a:pPr indent="0" algn="just">
              <a:lnSpc>
                <a:spcPts val="3456"/>
              </a:lnSpc>
            </a:pPr>
            <a:r>
              <a:rPr lang="en-US" sz="1900">
                <a:latin typeface="Times New Roman"/>
              </a:rPr>
              <a:t>In Singapore, the </a:t>
            </a:r>
            <a:r>
              <a:rPr lang="en-US" sz="1900" i="1">
                <a:latin typeface="Times New Roman"/>
              </a:rPr>
              <a:t>waqf</a:t>
            </a:r>
            <a:r>
              <a:rPr lang="en-US" sz="1900">
                <a:latin typeface="Times New Roman"/>
              </a:rPr>
              <a:t> in the name of </a:t>
            </a:r>
            <a:r>
              <a:rPr lang="en-US" sz="1900" i="1">
                <a:latin typeface="Times New Roman"/>
              </a:rPr>
              <a:t>waqf</a:t>
            </a:r>
            <a:r>
              <a:rPr lang="en-US" sz="1900">
                <a:latin typeface="Times New Roman"/>
              </a:rPr>
              <a:t> Sharifah Alsharoff Alsagoff, where the </a:t>
            </a:r>
            <a:r>
              <a:rPr lang="en-US" sz="1900" i="1">
                <a:latin typeface="Times New Roman"/>
              </a:rPr>
              <a:t>waqif </a:t>
            </a:r>
            <a:r>
              <a:rPr lang="en-US" sz="1900">
                <a:latin typeface="Times New Roman"/>
              </a:rPr>
              <a:t>has provided medicine for the poor in Singapore, did not specify it to be for Muslims only, but for the poor in general.</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4651248"/>
          </a:xfrm>
          <a:prstGeom prst="rect">
            <a:avLst/>
          </a:prstGeom>
        </p:spPr>
        <p:txBody>
          <a:bodyPr lIns="0" tIns="0" rIns="0" bIns="0">
            <a:noAutofit/>
          </a:bodyPr>
          <a:lstStyle/>
          <a:p>
            <a:pPr indent="0" algn="just">
              <a:lnSpc>
                <a:spcPts val="3456"/>
              </a:lnSpc>
              <a:spcAft>
                <a:spcPts val="2310"/>
              </a:spcAft>
            </a:pPr>
            <a:r>
              <a:rPr lang="en-US" sz="1900">
                <a:latin typeface="Times New Roman"/>
              </a:rPr>
              <a:t>In the case of a family </a:t>
            </a:r>
            <a:r>
              <a:rPr lang="en-US" sz="1900" i="1">
                <a:latin typeface="Times New Roman"/>
              </a:rPr>
              <a:t>waqf,</a:t>
            </a:r>
            <a:r>
              <a:rPr lang="en-US" sz="1900">
                <a:latin typeface="Times New Roman"/>
              </a:rPr>
              <a:t> as mentioned in the early part of this chapter, the Egyptian law and Bangladeshi law has restricted it to two generations.</a:t>
            </a:r>
          </a:p>
          <a:p>
            <a:pPr indent="0" algn="just">
              <a:lnSpc>
                <a:spcPts val="3432"/>
              </a:lnSpc>
              <a:spcAft>
                <a:spcPts val="2310"/>
              </a:spcAft>
            </a:pPr>
            <a:r>
              <a:rPr lang="en-US" sz="1900">
                <a:latin typeface="Times New Roman"/>
              </a:rPr>
              <a:t>In the case of Singapore, there is no stipulated limit on the number of generations for family </a:t>
            </a:r>
            <a:r>
              <a:rPr lang="en-US" sz="1900" i="1">
                <a:latin typeface="Times New Roman"/>
              </a:rPr>
              <a:t>waqf</a:t>
            </a:r>
            <a:r>
              <a:rPr lang="en-US" sz="1900">
                <a:latin typeface="Times New Roman"/>
              </a:rPr>
              <a:t> or defined in the AMLA as </a:t>
            </a:r>
            <a:r>
              <a:rPr lang="en-US" sz="1900" i="1">
                <a:latin typeface="Times New Roman"/>
              </a:rPr>
              <a:t>waqf khas.</a:t>
            </a:r>
            <a:r>
              <a:rPr lang="en-US" sz="1900">
                <a:latin typeface="Times New Roman"/>
              </a:rPr>
              <a:t> As a result there are problems. Over a few generations, the lineage of family members becomes more complicated and it becomes an enormous task to trace the family members and relatives of the </a:t>
            </a:r>
            <a:r>
              <a:rPr lang="en-US" sz="1900" i="1">
                <a:latin typeface="Times New Roman"/>
              </a:rPr>
              <a:t>waqf.</a:t>
            </a:r>
          </a:p>
          <a:p>
            <a:pPr indent="0" algn="just">
              <a:lnSpc>
                <a:spcPts val="3432"/>
              </a:lnSpc>
            </a:pPr>
            <a:r>
              <a:rPr lang="en-US" sz="1900">
                <a:latin typeface="Times New Roman"/>
              </a:rPr>
              <a:t>This has posed administrative problems for the managers </a:t>
            </a:r>
            <a:r>
              <a:rPr lang="en-US" sz="1900" i="1">
                <a:latin typeface="Times New Roman"/>
              </a:rPr>
              <a:t>/mutawalli</a:t>
            </a:r>
            <a:r>
              <a:rPr lang="en-US" sz="1900">
                <a:latin typeface="Times New Roman"/>
              </a:rPr>
              <a:t> of the </a:t>
            </a:r>
            <a:r>
              <a:rPr lang="en-US" sz="1900" i="1">
                <a:latin typeface="Times New Roman"/>
              </a:rPr>
              <a:t>waqf.</a:t>
            </a:r>
            <a:r>
              <a:rPr lang="en-US" sz="1900">
                <a:latin typeface="Times New Roman"/>
              </a:rPr>
              <a:t> In the case of the India </a:t>
            </a:r>
            <a:r>
              <a:rPr lang="en-US" sz="1900" i="1">
                <a:latin typeface="Times New Roman"/>
              </a:rPr>
              <a:t>waqf,</a:t>
            </a:r>
            <a:r>
              <a:rPr lang="en-US" sz="1900">
                <a:latin typeface="Times New Roman"/>
              </a:rPr>
              <a:t> in the Musalman </a:t>
            </a:r>
            <a:r>
              <a:rPr lang="en-US" sz="1900" i="1">
                <a:latin typeface="Times New Roman"/>
              </a:rPr>
              <a:t>Waqf</a:t>
            </a:r>
            <a:r>
              <a:rPr lang="en-US" sz="1900">
                <a:latin typeface="Times New Roman"/>
              </a:rPr>
              <a:t> Validating Act 1923, if it is a family </a:t>
            </a:r>
            <a:r>
              <a:rPr lang="en-US" sz="1900" i="1">
                <a:latin typeface="Times New Roman"/>
              </a:rPr>
              <a:t>waqf</a:t>
            </a:r>
            <a:r>
              <a:rPr lang="en-US" sz="1900">
                <a:latin typeface="Times New Roman"/>
              </a:rPr>
              <a:t> there is no need to register .</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39072" cy="3776472"/>
          </a:xfrm>
          <a:prstGeom prst="rect">
            <a:avLst/>
          </a:prstGeom>
        </p:spPr>
        <p:txBody>
          <a:bodyPr lIns="0" tIns="0" rIns="0" bIns="0">
            <a:noAutofit/>
          </a:bodyPr>
          <a:lstStyle/>
          <a:p>
            <a:pPr indent="0" algn="just">
              <a:lnSpc>
                <a:spcPts val="3456"/>
              </a:lnSpc>
              <a:spcAft>
                <a:spcPts val="2310"/>
              </a:spcAft>
            </a:pPr>
            <a:r>
              <a:rPr lang="en-US" sz="1900">
                <a:latin typeface="Times New Roman"/>
              </a:rPr>
              <a:t>Similarly, in India, the authority does not regulate family </a:t>
            </a:r>
            <a:r>
              <a:rPr lang="en-US" sz="1900" i="1">
                <a:latin typeface="Times New Roman"/>
              </a:rPr>
              <a:t>waqf</a:t>
            </a:r>
            <a:r>
              <a:rPr lang="en-US" sz="1900">
                <a:latin typeface="Times New Roman"/>
              </a:rPr>
              <a:t> and hence it is left in the hands of the descendants or relatives to manage their own affairs.</a:t>
            </a:r>
          </a:p>
          <a:p>
            <a:pPr indent="0" algn="just">
              <a:lnSpc>
                <a:spcPts val="3456"/>
              </a:lnSpc>
              <a:spcAft>
                <a:spcPts val="2310"/>
              </a:spcAft>
            </a:pPr>
            <a:r>
              <a:rPr lang="en-US" sz="1900">
                <a:latin typeface="Times New Roman"/>
              </a:rPr>
              <a:t>While many of the beneficiaries in other countries are for the benefits of the local community, in Singapore 20% of the beneficiaries are located overseas.</a:t>
            </a:r>
          </a:p>
          <a:p>
            <a:pPr indent="0" algn="just">
              <a:lnSpc>
                <a:spcPts val="3456"/>
              </a:lnSpc>
            </a:pPr>
            <a:r>
              <a:rPr lang="en-US" sz="1900">
                <a:latin typeface="Times New Roman"/>
              </a:rPr>
              <a:t>This attributed to the fact that in Singapore, the </a:t>
            </a:r>
            <a:r>
              <a:rPr lang="en-US" sz="1900" i="1">
                <a:latin typeface="Times New Roman"/>
              </a:rPr>
              <a:t>waqifs</a:t>
            </a:r>
            <a:r>
              <a:rPr lang="en-US" sz="1900">
                <a:latin typeface="Times New Roman"/>
              </a:rPr>
              <a:t> originated from the diaspora groups of Arabs, Bugis and Indians who set root here in Singapore, where beneficiaries may sometimes be from the </a:t>
            </a:r>
            <a:r>
              <a:rPr lang="en-US" sz="1900" i="1">
                <a:latin typeface="Times New Roman"/>
              </a:rPr>
              <a:t>waqif's</a:t>
            </a:r>
            <a:r>
              <a:rPr lang="en-US" sz="1900">
                <a:latin typeface="Times New Roman"/>
              </a:rPr>
              <a:t> origin countries be it for their families or an institution.</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20784" cy="5967984"/>
          </a:xfrm>
          <a:prstGeom prst="rect">
            <a:avLst/>
          </a:prstGeom>
        </p:spPr>
        <p:txBody>
          <a:bodyPr lIns="0" tIns="0" rIns="0" bIns="0">
            <a:noAutofit/>
          </a:bodyPr>
          <a:lstStyle/>
          <a:p>
            <a:pPr indent="0" algn="just">
              <a:lnSpc>
                <a:spcPts val="3432"/>
              </a:lnSpc>
              <a:spcAft>
                <a:spcPts val="2310"/>
              </a:spcAft>
            </a:pPr>
            <a:r>
              <a:rPr lang="en-US" sz="1900">
                <a:latin typeface="Times New Roman"/>
              </a:rPr>
              <a:t>In summary, beneficiaries of </a:t>
            </a:r>
            <a:r>
              <a:rPr lang="en-US" sz="1900" i="1">
                <a:latin typeface="Times New Roman"/>
              </a:rPr>
              <a:t>waqf</a:t>
            </a:r>
            <a:r>
              <a:rPr lang="en-US" sz="1900">
                <a:latin typeface="Times New Roman"/>
              </a:rPr>
              <a:t> encapsulate a myriad of purposes, as long as they are for charitable, pious and religious causes. However, because of the narrow interpretation of </a:t>
            </a:r>
            <a:r>
              <a:rPr lang="en-US" sz="1900" i="1">
                <a:latin typeface="Times New Roman"/>
              </a:rPr>
              <a:t>thawab33</a:t>
            </a:r>
            <a:r>
              <a:rPr lang="en-US" sz="1900">
                <a:latin typeface="Times New Roman"/>
              </a:rPr>
              <a:t> ; the beneficiaries in the later centuries are associated with </a:t>
            </a:r>
            <a:r>
              <a:rPr lang="en-US" sz="1900" i="1">
                <a:latin typeface="Times New Roman"/>
              </a:rPr>
              <a:t>waqf</a:t>
            </a:r>
            <a:r>
              <a:rPr lang="en-US" sz="1900">
                <a:latin typeface="Times New Roman"/>
              </a:rPr>
              <a:t> that were created mainly for mosques, the poor and the needy.</a:t>
            </a:r>
          </a:p>
          <a:p>
            <a:pPr indent="0" algn="just">
              <a:lnSpc>
                <a:spcPts val="3432"/>
              </a:lnSpc>
              <a:spcAft>
                <a:spcPts val="2310"/>
              </a:spcAft>
            </a:pPr>
            <a:r>
              <a:rPr lang="en-US" sz="1900">
                <a:latin typeface="Times New Roman"/>
              </a:rPr>
              <a:t>Even in the secular state of Singapore the largest beneficiaries are mosques which accounts for 45% of the annual allocation, followed by </a:t>
            </a:r>
            <a:r>
              <a:rPr lang="en-US" sz="1900" i="1">
                <a:latin typeface="Times New Roman"/>
              </a:rPr>
              <a:t>madrasah</a:t>
            </a:r>
            <a:r>
              <a:rPr lang="en-US" sz="1900">
                <a:latin typeface="Times New Roman"/>
              </a:rPr>
              <a:t> and educational purposes which are related to religious education.</a:t>
            </a:r>
          </a:p>
          <a:p>
            <a:pPr indent="0">
              <a:lnSpc>
                <a:spcPts val="3432"/>
              </a:lnSpc>
            </a:pPr>
            <a:r>
              <a:rPr lang="en-US" sz="1900">
                <a:latin typeface="Times New Roman"/>
              </a:rPr>
              <a:t>The need for the community to shift its paradigm in looking at the needs of the community is of paramount importance. The Muslim communities all over the world are in dire need of education which is not limited to religious education only. There is therefore a great need to create institutions of higher learning such as universities, hospitals and medical provision for the community.</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95528"/>
            <a:ext cx="9284208" cy="4660392"/>
          </a:xfrm>
          <a:prstGeom prst="rect">
            <a:avLst/>
          </a:prstGeom>
        </p:spPr>
        <p:txBody>
          <a:bodyPr lIns="0" tIns="0" rIns="0" bIns="0">
            <a:noAutofit/>
          </a:bodyPr>
          <a:lstStyle/>
          <a:p>
            <a:pPr indent="0">
              <a:spcAft>
                <a:spcPts val="1050"/>
              </a:spcAft>
            </a:pPr>
            <a:r>
              <a:rPr lang="en-US" sz="2600" b="1">
                <a:latin typeface="Times New Roman"/>
              </a:rPr>
              <a:t>C. The manager</a:t>
            </a:r>
          </a:p>
          <a:p>
            <a:pPr indent="0" algn="just">
              <a:lnSpc>
                <a:spcPts val="3432"/>
              </a:lnSpc>
              <a:spcAft>
                <a:spcPts val="2310"/>
              </a:spcAft>
            </a:pPr>
            <a:r>
              <a:rPr lang="en-US" sz="1900">
                <a:latin typeface="Times New Roman"/>
              </a:rPr>
              <a:t>The third participant in the waqf relationship is the manager/trustee. The manager is normally an individual appointed by a donor to manage the property for the benefit of the beneficiaries, although, under current conditions, the task of managing waqf properties is gradually being taken over by groups of people - such as entities - rather than individuals.</a:t>
            </a:r>
          </a:p>
          <a:p>
            <a:pPr indent="0" algn="just">
              <a:lnSpc>
                <a:spcPts val="3456"/>
              </a:lnSpc>
              <a:spcAft>
                <a:spcPts val="2310"/>
              </a:spcAft>
            </a:pPr>
            <a:r>
              <a:rPr lang="en-US" sz="1900">
                <a:latin typeface="Times New Roman"/>
              </a:rPr>
              <a:t>The manager implements the wishes of the donor as expressed in the waqf deed. Gaudiosi (1988, p. 1239) states that among the primary duties of the manager are,</a:t>
            </a:r>
          </a:p>
          <a:p>
            <a:pPr indent="0" algn="just">
              <a:lnSpc>
                <a:spcPts val="3456"/>
              </a:lnSpc>
            </a:pPr>
            <a:r>
              <a:rPr lang="en-US" sz="1900">
                <a:latin typeface="Times New Roman"/>
              </a:rPr>
              <a:t>“preservation of the waqf, collection of waqf income, distribution of that income to the appropriate beneficiaries, hiring and firing of subordinates, and resolution of disputes”.</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96984" cy="4651248"/>
          </a:xfrm>
          <a:prstGeom prst="rect">
            <a:avLst/>
          </a:prstGeom>
        </p:spPr>
        <p:txBody>
          <a:bodyPr lIns="0" tIns="0" rIns="0" bIns="0">
            <a:noAutofit/>
          </a:bodyPr>
          <a:lstStyle/>
          <a:p>
            <a:pPr marR="114300" indent="0" algn="just">
              <a:lnSpc>
                <a:spcPts val="3432"/>
              </a:lnSpc>
              <a:spcAft>
                <a:spcPts val="2310"/>
              </a:spcAft>
            </a:pPr>
            <a:r>
              <a:rPr lang="en-US" sz="1900">
                <a:latin typeface="Times New Roman"/>
              </a:rPr>
              <a:t>Gaudiosi (1988) also adds that the manager is given “free reign in his administration of waqf” as long as it is “within the boundaries of Islamic law; and any decision regarding the waqf were to be made for the common good”. This is similarly articulated by McChesney (1991, p. 11), when he says that,</a:t>
            </a:r>
          </a:p>
          <a:p>
            <a:pPr marR="114300" indent="0" algn="just">
              <a:lnSpc>
                <a:spcPts val="3432"/>
              </a:lnSpc>
              <a:spcAft>
                <a:spcPts val="2310"/>
              </a:spcAft>
            </a:pPr>
            <a:r>
              <a:rPr lang="en-US" sz="1900">
                <a:latin typeface="Times New Roman"/>
              </a:rPr>
              <a:t>“the primary concern of the mutawalli [manager] and, indeed, the only reason for his existence is the “general good” of the waqf”.</a:t>
            </a:r>
          </a:p>
          <a:p>
            <a:pPr marR="114300" indent="0" algn="just">
              <a:lnSpc>
                <a:spcPts val="3432"/>
              </a:lnSpc>
            </a:pPr>
            <a:r>
              <a:rPr lang="en-US" sz="1900">
                <a:latin typeface="Times New Roman"/>
              </a:rPr>
              <a:t>The “general good” refers to the continuous beneficial use of waqf properties. Therefore, the role of the manager is to ensure that the beneficiaries continuously receive the benefit accrued from waqf properties.</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4208" cy="5090160"/>
          </a:xfrm>
          <a:prstGeom prst="rect">
            <a:avLst/>
          </a:prstGeom>
        </p:spPr>
        <p:txBody>
          <a:bodyPr lIns="0" tIns="0" rIns="0" bIns="0">
            <a:noAutofit/>
          </a:bodyPr>
          <a:lstStyle/>
          <a:p>
            <a:pPr indent="0" algn="just">
              <a:lnSpc>
                <a:spcPts val="3432"/>
              </a:lnSpc>
              <a:spcAft>
                <a:spcPts val="2310"/>
              </a:spcAft>
            </a:pPr>
            <a:r>
              <a:rPr lang="en-US" sz="1900">
                <a:latin typeface="Times New Roman"/>
              </a:rPr>
              <a:t>This is generally outlined in the waqf deed. However, in cases where it is not clearly stipulated, states that the manager is given wide discretionary power but is not diverted from helping beneficiaries.</a:t>
            </a:r>
          </a:p>
          <a:p>
            <a:pPr indent="0" algn="just">
              <a:lnSpc>
                <a:spcPts val="3432"/>
              </a:lnSpc>
              <a:spcAft>
                <a:spcPts val="2310"/>
              </a:spcAft>
            </a:pPr>
            <a:r>
              <a:rPr lang="en-US" sz="1900">
                <a:latin typeface="Times New Roman"/>
              </a:rPr>
              <a:t>He notes that, “it was therefore to the advantage of the donor to allow the mutawalli [manager] as wide a scope as possible to manoeuvring while at the same time trying to insure he kept his attention riveted on the welfare of the waqf”.</a:t>
            </a:r>
          </a:p>
          <a:p>
            <a:pPr indent="0" algn="just">
              <a:lnSpc>
                <a:spcPts val="3432"/>
              </a:lnSpc>
            </a:pPr>
            <a:r>
              <a:rPr lang="en-US" sz="1900">
                <a:latin typeface="Times New Roman"/>
              </a:rPr>
              <a:t>This illustrates that the manager of waqf properties plays a significant role in making sure that the waqf properties are continuously used for the good of the beneficiaries. In doing so, he is given a wide discretionary power, subject to observing that the properties are continuously usable.</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3352" cy="3776472"/>
          </a:xfrm>
          <a:prstGeom prst="rect">
            <a:avLst/>
          </a:prstGeom>
        </p:spPr>
        <p:txBody>
          <a:bodyPr lIns="0" tIns="0" rIns="0" bIns="0">
            <a:noAutofit/>
          </a:bodyPr>
          <a:lstStyle/>
          <a:p>
            <a:pPr indent="0" algn="just">
              <a:lnSpc>
                <a:spcPts val="3432"/>
              </a:lnSpc>
              <a:spcAft>
                <a:spcPts val="2310"/>
              </a:spcAft>
            </a:pPr>
            <a:r>
              <a:rPr lang="en-US" sz="1900">
                <a:latin typeface="Times New Roman"/>
              </a:rPr>
              <a:t>Although the manager is given wide discretionary power, he/she must not only communicate his/her actions and decisions to the beneficiaries; he/she may have to also accept the views of the beneficiaries. The previously mentioned notion of “as informed as the manager” and may and should not stop at information-giving only but extended to getting the beneficiaries engaged in the matter affecting them.</a:t>
            </a:r>
          </a:p>
          <a:p>
            <a:pPr indent="0" algn="just">
              <a:lnSpc>
                <a:spcPts val="3456"/>
              </a:lnSpc>
            </a:pPr>
            <a:r>
              <a:rPr lang="en-US" sz="1900">
                <a:latin typeface="Times New Roman"/>
              </a:rPr>
              <a:t>This is the notion of accountability where the involvement of the wider stakeholder is encouraged. In the current setup, the role of the manager is now being taken up by a group of people or entity or state, rather than by an individual.</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65048"/>
            <a:ext cx="9290304" cy="5519928"/>
          </a:xfrm>
          <a:prstGeom prst="rect">
            <a:avLst/>
          </a:prstGeom>
        </p:spPr>
        <p:txBody>
          <a:bodyPr lIns="0" tIns="0" rIns="0" bIns="0">
            <a:noAutofit/>
          </a:bodyPr>
          <a:lstStyle/>
          <a:p>
            <a:pPr indent="0" algn="just">
              <a:spcAft>
                <a:spcPts val="1260"/>
              </a:spcAft>
            </a:pPr>
            <a:r>
              <a:rPr lang="en-US" sz="2000" b="1">
                <a:latin typeface="Times New Roman"/>
              </a:rPr>
              <a:t>In India</a:t>
            </a:r>
          </a:p>
          <a:p>
            <a:pPr indent="0" algn="just">
              <a:lnSpc>
                <a:spcPts val="3432"/>
              </a:lnSpc>
              <a:spcAft>
                <a:spcPts val="2310"/>
              </a:spcAft>
            </a:pPr>
            <a:r>
              <a:rPr lang="en-US" sz="1900">
                <a:latin typeface="Times New Roman"/>
              </a:rPr>
              <a:t>The Central Wakf Council, the nodal agency regulating state wakf boards, seems to have hit the jackpot during an exercise to assess the value of its properties in just six major metros.</a:t>
            </a:r>
          </a:p>
          <a:p>
            <a:pPr indent="0" algn="just">
              <a:lnSpc>
                <a:spcPts val="3432"/>
              </a:lnSpc>
            </a:pPr>
            <a:r>
              <a:rPr lang="en-US" sz="1900">
                <a:latin typeface="Times New Roman"/>
              </a:rPr>
              <a:t>Wakf properties in Delhi, Mumbai, Kolkata, Hyderabad, Chennai and Bangalore are worth about Rs 1.5 lakh crore. And this valuation is still on the lower side, claim top minority affairs ministry officials. ”This is a conservative estimate... Kolkata alone has properties worth Rs 62,000 crore and Delhi, with 2,464 bighas (about 500 acres), is second with about the same worth - Rs 28,000 crore to Rs 30,000 crore. Hyderabad is much ahead in land area but evaluators seem to have given a very conservative estimate. For 7,000 acres of land, including built-up properties over the same, the valuation is just Rs 23,000 crore,” said a senior ministry official, adding, ”Even the other three are in the range of Rs 4,000 crore to Rs 9,000 crore.” (India today).</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3352" cy="1584960"/>
          </a:xfrm>
          <a:prstGeom prst="rect">
            <a:avLst/>
          </a:prstGeom>
        </p:spPr>
        <p:txBody>
          <a:bodyPr lIns="0" tIns="0" rIns="0" bIns="0">
            <a:noAutofit/>
          </a:bodyPr>
          <a:lstStyle/>
          <a:p>
            <a:pPr indent="0" algn="just">
              <a:lnSpc>
                <a:spcPts val="3432"/>
              </a:lnSpc>
              <a:spcAft>
                <a:spcPts val="4620"/>
              </a:spcAft>
            </a:pPr>
            <a:r>
              <a:rPr lang="en-US" sz="1900">
                <a:latin typeface="Times New Roman"/>
              </a:rPr>
              <a:t>The third participant within the waqf relationship is that the manager/trustee. The manager is generally a private appointed by a donor to manage the property for the good thing about the beneficiaries, although, below current conditions, the task of managing waqf properties is step by step being confiscated by teams people} - like entities - instead of individuals.</a:t>
            </a:r>
          </a:p>
        </p:txBody>
      </p:sp>
      <p:sp>
        <p:nvSpPr>
          <p:cNvPr id="3" name="Rectangle 2"/>
          <p:cNvSpPr/>
          <p:nvPr/>
        </p:nvSpPr>
        <p:spPr>
          <a:xfrm>
            <a:off x="701040" y="3383280"/>
            <a:ext cx="9314688" cy="1588008"/>
          </a:xfrm>
          <a:prstGeom prst="rect">
            <a:avLst/>
          </a:prstGeom>
        </p:spPr>
        <p:txBody>
          <a:bodyPr lIns="0" tIns="0" rIns="0" bIns="0">
            <a:noAutofit/>
          </a:bodyPr>
          <a:lstStyle/>
          <a:p>
            <a:pPr indent="0" algn="just">
              <a:lnSpc>
                <a:spcPts val="3456"/>
              </a:lnSpc>
              <a:spcBef>
                <a:spcPts val="4620"/>
              </a:spcBef>
            </a:pPr>
            <a:r>
              <a:rPr lang="en-US" sz="1900">
                <a:latin typeface="Times New Roman"/>
              </a:rPr>
              <a:t>The manager implements the desires of the donor as expressed within the waqf deed. Waqf managers job is “preservation of the waqf, assortment of waqf financial gain, distribution of that financial gain to the suitable beneficiaries, hiring and firing of subordinates, and determination of disputes”.</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The manager is given “free reign in his administration of waqf” as long because it is “within the boundaries of monotheism law; and any call relating to the waqf were to be created for the common good”.</a:t>
            </a:r>
          </a:p>
          <a:p>
            <a:pPr indent="0" algn="just">
              <a:lnSpc>
                <a:spcPts val="3432"/>
              </a:lnSpc>
            </a:pPr>
            <a:r>
              <a:rPr lang="en-US" sz="1900">
                <a:latin typeface="Times New Roman"/>
              </a:rPr>
              <a:t>The “general good” refers to the continual useful use of waqf properties. Therefore, the role of the manager is to confirm that the beneficiaries ceaselessly receive the profit increased from waqf properties. This can be usually printed within the waqf deed.</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7736" cy="5967984"/>
          </a:xfrm>
          <a:prstGeom prst="rect">
            <a:avLst/>
          </a:prstGeom>
        </p:spPr>
        <p:txBody>
          <a:bodyPr lIns="0" tIns="0" rIns="0" bIns="0">
            <a:noAutofit/>
          </a:bodyPr>
          <a:lstStyle/>
          <a:p>
            <a:pPr indent="0" algn="just">
              <a:lnSpc>
                <a:spcPts val="3456"/>
              </a:lnSpc>
              <a:spcAft>
                <a:spcPts val="2310"/>
              </a:spcAft>
            </a:pPr>
            <a:r>
              <a:rPr lang="en-US" sz="1900">
                <a:latin typeface="Times New Roman"/>
              </a:rPr>
              <a:t>However, in cases wherever it’s not clearly stipulated, states that the manager is given wide discretionary power however isn’t amused from serving to beneficiaries.</a:t>
            </a:r>
          </a:p>
          <a:p>
            <a:pPr indent="0" algn="just">
              <a:lnSpc>
                <a:spcPts val="3456"/>
              </a:lnSpc>
              <a:spcAft>
                <a:spcPts val="2310"/>
              </a:spcAft>
            </a:pPr>
            <a:r>
              <a:rPr lang="en-US" sz="1900">
                <a:latin typeface="Times New Roman"/>
              </a:rPr>
              <a:t>He notes that, “It was so to the advantage of the donor to permit the mutawalli [manager] as wide a scope as doable to manoeuvring whereas at a similar time making an attempt to insure he unbroken his attention riveted on the welfare of the waqf"’.</a:t>
            </a:r>
          </a:p>
          <a:p>
            <a:pPr indent="0" algn="just">
              <a:lnSpc>
                <a:spcPts val="3456"/>
              </a:lnSpc>
              <a:spcAft>
                <a:spcPts val="2310"/>
              </a:spcAft>
            </a:pPr>
            <a:r>
              <a:rPr lang="en-US" sz="1900">
                <a:latin typeface="Times New Roman"/>
              </a:rPr>
              <a:t>This illustrates that the manager of waqf properties plays a big role in ensuring that the waqf properties ar ceaselessly used for the great of the beneficiaries. In doing thus, he’s given a large discretionary power, subject to observant that the properties are ceaselessly usable.</a:t>
            </a:r>
          </a:p>
          <a:p>
            <a:pPr indent="0" algn="just">
              <a:lnSpc>
                <a:spcPts val="3456"/>
              </a:lnSpc>
            </a:pPr>
            <a:r>
              <a:rPr lang="en-US" sz="1900">
                <a:latin typeface="Times New Roman"/>
              </a:rPr>
              <a:t>Though the manager is given wide discretionary power, he/she should not solely communicate his/her actions and choices to the beneficiaries; he/she might need to conjointly settle for the views of the beneficiaries.</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336024" cy="2023872"/>
          </a:xfrm>
          <a:prstGeom prst="rect">
            <a:avLst/>
          </a:prstGeom>
        </p:spPr>
        <p:txBody>
          <a:bodyPr lIns="0" tIns="0" rIns="0" bIns="0">
            <a:noAutofit/>
          </a:bodyPr>
          <a:lstStyle/>
          <a:p>
            <a:pPr indent="0" algn="just">
              <a:lnSpc>
                <a:spcPts val="3432"/>
              </a:lnSpc>
            </a:pPr>
            <a:r>
              <a:rPr lang="en-US" sz="1900">
                <a:latin typeface="Times New Roman"/>
              </a:rPr>
              <a:t>The antecedent mentioned notion of “as hip because the manager” might and will not stop at information-giving solely however extended to obtaining the beneficiaries engaged within the matter moving them .This can be the notion of responsibility wherever the involvement of the broader neutral is inspired. within the current setup, the role of the manager is currently being concerned by a gaggle of individuals or entity or state, instead of by a private.</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0184" y="795528"/>
            <a:ext cx="3474720" cy="353568"/>
          </a:xfrm>
          <a:prstGeom prst="rect">
            <a:avLst/>
          </a:prstGeom>
        </p:spPr>
        <p:txBody>
          <a:bodyPr wrap="none" lIns="0" tIns="0" rIns="0" bIns="0">
            <a:noAutofit/>
          </a:bodyPr>
          <a:lstStyle/>
          <a:p>
            <a:pPr indent="0">
              <a:spcAft>
                <a:spcPts val="3360"/>
              </a:spcAft>
            </a:pPr>
            <a:r>
              <a:rPr lang="en-US" sz="2600" b="1">
                <a:latin typeface="Times New Roman"/>
              </a:rPr>
              <a:t>Forms of Waqf entities</a:t>
            </a:r>
          </a:p>
        </p:txBody>
      </p:sp>
      <p:sp>
        <p:nvSpPr>
          <p:cNvPr id="3" name="Rectangle 2"/>
          <p:cNvSpPr/>
          <p:nvPr/>
        </p:nvSpPr>
        <p:spPr>
          <a:xfrm>
            <a:off x="701040" y="1679448"/>
            <a:ext cx="9332976" cy="3337560"/>
          </a:xfrm>
          <a:prstGeom prst="rect">
            <a:avLst/>
          </a:prstGeom>
        </p:spPr>
        <p:txBody>
          <a:bodyPr lIns="0" tIns="0" rIns="0" bIns="0">
            <a:noAutofit/>
          </a:bodyPr>
          <a:lstStyle/>
          <a:p>
            <a:pPr indent="0" algn="just">
              <a:lnSpc>
                <a:spcPts val="3432"/>
              </a:lnSpc>
              <a:spcBef>
                <a:spcPts val="3360"/>
              </a:spcBef>
              <a:spcAft>
                <a:spcPts val="2310"/>
              </a:spcAft>
            </a:pPr>
            <a:r>
              <a:rPr lang="en-US" sz="1900">
                <a:latin typeface="Times New Roman"/>
              </a:rPr>
              <a:t>Waqf properties are often managed by a private or a group of individuals. within the up to date context, however, the management of waqf properties is entrusted to a group of individuals. “Efforts at capability building by mutawallis/nuzzar [i.e., manager] and enhancing transparency and responsibility square measure vital, however challenge lies in rising and rendering a lot of economical the structures of waqf administration”</a:t>
            </a:r>
          </a:p>
          <a:p>
            <a:pPr indent="0" algn="just">
              <a:lnSpc>
                <a:spcPts val="3456"/>
              </a:lnSpc>
            </a:pPr>
            <a:r>
              <a:rPr lang="en-US" sz="1900">
                <a:latin typeface="Times New Roman"/>
              </a:rPr>
              <a:t>This indicates that each the manager and also the structures of waqf management play a vital role within the effort to tell and improve the means waqf properties square measure managed.</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4088" y="755904"/>
            <a:ext cx="9281160" cy="1584960"/>
          </a:xfrm>
          <a:prstGeom prst="rect">
            <a:avLst/>
          </a:prstGeom>
        </p:spPr>
        <p:txBody>
          <a:bodyPr lIns="0" tIns="0" rIns="0" bIns="0">
            <a:noAutofit/>
          </a:bodyPr>
          <a:lstStyle/>
          <a:p>
            <a:pPr indent="0" algn="just">
              <a:lnSpc>
                <a:spcPts val="3432"/>
              </a:lnSpc>
            </a:pPr>
            <a:r>
              <a:rPr lang="en-US" sz="1900">
                <a:latin typeface="Times New Roman"/>
              </a:rPr>
              <a:t>The management might so take the shape of; or/and be characterized by the management vogue of; the general public sector, the non-public sector or the nongovernmental sector. This subdivision highlights the shape of management influencing the means waqf properties square measure managed.</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95528"/>
            <a:ext cx="9290304" cy="5535168"/>
          </a:xfrm>
          <a:prstGeom prst="rect">
            <a:avLst/>
          </a:prstGeom>
        </p:spPr>
        <p:txBody>
          <a:bodyPr lIns="0" tIns="0" rIns="0" bIns="0">
            <a:noAutofit/>
          </a:bodyPr>
          <a:lstStyle/>
          <a:p>
            <a:pPr indent="0">
              <a:spcAft>
                <a:spcPts val="1050"/>
              </a:spcAft>
            </a:pPr>
            <a:r>
              <a:rPr lang="en-US" sz="2600" b="1">
                <a:latin typeface="Times New Roman"/>
              </a:rPr>
              <a:t>Not for profit entity</a:t>
            </a:r>
          </a:p>
          <a:p>
            <a:pPr indent="0" algn="just">
              <a:lnSpc>
                <a:spcPts val="3432"/>
              </a:lnSpc>
              <a:spcAft>
                <a:spcPts val="2310"/>
              </a:spcAft>
            </a:pPr>
            <a:r>
              <a:rPr lang="en-US" sz="1900">
                <a:latin typeface="Times New Roman"/>
              </a:rPr>
              <a:t>The earliest known form of entity managing waqf properties is arguably the non-profit entity managed by an individual manager. From its beginning, the establishment of awqaf was a clear representation of creating a third and philanthropic sector that is kept away from both the profit-motivated behaviour of individuals and the authority-dominated domain of the government”.</a:t>
            </a:r>
          </a:p>
          <a:p>
            <a:pPr indent="0" algn="just">
              <a:lnSpc>
                <a:spcPts val="3432"/>
              </a:lnSpc>
              <a:spcAft>
                <a:spcPts val="2310"/>
              </a:spcAft>
            </a:pPr>
            <a:r>
              <a:rPr lang="en-US" sz="1900">
                <a:latin typeface="Times New Roman"/>
              </a:rPr>
              <a:t>The passage above indicates that the management of waqf properties by a government body or profit-making private corporations is not a preferred form of management.</a:t>
            </a:r>
          </a:p>
          <a:p>
            <a:pPr indent="0" algn="just">
              <a:lnSpc>
                <a:spcPts val="3432"/>
              </a:lnSpc>
            </a:pPr>
            <a:r>
              <a:rPr lang="en-US" sz="1900">
                <a:latin typeface="Times New Roman"/>
              </a:rPr>
              <a:t>Islamic jurisprudence prefers waqf to be seen as a non-profit entity, “The waqf was intended by classical Islamic jurisprudence to be a ‘third sector’ of philanthropy or civil society, which existed independently of both the state and the profit-making private sector”.</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290304" cy="5090160"/>
          </a:xfrm>
          <a:prstGeom prst="rect">
            <a:avLst/>
          </a:prstGeom>
        </p:spPr>
        <p:txBody>
          <a:bodyPr lIns="0" tIns="0" rIns="0" bIns="0">
            <a:noAutofit/>
          </a:bodyPr>
          <a:lstStyle/>
          <a:p>
            <a:pPr indent="0" algn="just">
              <a:lnSpc>
                <a:spcPts val="3432"/>
              </a:lnSpc>
            </a:pPr>
            <a:r>
              <a:rPr lang="en-US" sz="1900">
                <a:latin typeface="Times New Roman"/>
              </a:rPr>
              <a:t>The above highlights the early view on waqf, that waqf should be within the realm of a ‘third sector’. This ‘original’ view of Islam on waqf is also shared by Bremer, when she relates waqf institution with the establishment of civil society in Islam,    .civil society institutions</a:t>
            </a:r>
          </a:p>
          <a:p>
            <a:pPr indent="0" algn="just">
              <a:lnSpc>
                <a:spcPts val="3432"/>
              </a:lnSpc>
              <a:spcAft>
                <a:spcPts val="2310"/>
              </a:spcAft>
            </a:pPr>
            <a:r>
              <a:rPr lang="en-US" sz="1900">
                <a:latin typeface="Times New Roman"/>
              </a:rPr>
              <a:t>are as old as Islam itself, and have always enjoyed a special place in these societies.</a:t>
            </a:r>
          </a:p>
          <a:p>
            <a:pPr indent="0" algn="just">
              <a:lnSpc>
                <a:spcPts val="3456"/>
              </a:lnSpc>
              <a:spcAft>
                <a:spcPts val="2310"/>
              </a:spcAft>
            </a:pPr>
            <a:r>
              <a:rPr lang="en-US" sz="1900">
                <a:latin typeface="Times New Roman"/>
              </a:rPr>
              <a:t>The oldest civil society institution, the waqf or Islamic endowment, combined the features of a philanthropy, a social service agency, and albeit indirectly, a political voice competing with that of a ruler”.</a:t>
            </a:r>
          </a:p>
          <a:p>
            <a:pPr indent="0" algn="just">
              <a:lnSpc>
                <a:spcPts val="3456"/>
              </a:lnSpc>
            </a:pPr>
            <a:r>
              <a:rPr lang="en-US" sz="1900">
                <a:latin typeface="Times New Roman"/>
              </a:rPr>
              <a:t>This is the first type of Waqf management organisation which is non- profit organisation management by a personal manager. From its initiation, the institution of awqaf was clear representation of philanthropic sector that’s unbroken removed from each the profit-</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679704" y="755904"/>
            <a:ext cx="9308592" cy="3337560"/>
          </a:xfrm>
          <a:prstGeom prst="rect">
            <a:avLst/>
          </a:prstGeom>
        </p:spPr>
        <p:txBody>
          <a:bodyPr lIns="0" tIns="0" rIns="0" bIns="0">
            <a:noAutofit/>
          </a:bodyPr>
          <a:lstStyle/>
          <a:p>
            <a:pPr indent="0" algn="just">
              <a:lnSpc>
                <a:spcPts val="3456"/>
              </a:lnSpc>
              <a:spcAft>
                <a:spcPts val="2310"/>
              </a:spcAft>
            </a:pPr>
            <a:r>
              <a:rPr lang="en-US" sz="1900">
                <a:latin typeface="Times New Roman"/>
              </a:rPr>
              <a:t>motivated behaviour of people and therefore the authority-dominated domain of the government.</a:t>
            </a:r>
          </a:p>
          <a:p>
            <a:pPr indent="0" algn="just">
              <a:lnSpc>
                <a:spcPts val="3432"/>
              </a:lnSpc>
            </a:pPr>
            <a:r>
              <a:rPr lang="en-US" sz="1900">
                <a:latin typeface="Times New Roman"/>
              </a:rPr>
              <a:t>The management of waqf properties by a government body or profit-making non-public firms isn’t a most well-liked sort of management. Within the proven fact that Moslem jurisprudence prefers waqf to be seen as a non-profit entity, “The waqf was meant by classical Moslem jurisprudence to be a ‘third sector’ of philanthropic gift or civil society, that existed severally of each the state and therefore the profit-making non-public sector”.</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6280" y="795528"/>
            <a:ext cx="6416040" cy="353568"/>
          </a:xfrm>
          <a:prstGeom prst="rect">
            <a:avLst/>
          </a:prstGeom>
        </p:spPr>
        <p:txBody>
          <a:bodyPr wrap="none" lIns="0" tIns="0" rIns="0" bIns="0">
            <a:noAutofit/>
          </a:bodyPr>
          <a:lstStyle/>
          <a:p>
            <a:pPr indent="0">
              <a:spcAft>
                <a:spcPts val="3360"/>
              </a:spcAft>
            </a:pPr>
            <a:r>
              <a:rPr lang="en-US" sz="2600" b="1">
                <a:latin typeface="Times New Roman"/>
              </a:rPr>
              <a:t>Organisation managed by the government</a:t>
            </a:r>
          </a:p>
        </p:txBody>
      </p:sp>
      <p:sp>
        <p:nvSpPr>
          <p:cNvPr id="3" name="Rectangle 2"/>
          <p:cNvSpPr/>
          <p:nvPr/>
        </p:nvSpPr>
        <p:spPr>
          <a:xfrm>
            <a:off x="701040" y="1679448"/>
            <a:ext cx="9320784" cy="4651248"/>
          </a:xfrm>
          <a:prstGeom prst="rect">
            <a:avLst/>
          </a:prstGeom>
        </p:spPr>
        <p:txBody>
          <a:bodyPr lIns="0" tIns="0" rIns="0" bIns="0">
            <a:noAutofit/>
          </a:bodyPr>
          <a:lstStyle/>
          <a:p>
            <a:pPr indent="0" algn="just">
              <a:lnSpc>
                <a:spcPts val="3432"/>
              </a:lnSpc>
              <a:spcBef>
                <a:spcPts val="3360"/>
              </a:spcBef>
              <a:spcAft>
                <a:spcPts val="2310"/>
              </a:spcAft>
            </a:pPr>
            <a:r>
              <a:rPr lang="en-US" sz="1900">
                <a:latin typeface="Times New Roman"/>
              </a:rPr>
              <a:t>The management and management of waqf properties has fallen for the most part to the government. This trend was arguably started in Turkey throughout the empire. “The shift of awqaf properties to government started with the institution of associate Awqaf Administration by the empire in 1826. The institution of the new waqf administration was enacted through laws that gave the government authority to determine a board for waqf.</a:t>
            </a:r>
          </a:p>
          <a:p>
            <a:pPr indent="0" algn="just">
              <a:lnSpc>
                <a:spcPts val="3432"/>
              </a:lnSpc>
            </a:pPr>
            <a:r>
              <a:rPr lang="en-US" sz="1900">
                <a:latin typeface="Times New Roman"/>
              </a:rPr>
              <a:t>The Ottoman waqf laws were later adopted and tailored by other Muslim countries, that resulted in empowering the state to manage waqf properties. This law established a branch of presidency, known as “Ministry of Awqaf” or “General board of Awqaf” to manage awqaf properties a similar approach alternative branches of the general public sector area unit managed.</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65048"/>
            <a:ext cx="9317736" cy="1136904"/>
          </a:xfrm>
          <a:prstGeom prst="rect">
            <a:avLst/>
          </a:prstGeom>
        </p:spPr>
        <p:txBody>
          <a:bodyPr lIns="0" tIns="0" rIns="0" bIns="0">
            <a:noAutofit/>
          </a:bodyPr>
          <a:lstStyle/>
          <a:p>
            <a:pPr indent="0" algn="just">
              <a:lnSpc>
                <a:spcPts val="3432"/>
              </a:lnSpc>
            </a:pPr>
            <a:r>
              <a:rPr lang="en-US" sz="2000" b="1">
                <a:latin typeface="Times New Roman"/>
              </a:rPr>
              <a:t>Malaysia</a:t>
            </a:r>
          </a:p>
          <a:p>
            <a:pPr indent="0" algn="just">
              <a:lnSpc>
                <a:spcPts val="3432"/>
              </a:lnSpc>
            </a:pPr>
            <a:r>
              <a:rPr lang="en-US" sz="1900">
                <a:latin typeface="Times New Roman"/>
              </a:rPr>
              <a:t>According to Department of Awqaf, Zakat and Hajj (JAWHAR) as reported in (2015), waqf assets (land) in Malaysia has an estimated total value of RM4 billion.</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1160" cy="1146048"/>
          </a:xfrm>
          <a:prstGeom prst="rect">
            <a:avLst/>
          </a:prstGeom>
        </p:spPr>
        <p:txBody>
          <a:bodyPr lIns="0" tIns="0" rIns="0" bIns="0">
            <a:noAutofit/>
          </a:bodyPr>
          <a:lstStyle/>
          <a:p>
            <a:pPr indent="0" algn="just">
              <a:lnSpc>
                <a:spcPts val="3432"/>
              </a:lnSpc>
              <a:spcAft>
                <a:spcPts val="4620"/>
              </a:spcAft>
            </a:pPr>
            <a:r>
              <a:rPr lang="en-US" sz="1900">
                <a:latin typeface="Times New Roman"/>
              </a:rPr>
              <a:t>The intervention by the state within the majority of those countries was created below the pretext that there was direction associated an inefficient management of waqf properties by individual managers.</a:t>
            </a:r>
          </a:p>
        </p:txBody>
      </p:sp>
      <p:sp>
        <p:nvSpPr>
          <p:cNvPr id="3" name="Rectangle 2"/>
          <p:cNvSpPr/>
          <p:nvPr/>
        </p:nvSpPr>
        <p:spPr>
          <a:xfrm>
            <a:off x="701040" y="2947416"/>
            <a:ext cx="9311640" cy="3764280"/>
          </a:xfrm>
          <a:prstGeom prst="rect">
            <a:avLst/>
          </a:prstGeom>
        </p:spPr>
        <p:txBody>
          <a:bodyPr lIns="0" tIns="0" rIns="0" bIns="0">
            <a:noAutofit/>
          </a:bodyPr>
          <a:lstStyle/>
          <a:p>
            <a:pPr indent="0" algn="just">
              <a:lnSpc>
                <a:spcPts val="3432"/>
              </a:lnSpc>
              <a:spcBef>
                <a:spcPts val="4620"/>
              </a:spcBef>
              <a:spcAft>
                <a:spcPts val="2310"/>
              </a:spcAft>
            </a:pPr>
            <a:r>
              <a:rPr lang="en-US" sz="1900">
                <a:latin typeface="Times New Roman"/>
              </a:rPr>
              <a:t>Eventually, in modern times, the states’ main justifications for interference were public interest, therein the waqf failed to serve the needs that it absolutely was originally supposed and also the state was higher positioned to administer them efficiently.</a:t>
            </a:r>
          </a:p>
          <a:p>
            <a:pPr indent="0" algn="just">
              <a:lnSpc>
                <a:spcPts val="3432"/>
              </a:lnSpc>
            </a:pPr>
            <a:r>
              <a:rPr lang="en-US" sz="1900">
                <a:latin typeface="Times New Roman"/>
              </a:rPr>
              <a:t>Countries like Asian country, Egypt, Turkey and Algeria, waqf properties were extra to the general public property of the state. This can be equally notedn, In Syria, public awqaf were brought firmly into the state equipment. Public awqaf came underneath the public work of the Ministry of Awqaf. otehr countries that went down an identical road embody are African countries, wherever some four million acres of erstwhile blessed with land was</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4208" cy="710184"/>
          </a:xfrm>
          <a:prstGeom prst="rect">
            <a:avLst/>
          </a:prstGeom>
        </p:spPr>
        <p:txBody>
          <a:bodyPr lIns="0" tIns="0" rIns="0" bIns="0">
            <a:noAutofit/>
          </a:bodyPr>
          <a:lstStyle/>
          <a:p>
            <a:pPr indent="0" algn="just">
              <a:lnSpc>
                <a:spcPts val="3456"/>
              </a:lnSpc>
              <a:spcAft>
                <a:spcPts val="4620"/>
              </a:spcAft>
            </a:pPr>
            <a:r>
              <a:rPr lang="en-US" sz="1900">
                <a:latin typeface="Times New Roman"/>
              </a:rPr>
              <a:t>transferred to public homeowners as a part of a wider method of reform, African country (1973) and also the United Arab Emirates (1980).</a:t>
            </a:r>
          </a:p>
        </p:txBody>
      </p:sp>
      <p:sp>
        <p:nvSpPr>
          <p:cNvPr id="3" name="Rectangle 2"/>
          <p:cNvSpPr/>
          <p:nvPr/>
        </p:nvSpPr>
        <p:spPr>
          <a:xfrm>
            <a:off x="701040" y="2508504"/>
            <a:ext cx="9284208" cy="3724656"/>
          </a:xfrm>
          <a:prstGeom prst="rect">
            <a:avLst/>
          </a:prstGeom>
        </p:spPr>
        <p:txBody>
          <a:bodyPr lIns="0" tIns="0" rIns="0" bIns="0">
            <a:noAutofit/>
          </a:bodyPr>
          <a:lstStyle/>
          <a:p>
            <a:pPr indent="0" algn="just">
              <a:lnSpc>
                <a:spcPts val="3432"/>
              </a:lnSpc>
              <a:spcBef>
                <a:spcPts val="4620"/>
              </a:spcBef>
              <a:spcAft>
                <a:spcPts val="2310"/>
              </a:spcAft>
            </a:pPr>
            <a:r>
              <a:rPr lang="en-US" sz="1900">
                <a:latin typeface="Times New Roman"/>
              </a:rPr>
              <a:t>This body pattern was perennial in most Muslim countries. In Asia , the Endowment Organization was created in 1964, with the managers being incorporated into the government as deputies. Limitations with regards to the management of waqf properties were additionally ascertained elsewhere, as in Lebanese Republic in 1947, Kuwait in 1951 and West Pakistan in 1959.</a:t>
            </a:r>
          </a:p>
          <a:p>
            <a:pPr indent="0" algn="just">
              <a:lnSpc>
                <a:spcPts val="3432"/>
              </a:lnSpc>
            </a:pPr>
            <a:r>
              <a:rPr lang="en-US" sz="1900">
                <a:latin typeface="Times New Roman"/>
              </a:rPr>
              <a:t>In Egypt, the Ministry of Awqaf that was established when independence wielded large power. Waqf properties were thought-about as a part of the state when it nationalised them in 1952.</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4688" cy="5529072"/>
          </a:xfrm>
          <a:prstGeom prst="rect">
            <a:avLst/>
          </a:prstGeom>
        </p:spPr>
        <p:txBody>
          <a:bodyPr lIns="0" tIns="0" rIns="0" bIns="0">
            <a:noAutofit/>
          </a:bodyPr>
          <a:lstStyle/>
          <a:p>
            <a:pPr indent="0" algn="just">
              <a:lnSpc>
                <a:spcPts val="3432"/>
              </a:lnSpc>
              <a:spcAft>
                <a:spcPts val="2310"/>
              </a:spcAft>
            </a:pPr>
            <a:r>
              <a:rPr lang="en-US" sz="1900">
                <a:latin typeface="Times New Roman"/>
              </a:rPr>
              <a:t>This nationalisation of waqf properties transferred the responsibility for his or her management from individual managers to the Ministry of Awqaf. The nationalisation of waqf properties, that was a part of sweeping reforms introduced by the government, even gave the Minister power to choose the approach the agricultural revenue ought to be spent.</a:t>
            </a:r>
          </a:p>
          <a:p>
            <a:pPr indent="0" algn="just">
              <a:lnSpc>
                <a:spcPts val="3432"/>
              </a:lnSpc>
              <a:spcAft>
                <a:spcPts val="2310"/>
              </a:spcAft>
            </a:pPr>
            <a:r>
              <a:rPr lang="en-US" sz="1900">
                <a:latin typeface="Times New Roman"/>
              </a:rPr>
              <a:t>Arising from this, public motivation to make additional waqf properties was halted as a result of the priority that, eventually, the properties would return beneath total governmental management within the landmass of Asian country, Asian nation and Asian country.</a:t>
            </a:r>
          </a:p>
          <a:p>
            <a:pPr indent="0" algn="just">
              <a:lnSpc>
                <a:spcPts val="3432"/>
              </a:lnSpc>
            </a:pPr>
            <a:r>
              <a:rPr lang="en-US" sz="1900">
                <a:latin typeface="Times New Roman"/>
              </a:rPr>
              <a:t>All the waqf properties in these countries were subject to the government supervising with the promulgation of the Waqf collateral Act (1913) and, later, of the geographic area Waqf Act (1934). All Awqaf in Asian countries measure subject to wide and strict body laws, drawing them firmly into the management of the state”.</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5967984"/>
          </a:xfrm>
          <a:prstGeom prst="rect">
            <a:avLst/>
          </a:prstGeom>
        </p:spPr>
        <p:txBody>
          <a:bodyPr lIns="0" tIns="0" rIns="0" bIns="0">
            <a:noAutofit/>
          </a:bodyPr>
          <a:lstStyle/>
          <a:p>
            <a:pPr indent="0" algn="just">
              <a:lnSpc>
                <a:spcPts val="3432"/>
              </a:lnSpc>
              <a:spcAft>
                <a:spcPts val="2310"/>
              </a:spcAft>
            </a:pPr>
            <a:r>
              <a:rPr lang="en-US" sz="1900">
                <a:latin typeface="Times New Roman"/>
              </a:rPr>
              <a:t>When the separation of Asian countries and with the country the matters of waqf remained beneath government management. Similarly, in Asian country, when its separation from Asian nation in 1971, the State governs matters relating to waqf through the Ministry of non secular Affairs.</a:t>
            </a:r>
          </a:p>
          <a:p>
            <a:pPr indent="0" algn="just">
              <a:lnSpc>
                <a:spcPts val="3432"/>
              </a:lnSpc>
              <a:spcAft>
                <a:spcPts val="2310"/>
              </a:spcAft>
            </a:pPr>
            <a:r>
              <a:rPr lang="en-US" sz="1900">
                <a:latin typeface="Times New Roman"/>
              </a:rPr>
              <a:t>The management and administration of waqf properties in Asian country is very centralised, where, “The power to create selections and to offer orders lies only with The Administrator sitting at the Headquarter in Dhaka”.</a:t>
            </a:r>
          </a:p>
          <a:p>
            <a:pPr indent="0" algn="just">
              <a:lnSpc>
                <a:spcPts val="3432"/>
              </a:lnSpc>
            </a:pPr>
            <a:r>
              <a:rPr lang="en-US" sz="1900">
                <a:latin typeface="Times New Roman"/>
              </a:rPr>
              <a:t>The state controls the administration and management of waqf properties in South East Asian countries.</a:t>
            </a:r>
          </a:p>
          <a:p>
            <a:pPr indent="0" algn="just">
              <a:lnSpc>
                <a:spcPts val="3432"/>
              </a:lnSpc>
            </a:pPr>
            <a:r>
              <a:rPr lang="en-US" sz="1900">
                <a:latin typeface="Times New Roman"/>
              </a:rPr>
              <a:t>In Indonesia, waqf matters are under the jurisdiction of the Ministry in charge of religious affairs. Although the manager of waqf properties could either be an individual or an entity, they must be registered with the Minister and Indonesian Waqf Body.</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332976" cy="4651248"/>
          </a:xfrm>
          <a:prstGeom prst="rect">
            <a:avLst/>
          </a:prstGeom>
        </p:spPr>
        <p:txBody>
          <a:bodyPr lIns="0" tIns="0" rIns="0" bIns="0">
            <a:noAutofit/>
          </a:bodyPr>
          <a:lstStyle/>
          <a:p>
            <a:pPr indent="0" algn="just">
              <a:lnSpc>
                <a:spcPts val="3432"/>
              </a:lnSpc>
              <a:spcAft>
                <a:spcPts val="2310"/>
              </a:spcAft>
            </a:pPr>
            <a:r>
              <a:rPr lang="en-US" sz="1900">
                <a:latin typeface="Times New Roman"/>
              </a:rPr>
              <a:t>With the Waqf Act (2004), an Indonesian Waqf Body was established as an independent state body responsible for the management and development of waqf properties in Indonesia.</a:t>
            </a:r>
          </a:p>
          <a:p>
            <a:pPr indent="0" algn="just">
              <a:lnSpc>
                <a:spcPts val="3432"/>
              </a:lnSpc>
              <a:spcAft>
                <a:spcPts val="2310"/>
              </a:spcAft>
            </a:pPr>
            <a:r>
              <a:rPr lang="en-US" sz="1900">
                <a:latin typeface="Times New Roman"/>
              </a:rPr>
              <a:t>As for Singapore, the Administration of Muslim Law Act (1968) states that all waqf properties are vested to the Singapore Islamic Religious Council. This was further strengthened when the act was amended, in 1995, making the Council the sole trustee of waqf properties.</a:t>
            </a:r>
          </a:p>
          <a:p>
            <a:pPr indent="0" algn="just">
              <a:lnSpc>
                <a:spcPts val="3432"/>
              </a:lnSpc>
            </a:pPr>
            <a:r>
              <a:rPr lang="en-US" sz="1900">
                <a:latin typeface="Times New Roman"/>
              </a:rPr>
              <a:t>In the case of Malaysia, the management and administration of waqf properties falls under state jurisdiction. A body known as the State Religious Council is given power, under respective states enactments, as the sole trustee of waqf properties.</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1146048"/>
          </a:xfrm>
          <a:prstGeom prst="rect">
            <a:avLst/>
          </a:prstGeom>
        </p:spPr>
        <p:txBody>
          <a:bodyPr lIns="0" tIns="0" rIns="0" bIns="0">
            <a:noAutofit/>
          </a:bodyPr>
          <a:lstStyle/>
          <a:p>
            <a:pPr indent="0" algn="just">
              <a:lnSpc>
                <a:spcPts val="3432"/>
              </a:lnSpc>
              <a:spcAft>
                <a:spcPts val="4620"/>
              </a:spcAft>
            </a:pPr>
            <a:r>
              <a:rPr lang="en-US" sz="1900">
                <a:latin typeface="Times New Roman"/>
              </a:rPr>
              <a:t>The date from which the SRC is accorded the sole trustee status varies between states, but the first instance occurred in 1952. The management of waqf properties in these countries falls under state control, with different degrees of state intervention.</a:t>
            </a:r>
          </a:p>
        </p:txBody>
      </p:sp>
      <p:sp>
        <p:nvSpPr>
          <p:cNvPr id="3" name="Rectangle 2"/>
          <p:cNvSpPr/>
          <p:nvPr/>
        </p:nvSpPr>
        <p:spPr>
          <a:xfrm>
            <a:off x="701040" y="2947416"/>
            <a:ext cx="9284208" cy="3285744"/>
          </a:xfrm>
          <a:prstGeom prst="rect">
            <a:avLst/>
          </a:prstGeom>
        </p:spPr>
        <p:txBody>
          <a:bodyPr lIns="0" tIns="0" rIns="0" bIns="0">
            <a:noAutofit/>
          </a:bodyPr>
          <a:lstStyle/>
          <a:p>
            <a:pPr indent="0" algn="just">
              <a:lnSpc>
                <a:spcPts val="3432"/>
              </a:lnSpc>
              <a:spcBef>
                <a:spcPts val="4620"/>
              </a:spcBef>
              <a:spcAft>
                <a:spcPts val="2310"/>
              </a:spcAft>
            </a:pPr>
            <a:r>
              <a:rPr lang="en-US" sz="1900">
                <a:latin typeface="Times New Roman"/>
              </a:rPr>
              <a:t>Although the state’s expressed intention for the intervention was to improve the management of waqf properties, it resulted in a decline in the use and potential of waqf itself. Islamic law is flexible enough to accommodate waqf development, it was “eventually corrupted by centralization and over-regulation under the impress of modernizing nineteenth-century reforms”.</a:t>
            </a:r>
          </a:p>
          <a:p>
            <a:pPr indent="0" algn="just">
              <a:lnSpc>
                <a:spcPts val="3456"/>
              </a:lnSpc>
            </a:pPr>
            <a:r>
              <a:rPr lang="en-US" sz="1900">
                <a:latin typeface="Times New Roman"/>
              </a:rPr>
              <a:t>The intended effect, which was to ensure that waqf properties benefited the recipients, was not achieved.</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1160" cy="2462784"/>
          </a:xfrm>
          <a:prstGeom prst="rect">
            <a:avLst/>
          </a:prstGeom>
        </p:spPr>
        <p:txBody>
          <a:bodyPr lIns="0" tIns="0" rIns="0" bIns="0">
            <a:noAutofit/>
          </a:bodyPr>
          <a:lstStyle/>
          <a:p>
            <a:pPr indent="0" algn="just">
              <a:lnSpc>
                <a:spcPts val="3456"/>
              </a:lnSpc>
              <a:spcAft>
                <a:spcPts val="2310"/>
              </a:spcAft>
            </a:pPr>
            <a:r>
              <a:rPr lang="en-US" sz="1900">
                <a:latin typeface="Times New Roman"/>
              </a:rPr>
              <a:t>There is insufficient evidence to show that the state effort resulted in the beneficiaries receiving the benefit since its takeover of waqf management.</a:t>
            </a:r>
          </a:p>
          <a:p>
            <a:pPr indent="0" algn="just">
              <a:lnSpc>
                <a:spcPts val="3456"/>
              </a:lnSpc>
            </a:pPr>
            <a:r>
              <a:rPr lang="en-US" sz="1900">
                <a:latin typeface="Times New Roman"/>
              </a:rPr>
              <a:t>They note that, “it is a widespread belief that these nationalized awqaf have virtually ‘disappeared’, appropriated by the state without distinction as to their origin or special nature or siphoned off by private individuals”.</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6280" y="1789176"/>
            <a:ext cx="3520440" cy="353568"/>
          </a:xfrm>
          <a:prstGeom prst="rect">
            <a:avLst/>
          </a:prstGeom>
        </p:spPr>
        <p:txBody>
          <a:bodyPr wrap="none" lIns="0" tIns="0" rIns="0" bIns="0">
            <a:noAutofit/>
          </a:bodyPr>
          <a:lstStyle/>
          <a:p>
            <a:pPr indent="0">
              <a:spcAft>
                <a:spcPts val="3360"/>
              </a:spcAft>
            </a:pPr>
            <a:r>
              <a:rPr lang="en-US" sz="2600" b="1">
                <a:latin typeface="Times New Roman"/>
              </a:rPr>
              <a:t>C. Private corporation</a:t>
            </a:r>
          </a:p>
        </p:txBody>
      </p:sp>
      <p:sp>
        <p:nvSpPr>
          <p:cNvPr id="3" name="Rectangle 2"/>
          <p:cNvSpPr/>
          <p:nvPr/>
        </p:nvSpPr>
        <p:spPr>
          <a:xfrm>
            <a:off x="701040" y="2676144"/>
            <a:ext cx="9311640" cy="2898648"/>
          </a:xfrm>
          <a:prstGeom prst="rect">
            <a:avLst/>
          </a:prstGeom>
        </p:spPr>
        <p:txBody>
          <a:bodyPr lIns="0" tIns="0" rIns="0" bIns="0">
            <a:noAutofit/>
          </a:bodyPr>
          <a:lstStyle/>
          <a:p>
            <a:pPr indent="0" algn="just">
              <a:lnSpc>
                <a:spcPts val="3432"/>
              </a:lnSpc>
              <a:spcBef>
                <a:spcPts val="3360"/>
              </a:spcBef>
              <a:spcAft>
                <a:spcPts val="2310"/>
              </a:spcAft>
            </a:pPr>
            <a:r>
              <a:rPr lang="en-US" sz="1900">
                <a:latin typeface="Times New Roman"/>
              </a:rPr>
              <a:t>Some countries started to establish corporation or company kind of establishment to management the Waqf properties. Since the start of the Nineties, governments in many Muslim countries have taken steps to vary the fashion of administering the awqaf properties and activities.</a:t>
            </a:r>
          </a:p>
          <a:p>
            <a:pPr indent="0" algn="just">
              <a:lnSpc>
                <a:spcPts val="3456"/>
              </a:lnSpc>
            </a:pPr>
            <a:r>
              <a:rPr lang="en-US" sz="1900">
                <a:latin typeface="Times New Roman"/>
              </a:rPr>
              <a:t>Most the Muslim countries have established some agency to cater to the requirements of awqaf either as ministries or some central body unit”.</a:t>
            </a:r>
          </a:p>
        </p:txBody>
      </p:sp>
    </p:spTree>
  </p:cSld>
  <p:clrMapOvr>
    <a:overrideClrMapping bg1="lt1" tx1="dk1" bg2="lt2" tx2="dk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630680"/>
            <a:ext cx="9336024" cy="3724656"/>
          </a:xfrm>
          <a:prstGeom prst="rect">
            <a:avLst/>
          </a:prstGeom>
        </p:spPr>
        <p:txBody>
          <a:bodyPr lIns="0" tIns="0" rIns="0" bIns="0">
            <a:noAutofit/>
          </a:bodyPr>
          <a:lstStyle/>
          <a:p>
            <a:pPr indent="0" algn="just">
              <a:lnSpc>
                <a:spcPts val="3456"/>
              </a:lnSpc>
              <a:spcAft>
                <a:spcPts val="2310"/>
              </a:spcAft>
            </a:pPr>
            <a:r>
              <a:rPr lang="en-US" sz="1900">
                <a:latin typeface="Times New Roman"/>
              </a:rPr>
              <a:t>In Sudan, Awqaf Corporation was created in 1986 by the government. The substantial modification, however, took result in 1991, once the governet given bigger authority to the entity once it transferred government-owned properties to the Awqaf Corporation to develop. Identical issue happened in Kuwait, wherever a replacement entity was established in 1993.</a:t>
            </a:r>
          </a:p>
          <a:p>
            <a:pPr indent="0" algn="just">
              <a:lnSpc>
                <a:spcPts val="3432"/>
              </a:lnSpc>
            </a:pPr>
            <a:r>
              <a:rPr lang="en-US" sz="1900">
                <a:latin typeface="Times New Roman"/>
              </a:rPr>
              <a:t>The entity, referred to as the Kuwait Public Foundation, was established in 1993 to require over the management of waqf properties from the Ministry of Awqaf. The takeover of the management role from the Ministry of Awqaf was conjointly determined in Egypt and Jordan.</a:t>
            </a:r>
          </a:p>
        </p:txBody>
      </p:sp>
    </p:spTree>
  </p:cSld>
  <p:clrMapOvr>
    <a:overrideClrMapping bg1="lt1" tx1="dk1" bg2="lt2" tx2="dk2" accent1="accent1" accent2="accent2" accent3="accent3" accent4="accent4" accent5="accent5" accent6="accent6" hlink="hlink" folHlink="folHlink"/>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4688" cy="5967984"/>
          </a:xfrm>
          <a:prstGeom prst="rect">
            <a:avLst/>
          </a:prstGeom>
        </p:spPr>
        <p:txBody>
          <a:bodyPr lIns="0" tIns="0" rIns="0" bIns="0">
            <a:noAutofit/>
          </a:bodyPr>
          <a:lstStyle/>
          <a:p>
            <a:pPr indent="0" algn="just">
              <a:lnSpc>
                <a:spcPts val="3432"/>
              </a:lnSpc>
            </a:pPr>
            <a:r>
              <a:rPr lang="en-US" sz="1900">
                <a:latin typeface="Times New Roman"/>
              </a:rPr>
              <a:t>In Egypt, the Egyptian Awqaf Authority took over the role from the Ministry of Awqaf, whereas in Jordan, the Awqaf Properties Investment Corporation took over from the Ministry of Awqaf, Islamic Affairs and Holy Places.</a:t>
            </a:r>
          </a:p>
          <a:p>
            <a:pPr indent="0" algn="just">
              <a:lnSpc>
                <a:spcPts val="3432"/>
              </a:lnSpc>
              <a:spcAft>
                <a:spcPts val="2310"/>
              </a:spcAft>
            </a:pPr>
            <a:r>
              <a:rPr lang="en-US" sz="1900">
                <a:latin typeface="Times New Roman"/>
              </a:rPr>
              <a:t>A more modern initiative was seen in Qatar, wherever the Qatar Awqaf Authority was established in 2007, usurping the activities of the Awqaf Department of the Ministry of Awqaf and Islamic Affairs.</a:t>
            </a:r>
          </a:p>
          <a:p>
            <a:pPr indent="0" algn="just">
              <a:lnSpc>
                <a:spcPts val="3432"/>
              </a:lnSpc>
              <a:spcAft>
                <a:spcPts val="2310"/>
              </a:spcAft>
            </a:pPr>
            <a:r>
              <a:rPr lang="en-US" sz="1900">
                <a:latin typeface="Times New Roman"/>
              </a:rPr>
              <a:t>Meanwhile, in Asian country, the Asian country Waqf Foundation, associate degree entity created by the govt beneath the Department of Waqf, was established in 2008 and tasked to channel funds to the SRC. However, these reforms, as determined by students, failed to extremely modification the approach waqf properties were managed.</a:t>
            </a:r>
          </a:p>
          <a:p>
            <a:pPr indent="0" algn="just">
              <a:lnSpc>
                <a:spcPts val="3456"/>
              </a:lnSpc>
            </a:pPr>
            <a:r>
              <a:rPr lang="en-US" sz="1900">
                <a:latin typeface="Times New Roman"/>
              </a:rPr>
              <a:t>In some cases, however, the management of awqaf has become a typical public sector agency and being administered in keeping with the functionary system of the government”.</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7136" y="786384"/>
            <a:ext cx="2118360" cy="329184"/>
          </a:xfrm>
          <a:prstGeom prst="rect">
            <a:avLst/>
          </a:prstGeom>
        </p:spPr>
        <p:txBody>
          <a:bodyPr wrap="none" lIns="0" tIns="0" rIns="0" bIns="0">
            <a:noAutofit/>
          </a:bodyPr>
          <a:lstStyle/>
          <a:p>
            <a:pPr indent="0">
              <a:spcAft>
                <a:spcPts val="3360"/>
              </a:spcAft>
            </a:pPr>
            <a:r>
              <a:rPr lang="en-US" sz="2600" b="1">
                <a:latin typeface="Times New Roman"/>
              </a:rPr>
              <a:t>Defining Waqf</a:t>
            </a:r>
          </a:p>
        </p:txBody>
      </p:sp>
      <p:sp>
        <p:nvSpPr>
          <p:cNvPr id="3" name="Rectangle 2"/>
          <p:cNvSpPr/>
          <p:nvPr/>
        </p:nvSpPr>
        <p:spPr>
          <a:xfrm>
            <a:off x="701040" y="1648968"/>
            <a:ext cx="9320784" cy="3776472"/>
          </a:xfrm>
          <a:prstGeom prst="rect">
            <a:avLst/>
          </a:prstGeom>
        </p:spPr>
        <p:txBody>
          <a:bodyPr lIns="0" tIns="0" rIns="0" bIns="0">
            <a:noAutofit/>
          </a:bodyPr>
          <a:lstStyle/>
          <a:p>
            <a:pPr indent="0" algn="just">
              <a:lnSpc>
                <a:spcPts val="3456"/>
              </a:lnSpc>
              <a:spcBef>
                <a:spcPts val="3360"/>
              </a:spcBef>
              <a:spcAft>
                <a:spcPts val="2310"/>
              </a:spcAft>
            </a:pPr>
            <a:r>
              <a:rPr lang="en-US" sz="1900">
                <a:latin typeface="Times New Roman"/>
              </a:rPr>
              <a:t>The word waqf is an Arabic word which literally means to stop, to hold, confinement or prohibition. Waqf is singular Arabic word and Awqaf is the plural word Waqf.</a:t>
            </a:r>
          </a:p>
          <a:p>
            <a:pPr indent="0" algn="just">
              <a:lnSpc>
                <a:spcPts val="3432"/>
              </a:lnSpc>
            </a:pPr>
            <a:r>
              <a:rPr lang="en-US" sz="1900">
                <a:latin typeface="Times New Roman"/>
              </a:rPr>
              <a:t>In Islamic law literature, waqf denotes holding certain property and preserving it for the exclusive benefit of certain philanthropy and prohibiting any use or disposition of it outside its specific objective waqf is an endowment of money or property made for benevolent reasons.</a:t>
            </a:r>
            <a:r>
              <a:rPr lang="en-US" sz="1900" baseline="30000">
                <a:latin typeface="Times New Roman"/>
              </a:rPr>
              <a:t>1</a:t>
            </a:r>
            <a:r>
              <a:rPr lang="en-US" sz="1900">
                <a:latin typeface="Times New Roman"/>
              </a:rPr>
              <a:t> . notes that “the essential elements are that a person, with the intention of committing a pious deed, declares part of his or her property to be henceforth unalienable and designates persons or public utilities as beneficiaries of its yields” </a:t>
            </a:r>
            <a:r>
              <a:rPr lang="en-US" sz="1900" baseline="30000">
                <a:latin typeface="Times New Roman"/>
              </a:rPr>
              <a:t>3</a:t>
            </a:r>
            <a:r>
              <a:rPr lang="en-US" sz="19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17736" cy="4651248"/>
          </a:xfrm>
          <a:prstGeom prst="rect">
            <a:avLst/>
          </a:prstGeom>
        </p:spPr>
        <p:txBody>
          <a:bodyPr lIns="0" tIns="0" rIns="0" bIns="0">
            <a:noAutofit/>
          </a:bodyPr>
          <a:lstStyle/>
          <a:p>
            <a:pPr indent="0" algn="just">
              <a:lnSpc>
                <a:spcPts val="3456"/>
              </a:lnSpc>
              <a:spcAft>
                <a:spcPts val="2310"/>
              </a:spcAft>
            </a:pPr>
            <a:r>
              <a:rPr lang="en-US" sz="1900">
                <a:latin typeface="Times New Roman"/>
              </a:rPr>
              <a:t>The modification was rather superficial because the final authority for managing waqf properties still rests with the state.</a:t>
            </a:r>
          </a:p>
          <a:p>
            <a:pPr indent="0" algn="just">
              <a:lnSpc>
                <a:spcPts val="3456"/>
              </a:lnSpc>
              <a:spcAft>
                <a:spcPts val="2310"/>
              </a:spcAft>
            </a:pPr>
            <a:r>
              <a:rPr lang="en-US" sz="1900">
                <a:latin typeface="Times New Roman"/>
              </a:rPr>
              <a:t>Unfortunately, of these reforms couldn’t bit the real problem; thence, solutions instructed were solely cosmetic and represent mere modification of hands, a sort of intergeneration struggle, instead of a modification within the idea of management.</a:t>
            </a:r>
          </a:p>
          <a:p>
            <a:pPr indent="0" algn="just">
              <a:lnSpc>
                <a:spcPts val="3432"/>
              </a:lnSpc>
            </a:pPr>
            <a:r>
              <a:rPr lang="en-US" sz="1900">
                <a:latin typeface="Times New Roman"/>
              </a:rPr>
              <a:t>The necessity to vary the idea of management, realising that management beneath the state, and therefore the new reforms within the mould of corporation, wasn’t the satisfactory reform required to examine associate degree improvement within the management of waqf properties.</a:t>
            </a:r>
          </a:p>
        </p:txBody>
      </p:sp>
    </p:spTree>
  </p:cSld>
  <p:clrMapOvr>
    <a:overrideClrMapping bg1="lt1" tx1="dk1" bg2="lt2" tx2="dk2" accent1="accent1" accent2="accent2" accent3="accent3" accent4="accent4" accent5="accent5" accent6="accent6" hlink="hlink" folHlink="folHlink"/>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679704" y="755904"/>
            <a:ext cx="9339072" cy="2898648"/>
          </a:xfrm>
          <a:prstGeom prst="rect">
            <a:avLst/>
          </a:prstGeom>
        </p:spPr>
        <p:txBody>
          <a:bodyPr lIns="0" tIns="0" rIns="0" bIns="0">
            <a:noAutofit/>
          </a:bodyPr>
          <a:lstStyle/>
          <a:p>
            <a:pPr indent="0" algn="just">
              <a:lnSpc>
                <a:spcPts val="3432"/>
              </a:lnSpc>
              <a:spcAft>
                <a:spcPts val="2310"/>
              </a:spcAft>
            </a:pPr>
            <a:r>
              <a:rPr lang="en-US" sz="1900">
                <a:latin typeface="Times New Roman"/>
              </a:rPr>
              <a:t>The present effort to manage associate degreed monitor by state; and by an autonomous corporation, looks to relegate the “ideal” recommendation that waqf properties ought to be managed by non-governmental entity.</a:t>
            </a:r>
          </a:p>
          <a:p>
            <a:pPr indent="0" algn="just">
              <a:lnSpc>
                <a:spcPts val="3432"/>
              </a:lnSpc>
            </a:pPr>
            <a:r>
              <a:rPr lang="en-US" sz="1900">
                <a:latin typeface="Times New Roman"/>
              </a:rPr>
              <a:t>“Most Muslim countries currently directly or indirectly administer waqf lands in separate ministries, resulting in the death of the waqf’s non-governmental identity - creating awqaf just about indistinguishable from state lands”.</a:t>
            </a:r>
          </a:p>
        </p:txBody>
      </p:sp>
    </p:spTree>
  </p:cSld>
  <p:clrMapOvr>
    <a:overrideClrMapping bg1="lt1" tx1="dk1" bg2="lt2" tx2="dk2" accent1="accent1" accent2="accent2" accent3="accent3" accent4="accent4" accent5="accent5" accent6="accent6" hlink="hlink" folHlink="folHlink"/>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13232" y="795528"/>
            <a:ext cx="3852672" cy="353568"/>
          </a:xfrm>
          <a:prstGeom prst="rect">
            <a:avLst/>
          </a:prstGeom>
        </p:spPr>
        <p:txBody>
          <a:bodyPr wrap="none" lIns="0" tIns="0" rIns="0" bIns="0">
            <a:noAutofit/>
          </a:bodyPr>
          <a:lstStyle/>
          <a:p>
            <a:pPr indent="0">
              <a:spcAft>
                <a:spcPts val="3570"/>
              </a:spcAft>
            </a:pPr>
            <a:r>
              <a:rPr lang="en-US" sz="2600" b="1">
                <a:latin typeface="Times New Roman"/>
              </a:rPr>
              <a:t>Types of Waqf Properties</a:t>
            </a:r>
          </a:p>
        </p:txBody>
      </p:sp>
      <p:sp>
        <p:nvSpPr>
          <p:cNvPr id="3" name="Rectangle 2"/>
          <p:cNvSpPr/>
          <p:nvPr/>
        </p:nvSpPr>
        <p:spPr>
          <a:xfrm>
            <a:off x="688848" y="1688592"/>
            <a:ext cx="9299448" cy="3767328"/>
          </a:xfrm>
          <a:prstGeom prst="rect">
            <a:avLst/>
          </a:prstGeom>
        </p:spPr>
        <p:txBody>
          <a:bodyPr lIns="0" tIns="0" rIns="0" bIns="0">
            <a:noAutofit/>
          </a:bodyPr>
          <a:lstStyle/>
          <a:p>
            <a:pPr indent="0" algn="just">
              <a:spcBef>
                <a:spcPts val="3570"/>
              </a:spcBef>
              <a:spcAft>
                <a:spcPts val="3570"/>
              </a:spcAft>
            </a:pPr>
            <a:r>
              <a:rPr lang="en-US" sz="2000" b="1">
                <a:latin typeface="Times New Roman"/>
              </a:rPr>
              <a:t>Forms of assets</a:t>
            </a:r>
          </a:p>
          <a:p>
            <a:pPr indent="0" algn="just">
              <a:spcAft>
                <a:spcPts val="3570"/>
              </a:spcAft>
            </a:pPr>
            <a:r>
              <a:rPr lang="en-US" sz="1900" i="1" spc="-50">
                <a:latin typeface="Times New Roman"/>
              </a:rPr>
              <a:t>Al-mauqoof</a:t>
            </a:r>
            <a:r>
              <a:rPr lang="en-US" sz="1900">
                <a:latin typeface="Times New Roman"/>
              </a:rPr>
              <a:t> can take many forms.</a:t>
            </a:r>
          </a:p>
          <a:p>
            <a:pPr indent="0" algn="just">
              <a:lnSpc>
                <a:spcPts val="3432"/>
              </a:lnSpc>
            </a:pPr>
            <a:r>
              <a:rPr lang="en-US" sz="1900">
                <a:latin typeface="Times New Roman"/>
              </a:rPr>
              <a:t>These may be:</a:t>
            </a:r>
          </a:p>
          <a:p>
            <a:pPr indent="0" algn="just">
              <a:lnSpc>
                <a:spcPts val="3432"/>
              </a:lnSpc>
            </a:pPr>
            <a:r>
              <a:rPr lang="en-US" sz="2000" b="1">
                <a:latin typeface="Times New Roman"/>
              </a:rPr>
              <a:t>i) Shares in companies / </a:t>
            </a:r>
            <a:r>
              <a:rPr lang="en-US" sz="1800" b="1" i="1">
                <a:latin typeface="Times New Roman"/>
              </a:rPr>
              <a:t>waqf</a:t>
            </a:r>
            <a:r>
              <a:rPr lang="en-US" sz="2000" b="1">
                <a:latin typeface="Times New Roman"/>
              </a:rPr>
              <a:t> shares </a:t>
            </a:r>
            <a:r>
              <a:rPr lang="en-US" sz="1800" b="1" i="1">
                <a:latin typeface="Times New Roman"/>
              </a:rPr>
              <a:t>(waqf irsyod)</a:t>
            </a:r>
          </a:p>
          <a:p>
            <a:pPr indent="0" algn="just">
              <a:lnSpc>
                <a:spcPts val="3432"/>
              </a:lnSpc>
            </a:pPr>
            <a:r>
              <a:rPr lang="en-US" sz="1900">
                <a:latin typeface="Times New Roman"/>
              </a:rPr>
              <a:t>In the Selangor </a:t>
            </a:r>
            <a:r>
              <a:rPr lang="en-US" sz="1900" i="1" spc="-50">
                <a:latin typeface="Times New Roman"/>
              </a:rPr>
              <a:t>Waqf</a:t>
            </a:r>
            <a:r>
              <a:rPr lang="en-US" sz="1900">
                <a:latin typeface="Times New Roman"/>
              </a:rPr>
              <a:t> Act, as mentioned in an earlier paragraph, the assets can be in the form of a corporation which owns the land (”Enakmen Wakaf ( Negeri Selangor),” 1999). Such </a:t>
            </a:r>
            <a:r>
              <a:rPr lang="en-US" sz="1900" i="1" spc="-50">
                <a:latin typeface="Times New Roman"/>
              </a:rPr>
              <a:t>waqf</a:t>
            </a:r>
            <a:r>
              <a:rPr lang="en-US" sz="1900">
                <a:latin typeface="Times New Roman"/>
              </a:rPr>
              <a:t> is called </a:t>
            </a:r>
            <a:r>
              <a:rPr lang="en-US" sz="1900" i="1" spc="-50">
                <a:latin typeface="Times New Roman"/>
              </a:rPr>
              <a:t>waqf irsyod.</a:t>
            </a:r>
          </a:p>
        </p:txBody>
      </p:sp>
    </p:spTree>
  </p:cSld>
  <p:clrMapOvr>
    <a:overrideClrMapping bg1="lt1" tx1="dk1" bg2="lt2" tx2="dk2" accent1="accent1" accent2="accent2" accent3="accent3" accent4="accent4" accent5="accent5" accent6="accent6" hlink="hlink" folHlink="folHlink"/>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42120" cy="5090160"/>
          </a:xfrm>
          <a:prstGeom prst="rect">
            <a:avLst/>
          </a:prstGeom>
        </p:spPr>
        <p:txBody>
          <a:bodyPr lIns="0" tIns="0" rIns="0" bIns="0">
            <a:noAutofit/>
          </a:bodyPr>
          <a:lstStyle/>
          <a:p>
            <a:pPr indent="0" algn="just">
              <a:lnSpc>
                <a:spcPts val="3432"/>
              </a:lnSpc>
              <a:spcAft>
                <a:spcPts val="2310"/>
              </a:spcAft>
            </a:pPr>
            <a:r>
              <a:rPr lang="en-US" sz="1900">
                <a:latin typeface="Times New Roman"/>
              </a:rPr>
              <a:t>This has been spelt out explicitly to allow the assets to be in the form of a corporation. This provision was necessary as Malaysia has embarked on the </a:t>
            </a:r>
            <a:r>
              <a:rPr lang="en-US" sz="1900" i="1" spc="-50">
                <a:latin typeface="Times New Roman"/>
              </a:rPr>
              <a:t>waqf</a:t>
            </a:r>
            <a:r>
              <a:rPr lang="en-US" sz="1900">
                <a:latin typeface="Times New Roman"/>
              </a:rPr>
              <a:t> ownership of property through a corporation. Such purchases have been made by the Johore Corporation where they issued </a:t>
            </a:r>
            <a:r>
              <a:rPr lang="en-US" sz="1900" i="1" spc="-50">
                <a:latin typeface="Times New Roman"/>
              </a:rPr>
              <a:t>waqf</a:t>
            </a:r>
            <a:r>
              <a:rPr lang="en-US" sz="1900">
                <a:latin typeface="Times New Roman"/>
              </a:rPr>
              <a:t> shares and the shares were then transferred to purchase companies and properties.</a:t>
            </a:r>
          </a:p>
          <a:p>
            <a:pPr indent="0" algn="just">
              <a:lnSpc>
                <a:spcPts val="3432"/>
              </a:lnSpc>
            </a:pPr>
            <a:r>
              <a:rPr lang="en-US" sz="1900">
                <a:latin typeface="Times New Roman"/>
              </a:rPr>
              <a:t>In the case of Singapore, while there is no provision clearly spelt out in the AMLA, the </a:t>
            </a:r>
            <a:r>
              <a:rPr lang="en-US" sz="1900" i="1" spc="-50">
                <a:latin typeface="Times New Roman"/>
              </a:rPr>
              <a:t>waqf </a:t>
            </a:r>
            <a:r>
              <a:rPr lang="en-US" sz="1900">
                <a:latin typeface="Times New Roman"/>
              </a:rPr>
              <a:t>assets that were purchased by Muis at 11 Beach Road which is a 6-storey office building were purchased hrough a form of company. The company which owned the assets was the Development Bank of Singapore (DBS). Such ownership of property through a company is prevalent as ownership through a company is cheaper due to the lower stamp duty imposed on a company.</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90304" cy="5971032"/>
          </a:xfrm>
          <a:prstGeom prst="rect">
            <a:avLst/>
          </a:prstGeom>
        </p:spPr>
        <p:txBody>
          <a:bodyPr lIns="0" tIns="0" rIns="0" bIns="0">
            <a:noAutofit/>
          </a:bodyPr>
          <a:lstStyle/>
          <a:p>
            <a:pPr indent="0" algn="just">
              <a:lnSpc>
                <a:spcPts val="3432"/>
              </a:lnSpc>
              <a:spcAft>
                <a:spcPts val="2310"/>
              </a:spcAft>
            </a:pPr>
            <a:r>
              <a:rPr lang="en-US" sz="1900">
                <a:latin typeface="Times New Roman"/>
              </a:rPr>
              <a:t>In addition with high gearing created to own the property, the company is able to reduce its tax expenses significantly as the interest expenses would have reduced the company‘s net profit. While such </a:t>
            </a:r>
            <a:r>
              <a:rPr lang="en-US" sz="1900" i="1" spc="-50">
                <a:latin typeface="Times New Roman"/>
              </a:rPr>
              <a:t>awqaf</a:t>
            </a:r>
            <a:r>
              <a:rPr lang="en-US" sz="1900">
                <a:latin typeface="Times New Roman"/>
              </a:rPr>
              <a:t> have been created by owning shares in a company</a:t>
            </a:r>
          </a:p>
          <a:p>
            <a:pPr indent="0" algn="just">
              <a:spcAft>
                <a:spcPts val="3570"/>
              </a:spcAft>
            </a:pPr>
            <a:r>
              <a:rPr lang="en-US" sz="2000" b="1">
                <a:latin typeface="Times New Roman"/>
              </a:rPr>
              <a:t>ii)    Temporary versus permanent assets</a:t>
            </a:r>
          </a:p>
          <a:p>
            <a:pPr indent="0" algn="just">
              <a:lnSpc>
                <a:spcPts val="3456"/>
              </a:lnSpc>
              <a:spcAft>
                <a:spcPts val="2310"/>
              </a:spcAft>
            </a:pPr>
            <a:r>
              <a:rPr lang="en-US" sz="1900">
                <a:latin typeface="Times New Roman"/>
              </a:rPr>
              <a:t>Many of the </a:t>
            </a:r>
            <a:r>
              <a:rPr lang="en-US" sz="1900" i="1" spc="-50">
                <a:latin typeface="Times New Roman"/>
              </a:rPr>
              <a:t>fuqaha</a:t>
            </a:r>
            <a:r>
              <a:rPr lang="en-US" sz="1900">
                <a:latin typeface="Times New Roman"/>
              </a:rPr>
              <a:t> agree that a permanent feature in a </a:t>
            </a:r>
            <a:r>
              <a:rPr lang="en-US" sz="1900" i="1" spc="-50">
                <a:latin typeface="Times New Roman"/>
              </a:rPr>
              <a:t>waqf</a:t>
            </a:r>
            <a:r>
              <a:rPr lang="en-US" sz="1900">
                <a:latin typeface="Times New Roman"/>
              </a:rPr>
              <a:t> is a necessary condition for the validity of </a:t>
            </a:r>
            <a:r>
              <a:rPr lang="en-US" sz="1900" i="1" spc="-50">
                <a:latin typeface="Times New Roman"/>
              </a:rPr>
              <a:t>waqf</a:t>
            </a:r>
            <a:r>
              <a:rPr lang="en-US" sz="1900">
                <a:latin typeface="Times New Roman"/>
              </a:rPr>
              <a:t> (Mahamood, 2006). The capital that is bequeathed by the </a:t>
            </a:r>
            <a:r>
              <a:rPr lang="en-US" sz="1900" i="1" spc="-50">
                <a:latin typeface="Times New Roman"/>
              </a:rPr>
              <a:t>waqif</a:t>
            </a:r>
            <a:r>
              <a:rPr lang="en-US" sz="1900">
                <a:latin typeface="Times New Roman"/>
              </a:rPr>
              <a:t> should be permanent in nature. There are two issues here; one is on the concept of perpetuity in the creation of the </a:t>
            </a:r>
            <a:r>
              <a:rPr lang="en-US" sz="1900" i="1" spc="-50">
                <a:latin typeface="Times New Roman"/>
              </a:rPr>
              <a:t>waqf</a:t>
            </a:r>
            <a:r>
              <a:rPr lang="en-US" sz="1900">
                <a:latin typeface="Times New Roman"/>
              </a:rPr>
              <a:t>the other is on the concept of permanency in the conditions of the assets.</a:t>
            </a:r>
          </a:p>
          <a:p>
            <a:pPr indent="0" algn="just">
              <a:lnSpc>
                <a:spcPts val="3456"/>
              </a:lnSpc>
            </a:pPr>
            <a:r>
              <a:rPr lang="en-US" sz="1900">
                <a:latin typeface="Times New Roman"/>
              </a:rPr>
              <a:t>The concept of perpetuity on the creation of a </a:t>
            </a:r>
            <a:r>
              <a:rPr lang="en-US" sz="1900" i="1" spc="-50">
                <a:latin typeface="Times New Roman"/>
              </a:rPr>
              <a:t>waqf</a:t>
            </a:r>
            <a:r>
              <a:rPr lang="en-US" sz="1900">
                <a:latin typeface="Times New Roman"/>
              </a:rPr>
              <a:t> cannot be denied, as once a person has decided to create a </a:t>
            </a:r>
            <a:r>
              <a:rPr lang="en-US" sz="1900" i="1" spc="-50">
                <a:latin typeface="Times New Roman"/>
              </a:rPr>
              <a:t>waqf</a:t>
            </a:r>
            <a:r>
              <a:rPr lang="en-US" sz="1900">
                <a:latin typeface="Times New Roman"/>
              </a:rPr>
              <a:t> for a certain asset, he cannot later revoke it.</a:t>
            </a:r>
          </a:p>
          <a:p>
            <a:pPr indent="0" algn="just"/>
            <a:r>
              <a:rPr lang="en-US" sz="2000" b="1">
                <a:latin typeface="Times New Roman"/>
              </a:rPr>
              <a:t>iii)    Leasehold assets</a:t>
            </a:r>
          </a:p>
        </p:txBody>
      </p:sp>
    </p:spTree>
  </p:cSld>
  <p:clrMapOvr>
    <a:overrideClrMapping bg1="lt1" tx1="dk1" bg2="lt2" tx2="dk2" accent1="accent1" accent2="accent2" accent3="accent3" accent4="accent4" accent5="accent5" accent6="accent6" hlink="hlink" folHlink="folHlink"/>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4599432"/>
          </a:xfrm>
          <a:prstGeom prst="rect">
            <a:avLst/>
          </a:prstGeom>
        </p:spPr>
        <p:txBody>
          <a:bodyPr lIns="0" tIns="0" rIns="0" bIns="0">
            <a:noAutofit/>
          </a:bodyPr>
          <a:lstStyle/>
          <a:p>
            <a:pPr indent="0" algn="just">
              <a:lnSpc>
                <a:spcPts val="3456"/>
              </a:lnSpc>
              <a:spcAft>
                <a:spcPts val="2310"/>
              </a:spcAft>
            </a:pPr>
            <a:r>
              <a:rPr lang="en-US" sz="1900">
                <a:latin typeface="Times New Roman"/>
              </a:rPr>
              <a:t>Based on the arguments by the different </a:t>
            </a:r>
            <a:r>
              <a:rPr lang="en-US" sz="1900" i="1" spc="-50">
                <a:latin typeface="Times New Roman"/>
              </a:rPr>
              <a:t>fuqaha</a:t>
            </a:r>
            <a:r>
              <a:rPr lang="en-US" sz="1900">
                <a:latin typeface="Times New Roman"/>
              </a:rPr>
              <a:t> on the temporality of a </a:t>
            </a:r>
            <a:r>
              <a:rPr lang="en-US" sz="1900" i="1" spc="-50">
                <a:latin typeface="Times New Roman"/>
              </a:rPr>
              <a:t>waqf,</a:t>
            </a:r>
            <a:r>
              <a:rPr lang="en-US" sz="1900">
                <a:latin typeface="Times New Roman"/>
              </a:rPr>
              <a:t> Muis, in its </a:t>
            </a:r>
            <a:r>
              <a:rPr lang="en-US" sz="1900" i="1" spc="-50">
                <a:latin typeface="Times New Roman"/>
              </a:rPr>
              <a:t>waqf</a:t>
            </a:r>
            <a:r>
              <a:rPr lang="en-US" sz="1900">
                <a:latin typeface="Times New Roman"/>
              </a:rPr>
              <a:t> definition, has stated that a </a:t>
            </a:r>
            <a:r>
              <a:rPr lang="en-US" sz="1900" i="1" spc="-50">
                <a:latin typeface="Times New Roman"/>
              </a:rPr>
              <a:t>waqf</a:t>
            </a:r>
            <a:r>
              <a:rPr lang="en-US" sz="1900">
                <a:latin typeface="Times New Roman"/>
              </a:rPr>
              <a:t> needs to have permanent dedication.</a:t>
            </a:r>
          </a:p>
          <a:p>
            <a:pPr indent="0" algn="just">
              <a:lnSpc>
                <a:spcPts val="3456"/>
              </a:lnSpc>
              <a:spcAft>
                <a:spcPts val="2310"/>
              </a:spcAft>
            </a:pPr>
            <a:r>
              <a:rPr lang="en-US" sz="1900">
                <a:latin typeface="Times New Roman"/>
              </a:rPr>
              <a:t>However, it is not explicit in whether the types of asset need to be permanent in nature as the definition allows for movable and immovable properties.</a:t>
            </a:r>
          </a:p>
          <a:p>
            <a:pPr indent="0" algn="just">
              <a:lnSpc>
                <a:spcPts val="3432"/>
              </a:lnSpc>
            </a:pPr>
            <a:r>
              <a:rPr lang="en-US" sz="2000" b="1">
                <a:latin typeface="Times New Roman"/>
              </a:rPr>
              <a:t>iv) Movable Assets (cash)</a:t>
            </a:r>
          </a:p>
          <a:p>
            <a:pPr indent="0" algn="just">
              <a:lnSpc>
                <a:spcPts val="3432"/>
              </a:lnSpc>
            </a:pPr>
            <a:r>
              <a:rPr lang="en-US" sz="1900">
                <a:latin typeface="Times New Roman"/>
              </a:rPr>
              <a:t>The argument on the permanency of a </a:t>
            </a:r>
            <a:r>
              <a:rPr lang="en-US" sz="1900" i="1" spc="-50">
                <a:latin typeface="Times New Roman"/>
              </a:rPr>
              <a:t>waqf</a:t>
            </a:r>
            <a:r>
              <a:rPr lang="en-US" sz="1900">
                <a:latin typeface="Times New Roman"/>
              </a:rPr>
              <a:t> is basically on the fact that a </a:t>
            </a:r>
            <a:r>
              <a:rPr lang="en-US" sz="1900" i="1" spc="-50">
                <a:latin typeface="Times New Roman"/>
              </a:rPr>
              <a:t>waqf</a:t>
            </a:r>
            <a:r>
              <a:rPr lang="en-US" sz="1900">
                <a:latin typeface="Times New Roman"/>
              </a:rPr>
              <a:t> must continue to serve its propitiatory offerings for an unlimited period. In the case of the assets, they can be in any form and need not be in the form of land. Movable properties can be in the form of cash.</a:t>
            </a:r>
          </a:p>
        </p:txBody>
      </p:sp>
    </p:spTree>
  </p:cSld>
  <p:clrMapOvr>
    <a:overrideClrMapping bg1="lt1" tx1="dk1" bg2="lt2" tx2="dk2" accent1="accent1" accent2="accent2" accent3="accent3" accent4="accent4" accent5="accent5" accent6="accent6" hlink="hlink" folHlink="folHlink"/>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287256" cy="3776472"/>
          </a:xfrm>
          <a:prstGeom prst="rect">
            <a:avLst/>
          </a:prstGeom>
        </p:spPr>
        <p:txBody>
          <a:bodyPr lIns="0" tIns="0" rIns="0" bIns="0">
            <a:noAutofit/>
          </a:bodyPr>
          <a:lstStyle/>
          <a:p>
            <a:pPr indent="0" algn="just">
              <a:lnSpc>
                <a:spcPts val="3432"/>
              </a:lnSpc>
              <a:spcAft>
                <a:spcPts val="2310"/>
              </a:spcAft>
            </a:pPr>
            <a:r>
              <a:rPr lang="en-US" sz="1900">
                <a:latin typeface="Times New Roman"/>
              </a:rPr>
              <a:t>The cash </a:t>
            </a:r>
            <a:r>
              <a:rPr lang="en-US" sz="1900" i="1" spc="-50">
                <a:latin typeface="Times New Roman"/>
              </a:rPr>
              <a:t>waqf,</a:t>
            </a:r>
            <a:r>
              <a:rPr lang="en-US" sz="1900">
                <a:latin typeface="Times New Roman"/>
              </a:rPr>
              <a:t> which is a trust fund practised in the Ottoman Empire was approved by the Ottoman court in the 15th century. The cash </a:t>
            </a:r>
            <a:r>
              <a:rPr lang="en-US" sz="1900" i="1" spc="-50">
                <a:latin typeface="Times New Roman"/>
              </a:rPr>
              <a:t>waqf</a:t>
            </a:r>
            <a:r>
              <a:rPr lang="en-US" sz="1900">
                <a:latin typeface="Times New Roman"/>
              </a:rPr>
              <a:t> historically acted as a form of credit for the people. In Turkey, Malaysia, Kuwait, Singapore, India and many other countries there are elements of cash </a:t>
            </a:r>
            <a:r>
              <a:rPr lang="en-US" sz="1900" i="1" spc="-50">
                <a:latin typeface="Times New Roman"/>
              </a:rPr>
              <a:t>waqf</a:t>
            </a:r>
            <a:r>
              <a:rPr lang="en-US" sz="1900">
                <a:latin typeface="Times New Roman"/>
              </a:rPr>
              <a:t> in their </a:t>
            </a:r>
            <a:r>
              <a:rPr lang="en-US" sz="1900" i="1" spc="-50">
                <a:latin typeface="Times New Roman"/>
              </a:rPr>
              <a:t>waqf</a:t>
            </a:r>
            <a:r>
              <a:rPr lang="en-US" sz="1900">
                <a:latin typeface="Times New Roman"/>
              </a:rPr>
              <a:t> registers.</a:t>
            </a:r>
          </a:p>
          <a:p>
            <a:pPr indent="0" algn="just">
              <a:lnSpc>
                <a:spcPts val="3432"/>
              </a:lnSpc>
            </a:pPr>
            <a:r>
              <a:rPr lang="en-US" sz="1900">
                <a:latin typeface="Times New Roman"/>
              </a:rPr>
              <a:t>In Singapore, the cash </a:t>
            </a:r>
            <a:r>
              <a:rPr lang="en-US" sz="1900" i="1" spc="-50">
                <a:latin typeface="Times New Roman"/>
              </a:rPr>
              <a:t>waqf</a:t>
            </a:r>
            <a:r>
              <a:rPr lang="en-US" sz="1900">
                <a:latin typeface="Times New Roman"/>
              </a:rPr>
              <a:t> exists due to the compensation money received from the land acquired by the authority. Although the properties ceased to exist, the </a:t>
            </a:r>
            <a:r>
              <a:rPr lang="en-US" sz="1900" i="1" spc="-50">
                <a:latin typeface="Times New Roman"/>
              </a:rPr>
              <a:t>waqf</a:t>
            </a:r>
            <a:r>
              <a:rPr lang="en-US" sz="1900">
                <a:latin typeface="Times New Roman"/>
              </a:rPr>
              <a:t> entity is still retained and the cash is invested in deposits. For many years the cash is invested in deposits until it is pooled together to purchase a property.</a:t>
            </a:r>
          </a:p>
        </p:txBody>
      </p:sp>
    </p:spTree>
  </p:cSld>
  <p:clrMapOvr>
    <a:overrideClrMapping bg1="lt1" tx1="dk1" bg2="lt2" tx2="dk2" accent1="accent1" accent2="accent2" accent3="accent3" accent4="accent4" accent5="accent5" accent6="accent6" hlink="hlink" folHlink="folHlink"/>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65048"/>
            <a:ext cx="9342120" cy="2453640"/>
          </a:xfrm>
          <a:prstGeom prst="rect">
            <a:avLst/>
          </a:prstGeom>
        </p:spPr>
        <p:txBody>
          <a:bodyPr lIns="0" tIns="0" rIns="0" bIns="0">
            <a:noAutofit/>
          </a:bodyPr>
          <a:lstStyle/>
          <a:p>
            <a:pPr indent="0" algn="just">
              <a:lnSpc>
                <a:spcPts val="3432"/>
              </a:lnSpc>
            </a:pPr>
            <a:r>
              <a:rPr lang="en-US" sz="2000" b="1">
                <a:latin typeface="Times New Roman"/>
              </a:rPr>
              <a:t>v) Other forms of assets</a:t>
            </a:r>
          </a:p>
          <a:p>
            <a:pPr indent="0" algn="just">
              <a:lnSpc>
                <a:spcPts val="3432"/>
              </a:lnSpc>
            </a:pPr>
            <a:r>
              <a:rPr lang="en-US" sz="1900">
                <a:latin typeface="Times New Roman"/>
              </a:rPr>
              <a:t>During the time of the Prophet, for the purpose of battle and in order to provide the necessary equipment and provisions for the army, he called upon the people to donate horses as </a:t>
            </a:r>
            <a:r>
              <a:rPr lang="en-US" sz="1900" i="1" spc="-50">
                <a:latin typeface="Times New Roman"/>
              </a:rPr>
              <a:t>habs, </a:t>
            </a:r>
            <a:r>
              <a:rPr lang="en-US" sz="1900">
                <a:latin typeface="Times New Roman"/>
              </a:rPr>
              <a:t>and promised them a favourable future in the hereafter . However, of late, the act of </a:t>
            </a:r>
            <a:r>
              <a:rPr lang="en-US" sz="1900" i="1" spc="-50">
                <a:latin typeface="Times New Roman"/>
              </a:rPr>
              <a:t>waqf </a:t>
            </a:r>
            <a:r>
              <a:rPr lang="en-US" sz="1900">
                <a:latin typeface="Times New Roman"/>
              </a:rPr>
              <a:t>does not seem to be very popular, either because it has not been marketed or the administering of such assets now poses a very great challenge.</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755904"/>
            <a:ext cx="9336024" cy="5967984"/>
          </a:xfrm>
          <a:prstGeom prst="rect">
            <a:avLst/>
          </a:prstGeom>
        </p:spPr>
        <p:txBody>
          <a:bodyPr lIns="0" tIns="0" rIns="0" bIns="0">
            <a:noAutofit/>
          </a:bodyPr>
          <a:lstStyle/>
          <a:p>
            <a:pPr indent="0" algn="just">
              <a:lnSpc>
                <a:spcPts val="3432"/>
              </a:lnSpc>
              <a:spcAft>
                <a:spcPts val="2310"/>
              </a:spcAft>
            </a:pPr>
            <a:r>
              <a:rPr lang="en-US" sz="1900">
                <a:latin typeface="Times New Roman"/>
              </a:rPr>
              <a:t>Waqf is “the detention of the corpus from the ownership of any person and the gift of its income or usufruct, either presently or in future, to some charitable purpose” and while “ownership of the waqf property was thereby relinquished by the founder, it was not acquired by any other person; rather it was ‘arrested’ or ‘detained’”</a:t>
            </a:r>
            <a:r>
              <a:rPr lang="en-US" sz="1900" baseline="30000">
                <a:latin typeface="Times New Roman"/>
              </a:rPr>
              <a:t>4</a:t>
            </a:r>
            <a:r>
              <a:rPr lang="en-US" sz="1900">
                <a:latin typeface="Times New Roman"/>
              </a:rPr>
              <a:t>.</a:t>
            </a:r>
          </a:p>
          <a:p>
            <a:pPr indent="0" algn="just">
              <a:lnSpc>
                <a:spcPts val="3432"/>
              </a:lnSpc>
              <a:spcAft>
                <a:spcPts val="2310"/>
              </a:spcAft>
            </a:pPr>
            <a:r>
              <a:rPr lang="en-US" sz="1900">
                <a:latin typeface="Times New Roman"/>
              </a:rPr>
              <a:t>Waqf is “the voluntary relinquishing of the right of a disposal of a thing by its owner and the dedication of the usufruct of that thing to some charitable end, as a charitable gift”.</a:t>
            </a:r>
          </a:p>
          <a:p>
            <a:pPr indent="0" algn="just">
              <a:lnSpc>
                <a:spcPts val="3456"/>
              </a:lnSpc>
              <a:spcAft>
                <a:spcPts val="2310"/>
              </a:spcAft>
            </a:pPr>
            <a:r>
              <a:rPr lang="en-US" sz="1900">
                <a:latin typeface="Times New Roman"/>
              </a:rPr>
              <a:t>The donor of Waqf, motivated by his/her religious belief, donates some properties so that they can be used to benefit recipients and public.</a:t>
            </a:r>
          </a:p>
          <a:p>
            <a:pPr indent="0" algn="just">
              <a:lnSpc>
                <a:spcPts val="3456"/>
              </a:lnSpc>
            </a:pPr>
            <a:r>
              <a:rPr lang="en-US" sz="1900">
                <a:latin typeface="Times New Roman"/>
              </a:rPr>
              <a:t>The Arabic word, Waqf initially used by Arabs has been widely used by Muslim in other parts of the world later. This has resulted in different transliterations, such as wakf, vakf, vakif, vaqf and wakaf. In Northern and Southern Africa, the word Waqf is used also as Habs</a:t>
            </a:r>
            <a:r>
              <a:rPr lang="en-US" sz="1900" baseline="30000">
                <a:latin typeface="Times New Roman"/>
              </a:rPr>
              <a:t>1</a:t>
            </a:r>
            <a:r>
              <a:rPr lang="en-US" sz="19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01040" y="1194816"/>
            <a:ext cx="9284208" cy="3069336"/>
          </a:xfrm>
          <a:prstGeom prst="rect">
            <a:avLst/>
          </a:prstGeom>
        </p:spPr>
        <p:txBody>
          <a:bodyPr lIns="0" tIns="0" rIns="0" bIns="0">
            <a:noAutofit/>
          </a:bodyPr>
          <a:lstStyle/>
          <a:p>
            <a:pPr indent="0" algn="just">
              <a:lnSpc>
                <a:spcPts val="3432"/>
              </a:lnSpc>
            </a:pPr>
            <a:r>
              <a:rPr lang="en-US" sz="1900">
                <a:latin typeface="Times New Roman"/>
              </a:rPr>
              <a:t>Simply, Waqf is a donated property used for the benefit specified by the donor, in which the purpose must be benevolent, normally serving community interests </a:t>
            </a:r>
            <a:r>
              <a:rPr lang="en-US" sz="1900" baseline="30000">
                <a:latin typeface="Times New Roman"/>
              </a:rPr>
              <a:t>4</a:t>
            </a:r>
            <a:r>
              <a:rPr lang="en-US" sz="1900">
                <a:latin typeface="Times New Roman"/>
              </a:rPr>
              <a:t>. The donor can state his/her intention to do waqf verbally or in writing (waqf deed), although the current practice requires the undertaking to be in writing.</a:t>
            </a:r>
          </a:p>
          <a:p>
            <a:pPr marL="254000" indent="0" algn="just">
              <a:lnSpc>
                <a:spcPts val="1368"/>
              </a:lnSpc>
            </a:pPr>
            <a:r>
              <a:rPr lang="en-US" sz="800">
                <a:latin typeface="Times New Roman"/>
              </a:rPr>
              <a:t>1.    (Al-Habshi, 1991)</a:t>
            </a:r>
          </a:p>
          <a:p>
            <a:pPr marL="254000" indent="0" algn="just">
              <a:lnSpc>
                <a:spcPts val="1368"/>
              </a:lnSpc>
            </a:pPr>
            <a:r>
              <a:rPr lang="en-US" sz="800">
                <a:latin typeface="Times New Roman"/>
              </a:rPr>
              <a:t>2.    Kahf (2007)</a:t>
            </a:r>
          </a:p>
          <a:p>
            <a:pPr marL="254000" indent="0" algn="just">
              <a:lnSpc>
                <a:spcPts val="1368"/>
              </a:lnSpc>
            </a:pPr>
            <a:r>
              <a:rPr lang="en-US" sz="800">
                <a:latin typeface="Times New Roman"/>
              </a:rPr>
              <a:t>3.    (The Encyclopaedia of Islam)</a:t>
            </a:r>
          </a:p>
          <a:p>
            <a:pPr marL="254000" indent="0" algn="just">
              <a:lnSpc>
                <a:spcPts val="1368"/>
              </a:lnSpc>
            </a:pPr>
            <a:r>
              <a:rPr lang="en-US" sz="800">
                <a:latin typeface="Times New Roman"/>
              </a:rPr>
              <a:t>4.    McChesney (1991, p. 6)</a:t>
            </a:r>
          </a:p>
          <a:p>
            <a:pPr marL="254000" indent="0" algn="just">
              <a:lnSpc>
                <a:spcPts val="1368"/>
              </a:lnSpc>
            </a:pPr>
            <a:r>
              <a:rPr lang="en-US" sz="800">
                <a:latin typeface="Times New Roman"/>
              </a:rPr>
              <a:t>5.    Islahi, 2003</a:t>
            </a:r>
          </a:p>
          <a:p>
            <a:pPr marL="254000" indent="0" algn="just">
              <a:lnSpc>
                <a:spcPts val="1368"/>
              </a:lnSpc>
            </a:pPr>
            <a:r>
              <a:rPr lang="en-US" sz="800">
                <a:latin typeface="Times New Roman"/>
              </a:rPr>
              <a:t>6.    Al-Dhnabi 1985; Mahamood, 2006: 15)</a:t>
            </a:r>
          </a:p>
          <a:p>
            <a:pPr marL="254000" indent="0" algn="just">
              <a:lnSpc>
                <a:spcPts val="1368"/>
              </a:lnSpc>
            </a:pPr>
            <a:r>
              <a:rPr lang="en-US" sz="800">
                <a:latin typeface="Times New Roman"/>
              </a:rPr>
              <a:t>7.    (Bukhari, 1996)</a:t>
            </a:r>
          </a:p>
          <a:p>
            <a:pPr marL="254000" indent="0" algn="just">
              <a:lnSpc>
                <a:spcPts val="1368"/>
              </a:lnSpc>
            </a:pPr>
            <a:r>
              <a:rPr lang="en-US" sz="800">
                <a:latin typeface="Times New Roman"/>
              </a:rPr>
              <a:t>8.    Gil,1998</a:t>
            </a:r>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0</TotalTime>
  <Words>9125</Words>
  <Application>Microsoft Office PowerPoint</Application>
  <PresentationFormat>Custom</PresentationFormat>
  <Paragraphs>267</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Century Gothic</vt:lpstr>
      <vt:lpstr>Garamond</vt:lpstr>
      <vt:lpstr>Times New Roman</vt:lpstr>
      <vt:lpstr>Savon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IIIEF</dc:creator>
  <cp:keywords/>
  <cp:lastModifiedBy>ComputerZone</cp:lastModifiedBy>
  <cp:revision>1</cp:revision>
  <dcterms:modified xsi:type="dcterms:W3CDTF">2021-06-22T14:13:56Z</dcterms:modified>
</cp:coreProperties>
</file>