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312" r:id="rId4"/>
    <p:sldId id="258" r:id="rId5"/>
    <p:sldId id="313" r:id="rId6"/>
    <p:sldId id="314" r:id="rId7"/>
    <p:sldId id="315" r:id="rId8"/>
    <p:sldId id="316" r:id="rId9"/>
    <p:sldId id="317" r:id="rId10"/>
    <p:sldId id="318" r:id="rId11"/>
    <p:sldId id="32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DD7D3C-17DF-4074-B7AE-570A41998853}" v="2" dt="2020-07-09T12:09:08.7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Richardson" userId="1565d7992fb5a5bf" providerId="LiveId" clId="{6FDD7D3C-17DF-4074-B7AE-570A41998853}"/>
    <pc:docChg chg="undo custSel modSld">
      <pc:chgData name="Ben Richardson" userId="1565d7992fb5a5bf" providerId="LiveId" clId="{6FDD7D3C-17DF-4074-B7AE-570A41998853}" dt="2020-07-09T12:23:41.064" v="86" actId="20577"/>
      <pc:docMkLst>
        <pc:docMk/>
      </pc:docMkLst>
      <pc:sldChg chg="modSp mod">
        <pc:chgData name="Ben Richardson" userId="1565d7992fb5a5bf" providerId="LiveId" clId="{6FDD7D3C-17DF-4074-B7AE-570A41998853}" dt="2020-07-09T12:23:35.324" v="75" actId="20577"/>
        <pc:sldMkLst>
          <pc:docMk/>
          <pc:sldMk cId="1728588721" sldId="257"/>
        </pc:sldMkLst>
        <pc:spChg chg="mod">
          <ac:chgData name="Ben Richardson" userId="1565d7992fb5a5bf" providerId="LiveId" clId="{6FDD7D3C-17DF-4074-B7AE-570A41998853}" dt="2020-07-09T12:23:35.324" v="75" actId="20577"/>
          <ac:spMkLst>
            <pc:docMk/>
            <pc:sldMk cId="1728588721" sldId="257"/>
            <ac:spMk id="3" creationId="{1105CA3E-5CD4-403B-B870-8C296FC6F470}"/>
          </ac:spMkLst>
        </pc:spChg>
      </pc:sldChg>
      <pc:sldChg chg="modSp mod">
        <pc:chgData name="Ben Richardson" userId="1565d7992fb5a5bf" providerId="LiveId" clId="{6FDD7D3C-17DF-4074-B7AE-570A41998853}" dt="2020-07-09T08:16:33.671" v="58" actId="122"/>
        <pc:sldMkLst>
          <pc:docMk/>
          <pc:sldMk cId="2386951974" sldId="258"/>
        </pc:sldMkLst>
        <pc:spChg chg="mod">
          <ac:chgData name="Ben Richardson" userId="1565d7992fb5a5bf" providerId="LiveId" clId="{6FDD7D3C-17DF-4074-B7AE-570A41998853}" dt="2020-07-09T08:16:33.671" v="58" actId="122"/>
          <ac:spMkLst>
            <pc:docMk/>
            <pc:sldMk cId="2386951974" sldId="258"/>
            <ac:spMk id="9" creationId="{74D6EA83-3947-405A-8B9F-42283F35E013}"/>
          </ac:spMkLst>
        </pc:spChg>
      </pc:sldChg>
      <pc:sldChg chg="addSp delSp modSp mod">
        <pc:chgData name="Ben Richardson" userId="1565d7992fb5a5bf" providerId="LiveId" clId="{6FDD7D3C-17DF-4074-B7AE-570A41998853}" dt="2020-07-09T12:23:41.064" v="86" actId="20577"/>
        <pc:sldMkLst>
          <pc:docMk/>
          <pc:sldMk cId="1021567579" sldId="259"/>
        </pc:sldMkLst>
        <pc:spChg chg="mod">
          <ac:chgData name="Ben Richardson" userId="1565d7992fb5a5bf" providerId="LiveId" clId="{6FDD7D3C-17DF-4074-B7AE-570A41998853}" dt="2020-07-09T12:23:41.064" v="86" actId="20577"/>
          <ac:spMkLst>
            <pc:docMk/>
            <pc:sldMk cId="1021567579" sldId="259"/>
            <ac:spMk id="4" creationId="{D368F5AB-E3F9-45EA-95C6-D338620AC042}"/>
          </ac:spMkLst>
        </pc:spChg>
        <pc:spChg chg="mod">
          <ac:chgData name="Ben Richardson" userId="1565d7992fb5a5bf" providerId="LiveId" clId="{6FDD7D3C-17DF-4074-B7AE-570A41998853}" dt="2020-07-09T08:14:08.428" v="17" actId="1076"/>
          <ac:spMkLst>
            <pc:docMk/>
            <pc:sldMk cId="1021567579" sldId="259"/>
            <ac:spMk id="5" creationId="{2D844D51-C55B-4499-BFA8-9CCB4F2D2F11}"/>
          </ac:spMkLst>
        </pc:spChg>
        <pc:spChg chg="mod">
          <ac:chgData name="Ben Richardson" userId="1565d7992fb5a5bf" providerId="LiveId" clId="{6FDD7D3C-17DF-4074-B7AE-570A41998853}" dt="2020-07-09T08:14:07.025" v="16" actId="1076"/>
          <ac:spMkLst>
            <pc:docMk/>
            <pc:sldMk cId="1021567579" sldId="259"/>
            <ac:spMk id="6" creationId="{A65EA422-13DA-4D12-8B3C-071127ABE7B1}"/>
          </ac:spMkLst>
        </pc:spChg>
        <pc:spChg chg="add mod">
          <ac:chgData name="Ben Richardson" userId="1565d7992fb5a5bf" providerId="LiveId" clId="{6FDD7D3C-17DF-4074-B7AE-570A41998853}" dt="2020-07-09T12:09:08.741" v="63" actId="207"/>
          <ac:spMkLst>
            <pc:docMk/>
            <pc:sldMk cId="1021567579" sldId="259"/>
            <ac:spMk id="7" creationId="{4C378B5F-687D-4ECD-9E36-76DE8875A077}"/>
          </ac:spMkLst>
        </pc:spChg>
        <pc:picChg chg="del mod">
          <ac:chgData name="Ben Richardson" userId="1565d7992fb5a5bf" providerId="LiveId" clId="{6FDD7D3C-17DF-4074-B7AE-570A41998853}" dt="2020-07-08T20:22:08.738" v="1" actId="478"/>
          <ac:picMkLst>
            <pc:docMk/>
            <pc:sldMk cId="1021567579" sldId="259"/>
            <ac:picMk id="2" creationId="{2BBDDBE8-1E78-4E17-B464-E0F3A368318B}"/>
          </ac:picMkLst>
        </pc:picChg>
        <pc:picChg chg="add mod modCrop">
          <ac:chgData name="Ben Richardson" userId="1565d7992fb5a5bf" providerId="LiveId" clId="{6FDD7D3C-17DF-4074-B7AE-570A41998853}" dt="2020-07-09T08:14:10.657" v="18" actId="1076"/>
          <ac:picMkLst>
            <pc:docMk/>
            <pc:sldMk cId="1021567579" sldId="259"/>
            <ac:picMk id="3" creationId="{68954038-2432-4071-8019-DC91B4CB1ADB}"/>
          </ac:picMkLst>
        </pc:picChg>
        <pc:cxnChg chg="add">
          <ac:chgData name="Ben Richardson" userId="1565d7992fb5a5bf" providerId="LiveId" clId="{6FDD7D3C-17DF-4074-B7AE-570A41998853}" dt="2020-07-09T12:09:16.768" v="64" actId="11529"/>
          <ac:cxnSpMkLst>
            <pc:docMk/>
            <pc:sldMk cId="1021567579" sldId="259"/>
            <ac:cxnSpMk id="9" creationId="{6683AB8B-ED65-4A30-B7AB-EE77D5E88071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Jane's Heart</a:t>
            </a:r>
            <a:r>
              <a:rPr lang="en-GB" baseline="0"/>
              <a:t> R</a:t>
            </a:r>
            <a:r>
              <a:rPr lang="en-GB"/>
              <a:t>ate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Sheet1!$A$1:$A$12</c:f>
              <c:strCache>
                <c:ptCount val="12"/>
                <c:pt idx="0">
                  <c:v>RHR:</c:v>
                </c:pt>
                <c:pt idx="1">
                  <c:v>2mins:</c:v>
                </c:pt>
                <c:pt idx="2">
                  <c:v>4mins:</c:v>
                </c:pt>
                <c:pt idx="3">
                  <c:v>6mins:</c:v>
                </c:pt>
                <c:pt idx="4">
                  <c:v>8mins:</c:v>
                </c:pt>
                <c:pt idx="5">
                  <c:v>10mins:</c:v>
                </c:pt>
                <c:pt idx="6">
                  <c:v>12mins:</c:v>
                </c:pt>
                <c:pt idx="7">
                  <c:v>1min:</c:v>
                </c:pt>
                <c:pt idx="8">
                  <c:v>2mins:</c:v>
                </c:pt>
                <c:pt idx="9">
                  <c:v>3mins:</c:v>
                </c:pt>
                <c:pt idx="10">
                  <c:v>4mins:</c:v>
                </c:pt>
                <c:pt idx="11">
                  <c:v>5mins:</c:v>
                </c:pt>
              </c:strCache>
            </c:strRef>
          </c:cat>
          <c:val>
            <c:numRef>
              <c:f>Sheet1!$B$1:$B$12</c:f>
              <c:numCache>
                <c:formatCode>General</c:formatCode>
                <c:ptCount val="1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8D-4751-8580-2AB82E4584A8}"/>
            </c:ext>
          </c:extLst>
        </c:ser>
        <c:ser>
          <c:idx val="1"/>
          <c:order val="1"/>
          <c:spPr>
            <a:ln w="28575" cap="rnd">
              <a:solidFill>
                <a:schemeClr val="accent1">
                  <a:alpha val="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Sheet1!$A$1:$A$12</c:f>
              <c:strCache>
                <c:ptCount val="12"/>
                <c:pt idx="0">
                  <c:v>RHR:</c:v>
                </c:pt>
                <c:pt idx="1">
                  <c:v>2mins:</c:v>
                </c:pt>
                <c:pt idx="2">
                  <c:v>4mins:</c:v>
                </c:pt>
                <c:pt idx="3">
                  <c:v>6mins:</c:v>
                </c:pt>
                <c:pt idx="4">
                  <c:v>8mins:</c:v>
                </c:pt>
                <c:pt idx="5">
                  <c:v>10mins:</c:v>
                </c:pt>
                <c:pt idx="6">
                  <c:v>12mins:</c:v>
                </c:pt>
                <c:pt idx="7">
                  <c:v>1min:</c:v>
                </c:pt>
                <c:pt idx="8">
                  <c:v>2mins:</c:v>
                </c:pt>
                <c:pt idx="9">
                  <c:v>3mins:</c:v>
                </c:pt>
                <c:pt idx="10">
                  <c:v>4mins:</c:v>
                </c:pt>
                <c:pt idx="11">
                  <c:v>5mins:</c:v>
                </c:pt>
              </c:strCache>
            </c:strRef>
          </c:cat>
          <c:val>
            <c:numRef>
              <c:f>Sheet1!$C$1:$C$12</c:f>
              <c:numCache>
                <c:formatCode>General</c:formatCode>
                <c:ptCount val="12"/>
                <c:pt idx="0">
                  <c:v>62</c:v>
                </c:pt>
                <c:pt idx="1">
                  <c:v>104</c:v>
                </c:pt>
                <c:pt idx="2">
                  <c:v>143</c:v>
                </c:pt>
                <c:pt idx="3">
                  <c:v>144</c:v>
                </c:pt>
                <c:pt idx="4">
                  <c:v>146</c:v>
                </c:pt>
                <c:pt idx="5">
                  <c:v>152</c:v>
                </c:pt>
                <c:pt idx="6">
                  <c:v>157</c:v>
                </c:pt>
                <c:pt idx="7">
                  <c:v>139</c:v>
                </c:pt>
                <c:pt idx="8">
                  <c:v>101</c:v>
                </c:pt>
                <c:pt idx="9">
                  <c:v>77</c:v>
                </c:pt>
                <c:pt idx="10">
                  <c:v>66</c:v>
                </c:pt>
                <c:pt idx="11">
                  <c:v>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8D-4751-8580-2AB82E4584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172512"/>
        <c:axId val="115173072"/>
      </c:lineChart>
      <c:catAx>
        <c:axId val="11517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73072"/>
        <c:crosses val="autoZero"/>
        <c:auto val="1"/>
        <c:lblAlgn val="ctr"/>
        <c:lblOffset val="100"/>
        <c:noMultiLvlLbl val="0"/>
      </c:catAx>
      <c:valAx>
        <c:axId val="115173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7251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A72BD-E62E-47E8-94B2-2D30707C1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C75-CB96-48AC-BCD0-645002AB21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0C92B-01AE-4109-9A1B-AD2DCE899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6826-A3FF-49EA-B206-7F212AE4671A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B12CC-6933-406E-92CB-D0EE54391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07F3B-83E4-4B90-AFE5-BD3FCABEF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65CD-A6E0-4B77-8134-836972B80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348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AB68E-4B1C-4D3E-B8A0-CBF56EF70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3E0B67-C6D2-4750-B6C2-471C99966D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0ADB8-626E-4B26-835A-3328D0BAC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6826-A3FF-49EA-B206-7F212AE4671A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2DF6E-8035-482A-BB69-0AC8FEE0D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B5B37-DED9-401B-82D9-87E0F8563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65CD-A6E0-4B77-8134-836972B80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151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0C561D-0ADA-429F-B55C-9481060835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A925BB-8C4F-498E-B7C8-2F302E173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A234B-9E09-4EAB-B2DD-BDC9F5CEE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6826-A3FF-49EA-B206-7F212AE4671A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B6E6C-4DD3-4818-AABB-C93CAC325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842D8-F3BF-4FF7-8555-B2202865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65CD-A6E0-4B77-8134-836972B80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26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AA0D7-7C22-4CDA-8FDD-E081E8EA1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582E2-28C3-49EA-AB70-F9B077F2A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C1D9D-AD0F-46D6-AB30-A9D7A85BA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6826-A3FF-49EA-B206-7F212AE4671A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C1DD8-8245-46A9-AB99-4C33A361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54AF8-55BB-45D0-99C3-57F4705E7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65CD-A6E0-4B77-8134-836972B80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254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A2565-2DE9-4DA1-9D28-0572E6D3F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F6863-61F3-453C-AF20-19E5B56A0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DB5A0-C7E6-42EA-8FB3-512A68C5C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6826-A3FF-49EA-B206-7F212AE4671A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CB54C-4C34-4323-9EFE-18FF12968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F53BB-799F-4BF3-B91B-D447ADF17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65CD-A6E0-4B77-8134-836972B80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294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D2586-AE55-4C48-967E-3D5645B2E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F5D07-0AC3-4666-A22D-A92E3BCD8D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899274-5B10-487D-86FE-9FBC50ED1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26A2E-BC45-4884-844C-F25B61E37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6826-A3FF-49EA-B206-7F212AE4671A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82AEBF-EBAE-422C-BF28-04E42924F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CF179C-2729-449C-9A5F-3DE3DC367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65CD-A6E0-4B77-8134-836972B80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800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E0D41-F1B5-4228-928A-CA6F0117C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1BE2EA-D5E3-4481-894E-B536A1FCF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C77710-503A-453D-964A-817ED7484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E9D2C0-52D7-4653-80B1-4287FDF42F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EAAE67-4B0F-4BF5-B1BF-0C3D78BB15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A0AA04-CE19-4C37-996F-82BF32C88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6826-A3FF-49EA-B206-7F212AE4671A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06CADB-8929-4370-BE54-E3E54B920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888FB0-3748-4648-924F-C15983982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65CD-A6E0-4B77-8134-836972B80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357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4080B-0DF1-407E-AFD9-81A37CCD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0B3CE6-C462-4A70-97CB-16290794D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6826-A3FF-49EA-B206-7F212AE4671A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4ECAF4-26D2-4F42-B663-73FA943EC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868867-276E-400D-AF9F-F06354EC2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65CD-A6E0-4B77-8134-836972B80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837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564576-C6DD-41AA-AFE0-2C883AD4E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6826-A3FF-49EA-B206-7F212AE4671A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91372F-08C7-416B-B178-7BF985EFE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6DCC72-FFCA-4780-87EB-9ED17F04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65CD-A6E0-4B77-8134-836972B80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0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54A32-AD42-4A97-B421-819AA1213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982D9-7483-44A5-A251-D72AAA346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044C01-7FBE-48A3-8660-47EF063A6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06E98A-D6A5-43D8-AEDE-8B99ED8D0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6826-A3FF-49EA-B206-7F212AE4671A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DB6E30-884A-4C3B-8B2A-6193D52BA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D879A-7325-4DFE-9060-99ECF036D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65CD-A6E0-4B77-8134-836972B80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336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991F3-328A-456E-8C49-AFAEC05CA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9E55C3-AE38-4B53-8A4E-D6D60DAD01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F7F812-05CD-4A80-B1C5-076A7CF1F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DE60D-4B92-4A96-B8DD-7940D6479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6826-A3FF-49EA-B206-7F212AE4671A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1F5E33-FB14-4DFC-B1FF-A782CD77E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0D48E9-DF41-4D92-89D8-CFC1FD27F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65CD-A6E0-4B77-8134-836972B80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965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3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D84FFC-7C3E-4A95-9076-91B1AE0E5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1CBA4-85E0-4B50-A09F-24767855B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848C0-FE4D-44D5-B561-B61D389718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36826-A3FF-49EA-B206-7F212AE4671A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98BB3-80DE-4FA0-9307-1EFA18E9F9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26A2E-4882-4515-9D3E-0F65B23ED2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465CD-A6E0-4B77-8134-836972B80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40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hyperlink" Target="https://www.google.co.uk/url?q=https://blog.po.st/top-keywords-shared-by-category-for-april&amp;sa=U&amp;ved=0ahUKEwiE0LT3y8_MAhXhIcAKHSxNBUQQwW4IMDAN&amp;usg=AFQjCNFBHPxS3eqj7Xx58UMQAlWRq-PAew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google.co.uk/url?q=http://www.strategiesinlight.com/conference/plenary-session.html&amp;sa=U&amp;ved=0ahUKEwjZldSX0c_MAhUhJMAKHS8lDgI4ZBDBbgg8MBM&amp;usg=AFQjCNE0OsqfOwWeQll2T-rdp3ku7c24f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68F5AB-E3F9-45EA-95C6-D338620AC042}"/>
              </a:ext>
            </a:extLst>
          </p:cNvPr>
          <p:cNvSpPr txBox="1">
            <a:spLocks/>
          </p:cNvSpPr>
          <p:nvPr/>
        </p:nvSpPr>
        <p:spPr>
          <a:xfrm>
            <a:off x="832485" y="1799217"/>
            <a:ext cx="66903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/>
              <a:t>Recall Activity </a:t>
            </a:r>
          </a:p>
          <a:p>
            <a:pPr algn="l"/>
            <a:r>
              <a:rPr lang="en-US" dirty="0"/>
              <a:t>Explain the principle </a:t>
            </a:r>
            <a:r>
              <a:rPr lang="en-US"/>
              <a:t>of progressive </a:t>
            </a:r>
            <a:r>
              <a:rPr lang="en-US" dirty="0"/>
              <a:t>overload and state how it can improve fitness (2 marks)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Define health (1 mark) 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Using your knowledge of agility and reaction time, evaluate the importance of these components of fitness for performers in the 100m sprint.  [6 marks] AO3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844D51-C55B-4499-BFA8-9CCB4F2D2F11}"/>
              </a:ext>
            </a:extLst>
          </p:cNvPr>
          <p:cNvSpPr txBox="1"/>
          <p:nvPr/>
        </p:nvSpPr>
        <p:spPr>
          <a:xfrm>
            <a:off x="8562975" y="2586322"/>
            <a:ext cx="36290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/>
              <a:t>AO1: Demonstrate knowledge</a:t>
            </a:r>
          </a:p>
          <a:p>
            <a:pPr marL="0" indent="0">
              <a:buNone/>
            </a:pPr>
            <a:r>
              <a:rPr lang="en-US" sz="2000" dirty="0"/>
              <a:t>AO2: Apply Knowledge </a:t>
            </a:r>
          </a:p>
          <a:p>
            <a:pPr marL="0" indent="0">
              <a:buNone/>
            </a:pPr>
            <a:r>
              <a:rPr lang="en-US" sz="2000" dirty="0"/>
              <a:t>AO3: </a:t>
            </a:r>
            <a:r>
              <a:rPr lang="en-US" sz="2000" dirty="0" err="1"/>
              <a:t>Analyse</a:t>
            </a:r>
            <a:r>
              <a:rPr lang="en-US" sz="2000" dirty="0"/>
              <a:t> and evaluate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5EA422-13DA-4D12-8B3C-071127ABE7B1}"/>
              </a:ext>
            </a:extLst>
          </p:cNvPr>
          <p:cNvSpPr txBox="1"/>
          <p:nvPr/>
        </p:nvSpPr>
        <p:spPr>
          <a:xfrm>
            <a:off x="6848475" y="212465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dirty="0"/>
              <a:t>Exam tip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954038-2432-4071-8019-DC91B4CB1A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948"/>
          <a:stretch/>
        </p:blipFill>
        <p:spPr>
          <a:xfrm>
            <a:off x="9153526" y="3601985"/>
            <a:ext cx="2004920" cy="31057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378B5F-687D-4ECD-9E36-76DE8875A077}"/>
              </a:ext>
            </a:extLst>
          </p:cNvPr>
          <p:cNvSpPr txBox="1"/>
          <p:nvPr/>
        </p:nvSpPr>
        <p:spPr>
          <a:xfrm>
            <a:off x="5102068" y="3642119"/>
            <a:ext cx="6472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accent1"/>
                </a:solidFill>
                <a:effectLst/>
                <a:latin typeface="Helvetica Neue"/>
              </a:rPr>
              <a:t>Set out purposes or reasons</a:t>
            </a:r>
            <a:endParaRPr lang="en-GB" dirty="0">
              <a:solidFill>
                <a:schemeClr val="accent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683AB8B-ED65-4A30-B7AB-EE77D5E88071}"/>
              </a:ext>
            </a:extLst>
          </p:cNvPr>
          <p:cNvCxnSpPr/>
          <p:nvPr/>
        </p:nvCxnSpPr>
        <p:spPr>
          <a:xfrm>
            <a:off x="1781175" y="2828925"/>
            <a:ext cx="3320893" cy="933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567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BD24C-A60A-4790-BB40-3EA79EEAF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58500" cy="47942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Calculating Training Thresholds </a:t>
            </a:r>
            <a:endParaRPr lang="en-GB" dirty="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F9C5CEB6-EC89-4EE1-B785-16DF6B59D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" y="2371725"/>
            <a:ext cx="6791325" cy="105727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Jane is 20 years old and she is taking part in a 12 minute continuous training session.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 is wearing a heart rate monitor to record her heartrate during the session.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Plot the resting heart rate at 0mins, and continue to plot recorded scores across the graph, every 2 minutes – including the recovery rate.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A64C0F0B-4850-4900-B9EA-CA3032491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0313" y="1611313"/>
            <a:ext cx="1743075" cy="493045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1200" b="1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Jane</a:t>
            </a:r>
            <a:r>
              <a:rPr lang="en-GB" sz="1200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1200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1200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Before exercise 	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1200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Resting HR:	62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1200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During </a:t>
            </a:r>
            <a:r>
              <a:rPr lang="en-GB" sz="1200" kern="12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exercis</a:t>
            </a:r>
            <a:r>
              <a:rPr lang="en-GB" sz="1200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1200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2mins:	104	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1200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4mins:	150	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1200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6mins	159	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1200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8mins:	168	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1200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10mins:	171	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1200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12mins:	176	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1200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After exercise (recovery rate)	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1200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1min:	131	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1200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2mins	101	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1200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3mins	77	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1200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4mins:	66	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5mins:	64	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E15D53-DA15-4613-9122-856EA3AA4014}"/>
              </a:ext>
            </a:extLst>
          </p:cNvPr>
          <p:cNvGrpSpPr/>
          <p:nvPr/>
        </p:nvGrpSpPr>
        <p:grpSpPr>
          <a:xfrm>
            <a:off x="448945" y="3573780"/>
            <a:ext cx="4817110" cy="2967990"/>
            <a:chOff x="0" y="0"/>
            <a:chExt cx="4817660" cy="2968388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20AB2EBA-3723-412F-A38F-4C8BCE49C3D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57758588"/>
                </p:ext>
              </p:extLst>
            </p:nvPr>
          </p:nvGraphicFramePr>
          <p:xfrm>
            <a:off x="0" y="0"/>
            <a:ext cx="4817660" cy="29683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692A84E-F709-4095-B7DE-DF4C7FDED949}"/>
                </a:ext>
              </a:extLst>
            </p:cNvPr>
            <p:cNvCxnSpPr/>
            <p:nvPr/>
          </p:nvCxnSpPr>
          <p:spPr>
            <a:xfrm flipV="1">
              <a:off x="607326" y="477672"/>
              <a:ext cx="6332" cy="1976536"/>
            </a:xfrm>
            <a:prstGeom prst="line">
              <a:avLst/>
            </a:prstGeom>
            <a:ln>
              <a:solidFill>
                <a:schemeClr val="dk1">
                  <a:alpha val="28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9EB4357-6D0A-4C7B-8577-96FC9BC6FBFF}"/>
                </a:ext>
              </a:extLst>
            </p:cNvPr>
            <p:cNvCxnSpPr/>
            <p:nvPr/>
          </p:nvCxnSpPr>
          <p:spPr>
            <a:xfrm flipV="1">
              <a:off x="934872" y="477672"/>
              <a:ext cx="6332" cy="1976536"/>
            </a:xfrm>
            <a:prstGeom prst="line">
              <a:avLst/>
            </a:prstGeom>
            <a:ln>
              <a:solidFill>
                <a:schemeClr val="dk1">
                  <a:alpha val="28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9CA976D-38FE-4CDA-959E-3F3A9637F922}"/>
                </a:ext>
              </a:extLst>
            </p:cNvPr>
            <p:cNvCxnSpPr/>
            <p:nvPr/>
          </p:nvCxnSpPr>
          <p:spPr>
            <a:xfrm flipV="1">
              <a:off x="1262418" y="470848"/>
              <a:ext cx="6332" cy="1976536"/>
            </a:xfrm>
            <a:prstGeom prst="line">
              <a:avLst/>
            </a:prstGeom>
            <a:ln>
              <a:solidFill>
                <a:schemeClr val="dk1">
                  <a:alpha val="28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F8D74D4-6483-440E-98DB-AB80DC443375}"/>
                </a:ext>
              </a:extLst>
            </p:cNvPr>
            <p:cNvCxnSpPr/>
            <p:nvPr/>
          </p:nvCxnSpPr>
          <p:spPr>
            <a:xfrm flipV="1">
              <a:off x="1603612" y="477672"/>
              <a:ext cx="6332" cy="1976536"/>
            </a:xfrm>
            <a:prstGeom prst="line">
              <a:avLst/>
            </a:prstGeom>
            <a:ln>
              <a:solidFill>
                <a:schemeClr val="dk1">
                  <a:alpha val="28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73A27E0-8B11-4627-ABAA-7BB7734F29BA}"/>
                </a:ext>
              </a:extLst>
            </p:cNvPr>
            <p:cNvCxnSpPr/>
            <p:nvPr/>
          </p:nvCxnSpPr>
          <p:spPr>
            <a:xfrm flipV="1">
              <a:off x="1958454" y="464024"/>
              <a:ext cx="6332" cy="1976536"/>
            </a:xfrm>
            <a:prstGeom prst="line">
              <a:avLst/>
            </a:prstGeom>
            <a:ln>
              <a:solidFill>
                <a:schemeClr val="dk1">
                  <a:alpha val="28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F62366B-2251-4608-8BDE-5D6C05FED171}"/>
                </a:ext>
              </a:extLst>
            </p:cNvPr>
            <p:cNvCxnSpPr/>
            <p:nvPr/>
          </p:nvCxnSpPr>
          <p:spPr>
            <a:xfrm flipV="1">
              <a:off x="2313296" y="464024"/>
              <a:ext cx="6332" cy="1976536"/>
            </a:xfrm>
            <a:prstGeom prst="line">
              <a:avLst/>
            </a:prstGeom>
            <a:ln>
              <a:solidFill>
                <a:schemeClr val="dk1">
                  <a:alpha val="28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0DB3164-F69A-4B18-96D7-970047282145}"/>
                </a:ext>
              </a:extLst>
            </p:cNvPr>
            <p:cNvCxnSpPr/>
            <p:nvPr/>
          </p:nvCxnSpPr>
          <p:spPr>
            <a:xfrm flipV="1">
              <a:off x="2688609" y="450376"/>
              <a:ext cx="6332" cy="1976536"/>
            </a:xfrm>
            <a:prstGeom prst="line">
              <a:avLst/>
            </a:prstGeom>
            <a:ln>
              <a:solidFill>
                <a:schemeClr val="dk1">
                  <a:alpha val="28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4D4B450-6678-431D-AF30-AF16833C4B8F}"/>
                </a:ext>
              </a:extLst>
            </p:cNvPr>
            <p:cNvCxnSpPr/>
            <p:nvPr/>
          </p:nvCxnSpPr>
          <p:spPr>
            <a:xfrm flipV="1">
              <a:off x="3029803" y="464024"/>
              <a:ext cx="6332" cy="1976536"/>
            </a:xfrm>
            <a:prstGeom prst="line">
              <a:avLst/>
            </a:prstGeom>
            <a:ln>
              <a:solidFill>
                <a:schemeClr val="dk1">
                  <a:alpha val="28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6803180-8839-49CC-B683-F3F1B4AF46E0}"/>
                </a:ext>
              </a:extLst>
            </p:cNvPr>
            <p:cNvCxnSpPr/>
            <p:nvPr/>
          </p:nvCxnSpPr>
          <p:spPr>
            <a:xfrm flipV="1">
              <a:off x="3377821" y="470848"/>
              <a:ext cx="6332" cy="1976536"/>
            </a:xfrm>
            <a:prstGeom prst="line">
              <a:avLst/>
            </a:prstGeom>
            <a:ln>
              <a:solidFill>
                <a:schemeClr val="dk1">
                  <a:alpha val="28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34E50D7-2351-4D33-903D-F26771B1E2BA}"/>
                </a:ext>
              </a:extLst>
            </p:cNvPr>
            <p:cNvCxnSpPr/>
            <p:nvPr/>
          </p:nvCxnSpPr>
          <p:spPr>
            <a:xfrm flipV="1">
              <a:off x="3739487" y="470848"/>
              <a:ext cx="6332" cy="1976536"/>
            </a:xfrm>
            <a:prstGeom prst="line">
              <a:avLst/>
            </a:prstGeom>
            <a:ln>
              <a:solidFill>
                <a:schemeClr val="dk1">
                  <a:alpha val="28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81431B-30B5-4AAB-8CDF-397BC3B27E8E}"/>
                </a:ext>
              </a:extLst>
            </p:cNvPr>
            <p:cNvCxnSpPr/>
            <p:nvPr/>
          </p:nvCxnSpPr>
          <p:spPr>
            <a:xfrm flipV="1">
              <a:off x="4107977" y="470848"/>
              <a:ext cx="6332" cy="1976536"/>
            </a:xfrm>
            <a:prstGeom prst="line">
              <a:avLst/>
            </a:prstGeom>
            <a:ln>
              <a:solidFill>
                <a:schemeClr val="dk1">
                  <a:alpha val="28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722A34F-CAF5-45D2-8321-8F2FF14F8115}"/>
                </a:ext>
              </a:extLst>
            </p:cNvPr>
            <p:cNvCxnSpPr/>
            <p:nvPr/>
          </p:nvCxnSpPr>
          <p:spPr>
            <a:xfrm flipH="1">
              <a:off x="354842" y="2436125"/>
              <a:ext cx="4134558" cy="8594"/>
            </a:xfrm>
            <a:prstGeom prst="line">
              <a:avLst/>
            </a:prstGeom>
            <a:ln>
              <a:solidFill>
                <a:schemeClr val="dk1">
                  <a:alpha val="28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FE7CB43-6EED-4EBE-B2A7-500B65EEDED4}"/>
                </a:ext>
              </a:extLst>
            </p:cNvPr>
            <p:cNvCxnSpPr/>
            <p:nvPr/>
          </p:nvCxnSpPr>
          <p:spPr>
            <a:xfrm flipH="1">
              <a:off x="348018" y="2224585"/>
              <a:ext cx="4134558" cy="8594"/>
            </a:xfrm>
            <a:prstGeom prst="line">
              <a:avLst/>
            </a:prstGeom>
            <a:ln>
              <a:solidFill>
                <a:schemeClr val="dk1">
                  <a:alpha val="28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A8361F0-BF02-477F-8A14-B336826A39E4}"/>
                </a:ext>
              </a:extLst>
            </p:cNvPr>
            <p:cNvCxnSpPr/>
            <p:nvPr/>
          </p:nvCxnSpPr>
          <p:spPr>
            <a:xfrm flipH="1">
              <a:off x="341194" y="2006221"/>
              <a:ext cx="4134558" cy="8594"/>
            </a:xfrm>
            <a:prstGeom prst="line">
              <a:avLst/>
            </a:prstGeom>
            <a:ln>
              <a:solidFill>
                <a:schemeClr val="dk1">
                  <a:alpha val="28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0120514-E36E-4041-AF08-E0FB6490F83A}"/>
                </a:ext>
              </a:extLst>
            </p:cNvPr>
            <p:cNvCxnSpPr/>
            <p:nvPr/>
          </p:nvCxnSpPr>
          <p:spPr>
            <a:xfrm flipH="1">
              <a:off x="341194" y="1344305"/>
              <a:ext cx="4134558" cy="8594"/>
            </a:xfrm>
            <a:prstGeom prst="line">
              <a:avLst/>
            </a:prstGeom>
            <a:ln>
              <a:solidFill>
                <a:schemeClr val="dk1">
                  <a:alpha val="28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3182C9D-D71C-4016-90C5-848CE2D29CEE}"/>
                </a:ext>
              </a:extLst>
            </p:cNvPr>
            <p:cNvCxnSpPr/>
            <p:nvPr/>
          </p:nvCxnSpPr>
          <p:spPr>
            <a:xfrm flipH="1">
              <a:off x="368490" y="1781033"/>
              <a:ext cx="4134558" cy="8594"/>
            </a:xfrm>
            <a:prstGeom prst="line">
              <a:avLst/>
            </a:prstGeom>
            <a:ln>
              <a:solidFill>
                <a:schemeClr val="dk1">
                  <a:alpha val="28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7F2CB27-52C7-4EAB-A15A-5CF01267399F}"/>
                </a:ext>
              </a:extLst>
            </p:cNvPr>
            <p:cNvCxnSpPr/>
            <p:nvPr/>
          </p:nvCxnSpPr>
          <p:spPr>
            <a:xfrm flipH="1">
              <a:off x="341194" y="1555845"/>
              <a:ext cx="4134558" cy="8594"/>
            </a:xfrm>
            <a:prstGeom prst="line">
              <a:avLst/>
            </a:prstGeom>
            <a:ln>
              <a:solidFill>
                <a:schemeClr val="dk1">
                  <a:alpha val="28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1A93A5C-B3A4-4A07-B193-0A5C7DE9B578}"/>
                </a:ext>
              </a:extLst>
            </p:cNvPr>
            <p:cNvCxnSpPr/>
            <p:nvPr/>
          </p:nvCxnSpPr>
          <p:spPr>
            <a:xfrm flipH="1">
              <a:off x="334371" y="1125940"/>
              <a:ext cx="4134558" cy="8594"/>
            </a:xfrm>
            <a:prstGeom prst="line">
              <a:avLst/>
            </a:prstGeom>
            <a:ln>
              <a:solidFill>
                <a:schemeClr val="dk1">
                  <a:alpha val="28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973CC00-8F34-49F9-8132-0362EBB1BEEA}"/>
                </a:ext>
              </a:extLst>
            </p:cNvPr>
            <p:cNvCxnSpPr/>
            <p:nvPr/>
          </p:nvCxnSpPr>
          <p:spPr>
            <a:xfrm flipH="1">
              <a:off x="341194" y="907576"/>
              <a:ext cx="4134558" cy="8594"/>
            </a:xfrm>
            <a:prstGeom prst="line">
              <a:avLst/>
            </a:prstGeom>
            <a:ln>
              <a:solidFill>
                <a:schemeClr val="dk1">
                  <a:alpha val="28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23106CE-52F3-419B-B921-56EF36FAB060}"/>
                </a:ext>
              </a:extLst>
            </p:cNvPr>
            <p:cNvCxnSpPr/>
            <p:nvPr/>
          </p:nvCxnSpPr>
          <p:spPr>
            <a:xfrm flipH="1">
              <a:off x="354842" y="689212"/>
              <a:ext cx="4134558" cy="8594"/>
            </a:xfrm>
            <a:prstGeom prst="line">
              <a:avLst/>
            </a:prstGeom>
            <a:ln>
              <a:solidFill>
                <a:schemeClr val="dk1">
                  <a:alpha val="28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B205EDB-8BE3-4063-B5EC-A2133136A3AC}"/>
                </a:ext>
              </a:extLst>
            </p:cNvPr>
            <p:cNvCxnSpPr/>
            <p:nvPr/>
          </p:nvCxnSpPr>
          <p:spPr>
            <a:xfrm flipH="1">
              <a:off x="348018" y="464024"/>
              <a:ext cx="4134558" cy="8594"/>
            </a:xfrm>
            <a:prstGeom prst="line">
              <a:avLst/>
            </a:prstGeom>
            <a:ln>
              <a:solidFill>
                <a:schemeClr val="dk1">
                  <a:alpha val="28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Text Box 2">
            <a:extLst>
              <a:ext uri="{FF2B5EF4-FFF2-40B4-BE49-F238E27FC236}">
                <a16:creationId xmlns:a16="http://schemas.microsoft.com/office/drawing/2014/main" id="{AA0A49DC-9068-4276-A14B-B422D1123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4847" y="3238668"/>
            <a:ext cx="4428097" cy="310896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What would Jane’s heart rate be if she worked her to her maximum?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220 – Age = Maximum heart rate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220 – 20 = ………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Calculate her aerobic training zone?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Aerobic training zone: 60% to 80% of maximum heart rate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60% of 200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60 / 100 x 200 = ……….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Calculate her anaerobic training zone?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Anaerobic training zone: 80%+ of maximum heart rate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80% of 200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80 / 100 x 200 = ……….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90 / 100 x 200=……….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Draw a line on the graph for her anaerobic training zone and a line on the  graph for her aerobic training zone in a different colour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E62CF69-499C-4C62-88DA-1936B6238A70}"/>
              </a:ext>
            </a:extLst>
          </p:cNvPr>
          <p:cNvSpPr txBox="1"/>
          <p:nvPr/>
        </p:nvSpPr>
        <p:spPr>
          <a:xfrm>
            <a:off x="7315200" y="650982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00B0F0"/>
                </a:solidFill>
              </a:rPr>
              <a:t>Most:</a:t>
            </a:r>
            <a:r>
              <a:rPr lang="en-GB" b="1" dirty="0">
                <a:solidFill>
                  <a:srgbClr val="00B0F0"/>
                </a:solidFill>
              </a:rPr>
              <a:t> </a:t>
            </a:r>
            <a:r>
              <a:rPr lang="en-GB" sz="1800" b="1" dirty="0">
                <a:solidFill>
                  <a:srgbClr val="00B0F0"/>
                </a:solidFill>
              </a:rPr>
              <a:t>To be able to calculate Training thresholds</a:t>
            </a:r>
          </a:p>
        </p:txBody>
      </p:sp>
    </p:spTree>
    <p:extLst>
      <p:ext uri="{BB962C8B-B14F-4D97-AF65-F5344CB8AC3E}">
        <p14:creationId xmlns:p14="http://schemas.microsoft.com/office/powerpoint/2010/main" val="2051384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300" y="6396335"/>
            <a:ext cx="3221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3.16 Training Thresholds</a:t>
            </a:r>
          </a:p>
        </p:txBody>
      </p:sp>
      <p:pic>
        <p:nvPicPr>
          <p:cNvPr id="9" name="Picture 2" descr="Image result for keyword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05" y="4691244"/>
            <a:ext cx="1156852" cy="104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plenary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60" y="2515613"/>
            <a:ext cx="1508879" cy="150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90616" y="1215869"/>
            <a:ext cx="92593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Complete the worksheets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089D3C-123E-43B3-AEF8-5E117BF88E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8524" y="2243027"/>
            <a:ext cx="3835751" cy="40529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4CDA8E-7A8C-4B9E-9FB2-D318221F22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0216" y="2205976"/>
            <a:ext cx="3761103" cy="39696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55E1A1-C362-43F3-ABE5-D8519CE4735D}"/>
              </a:ext>
            </a:extLst>
          </p:cNvPr>
          <p:cNvSpPr txBox="1"/>
          <p:nvPr/>
        </p:nvSpPr>
        <p:spPr>
          <a:xfrm>
            <a:off x="7315200" y="650982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00B0F0"/>
                </a:solidFill>
              </a:rPr>
              <a:t>Most:</a:t>
            </a:r>
            <a:r>
              <a:rPr lang="en-GB" b="1" dirty="0">
                <a:solidFill>
                  <a:srgbClr val="00B0F0"/>
                </a:solidFill>
              </a:rPr>
              <a:t> </a:t>
            </a:r>
            <a:r>
              <a:rPr lang="en-GB" sz="1800" b="1" dirty="0">
                <a:solidFill>
                  <a:srgbClr val="00B0F0"/>
                </a:solidFill>
              </a:rPr>
              <a:t>To be able to calculate Training thresholds</a:t>
            </a:r>
          </a:p>
        </p:txBody>
      </p:sp>
    </p:spTree>
    <p:extLst>
      <p:ext uri="{BB962C8B-B14F-4D97-AF65-F5344CB8AC3E}">
        <p14:creationId xmlns:p14="http://schemas.microsoft.com/office/powerpoint/2010/main" val="1407056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5CA3E-5CD4-403B-B870-8C296FC6F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5599"/>
            <a:ext cx="10515600" cy="50323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dirty="0"/>
              <a:t>Feedback</a:t>
            </a:r>
          </a:p>
          <a:p>
            <a:pPr algn="l"/>
            <a:r>
              <a:rPr lang="en-US" sz="3200" dirty="0">
                <a:solidFill>
                  <a:srgbClr val="FF0000"/>
                </a:solidFill>
              </a:rPr>
              <a:t>Explain the principle of progressive overload and state how it can improve fitness (2 marks)</a:t>
            </a:r>
          </a:p>
          <a:p>
            <a:pPr marL="0" indent="0" algn="l">
              <a:buNone/>
            </a:pPr>
            <a:r>
              <a:rPr lang="en-US" sz="3200" dirty="0"/>
              <a:t>Progressive overload means gradually increasing the work you do. For example, if you lift heavier weights, you will get stronger, therefore fitter, because the body adapts to the new workout</a:t>
            </a:r>
          </a:p>
          <a:p>
            <a:pPr algn="l"/>
            <a:r>
              <a:rPr lang="en-US" sz="3200" dirty="0">
                <a:solidFill>
                  <a:srgbClr val="FF0000"/>
                </a:solidFill>
              </a:rPr>
              <a:t>Define health (1mark) </a:t>
            </a:r>
          </a:p>
          <a:p>
            <a:pPr marL="0" indent="0" algn="l">
              <a:buNone/>
            </a:pPr>
            <a:r>
              <a:rPr lang="en-US" sz="3200" dirty="0"/>
              <a:t>A state of complete physical, mental and social well-being and not merely the absence of disease</a:t>
            </a:r>
          </a:p>
          <a:p>
            <a:pPr marL="0" indent="0" algn="l">
              <a:buNone/>
            </a:pP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588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5CA3E-5CD4-403B-B870-8C296FC6F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5599"/>
            <a:ext cx="10515600" cy="5032375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4400" dirty="0"/>
              <a:t>Feedback</a:t>
            </a:r>
          </a:p>
          <a:p>
            <a:pPr algn="l"/>
            <a:r>
              <a:rPr lang="en-US" sz="3200" dirty="0">
                <a:solidFill>
                  <a:srgbClr val="FF0000"/>
                </a:solidFill>
              </a:rPr>
              <a:t>Using your knowledge of agility and reaction time, evaluate the importance of these components of fitness for performers in the 100m sprint.  [6 marks] AO3</a:t>
            </a:r>
          </a:p>
          <a:p>
            <a:pPr marL="0" indent="0" algn="l">
              <a:buNone/>
            </a:pPr>
            <a:r>
              <a:rPr lang="en-US" sz="3200" dirty="0">
                <a:solidFill>
                  <a:schemeClr val="accent1"/>
                </a:solidFill>
              </a:rPr>
              <a:t>AO1 – Knowledge of agility and reaction time,  </a:t>
            </a:r>
          </a:p>
          <a:p>
            <a:pPr marL="0" indent="0" algn="l">
              <a:buNone/>
            </a:pPr>
            <a:r>
              <a:rPr lang="en-US" sz="3200" dirty="0"/>
              <a:t>• Agility – changing direction at speed, whilst maintaining control  </a:t>
            </a:r>
          </a:p>
          <a:p>
            <a:pPr marL="0" indent="0" algn="l">
              <a:buNone/>
            </a:pPr>
            <a:r>
              <a:rPr lang="en-US" sz="3200" dirty="0"/>
              <a:t>• Reaction time – time taken to initiate response to a stimulus </a:t>
            </a:r>
          </a:p>
          <a:p>
            <a:pPr marL="0" indent="0" algn="l">
              <a:buNone/>
            </a:pPr>
            <a:r>
              <a:rPr lang="en-US" sz="3200" dirty="0">
                <a:solidFill>
                  <a:schemeClr val="accent1"/>
                </a:solidFill>
              </a:rPr>
              <a:t>AO2 – Application to the 100m</a:t>
            </a:r>
            <a:r>
              <a:rPr lang="en-US" sz="3200" dirty="0"/>
              <a:t>,  </a:t>
            </a:r>
          </a:p>
          <a:p>
            <a:pPr marL="0" indent="0" algn="l">
              <a:buNone/>
            </a:pPr>
            <a:r>
              <a:rPr lang="en-US" sz="3200" dirty="0"/>
              <a:t>• 100m sprint does not need agility because it is run in a straight line and therefore changing of direction is not required  </a:t>
            </a:r>
          </a:p>
          <a:p>
            <a:pPr marL="0" indent="0" algn="l">
              <a:buNone/>
            </a:pPr>
            <a:r>
              <a:rPr lang="en-US" sz="3200" dirty="0"/>
              <a:t>• 100m does need reaction time because runners start in a stationary position and have to react to the gun (stimulus) at the start  </a:t>
            </a:r>
          </a:p>
          <a:p>
            <a:pPr marL="0" indent="0" algn="l">
              <a:buNone/>
            </a:pPr>
            <a:r>
              <a:rPr lang="en-US" sz="3200" dirty="0">
                <a:solidFill>
                  <a:schemeClr val="accent1"/>
                </a:solidFill>
              </a:rPr>
              <a:t> AO3 – Analysis/evaluation of the importance of agility and reaction time in 100m,  </a:t>
            </a:r>
          </a:p>
          <a:p>
            <a:pPr marL="0" indent="0" algn="l">
              <a:buNone/>
            </a:pPr>
            <a:r>
              <a:rPr lang="en-US" sz="3200" dirty="0"/>
              <a:t>• Agility – any changes in direction could result in leaving a lane and being disqualified </a:t>
            </a:r>
          </a:p>
          <a:p>
            <a:pPr marL="0" indent="0" algn="l">
              <a:buNone/>
            </a:pPr>
            <a:r>
              <a:rPr lang="en-US" sz="3200" dirty="0"/>
              <a:t>• Agility – need to change direction is unlikely. However, athlete may change their positioning within their own lane </a:t>
            </a:r>
          </a:p>
          <a:p>
            <a:pPr marL="0" indent="0" algn="l">
              <a:buNone/>
            </a:pPr>
            <a:r>
              <a:rPr lang="en-US" sz="3200" dirty="0"/>
              <a:t>• Reaction time – 100m is the shortest outdoor sprint event and therefore reaction time at the start of the event is usually crucial to success  </a:t>
            </a:r>
          </a:p>
          <a:p>
            <a:pPr marL="0" indent="0" algn="l">
              <a:buNone/>
            </a:pPr>
            <a:r>
              <a:rPr lang="en-US" sz="3200" dirty="0"/>
              <a:t>• Reaction time – is a major component impacting on overall time taken to complete the 100m sprint </a:t>
            </a:r>
          </a:p>
          <a:p>
            <a:pPr marL="0" indent="0" algn="l">
              <a:buNone/>
            </a:pPr>
            <a:r>
              <a:rPr lang="en-US" sz="3200" dirty="0"/>
              <a:t>• Reaction time – it is possible to win a race with a poor reaction time start </a:t>
            </a:r>
          </a:p>
          <a:p>
            <a:pPr marL="0" indent="0" algn="l">
              <a:buNone/>
            </a:pPr>
            <a:r>
              <a:rPr lang="en-US" sz="3200" dirty="0"/>
              <a:t>• Neither agility nor reaction time is as important as speed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F97782A-1B98-43A7-881E-D38E677382A2}"/>
              </a:ext>
            </a:extLst>
          </p:cNvPr>
          <p:cNvCxnSpPr/>
          <p:nvPr/>
        </p:nvCxnSpPr>
        <p:spPr>
          <a:xfrm>
            <a:off x="5495925" y="2152650"/>
            <a:ext cx="2209800" cy="476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C958EA3-8029-4B49-A82F-BA2469B6588A}"/>
              </a:ext>
            </a:extLst>
          </p:cNvPr>
          <p:cNvSpPr txBox="1"/>
          <p:nvPr/>
        </p:nvSpPr>
        <p:spPr>
          <a:xfrm>
            <a:off x="7705725" y="2400300"/>
            <a:ext cx="2305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dirty="0">
                <a:solidFill>
                  <a:srgbClr val="4C4C4B"/>
                </a:solidFill>
                <a:effectLst/>
                <a:latin typeface="Helvetica Neue"/>
              </a:rPr>
              <a:t>Judge from available evidence; could be positive or negative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5010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71053D-047D-4AA4-842C-FB9C2CE66946}"/>
              </a:ext>
            </a:extLst>
          </p:cNvPr>
          <p:cNvSpPr/>
          <p:nvPr/>
        </p:nvSpPr>
        <p:spPr>
          <a:xfrm>
            <a:off x="1681460" y="1604178"/>
            <a:ext cx="102322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1.6 Training Thresholds -  AQA/ Edexcel only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B81981-4244-4CFE-AB3E-C127A0F629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45" r="17279" b="6946"/>
          <a:stretch/>
        </p:blipFill>
        <p:spPr>
          <a:xfrm rot="5400000">
            <a:off x="4365169" y="2488220"/>
            <a:ext cx="3461657" cy="47862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D6EA83-3947-405A-8B9F-42283F35E013}"/>
              </a:ext>
            </a:extLst>
          </p:cNvPr>
          <p:cNvSpPr txBox="1"/>
          <p:nvPr/>
        </p:nvSpPr>
        <p:spPr>
          <a:xfrm>
            <a:off x="473875" y="2373619"/>
            <a:ext cx="114398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By the end of this video you will know the difference between aerobic and anaerobic training zones</a:t>
            </a:r>
          </a:p>
        </p:txBody>
      </p:sp>
    </p:spTree>
    <p:extLst>
      <p:ext uri="{BB962C8B-B14F-4D97-AF65-F5344CB8AC3E}">
        <p14:creationId xmlns:p14="http://schemas.microsoft.com/office/powerpoint/2010/main" val="2386951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D7E0D-43FF-4CFA-867E-F092ABC6C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/>
              <a:t>Intensity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can measure the intensity of a session by using training thresholds</a:t>
            </a:r>
          </a:p>
          <a:p>
            <a:pPr marL="0" indent="0">
              <a:buNone/>
            </a:pPr>
            <a:r>
              <a:rPr lang="en-US" dirty="0"/>
              <a:t>This will ensure that the performer is working within their target training intensity</a:t>
            </a:r>
          </a:p>
          <a:p>
            <a:pPr marL="0" indent="0">
              <a:buNone/>
            </a:pPr>
            <a:r>
              <a:rPr lang="en-US" dirty="0"/>
              <a:t>This is all calculated through measuring heart rate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BEC1B3-81F9-49CF-9649-2A395D6B484B}"/>
              </a:ext>
            </a:extLst>
          </p:cNvPr>
          <p:cNvSpPr/>
          <p:nvPr/>
        </p:nvSpPr>
        <p:spPr>
          <a:xfrm>
            <a:off x="7424057" y="6442501"/>
            <a:ext cx="4677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All: To understand what Training thresholds are</a:t>
            </a:r>
          </a:p>
        </p:txBody>
      </p:sp>
    </p:spTree>
    <p:extLst>
      <p:ext uri="{BB962C8B-B14F-4D97-AF65-F5344CB8AC3E}">
        <p14:creationId xmlns:p14="http://schemas.microsoft.com/office/powerpoint/2010/main" val="1799830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E13DD-E383-4B05-91EA-D580B0797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343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Heart Rate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amount of times your heart beats in a minute.</a:t>
            </a:r>
          </a:p>
          <a:p>
            <a:pPr marL="0" indent="0">
              <a:buNone/>
            </a:pPr>
            <a:r>
              <a:rPr lang="en-US" dirty="0"/>
              <a:t>As you exercise your heart rate will increase and get faster</a:t>
            </a:r>
          </a:p>
          <a:p>
            <a:pPr marL="0" indent="0">
              <a:buNone/>
            </a:pPr>
            <a:r>
              <a:rPr lang="en-US" dirty="0"/>
              <a:t> Maximum heart rate = 220 – age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Work out your max heart rate now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49BC47-C271-439E-BE1A-9642C637B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0" y="3429000"/>
            <a:ext cx="3124200" cy="16979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68E92D-8DDD-4EF9-ADD2-09560C8AE4A8}"/>
              </a:ext>
            </a:extLst>
          </p:cNvPr>
          <p:cNvSpPr/>
          <p:nvPr/>
        </p:nvSpPr>
        <p:spPr>
          <a:xfrm>
            <a:off x="7424057" y="6442501"/>
            <a:ext cx="4677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All: To understand what Training thresholds are</a:t>
            </a:r>
          </a:p>
        </p:txBody>
      </p:sp>
    </p:spTree>
    <p:extLst>
      <p:ext uri="{BB962C8B-B14F-4D97-AF65-F5344CB8AC3E}">
        <p14:creationId xmlns:p14="http://schemas.microsoft.com/office/powerpoint/2010/main" val="2671708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A7948-A15F-4BB2-AC46-AE8BFCCAC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Training Thresholds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Training thresholds use max heart rate to calculate the intensity that the athlete is working at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Anaerobic training threshold 80%-90% of max heart rate</a:t>
            </a:r>
          </a:p>
          <a:p>
            <a:pPr marL="0" indent="0">
              <a:buNone/>
            </a:pPr>
            <a:r>
              <a:rPr lang="en-US" dirty="0"/>
              <a:t>Aerobic training threshold 60%-80% of max heart rate 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CD622D-387F-45D8-A213-358438E43EC6}"/>
              </a:ext>
            </a:extLst>
          </p:cNvPr>
          <p:cNvSpPr/>
          <p:nvPr/>
        </p:nvSpPr>
        <p:spPr>
          <a:xfrm>
            <a:off x="4656753" y="6488668"/>
            <a:ext cx="7725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Some: To know the difference between aerobic and anaerobic training zones</a:t>
            </a:r>
          </a:p>
        </p:txBody>
      </p:sp>
    </p:spTree>
    <p:extLst>
      <p:ext uri="{BB962C8B-B14F-4D97-AF65-F5344CB8AC3E}">
        <p14:creationId xmlns:p14="http://schemas.microsoft.com/office/powerpoint/2010/main" val="407739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92548-907D-483B-86C8-08D95C752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Anaerobic 80%-90%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Anaerobic exercise is performed in short, fast bursts. </a:t>
            </a:r>
          </a:p>
          <a:p>
            <a:pPr marL="0" indent="0">
              <a:buNone/>
            </a:pPr>
            <a:r>
              <a:rPr lang="en-US" dirty="0"/>
              <a:t>Sporting examples include; 100m sprint, shotput, powerlifting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C31F23-2AB8-4FF9-90B3-5AC710163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775" y="3848894"/>
            <a:ext cx="4572000" cy="25717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2D15D1-F378-43CB-A3F3-6B2FB1223586}"/>
              </a:ext>
            </a:extLst>
          </p:cNvPr>
          <p:cNvSpPr/>
          <p:nvPr/>
        </p:nvSpPr>
        <p:spPr>
          <a:xfrm>
            <a:off x="4666278" y="6488668"/>
            <a:ext cx="7725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Some: To know the difference between aerobic and anaerobic training zones</a:t>
            </a:r>
          </a:p>
        </p:txBody>
      </p:sp>
    </p:spTree>
    <p:extLst>
      <p:ext uri="{BB962C8B-B14F-4D97-AF65-F5344CB8AC3E}">
        <p14:creationId xmlns:p14="http://schemas.microsoft.com/office/powerpoint/2010/main" val="1634755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92548-907D-483B-86C8-08D95C752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53225" cy="435133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/>
              <a:t>Aerobic 60%-80%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Aerobic exercise is steady and not too fast.</a:t>
            </a:r>
          </a:p>
          <a:p>
            <a:pPr marL="0" indent="0">
              <a:buNone/>
            </a:pPr>
            <a:r>
              <a:rPr lang="en-US" dirty="0"/>
              <a:t>Aerobic training improves cardiovascular fitness. </a:t>
            </a:r>
          </a:p>
          <a:p>
            <a:pPr marL="0" indent="0">
              <a:buNone/>
            </a:pPr>
            <a:r>
              <a:rPr lang="en-US" dirty="0"/>
              <a:t>This exercise relates more to football because you need the heart to supply your muscles with oxygen so they can work for long periods of time. </a:t>
            </a:r>
          </a:p>
          <a:p>
            <a:pPr marL="0" indent="0">
              <a:buNone/>
            </a:pPr>
            <a:r>
              <a:rPr lang="en-US" dirty="0"/>
              <a:t>Examples are; football, marathon running, rugby, hockey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9D0588-B04B-4533-BE90-C3EA04642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2900" y="3063240"/>
            <a:ext cx="3771900" cy="28289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5561D71-8D83-4B73-AFDE-10CEBB990F7F}"/>
              </a:ext>
            </a:extLst>
          </p:cNvPr>
          <p:cNvSpPr/>
          <p:nvPr/>
        </p:nvSpPr>
        <p:spPr>
          <a:xfrm>
            <a:off x="4466253" y="6488668"/>
            <a:ext cx="7725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Some: To know the difference between aerobic and anaerobic training zones</a:t>
            </a:r>
          </a:p>
        </p:txBody>
      </p:sp>
    </p:spTree>
    <p:extLst>
      <p:ext uri="{BB962C8B-B14F-4D97-AF65-F5344CB8AC3E}">
        <p14:creationId xmlns:p14="http://schemas.microsoft.com/office/powerpoint/2010/main" val="984678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975</Words>
  <Application>Microsoft Office PowerPoint</Application>
  <PresentationFormat>Widescreen</PresentationFormat>
  <Paragraphs>111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Richardson</dc:creator>
  <cp:lastModifiedBy>Ben Richardson</cp:lastModifiedBy>
  <cp:revision>5</cp:revision>
  <dcterms:created xsi:type="dcterms:W3CDTF">2020-07-08T19:36:19Z</dcterms:created>
  <dcterms:modified xsi:type="dcterms:W3CDTF">2020-07-09T12:23:43Z</dcterms:modified>
</cp:coreProperties>
</file>