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23" r:id="rId2"/>
    <p:sldId id="645" r:id="rId3"/>
    <p:sldId id="717" r:id="rId4"/>
    <p:sldId id="259" r:id="rId5"/>
    <p:sldId id="706" r:id="rId6"/>
    <p:sldId id="707" r:id="rId7"/>
    <p:sldId id="708" r:id="rId8"/>
    <p:sldId id="709" r:id="rId9"/>
    <p:sldId id="710" r:id="rId10"/>
    <p:sldId id="711" r:id="rId11"/>
    <p:sldId id="716" r:id="rId12"/>
    <p:sldId id="509" r:id="rId13"/>
    <p:sldId id="712" r:id="rId14"/>
    <p:sldId id="510" r:id="rId15"/>
    <p:sldId id="7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852C5-DB8F-490D-9F9D-C534F51BEF82}" v="3" dt="2020-07-15T08:49:29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Richardson" userId="1565d7992fb5a5bf" providerId="LiveId" clId="{685852C5-DB8F-490D-9F9D-C534F51BEF82}"/>
    <pc:docChg chg="custSel addSld delSld modSld">
      <pc:chgData name="Ben Richardson" userId="1565d7992fb5a5bf" providerId="LiveId" clId="{685852C5-DB8F-490D-9F9D-C534F51BEF82}" dt="2020-07-15T09:38:07.513" v="900" actId="313"/>
      <pc:docMkLst>
        <pc:docMk/>
      </pc:docMkLst>
      <pc:sldChg chg="modSp mod">
        <pc:chgData name="Ben Richardson" userId="1565d7992fb5a5bf" providerId="LiveId" clId="{685852C5-DB8F-490D-9F9D-C534F51BEF82}" dt="2020-07-15T09:23:13.255" v="892" actId="20577"/>
        <pc:sldMkLst>
          <pc:docMk/>
          <pc:sldMk cId="4032003101" sldId="711"/>
        </pc:sldMkLst>
        <pc:spChg chg="mod">
          <ac:chgData name="Ben Richardson" userId="1565d7992fb5a5bf" providerId="LiveId" clId="{685852C5-DB8F-490D-9F9D-C534F51BEF82}" dt="2020-07-15T09:23:13.255" v="892" actId="20577"/>
          <ac:spMkLst>
            <pc:docMk/>
            <pc:sldMk cId="4032003101" sldId="711"/>
            <ac:spMk id="5" creationId="{28BBBBE7-651D-4CCE-99F5-2B9AFFB85F46}"/>
          </ac:spMkLst>
        </pc:spChg>
      </pc:sldChg>
      <pc:sldChg chg="delSp modSp new mod">
        <pc:chgData name="Ben Richardson" userId="1565d7992fb5a5bf" providerId="LiveId" clId="{685852C5-DB8F-490D-9F9D-C534F51BEF82}" dt="2020-07-15T09:38:07.513" v="900" actId="313"/>
        <pc:sldMkLst>
          <pc:docMk/>
          <pc:sldMk cId="3559877931" sldId="718"/>
        </pc:sldMkLst>
        <pc:spChg chg="del">
          <ac:chgData name="Ben Richardson" userId="1565d7992fb5a5bf" providerId="LiveId" clId="{685852C5-DB8F-490D-9F9D-C534F51BEF82}" dt="2020-07-15T08:34:32.707" v="52" actId="478"/>
          <ac:spMkLst>
            <pc:docMk/>
            <pc:sldMk cId="3559877931" sldId="718"/>
            <ac:spMk id="2" creationId="{791B0146-C5DE-4F5B-B0DA-F903C54F8F6B}"/>
          </ac:spMkLst>
        </pc:spChg>
        <pc:spChg chg="mod">
          <ac:chgData name="Ben Richardson" userId="1565d7992fb5a5bf" providerId="LiveId" clId="{685852C5-DB8F-490D-9F9D-C534F51BEF82}" dt="2020-07-15T09:38:07.513" v="900" actId="313"/>
          <ac:spMkLst>
            <pc:docMk/>
            <pc:sldMk cId="3559877931" sldId="718"/>
            <ac:spMk id="3" creationId="{2823437F-97B2-4291-B25A-CA866F71CA3F}"/>
          </ac:spMkLst>
        </pc:spChg>
      </pc:sldChg>
      <pc:sldChg chg="addSp delSp modSp new del mod">
        <pc:chgData name="Ben Richardson" userId="1565d7992fb5a5bf" providerId="LiveId" clId="{685852C5-DB8F-490D-9F9D-C534F51BEF82}" dt="2020-07-15T08:49:43.703" v="891" actId="47"/>
        <pc:sldMkLst>
          <pc:docMk/>
          <pc:sldMk cId="4197045362" sldId="719"/>
        </pc:sldMkLst>
        <pc:spChg chg="del">
          <ac:chgData name="Ben Richardson" userId="1565d7992fb5a5bf" providerId="LiveId" clId="{685852C5-DB8F-490D-9F9D-C534F51BEF82}" dt="2020-07-15T08:41:21.961" v="182" actId="478"/>
          <ac:spMkLst>
            <pc:docMk/>
            <pc:sldMk cId="4197045362" sldId="719"/>
            <ac:spMk id="2" creationId="{1F2052BA-C0D2-4A49-A79A-1A4310D73262}"/>
          </ac:spMkLst>
        </pc:spChg>
        <pc:spChg chg="del mod">
          <ac:chgData name="Ben Richardson" userId="1565d7992fb5a5bf" providerId="LiveId" clId="{685852C5-DB8F-490D-9F9D-C534F51BEF82}" dt="2020-07-15T08:41:41.332" v="183" actId="478"/>
          <ac:spMkLst>
            <pc:docMk/>
            <pc:sldMk cId="4197045362" sldId="719"/>
            <ac:spMk id="3" creationId="{DC46DD41-E11E-4106-B78E-3297181E996C}"/>
          </ac:spMkLst>
        </pc:spChg>
        <pc:spChg chg="add mod">
          <ac:chgData name="Ben Richardson" userId="1565d7992fb5a5bf" providerId="LiveId" clId="{685852C5-DB8F-490D-9F9D-C534F51BEF82}" dt="2020-07-15T08:41:41.332" v="183" actId="478"/>
          <ac:spMkLst>
            <pc:docMk/>
            <pc:sldMk cId="4197045362" sldId="719"/>
            <ac:spMk id="5" creationId="{05B9A91B-9770-4942-A1EB-76D3F6E9C0F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295A-DC8A-42FE-8782-D4D96DCE1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BEFCE-1EC1-4F41-A1FE-2E9FF8F0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42D72-1D90-4A8C-BCB1-3D9D8A491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8E9A4-CB90-406A-9860-69990E63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9B5F7-2C26-405E-99BC-08C8693A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8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A056C-813C-400C-9BE5-41171BF8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BC372-C6DD-410D-B473-CD9BE41B3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F9340-E100-483B-B10C-B3B7439C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89BB7-8204-4E06-BA9A-E604601A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98F4-87D4-4541-89BF-B2194869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75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D4665-A4F7-4313-8D3E-71FF2527C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7ADC3-7D11-4616-A354-2A6398F59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98972-A2B4-4741-A3F0-28068239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6300-CDCB-4916-9B78-A47F7A6D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ABF45-1518-4A0B-99EB-3EEB65CC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95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8679-4B84-49BE-BB9B-17400C96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30117-1D77-4D74-98DB-0384DC3AC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2F286-2511-4B8F-81A5-8B6C0C43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9AFB4-91DC-438B-A5F6-C08FABA3C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3929-D2FF-4DB6-8C6A-1C46B62B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10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2EA6-A38A-4CFB-A346-3D4C5E46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9A639-078D-4AAD-82F3-3C5982C0D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9C440-6CEA-41D0-8E90-F3F07DE6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57822-979D-465B-AEB6-4359FCB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C1476-9E61-4EF1-87CB-4CBA5D99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13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55866-22E9-4157-B831-368A644C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8C4FA-7EC2-45CD-B2E3-8D2E35F4A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27A09-3589-4F17-8CEB-243039438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9E65E-6B85-4AF0-9D90-ABA4BF50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EB614-E21E-47A4-934F-D8525C76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60B5D-9865-46E5-9F5C-ED567B14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55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CED3-73CE-4B31-A055-45F1D148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FA8FD-550B-409F-813B-DD576FBCE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CD9FB-2CE4-4A2F-994E-B390C6E0E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8D9D7-7764-487B-B485-9204A5490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369CA-7729-4A18-BF93-85097F7C5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0A58E1-632F-4B80-97EA-970AD36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A2758E-C7E4-4313-8276-83F9F46D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302BC9-A409-43C3-B645-29D8C14B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4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9550-9675-4D16-A13A-2D57CE6C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2D3BF-92F0-4A97-BE8E-A24B50A9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B9111-A2A7-4DBD-ACB2-07CAEC1D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BEB9C-4136-43E9-8B74-AEF5DF63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65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1A938-0AA7-4A1F-8CCB-76920C4C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161D8-F65E-4175-BEA1-BA9E28975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8422B-16A5-435F-ADDC-A2E305F5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0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3149-C0BF-4709-9400-769CFF1A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5B6AD-CE9B-49F7-A159-B39B8F378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FFB86-0989-4392-A4BA-A07DCF598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FBFB0F-B13E-40F2-B4FE-8BBC90CE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B91-B806-4DE4-9BC9-D518A912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3737F-ABE3-481A-909E-DECFA0C5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8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F423-7CD8-486C-922E-ED56D8C17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C2816-9228-47D6-9E97-231A94441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733B-019D-4AC7-93E8-953E28F70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E2477-0B50-42CB-9940-20629E0A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1BA88-BBF3-4BBF-8130-7542AAE1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AE45B-0D5C-44C2-B974-FB5E6A3D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3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D2CD2-5900-4BDD-BD7C-DB853A07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BAA4-2056-48F2-A10C-8A4844F12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E89-7000-4040-8C83-7C12CB12E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4B9E8-B9D6-41DB-9BED-17956B61FEE1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F0ACE-8C5E-475E-914F-AB8881937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45508-3D02-48B1-89BD-24FBBC1EA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51AF-9D35-4F30-8AED-95166404E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5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.uk/url?q=http://www.clipartpanda.com/categories/task-20clipart&amp;sa=U&amp;ved=0ahUKEwid18qgy8_MAhWEpR4KHU0ADOUQwW4IFjAA&amp;usg=AFQjCNHIEaKS5Jpn4md1HygGaQ_dnGiEXA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68F5AB-E3F9-45EA-95C6-D338620AC042}"/>
              </a:ext>
            </a:extLst>
          </p:cNvPr>
          <p:cNvSpPr txBox="1">
            <a:spLocks/>
          </p:cNvSpPr>
          <p:nvPr/>
        </p:nvSpPr>
        <p:spPr>
          <a:xfrm>
            <a:off x="536972" y="765945"/>
            <a:ext cx="66903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Recall Activity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C0BB78-9161-436A-9914-7F473A827453}"/>
              </a:ext>
            </a:extLst>
          </p:cNvPr>
          <p:cNvGrpSpPr/>
          <p:nvPr/>
        </p:nvGrpSpPr>
        <p:grpSpPr>
          <a:xfrm>
            <a:off x="7227332" y="4800100"/>
            <a:ext cx="6096000" cy="1477328"/>
            <a:chOff x="6848475" y="2124657"/>
            <a:chExt cx="6096000" cy="14773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844D51-C55B-4499-BFA8-9CCB4F2D2F11}"/>
                </a:ext>
              </a:extLst>
            </p:cNvPr>
            <p:cNvSpPr txBox="1"/>
            <p:nvPr/>
          </p:nvSpPr>
          <p:spPr>
            <a:xfrm>
              <a:off x="8562975" y="2586322"/>
              <a:ext cx="362902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000" dirty="0"/>
                <a:t>AO1: Demonstrate knowledge</a:t>
              </a:r>
            </a:p>
            <a:p>
              <a:pPr marL="0" indent="0">
                <a:buNone/>
              </a:pPr>
              <a:r>
                <a:rPr lang="en-US" sz="2000" dirty="0"/>
                <a:t>AO2: Apply Knowledge </a:t>
              </a:r>
            </a:p>
            <a:p>
              <a:pPr marL="0" indent="0">
                <a:buNone/>
              </a:pPr>
              <a:r>
                <a:rPr lang="en-US" sz="2000" dirty="0"/>
                <a:t>AO3: </a:t>
              </a:r>
              <a:r>
                <a:rPr lang="en-US" sz="2000" dirty="0" err="1"/>
                <a:t>Analyse</a:t>
              </a:r>
              <a:r>
                <a:rPr lang="en-US" sz="2000" dirty="0"/>
                <a:t> and evaluate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5EA422-13DA-4D12-8B3C-071127ABE7B1}"/>
                </a:ext>
              </a:extLst>
            </p:cNvPr>
            <p:cNvSpPr txBox="1"/>
            <p:nvPr/>
          </p:nvSpPr>
          <p:spPr>
            <a:xfrm>
              <a:off x="6848475" y="2124657"/>
              <a:ext cx="6096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2400" dirty="0"/>
                <a:t>Exam tip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E803CA9-BD5F-4AEA-AE95-F3200823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09" y="2066925"/>
            <a:ext cx="4901832" cy="3562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61F866-8FC6-493E-8FF7-3A50C4BB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41" y="2807432"/>
            <a:ext cx="6690360" cy="10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6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04403E-2CB7-4566-AFC1-7FE63BDF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1360070"/>
            <a:ext cx="10515600" cy="1325563"/>
          </a:xfrm>
        </p:spPr>
        <p:txBody>
          <a:bodyPr/>
          <a:lstStyle/>
          <a:p>
            <a:r>
              <a:rPr lang="en-US" dirty="0"/>
              <a:t>Anaerobic respiration – Formula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BBBE7-651D-4CCE-99F5-2B9AFFB8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277269"/>
            <a:ext cx="10515600" cy="4351338"/>
          </a:xfrm>
        </p:spPr>
        <p:txBody>
          <a:bodyPr/>
          <a:lstStyle/>
          <a:p>
            <a:r>
              <a:rPr lang="en-US" dirty="0"/>
              <a:t>What is used to provide the energy?</a:t>
            </a:r>
          </a:p>
          <a:p>
            <a:r>
              <a:rPr lang="en-US" dirty="0"/>
              <a:t>What does the glucose provide the muscles with?</a:t>
            </a:r>
          </a:p>
          <a:p>
            <a:r>
              <a:rPr lang="en-US" dirty="0"/>
              <a:t>If the body respires anaerobically for a period of time the muscles start to fatigue. What causes this fatigue? </a:t>
            </a:r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FE12315F-95EE-4DD5-8217-8D63DC3C5C73}"/>
              </a:ext>
            </a:extLst>
          </p:cNvPr>
          <p:cNvSpPr/>
          <p:nvPr/>
        </p:nvSpPr>
        <p:spPr>
          <a:xfrm>
            <a:off x="3589345" y="4835148"/>
            <a:ext cx="2080877" cy="33998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209C56-3A0A-4733-89A8-C6F7E50AFB51}"/>
              </a:ext>
            </a:extLst>
          </p:cNvPr>
          <p:cNvSpPr txBox="1">
            <a:spLocks/>
          </p:cNvSpPr>
          <p:nvPr/>
        </p:nvSpPr>
        <p:spPr>
          <a:xfrm>
            <a:off x="1353645" y="4648701"/>
            <a:ext cx="3276138" cy="78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Glucose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C7E73E-DECD-4BD6-A713-425B3DC90CFF}"/>
              </a:ext>
            </a:extLst>
          </p:cNvPr>
          <p:cNvSpPr txBox="1">
            <a:spLocks/>
          </p:cNvSpPr>
          <p:nvPr/>
        </p:nvSpPr>
        <p:spPr>
          <a:xfrm>
            <a:off x="6096000" y="4648701"/>
            <a:ext cx="3276138" cy="786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Energy + Lactic acid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CC77E-C199-4C42-B35A-76966E158425}"/>
              </a:ext>
            </a:extLst>
          </p:cNvPr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403200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814657"/>
            <a:ext cx="10515600" cy="1325563"/>
          </a:xfrm>
        </p:spPr>
        <p:txBody>
          <a:bodyPr/>
          <a:lstStyle/>
          <a:p>
            <a:r>
              <a:rPr lang="en-US" dirty="0"/>
              <a:t>Excess Post-exercise Oxygen Consumption (EPOC)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52425" y="3140220"/>
            <a:ext cx="7958111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30000"/>
              </a:spcBef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After anaerobic activity, heavy breathing is needed to neutralize the lactic acid and replenish the oxygen. </a:t>
            </a:r>
          </a:p>
          <a:p>
            <a:pPr marL="457200" indent="-457200">
              <a:spcBef>
                <a:spcPct val="30000"/>
              </a:spcBef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This is called an oxygen debt. </a:t>
            </a:r>
          </a:p>
          <a:p>
            <a:pPr marL="457200" indent="-457200">
              <a:spcBef>
                <a:spcPct val="30000"/>
              </a:spcBef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It is repaid after exercise.</a:t>
            </a:r>
          </a:p>
          <a:p>
            <a:pPr marL="457200" indent="-457200">
              <a:spcBef>
                <a:spcPct val="30000"/>
              </a:spcBef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Rapid and deep breathing is needed for a short period after high intensity exercise in order to repay the debt.</a:t>
            </a:r>
          </a:p>
          <a:p>
            <a:pPr>
              <a:spcBef>
                <a:spcPct val="30000"/>
              </a:spcBef>
            </a:pPr>
            <a:r>
              <a:rPr lang="en-GB" dirty="0">
                <a:solidFill>
                  <a:schemeClr val="folHlink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32E8E-46F8-47EA-96CA-26EC36EAC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33"/>
          <a:stretch/>
        </p:blipFill>
        <p:spPr>
          <a:xfrm>
            <a:off x="7802880" y="3161451"/>
            <a:ext cx="3908425" cy="2608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DB2B19-BD35-41F0-A708-1980C80F2194}"/>
              </a:ext>
            </a:extLst>
          </p:cNvPr>
          <p:cNvSpPr/>
          <p:nvPr/>
        </p:nvSpPr>
        <p:spPr>
          <a:xfrm>
            <a:off x="5908431" y="6468332"/>
            <a:ext cx="683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Most: Understand the effects of aerobic and anaerobic exercise</a:t>
            </a:r>
          </a:p>
        </p:txBody>
      </p:sp>
    </p:spTree>
    <p:extLst>
      <p:ext uri="{BB962C8B-B14F-4D97-AF65-F5344CB8AC3E}">
        <p14:creationId xmlns:p14="http://schemas.microsoft.com/office/powerpoint/2010/main" val="19244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08431" y="6468332"/>
            <a:ext cx="683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Most: Understand the effects of aerobic and anaerobic exercise</a:t>
            </a:r>
          </a:p>
        </p:txBody>
      </p:sp>
      <p:pic>
        <p:nvPicPr>
          <p:cNvPr id="11" name="Picture 3" descr="Image result for Tas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7" y="2304824"/>
            <a:ext cx="1215951" cy="12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2778" y="2189071"/>
            <a:ext cx="5120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 Map</a:t>
            </a:r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1 mind map on Aerobic Exercise</a:t>
            </a:r>
          </a:p>
          <a:p>
            <a:pPr algn="ctr"/>
            <a:r>
              <a:rPr lang="en-GB" sz="2400" dirty="0"/>
              <a:t>1 mind map on Anaerobic Exercise</a:t>
            </a:r>
          </a:p>
          <a:p>
            <a:pPr algn="ctr"/>
            <a:endParaRPr lang="en-GB" sz="2400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83" y="1971441"/>
            <a:ext cx="5244781" cy="40904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29417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BA90E5-68B4-4D24-90FF-E63A23E20F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9125" y="1435100"/>
            <a:ext cx="10515600" cy="494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Words</a:t>
            </a:r>
          </a:p>
          <a:p>
            <a:pPr algn="ctr"/>
            <a:endParaRPr lang="en-GB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800" dirty="0"/>
              <a:t>Anaerobic exercise			Intensity	</a:t>
            </a:r>
          </a:p>
          <a:p>
            <a:pPr marL="0" indent="0" algn="ctr">
              <a:buNone/>
            </a:pPr>
            <a:r>
              <a:rPr lang="en-GB" sz="2800" dirty="0"/>
              <a:t>EPOC</a:t>
            </a:r>
          </a:p>
          <a:p>
            <a:pPr marL="0" indent="0" algn="ctr">
              <a:buNone/>
            </a:pPr>
            <a:r>
              <a:rPr lang="en-GB" sz="2800" dirty="0"/>
              <a:t>Aerobic Exercise		Sprinter	</a:t>
            </a:r>
          </a:p>
          <a:p>
            <a:pPr marL="0" indent="0" algn="ctr">
              <a:buNone/>
            </a:pPr>
            <a:r>
              <a:rPr lang="en-GB" sz="2800" dirty="0"/>
              <a:t>	</a:t>
            </a:r>
          </a:p>
          <a:p>
            <a:pPr marL="0" indent="0" algn="ctr">
              <a:buNone/>
            </a:pPr>
            <a:r>
              <a:rPr lang="en-GB" sz="2800" dirty="0"/>
              <a:t>Long-distance runner 		Lactic Acid   </a:t>
            </a:r>
          </a:p>
          <a:p>
            <a:pPr marL="0" indent="0" algn="ctr">
              <a:buNone/>
            </a:pPr>
            <a:r>
              <a:rPr lang="en-GB" sz="2800" dirty="0"/>
              <a:t>   </a:t>
            </a:r>
          </a:p>
          <a:p>
            <a:pPr marL="0" indent="0" algn="ctr">
              <a:buNone/>
            </a:pPr>
            <a:r>
              <a:rPr lang="en-GB" sz="2800" dirty="0"/>
              <a:t> Aerobic exercise 		Anaerobic exercise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76711F-30D4-4068-8775-3B04D1F803BB}"/>
              </a:ext>
            </a:extLst>
          </p:cNvPr>
          <p:cNvSpPr/>
          <p:nvPr/>
        </p:nvSpPr>
        <p:spPr>
          <a:xfrm>
            <a:off x="5908431" y="6468332"/>
            <a:ext cx="683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Most: Understand the effects of aerobic and anaerobic exercise</a:t>
            </a:r>
          </a:p>
        </p:txBody>
      </p:sp>
    </p:spTree>
    <p:extLst>
      <p:ext uri="{BB962C8B-B14F-4D97-AF65-F5344CB8AC3E}">
        <p14:creationId xmlns:p14="http://schemas.microsoft.com/office/powerpoint/2010/main" val="382449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08431" y="6468332"/>
            <a:ext cx="683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Most: Understand the effects of aerobic and anaerobic exercise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D9AB28-EE6F-472B-9EE6-25B41F475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414794"/>
              </p:ext>
            </p:extLst>
          </p:nvPr>
        </p:nvGraphicFramePr>
        <p:xfrm>
          <a:off x="3280005" y="1854196"/>
          <a:ext cx="8660940" cy="435133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164937">
                  <a:extLst>
                    <a:ext uri="{9D8B030D-6E8A-4147-A177-3AD203B41FA5}">
                      <a16:colId xmlns:a16="http://schemas.microsoft.com/office/drawing/2014/main" val="970713725"/>
                    </a:ext>
                  </a:extLst>
                </a:gridCol>
                <a:gridCol w="2164937">
                  <a:extLst>
                    <a:ext uri="{9D8B030D-6E8A-4147-A177-3AD203B41FA5}">
                      <a16:colId xmlns:a16="http://schemas.microsoft.com/office/drawing/2014/main" val="3104750838"/>
                    </a:ext>
                  </a:extLst>
                </a:gridCol>
                <a:gridCol w="2165533">
                  <a:extLst>
                    <a:ext uri="{9D8B030D-6E8A-4147-A177-3AD203B41FA5}">
                      <a16:colId xmlns:a16="http://schemas.microsoft.com/office/drawing/2014/main" val="2010961797"/>
                    </a:ext>
                  </a:extLst>
                </a:gridCol>
                <a:gridCol w="2165533">
                  <a:extLst>
                    <a:ext uri="{9D8B030D-6E8A-4147-A177-3AD203B41FA5}">
                      <a16:colId xmlns:a16="http://schemas.microsoft.com/office/drawing/2014/main" val="3087247543"/>
                    </a:ext>
                  </a:extLst>
                </a:gridCol>
              </a:tblGrid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Activity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Intensity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Time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700">
                          <a:effectLst/>
                        </a:rPr>
                        <a:t>Aerobic or Anaerobic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4219877233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2845926762"/>
                  </a:ext>
                </a:extLst>
              </a:tr>
              <a:tr h="410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810145251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1184843744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2601866617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2908451577"/>
                  </a:ext>
                </a:extLst>
              </a:tr>
              <a:tr h="410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162775387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1396993510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3161213582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2158635736"/>
                  </a:ext>
                </a:extLst>
              </a:tr>
              <a:tr h="3923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94" marR="64394" marT="0" marB="0"/>
                </a:tc>
                <a:extLst>
                  <a:ext uri="{0D108BD9-81ED-4DB2-BD59-A6C34878D82A}">
                    <a16:rowId xmlns:a16="http://schemas.microsoft.com/office/drawing/2014/main" val="371772114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8A32977-CEA0-47B7-894E-693FB3E85AD7}"/>
              </a:ext>
            </a:extLst>
          </p:cNvPr>
          <p:cNvSpPr txBox="1"/>
          <p:nvPr/>
        </p:nvSpPr>
        <p:spPr>
          <a:xfrm>
            <a:off x="228600" y="2619375"/>
            <a:ext cx="2543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 specific parts of different sports, </a:t>
            </a:r>
            <a:r>
              <a:rPr lang="en-US" dirty="0" err="1"/>
              <a:t>eg</a:t>
            </a:r>
            <a:r>
              <a:rPr lang="en-US" dirty="0"/>
              <a:t> dribbling with the ball in football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89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437F-97B2-4291-B25A-CA866F71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515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5100" dirty="0"/>
              <a:t>The Recovery Process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Ensures that the body recovers from vigorous exercise </a:t>
            </a:r>
          </a:p>
          <a:p>
            <a:r>
              <a:rPr lang="en-US" dirty="0">
                <a:solidFill>
                  <a:srgbClr val="FF0000"/>
                </a:solidFill>
              </a:rPr>
              <a:t>Cool down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Gradually reduce heart rate and stretch – Replenishes the muscles with oxygen, removes lactic acid and helps prevent DOMS</a:t>
            </a:r>
          </a:p>
          <a:p>
            <a:r>
              <a:rPr lang="en-US" dirty="0">
                <a:solidFill>
                  <a:srgbClr val="FF0000"/>
                </a:solidFill>
              </a:rPr>
              <a:t>Manipulation of diet </a:t>
            </a:r>
          </a:p>
          <a:p>
            <a:pPr marL="0" indent="0">
              <a:buNone/>
            </a:pPr>
            <a:r>
              <a:rPr lang="en-US" dirty="0"/>
              <a:t>Drinking water – Replenishes water lost during exercise </a:t>
            </a:r>
          </a:p>
          <a:p>
            <a:pPr marL="0" indent="0">
              <a:buNone/>
            </a:pPr>
            <a:r>
              <a:rPr lang="en-US" dirty="0"/>
              <a:t>Carbohydrate loading – Eating high amount of carbs to maximize the amount of glucose </a:t>
            </a:r>
          </a:p>
          <a:p>
            <a:pPr marL="0" indent="0">
              <a:buNone/>
            </a:pPr>
            <a:r>
              <a:rPr lang="en-US" dirty="0"/>
              <a:t>Protein – Gives body nutrients for growth and repair</a:t>
            </a:r>
          </a:p>
          <a:p>
            <a:r>
              <a:rPr lang="en-US" dirty="0">
                <a:solidFill>
                  <a:srgbClr val="FF0000"/>
                </a:solidFill>
              </a:rPr>
              <a:t>Ice baths or massage </a:t>
            </a:r>
          </a:p>
          <a:p>
            <a:pPr marL="0" indent="0">
              <a:buNone/>
            </a:pPr>
            <a:r>
              <a:rPr lang="en-US" dirty="0"/>
              <a:t>Prevent DOMS – Massages increase blood flow to sore area </a:t>
            </a:r>
          </a:p>
          <a:p>
            <a:pPr marL="0" indent="0">
              <a:buNone/>
            </a:pPr>
            <a:r>
              <a:rPr lang="en-US" dirty="0"/>
              <a:t>Prevent lactic acid build up - Ice baths flush out lactic acid through vasoconstriction which forces lactic acid out of the muscles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87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E3B767-7F5C-429C-9F31-47E851F8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76" y="3429000"/>
            <a:ext cx="6096528" cy="1627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1A1A1-FA66-4762-8D6F-2A2AA7FA7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2" y="2091738"/>
            <a:ext cx="7468237" cy="42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90A1D2-BD2E-43FC-BC1D-CDB8A42FB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087" y="2329656"/>
            <a:ext cx="10029825" cy="3343275"/>
          </a:xfrm>
        </p:spPr>
      </p:pic>
    </p:spTree>
    <p:extLst>
      <p:ext uri="{BB962C8B-B14F-4D97-AF65-F5344CB8AC3E}">
        <p14:creationId xmlns:p14="http://schemas.microsoft.com/office/powerpoint/2010/main" val="8185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215C7-3DAD-48D5-AF2F-FA10244E1B61}"/>
              </a:ext>
            </a:extLst>
          </p:cNvPr>
          <p:cNvSpPr txBox="1"/>
          <p:nvPr/>
        </p:nvSpPr>
        <p:spPr>
          <a:xfrm>
            <a:off x="1752600" y="2492138"/>
            <a:ext cx="10372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end of this video you will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understand the effects of aerobic and anaerobic exercise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A7813B-9D7F-45D5-9328-9D1A080EE61F}"/>
              </a:ext>
            </a:extLst>
          </p:cNvPr>
          <p:cNvSpPr/>
          <p:nvPr/>
        </p:nvSpPr>
        <p:spPr>
          <a:xfrm>
            <a:off x="2235358" y="1784252"/>
            <a:ext cx="7721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/>
              <a:t>2.10 Aerobic and Anaerobic Exercise</a:t>
            </a:r>
          </a:p>
        </p:txBody>
      </p:sp>
      <p:pic>
        <p:nvPicPr>
          <p:cNvPr id="8" name="Picture 2" descr="http://completetrackandfield.com/wp-content/uploads/2014/08/Anaerobic-VS-Aerobic-Exercises.jpg">
            <a:extLst>
              <a:ext uri="{FF2B5EF4-FFF2-40B4-BE49-F238E27FC236}">
                <a16:creationId xmlns:a16="http://schemas.microsoft.com/office/drawing/2014/main" id="{562A98F4-15CC-4FB7-A570-696255C6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8" y="3072590"/>
            <a:ext cx="6177643" cy="32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2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2099484"/>
            <a:ext cx="6477000" cy="43965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does oxygen provide muscles with and how?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are the aerobic and anaerobic training thresholds?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one is higher intensity?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glucose? </a:t>
            </a:r>
          </a:p>
          <a:p>
            <a:pPr marL="0" indent="0">
              <a:buNone/>
            </a:pPr>
            <a:r>
              <a:rPr lang="en-US" dirty="0"/>
              <a:t>Carbohydrates that are eaten are converted into glucose by the body. Glucose is used by the muscles as a source of energy.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5EDA7-498F-4163-87B4-2672CEF30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347134"/>
            <a:ext cx="3600450" cy="3600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96D67A-D0C3-4F97-9227-9BB284ECD876}"/>
              </a:ext>
            </a:extLst>
          </p:cNvPr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3878074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BA0D8-66D4-473C-AF25-6FF7F234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937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A common misunderstanding!!!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Even though it is called respiration, aerobic and anaerobic respiration has nothing to do with breathing rate!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It is a chemical reaction that transfers energy to cells and where this energy comes from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F459A-B0CA-422E-B3CD-83C201562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3001644"/>
            <a:ext cx="3746500" cy="2809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C28B83-1246-4010-89D0-348B555CA38D}"/>
              </a:ext>
            </a:extLst>
          </p:cNvPr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344249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1545883"/>
            <a:ext cx="10515600" cy="1325563"/>
          </a:xfrm>
        </p:spPr>
        <p:txBody>
          <a:bodyPr/>
          <a:lstStyle/>
          <a:p>
            <a:r>
              <a:rPr lang="en-US" dirty="0"/>
              <a:t>Aerobic Respiration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8675" y="2492033"/>
            <a:ext cx="724852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500" dirty="0">
                <a:solidFill>
                  <a:prstClr val="black"/>
                </a:solidFill>
              </a:rPr>
              <a:t>Why is the aerobic training threshold for steady state exercises that are for long periods of time?  </a:t>
            </a:r>
          </a:p>
          <a:p>
            <a:pPr lvl="0">
              <a:spcBef>
                <a:spcPct val="20000"/>
              </a:spcBef>
            </a:pPr>
            <a:r>
              <a:rPr lang="en-US" sz="2500" dirty="0">
                <a:solidFill>
                  <a:prstClr val="black"/>
                </a:solidFill>
              </a:rPr>
              <a:t>When working at a </a:t>
            </a:r>
            <a:r>
              <a:rPr lang="en-US" sz="2500" dirty="0">
                <a:solidFill>
                  <a:srgbClr val="FF0000"/>
                </a:solidFill>
              </a:rPr>
              <a:t>moderate intensity </a:t>
            </a:r>
            <a:r>
              <a:rPr lang="en-US" sz="2500" dirty="0">
                <a:solidFill>
                  <a:prstClr val="black"/>
                </a:solidFill>
              </a:rPr>
              <a:t>the body and the respiratory system will work together and be able to supply the muscles with the oxygen and energy that it demands for </a:t>
            </a:r>
            <a:r>
              <a:rPr lang="en-US" sz="2500" dirty="0">
                <a:solidFill>
                  <a:srgbClr val="FF0000"/>
                </a:solidFill>
              </a:rPr>
              <a:t>long periods of time</a:t>
            </a:r>
          </a:p>
          <a:p>
            <a:pPr lvl="0">
              <a:spcBef>
                <a:spcPct val="20000"/>
              </a:spcBef>
            </a:pPr>
            <a:r>
              <a:rPr lang="en-US" sz="2500" dirty="0">
                <a:solidFill>
                  <a:prstClr val="black"/>
                </a:solidFill>
              </a:rPr>
              <a:t>Aerobic respiration takes place in the presence of </a:t>
            </a:r>
            <a:r>
              <a:rPr lang="en-US" sz="2500" dirty="0">
                <a:solidFill>
                  <a:srgbClr val="FF0000"/>
                </a:solidFill>
              </a:rPr>
              <a:t>OXYGEN! </a:t>
            </a:r>
          </a:p>
          <a:p>
            <a:pPr lvl="0">
              <a:spcBef>
                <a:spcPct val="20000"/>
              </a:spcBef>
            </a:pPr>
            <a:r>
              <a:rPr lang="en-US" sz="2500" dirty="0">
                <a:solidFill>
                  <a:prstClr val="black"/>
                </a:solidFill>
              </a:rPr>
              <a:t>Examples of aerobic respiration: long distance runners, endurance cyclists, long distance swimmers </a:t>
            </a:r>
          </a:p>
          <a:p>
            <a:pPr lvl="0">
              <a:spcBef>
                <a:spcPct val="20000"/>
              </a:spcBef>
            </a:pPr>
            <a:endParaRPr lang="en-US" sz="25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079011-F7D3-4D76-94D8-88E70F89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543" y="3159760"/>
            <a:ext cx="3799577" cy="2372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3E4E6-A9F0-407F-AB6C-6AA954EFECC9}"/>
              </a:ext>
            </a:extLst>
          </p:cNvPr>
          <p:cNvSpPr/>
          <p:nvPr/>
        </p:nvSpPr>
        <p:spPr>
          <a:xfrm>
            <a:off x="7266432" y="6293921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147988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1289050"/>
            <a:ext cx="10515600" cy="1325563"/>
          </a:xfrm>
        </p:spPr>
        <p:txBody>
          <a:bodyPr/>
          <a:lstStyle/>
          <a:p>
            <a:r>
              <a:rPr lang="en-US" dirty="0"/>
              <a:t>Aerobic Respiration - Formula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56704"/>
            <a:ext cx="8229600" cy="2000249"/>
          </a:xfrm>
        </p:spPr>
        <p:txBody>
          <a:bodyPr>
            <a:normAutofit fontScale="62500" lnSpcReduction="20000"/>
          </a:bodyPr>
          <a:lstStyle/>
          <a:p>
            <a:r>
              <a:rPr lang="en-US" sz="3300" dirty="0"/>
              <a:t>What breathed in? </a:t>
            </a:r>
          </a:p>
          <a:p>
            <a:r>
              <a:rPr lang="en-US" sz="3300" dirty="0"/>
              <a:t>What is stored in the body to provide muscles with energy?</a:t>
            </a:r>
          </a:p>
          <a:p>
            <a:r>
              <a:rPr lang="en-US" sz="3300" dirty="0"/>
              <a:t>What does the Oxygen and glucose provide the muscles with?</a:t>
            </a:r>
          </a:p>
          <a:p>
            <a:r>
              <a:rPr lang="en-US" sz="3300" dirty="0"/>
              <a:t>What is diffused out of the alveoli in gas exchange and breathed out? </a:t>
            </a:r>
          </a:p>
          <a:p>
            <a:r>
              <a:rPr lang="en-US" sz="3300" dirty="0"/>
              <a:t>What else do you think is produced, think about what happens on your forehead when you exercise ?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106569"/>
            <a:ext cx="65486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Oxygen + Glucose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426721" y="5228965"/>
            <a:ext cx="2080877" cy="33998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974A78-5849-404A-AD94-6C062CF715A0}"/>
              </a:ext>
            </a:extLst>
          </p:cNvPr>
          <p:cNvSpPr txBox="1">
            <a:spLocks/>
          </p:cNvSpPr>
          <p:nvPr/>
        </p:nvSpPr>
        <p:spPr>
          <a:xfrm>
            <a:off x="5444349" y="5175689"/>
            <a:ext cx="5553264" cy="786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Energy + Carbon dioxide +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AB3E3-D270-48F3-9833-303CD5257601}"/>
              </a:ext>
            </a:extLst>
          </p:cNvPr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16622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1545883"/>
            <a:ext cx="10515600" cy="1325563"/>
          </a:xfrm>
        </p:spPr>
        <p:txBody>
          <a:bodyPr/>
          <a:lstStyle/>
          <a:p>
            <a:r>
              <a:rPr lang="en-US" dirty="0"/>
              <a:t>Anaerobic Respiration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985" y="2653958"/>
            <a:ext cx="72485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At what intensity does anaerobic respiration take place?</a:t>
            </a: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When working at </a:t>
            </a:r>
            <a:r>
              <a:rPr lang="en-US" sz="2000" dirty="0">
                <a:solidFill>
                  <a:srgbClr val="FF0000"/>
                </a:solidFill>
              </a:rPr>
              <a:t>very high intensity </a:t>
            </a:r>
            <a:r>
              <a:rPr lang="en-US" sz="2000" dirty="0">
                <a:solidFill>
                  <a:prstClr val="black"/>
                </a:solidFill>
              </a:rPr>
              <a:t>the body cannot supply enough oxygen to the muscles because the demand for oxygen is too much </a:t>
            </a: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So the body uses </a:t>
            </a:r>
            <a:r>
              <a:rPr lang="en-US" sz="2000" dirty="0">
                <a:solidFill>
                  <a:srgbClr val="FF0000"/>
                </a:solidFill>
              </a:rPr>
              <a:t>glucose</a:t>
            </a:r>
            <a:r>
              <a:rPr lang="en-US" sz="2000" dirty="0">
                <a:solidFill>
                  <a:prstClr val="black"/>
                </a:solidFill>
              </a:rPr>
              <a:t> instead of oxygen </a:t>
            </a: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When glucose is used lactic acid is formed which causes the muscles to fatigue very quickly - anaerobic respiration must be for </a:t>
            </a:r>
            <a:r>
              <a:rPr lang="en-US" sz="2000" dirty="0">
                <a:solidFill>
                  <a:srgbClr val="FF0000"/>
                </a:solidFill>
              </a:rPr>
              <a:t>short periods of time</a:t>
            </a:r>
          </a:p>
          <a:p>
            <a:pPr lvl="0"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</a:rPr>
              <a:t>Anaerobic respiration takes place </a:t>
            </a:r>
            <a:r>
              <a:rPr lang="en-US" sz="2000" dirty="0">
                <a:solidFill>
                  <a:srgbClr val="FF0000"/>
                </a:solidFill>
              </a:rPr>
              <a:t>without</a:t>
            </a:r>
            <a:r>
              <a:rPr lang="en-US" sz="2000" dirty="0">
                <a:solidFill>
                  <a:prstClr val="black"/>
                </a:solidFill>
              </a:rPr>
              <a:t> the presence of oxygen!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B0957-883D-4B94-812E-00277938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630" y="2790706"/>
            <a:ext cx="3883489" cy="2743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1699D-D0D4-436F-BC49-71E98FCB5113}"/>
              </a:ext>
            </a:extLst>
          </p:cNvPr>
          <p:cNvSpPr/>
          <p:nvPr/>
        </p:nvSpPr>
        <p:spPr>
          <a:xfrm>
            <a:off x="7266432" y="6205534"/>
            <a:ext cx="492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All: Understand the terms aerobic and anaerobic</a:t>
            </a:r>
          </a:p>
        </p:txBody>
      </p:sp>
    </p:spTree>
    <p:extLst>
      <p:ext uri="{BB962C8B-B14F-4D97-AF65-F5344CB8AC3E}">
        <p14:creationId xmlns:p14="http://schemas.microsoft.com/office/powerpoint/2010/main" val="992443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771</Words>
  <Application>Microsoft Office PowerPoint</Application>
  <PresentationFormat>Widescreen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Aerobic Respiration </vt:lpstr>
      <vt:lpstr>Aerobic Respiration - Formula</vt:lpstr>
      <vt:lpstr>Anaerobic Respiration </vt:lpstr>
      <vt:lpstr>Anaerobic respiration – Formula </vt:lpstr>
      <vt:lpstr>Excess Post-exercise Oxygen Consumption (EPOC)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Richardson</dc:creator>
  <cp:lastModifiedBy>Ben Richardson</cp:lastModifiedBy>
  <cp:revision>8</cp:revision>
  <dcterms:created xsi:type="dcterms:W3CDTF">2020-07-15T07:13:08Z</dcterms:created>
  <dcterms:modified xsi:type="dcterms:W3CDTF">2020-07-15T09:38:12Z</dcterms:modified>
</cp:coreProperties>
</file>