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1154"/>
    <a:srgbClr val="4C3C6E"/>
    <a:srgbClr val="34C8B9"/>
    <a:srgbClr val="4E356A"/>
    <a:srgbClr val="4E66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110E-1FC8-4119-8C4B-C751EB18E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0BDD0-3B5C-47E1-8A2B-83CA5E539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1D6B5-F70C-47B1-BCDE-04C1226DF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904C-4A8F-4347-88DF-4D1348E7814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F17C2-6C37-44D5-9674-2C3C15FC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D007C-E192-4B98-8274-F6AF1033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F115-1F69-44D4-83FC-C60FDEA3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B6B1C-020A-476D-8E88-7DE099FC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2E7CB-1B99-4C5D-942E-4CF2321F9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C0B14-6D63-4506-8529-66606D5B0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42AF5-62B8-4772-8147-CE04ACFE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904C-4A8F-4347-88DF-4D1348E7814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801B5-7AAC-4C79-86CD-559AF4656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23BBB-1B07-4720-B11A-395A955F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F115-1F69-44D4-83FC-C60FDEA3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1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399B7-81E2-4A33-85C2-81015835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D4D9C-052D-4A4C-AA13-BC452B8646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E4086-3ED0-4843-92DA-62B09E40E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A1450-181C-4D6D-8FB9-9B066580A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904C-4A8F-4347-88DF-4D1348E7814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ABBD7-6908-4C6B-985C-D33241D6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568C1-043E-4CCE-9AAE-1FA35761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F115-1F69-44D4-83FC-C60FDEA3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ADE5-492B-41CA-A3D5-1E02FC0F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282CA-1FCE-4761-9889-AF2A0D76E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34F65-FFE5-4427-B4B4-B0C4F1883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904C-4A8F-4347-88DF-4D1348E7814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448DA-9F62-449A-9EBE-91E55E1A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EE65-30D1-47F7-BFE0-6C85D448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F115-1F69-44D4-83FC-C60FDEA3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2D0A37-F641-4B29-9941-F6343FBF72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11879-584E-4351-8631-697FC9A17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E79F3-3962-4A48-AB98-8ED5C9BF3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904C-4A8F-4347-88DF-4D1348E7814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B1948-E61C-484B-96CB-DAA0EC8E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56F7-D488-41FF-A4C3-D1A0A73A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F115-1F69-44D4-83FC-C60FDEA3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2AB66-88CE-4FEA-AD8A-435DE556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04129-9D5F-4588-B882-917EBCC87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88485-9DB2-4ACC-8E2C-64A9A1FA6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904C-4A8F-4347-88DF-4D1348E7814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A8AFF-C356-4876-8B37-D78FF72D4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5B027-072B-4B90-BB25-E81D0BBA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F115-1F69-44D4-83FC-C60FDEA3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1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407E4-2A8D-4ECD-ADD8-C16DC549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C89DF-089D-4836-967E-5E07DD0E1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89350-F153-45E0-AD95-D9B322B75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904C-4A8F-4347-88DF-4D1348E7814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1B2B9-85F1-4E87-855B-603DBC5E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DDE88-8220-4223-8B52-70EDDD6B7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F115-1F69-44D4-83FC-C60FDEA3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BD6CD-0CED-493C-B05C-DDA27B187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F6A73-161F-4455-8671-A41ECAF5E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96A09-3F2F-47CB-B406-523AB4AF1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EA5D6-FC4C-4439-B85C-D19AD493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904C-4A8F-4347-88DF-4D1348E7814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0C20C-5E9E-47D1-8551-ADAADD71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DA3FC-4862-462B-927F-19462EB2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F115-1F69-44D4-83FC-C60FDEA3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5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53E3-EB4B-4D9B-8019-BE52401F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3961D-C441-4D75-BFD5-E2D26E0F7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1D9DB-1836-4B3F-8999-A56D0FEB7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B53AD-1B68-4471-930A-02652F541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A0760A-3FEB-4DF6-BFDB-E5E0BC0FE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518D91-FC34-4764-904B-6F6257AF6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904C-4A8F-4347-88DF-4D1348E7814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4FB73-E602-4BC9-B4CA-20AB2EA8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EF053-4402-4C5D-8A49-95FE85BD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F115-1F69-44D4-83FC-C60FDEA3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1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0C08-3675-437A-BB27-756C8517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2CDE3-E2B7-4220-9C5B-089C9FCA3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904C-4A8F-4347-88DF-4D1348E7814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8E5D2-8C47-4A3E-87BA-15573B15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6FC36-96AE-4A74-B30A-901E3E8E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F115-1F69-44D4-83FC-C60FDEA3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78484F-E2AF-4956-8D02-20809F3EF478}"/>
              </a:ext>
            </a:extLst>
          </p:cNvPr>
          <p:cNvSpPr/>
          <p:nvPr userDrawn="1"/>
        </p:nvSpPr>
        <p:spPr>
          <a:xfrm>
            <a:off x="9635689" y="6187606"/>
            <a:ext cx="2764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4E66AE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http://www.ezinfluence.com/   </a:t>
            </a:r>
          </a:p>
          <a:p>
            <a:pPr algn="ctr"/>
            <a:r>
              <a:rPr lang="en-US" sz="1200" dirty="0">
                <a:solidFill>
                  <a:srgbClr val="4E66AE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ez4u@ezinfluence.com</a:t>
            </a:r>
          </a:p>
          <a:p>
            <a:pPr algn="ctr"/>
            <a:r>
              <a:rPr lang="en-US" sz="1200" dirty="0">
                <a:solidFill>
                  <a:srgbClr val="4E66AE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Tel:  514-933-5135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DEAFB0-6656-45DB-A771-47AF9AA32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0526" r="6725" b="11820"/>
          <a:stretch/>
        </p:blipFill>
        <p:spPr>
          <a:xfrm>
            <a:off x="10357583" y="4995875"/>
            <a:ext cx="1321068" cy="11917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BE53F8-4DE4-4105-BCDA-8F3004267698}"/>
              </a:ext>
            </a:extLst>
          </p:cNvPr>
          <p:cNvSpPr/>
          <p:nvPr userDrawn="1"/>
        </p:nvSpPr>
        <p:spPr>
          <a:xfrm>
            <a:off x="0" y="6605973"/>
            <a:ext cx="12192000" cy="264695"/>
          </a:xfrm>
          <a:prstGeom prst="rect">
            <a:avLst/>
          </a:prstGeom>
          <a:solidFill>
            <a:srgbClr val="4E6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B13B48-4D93-475C-BB3B-32B705324FC9}"/>
              </a:ext>
            </a:extLst>
          </p:cNvPr>
          <p:cNvSpPr/>
          <p:nvPr userDrawn="1"/>
        </p:nvSpPr>
        <p:spPr>
          <a:xfrm>
            <a:off x="10248476" y="6573616"/>
            <a:ext cx="14622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Tel:  514-933-5135</a:t>
            </a:r>
          </a:p>
        </p:txBody>
      </p:sp>
    </p:spTree>
    <p:extLst>
      <p:ext uri="{BB962C8B-B14F-4D97-AF65-F5344CB8AC3E}">
        <p14:creationId xmlns:p14="http://schemas.microsoft.com/office/powerpoint/2010/main" val="42383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78484F-E2AF-4956-8D02-20809F3EF478}"/>
              </a:ext>
            </a:extLst>
          </p:cNvPr>
          <p:cNvSpPr/>
          <p:nvPr userDrawn="1"/>
        </p:nvSpPr>
        <p:spPr>
          <a:xfrm>
            <a:off x="9635689" y="6187606"/>
            <a:ext cx="2764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4E66AE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http://www.ezinfluence.com/   </a:t>
            </a:r>
          </a:p>
          <a:p>
            <a:pPr algn="ctr"/>
            <a:r>
              <a:rPr lang="en-US" sz="1200" dirty="0">
                <a:solidFill>
                  <a:srgbClr val="4E66AE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ez4u@ezinfluence.com</a:t>
            </a:r>
          </a:p>
          <a:p>
            <a:pPr algn="ctr"/>
            <a:r>
              <a:rPr lang="en-US" sz="1200" dirty="0">
                <a:solidFill>
                  <a:srgbClr val="4E66AE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Tel:  514-933-5135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8C3883-C0AF-4A48-A795-E676E8DC3150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/>
          <a:srcRect l="11928" t="94784" b="1524"/>
          <a:stretch/>
        </p:blipFill>
        <p:spPr>
          <a:xfrm>
            <a:off x="3096125" y="6605973"/>
            <a:ext cx="4754880" cy="2651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1BC665-FAAA-49AE-9C6B-D91CB19F6379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/>
          <a:srcRect l="11928" t="94784" b="1524"/>
          <a:stretch/>
        </p:blipFill>
        <p:spPr>
          <a:xfrm>
            <a:off x="7437120" y="6605973"/>
            <a:ext cx="4754880" cy="265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DEAFB0-6656-45DB-A771-47AF9AA32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0526" r="6725" b="11820"/>
          <a:stretch/>
        </p:blipFill>
        <p:spPr>
          <a:xfrm>
            <a:off x="10357583" y="5076085"/>
            <a:ext cx="1321068" cy="11917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B13B48-4D93-475C-BB3B-32B705324FC9}"/>
              </a:ext>
            </a:extLst>
          </p:cNvPr>
          <p:cNvSpPr/>
          <p:nvPr userDrawn="1"/>
        </p:nvSpPr>
        <p:spPr>
          <a:xfrm>
            <a:off x="10248476" y="6573616"/>
            <a:ext cx="14622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Tel:  514-933-5135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5D2EE2-A7C6-4E91-BF3C-5F439E790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28" t="13149" b="1524"/>
          <a:stretch/>
        </p:blipFill>
        <p:spPr>
          <a:xfrm>
            <a:off x="-1" y="0"/>
            <a:ext cx="3096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8C3883-C0AF-4A48-A795-E676E8DC3150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/>
          <a:srcRect l="11928" t="94784" b="1524"/>
          <a:stretch/>
        </p:blipFill>
        <p:spPr>
          <a:xfrm>
            <a:off x="3096125" y="6605973"/>
            <a:ext cx="4754880" cy="2651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1BC665-FAAA-49AE-9C6B-D91CB19F6379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/>
          <a:srcRect l="11928" t="94784" b="1524"/>
          <a:stretch/>
        </p:blipFill>
        <p:spPr>
          <a:xfrm>
            <a:off x="7437120" y="6605973"/>
            <a:ext cx="4754880" cy="265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5D2EE2-A7C6-4E91-BF3C-5F439E790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28" t="13149" b="1524"/>
          <a:stretch/>
        </p:blipFill>
        <p:spPr>
          <a:xfrm>
            <a:off x="-1" y="0"/>
            <a:ext cx="309612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6E1289-8CDC-406F-B532-1DCA3A82F010}"/>
              </a:ext>
            </a:extLst>
          </p:cNvPr>
          <p:cNvSpPr/>
          <p:nvPr userDrawn="1"/>
        </p:nvSpPr>
        <p:spPr>
          <a:xfrm>
            <a:off x="64169" y="4867273"/>
            <a:ext cx="2971800" cy="173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78484F-E2AF-4956-8D02-20809F3EF478}"/>
              </a:ext>
            </a:extLst>
          </p:cNvPr>
          <p:cNvSpPr/>
          <p:nvPr userDrawn="1"/>
        </p:nvSpPr>
        <p:spPr>
          <a:xfrm>
            <a:off x="165633" y="6118882"/>
            <a:ext cx="2764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4E66AE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http://www.ezinfluence.com/   </a:t>
            </a:r>
          </a:p>
          <a:p>
            <a:pPr algn="ctr"/>
            <a:r>
              <a:rPr lang="en-US" sz="1200" dirty="0">
                <a:solidFill>
                  <a:srgbClr val="4E66AE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ez4u@ezinfluence.com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DEAFB0-6656-45DB-A771-47AF9AA32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0526" r="6725" b="11820"/>
          <a:stretch/>
        </p:blipFill>
        <p:spPr>
          <a:xfrm>
            <a:off x="892741" y="4947748"/>
            <a:ext cx="1321068" cy="11917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B13B48-4D93-475C-BB3B-32B705324FC9}"/>
              </a:ext>
            </a:extLst>
          </p:cNvPr>
          <p:cNvSpPr/>
          <p:nvPr userDrawn="1"/>
        </p:nvSpPr>
        <p:spPr>
          <a:xfrm>
            <a:off x="742316" y="6550786"/>
            <a:ext cx="14622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Tel:  514-933-5135</a:t>
            </a:r>
          </a:p>
        </p:txBody>
      </p:sp>
    </p:spTree>
    <p:extLst>
      <p:ext uri="{BB962C8B-B14F-4D97-AF65-F5344CB8AC3E}">
        <p14:creationId xmlns:p14="http://schemas.microsoft.com/office/powerpoint/2010/main" val="118722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7348F-5A28-44F8-A738-893263CD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271ED-C04F-4F0D-B563-84571DCFF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0170C-4ACC-421D-9455-CAE60065D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9904C-4A8F-4347-88DF-4D1348E7814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09B25-1F05-4389-B189-B76197D21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4B8B5-9062-4A80-91E8-7122D1F17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7F115-1F69-44D4-83FC-C60FDEA3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EC5524-2219-4019-B297-9358E124C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59" y="1163782"/>
            <a:ext cx="8817441" cy="42843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E798D2-71A8-490A-8D06-51762637E5E9}"/>
              </a:ext>
            </a:extLst>
          </p:cNvPr>
          <p:cNvSpPr/>
          <p:nvPr/>
        </p:nvSpPr>
        <p:spPr>
          <a:xfrm>
            <a:off x="0" y="6605973"/>
            <a:ext cx="12192000" cy="264695"/>
          </a:xfrm>
          <a:prstGeom prst="rect">
            <a:avLst/>
          </a:prstGeom>
          <a:solidFill>
            <a:srgbClr val="4E6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960C66-F1C9-4D70-A597-049587316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28" t="13149" b="1524"/>
          <a:stretch/>
        </p:blipFill>
        <p:spPr>
          <a:xfrm>
            <a:off x="0" y="5502442"/>
            <a:ext cx="12192000" cy="13481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B366A6-67C9-43F2-938D-9354517B6A07}"/>
              </a:ext>
            </a:extLst>
          </p:cNvPr>
          <p:cNvSpPr/>
          <p:nvPr/>
        </p:nvSpPr>
        <p:spPr>
          <a:xfrm>
            <a:off x="260683" y="3572995"/>
            <a:ext cx="3871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4C3C6E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http://www.ezinfluence.com/   </a:t>
            </a:r>
          </a:p>
          <a:p>
            <a:pPr algn="ctr"/>
            <a:r>
              <a:rPr lang="en-US" sz="2000" dirty="0">
                <a:solidFill>
                  <a:srgbClr val="4C3C6E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ez4u@ezinfluence.com</a:t>
            </a:r>
          </a:p>
          <a:p>
            <a:pPr algn="ctr"/>
            <a:r>
              <a:rPr lang="en-US" sz="2000" dirty="0">
                <a:solidFill>
                  <a:srgbClr val="4C3C6E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Tel:  514-933-5135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79F96E-20F5-4A2E-BBB5-983B3B66E4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0526" r="6725" b="11820"/>
          <a:stretch/>
        </p:blipFill>
        <p:spPr>
          <a:xfrm>
            <a:off x="849501" y="742716"/>
            <a:ext cx="3109763" cy="28053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F2653B6-9CB7-4CE7-A4CF-B84B8129F115}"/>
              </a:ext>
            </a:extLst>
          </p:cNvPr>
          <p:cNvSpPr/>
          <p:nvPr/>
        </p:nvSpPr>
        <p:spPr>
          <a:xfrm>
            <a:off x="710956" y="5599547"/>
            <a:ext cx="957713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How to Sell Anything to Anyone</a:t>
            </a:r>
          </a:p>
          <a:p>
            <a:pPr algn="ctr"/>
            <a:r>
              <a:rPr lang="en-US" sz="28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Elaina </a:t>
            </a:r>
            <a:r>
              <a:rPr lang="en-US" sz="2800" b="1" dirty="0" err="1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Zuker</a:t>
            </a:r>
            <a:endParaRPr lang="en-US" sz="2800" b="1" dirty="0">
              <a:ln>
                <a:solidFill>
                  <a:srgbClr val="4E1154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7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AC203A-4408-4FCD-A5AA-506F2C3F96C1}"/>
              </a:ext>
            </a:extLst>
          </p:cNvPr>
          <p:cNvSpPr/>
          <p:nvPr/>
        </p:nvSpPr>
        <p:spPr>
          <a:xfrm>
            <a:off x="102794" y="1865582"/>
            <a:ext cx="289053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Unique</a:t>
            </a:r>
          </a:p>
          <a:p>
            <a:pPr algn="ctr">
              <a:spcAft>
                <a:spcPts val="1200"/>
              </a:spcAft>
            </a:pPr>
            <a:r>
              <a:rPr lang="en-US" sz="40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Selling</a:t>
            </a:r>
          </a:p>
          <a:p>
            <a:pPr algn="ctr">
              <a:spcAft>
                <a:spcPts val="1200"/>
              </a:spcAft>
            </a:pPr>
            <a:r>
              <a:rPr lang="en-US" sz="40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Proposition</a:t>
            </a:r>
            <a:endParaRPr lang="en-US" sz="4000" b="1" dirty="0">
              <a:ln>
                <a:solidFill>
                  <a:srgbClr val="4E1154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3C48B3-4E66-40C5-B20C-601C3FB65586}"/>
              </a:ext>
            </a:extLst>
          </p:cNvPr>
          <p:cNvSpPr/>
          <p:nvPr/>
        </p:nvSpPr>
        <p:spPr>
          <a:xfrm>
            <a:off x="3144885" y="2985655"/>
            <a:ext cx="894432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Define your product/service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category is it in?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makes it better, different from all others in the category? Unique?  Only one like it?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CAE8A7-DD3A-4244-8F94-D55EAD37F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3" r="1084"/>
          <a:stretch/>
        </p:blipFill>
        <p:spPr>
          <a:xfrm>
            <a:off x="3144885" y="2"/>
            <a:ext cx="9047115" cy="29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CD9208-E75E-49C7-B7E1-D79B9B368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38" y="3894385"/>
            <a:ext cx="4593335" cy="27050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046ECA-87F0-44A0-9AF7-7E5E0C158C9A}"/>
              </a:ext>
            </a:extLst>
          </p:cNvPr>
          <p:cNvSpPr/>
          <p:nvPr/>
        </p:nvSpPr>
        <p:spPr>
          <a:xfrm>
            <a:off x="3253846" y="513099"/>
            <a:ext cx="867491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E356A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WHO are your customers?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E356A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WHERE can you find them?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E356A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are their distinct characteristics, habits?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E356A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WHY  do they want/need what you have? (Problem you’re fixing, pain you’re alleviating)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E356A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HOW do they make decisions (menu?)</a:t>
            </a:r>
            <a:endParaRPr lang="en-US" sz="2000" b="1" dirty="0">
              <a:solidFill>
                <a:srgbClr val="4E356A"/>
              </a:solidFill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34DB11-E3C3-44BA-9256-72ADF86D74B2}"/>
              </a:ext>
            </a:extLst>
          </p:cNvPr>
          <p:cNvSpPr/>
          <p:nvPr/>
        </p:nvSpPr>
        <p:spPr>
          <a:xfrm>
            <a:off x="126038" y="1865582"/>
            <a:ext cx="284404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Getting to</a:t>
            </a:r>
          </a:p>
          <a:p>
            <a:pPr algn="ctr">
              <a:spcAft>
                <a:spcPts val="1200"/>
              </a:spcAft>
            </a:pPr>
            <a:r>
              <a:rPr lang="en-US" sz="40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Know You</a:t>
            </a:r>
          </a:p>
          <a:p>
            <a:pPr algn="ctr">
              <a:spcAft>
                <a:spcPts val="1200"/>
              </a:spcAft>
            </a:pPr>
            <a:r>
              <a:rPr lang="en-US" sz="32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(Prospecting)</a:t>
            </a:r>
          </a:p>
        </p:txBody>
      </p:sp>
    </p:spTree>
    <p:extLst>
      <p:ext uri="{BB962C8B-B14F-4D97-AF65-F5344CB8AC3E}">
        <p14:creationId xmlns:p14="http://schemas.microsoft.com/office/powerpoint/2010/main" val="169948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02F898-6FA9-4459-89F9-5E7CB059E1DB}"/>
              </a:ext>
            </a:extLst>
          </p:cNvPr>
          <p:cNvSpPr/>
          <p:nvPr/>
        </p:nvSpPr>
        <p:spPr>
          <a:xfrm>
            <a:off x="3532244" y="3076013"/>
            <a:ext cx="68729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Know, Like, Trust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Establish common bonds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Social proof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B7749F-97BA-430A-B3D5-EC8FAEE966FE}"/>
              </a:ext>
            </a:extLst>
          </p:cNvPr>
          <p:cNvSpPr/>
          <p:nvPr/>
        </p:nvSpPr>
        <p:spPr>
          <a:xfrm>
            <a:off x="19439" y="1865582"/>
            <a:ext cx="30572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Establishing</a:t>
            </a:r>
          </a:p>
          <a:p>
            <a:pPr algn="ctr">
              <a:spcAft>
                <a:spcPts val="1200"/>
              </a:spcAft>
            </a:pPr>
            <a:r>
              <a:rPr lang="en-US" sz="40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CC00FB-CD81-4293-8137-0F016A82A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32"/>
          <a:stretch/>
        </p:blipFill>
        <p:spPr>
          <a:xfrm>
            <a:off x="3119543" y="0"/>
            <a:ext cx="7698367" cy="28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E71F2D-ED18-4081-A0BA-5797934F601B}"/>
              </a:ext>
            </a:extLst>
          </p:cNvPr>
          <p:cNvSpPr/>
          <p:nvPr/>
        </p:nvSpPr>
        <p:spPr>
          <a:xfrm>
            <a:off x="4399849" y="4607106"/>
            <a:ext cx="5318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 brief, allow for pauses, questions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116669-5AA7-4785-B607-1A546D5F8542}"/>
              </a:ext>
            </a:extLst>
          </p:cNvPr>
          <p:cNvSpPr/>
          <p:nvPr/>
        </p:nvSpPr>
        <p:spPr>
          <a:xfrm>
            <a:off x="45887" y="1865582"/>
            <a:ext cx="3004348" cy="2277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Presenting</a:t>
            </a:r>
          </a:p>
          <a:p>
            <a:pPr algn="ctr">
              <a:spcAft>
                <a:spcPts val="600"/>
              </a:spcAft>
            </a:pPr>
            <a:r>
              <a:rPr lang="en-US" sz="44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Your</a:t>
            </a:r>
          </a:p>
          <a:p>
            <a:pPr algn="ctr">
              <a:spcAft>
                <a:spcPts val="600"/>
              </a:spcAft>
            </a:pPr>
            <a:r>
              <a:rPr lang="en-US" sz="44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Offer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9FE0B-D95A-47CE-AC49-AD44EC241A94}"/>
              </a:ext>
            </a:extLst>
          </p:cNvPr>
          <p:cNvSpPr/>
          <p:nvPr/>
        </p:nvSpPr>
        <p:spPr>
          <a:xfrm>
            <a:off x="3740728" y="3065911"/>
            <a:ext cx="66363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Describe your product/service in “you” language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18B3CD-466E-4EFA-950B-C3A4329C4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63" y="0"/>
            <a:ext cx="4065573" cy="350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20BD0A-06B1-4A77-A6FE-7D7E35B8A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296" y="2270692"/>
            <a:ext cx="2743200" cy="32575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B9509C-7363-4D7D-9261-F590464B974D}"/>
              </a:ext>
            </a:extLst>
          </p:cNvPr>
          <p:cNvSpPr/>
          <p:nvPr/>
        </p:nvSpPr>
        <p:spPr>
          <a:xfrm>
            <a:off x="3164809" y="2727356"/>
            <a:ext cx="29311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White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Lightweight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Holds 8 oz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Holds hot + cold</a:t>
            </a:r>
            <a:endParaRPr lang="en-US" sz="3200" b="1" dirty="0">
              <a:solidFill>
                <a:srgbClr val="4E1154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7B202C-3F8E-42C8-8857-6047A0F078BC}"/>
              </a:ext>
            </a:extLst>
          </p:cNvPr>
          <p:cNvSpPr/>
          <p:nvPr/>
        </p:nvSpPr>
        <p:spPr>
          <a:xfrm>
            <a:off x="77147" y="1865582"/>
            <a:ext cx="2941831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Features</a:t>
            </a:r>
          </a:p>
          <a:p>
            <a:pPr algn="ctr">
              <a:spcAft>
                <a:spcPts val="1200"/>
              </a:spcAft>
            </a:pPr>
            <a:r>
              <a:rPr lang="en-US" sz="48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(Benefits)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477E9F-5E81-4718-8C31-020E95857426}"/>
              </a:ext>
            </a:extLst>
          </p:cNvPr>
          <p:cNvSpPr/>
          <p:nvPr/>
        </p:nvSpPr>
        <p:spPr>
          <a:xfrm>
            <a:off x="4205486" y="541676"/>
            <a:ext cx="5716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Example: Styrofoam Cup</a:t>
            </a:r>
            <a:endParaRPr lang="en-US" sz="4000" b="1" u="sng" dirty="0">
              <a:solidFill>
                <a:srgbClr val="4E1154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921FB8-4638-4759-97FF-665F08AE0A04}"/>
              </a:ext>
            </a:extLst>
          </p:cNvPr>
          <p:cNvSpPr/>
          <p:nvPr/>
        </p:nvSpPr>
        <p:spPr>
          <a:xfrm>
            <a:off x="3164809" y="2029938"/>
            <a:ext cx="1861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Features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A6FF4-188C-45A1-BE9B-FC53DF5C351E}"/>
              </a:ext>
            </a:extLst>
          </p:cNvPr>
          <p:cNvSpPr/>
          <p:nvPr/>
        </p:nvSpPr>
        <p:spPr>
          <a:xfrm>
            <a:off x="7541264" y="2614713"/>
            <a:ext cx="46507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Easy to see; goes w/every décor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Portable</a:t>
            </a:r>
            <a:endParaRPr lang="en-US" sz="2400" b="1" dirty="0">
              <a:solidFill>
                <a:srgbClr val="4E1154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Standard size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Multi-functional</a:t>
            </a:r>
            <a:endParaRPr lang="en-US" sz="2400" b="1" dirty="0">
              <a:solidFill>
                <a:srgbClr val="4E115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AA7161-46DF-42D5-A68F-FE9A453CB44F}"/>
              </a:ext>
            </a:extLst>
          </p:cNvPr>
          <p:cNvSpPr/>
          <p:nvPr/>
        </p:nvSpPr>
        <p:spPr>
          <a:xfrm>
            <a:off x="7541264" y="1998294"/>
            <a:ext cx="1713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Benefits</a:t>
            </a:r>
            <a:endParaRPr lang="en-US" sz="4400" b="1" dirty="0">
              <a:solidFill>
                <a:srgbClr val="FF0000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FD8293-1F67-4D14-8054-B1D6108E796A}"/>
              </a:ext>
            </a:extLst>
          </p:cNvPr>
          <p:cNvSpPr/>
          <p:nvPr/>
        </p:nvSpPr>
        <p:spPr>
          <a:xfrm>
            <a:off x="263236" y="1865582"/>
            <a:ext cx="27016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Ask</a:t>
            </a:r>
          </a:p>
          <a:p>
            <a:pPr algn="ctr"/>
            <a:r>
              <a:rPr lang="en-US" sz="54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 the</a:t>
            </a:r>
          </a:p>
          <a:p>
            <a:pPr algn="ctr"/>
            <a:r>
              <a:rPr lang="en-US" sz="54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Order</a:t>
            </a:r>
            <a:endParaRPr lang="en-US" sz="6600" b="1" dirty="0">
              <a:ln>
                <a:solidFill>
                  <a:srgbClr val="4E1154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1A68A-4DD3-457A-80E8-57E5C3C114FA}"/>
              </a:ext>
            </a:extLst>
          </p:cNvPr>
          <p:cNvSpPr/>
          <p:nvPr/>
        </p:nvSpPr>
        <p:spPr>
          <a:xfrm>
            <a:off x="3489886" y="3346467"/>
            <a:ext cx="6956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6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Presumptive Close: </a:t>
            </a:r>
          </a:p>
          <a:p>
            <a:pPr marL="74295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Green or Blue?</a:t>
            </a:r>
          </a:p>
          <a:p>
            <a:pPr marL="74295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UPS or Regular Mail?</a:t>
            </a:r>
            <a:endParaRPr lang="en-US" sz="4400" b="1" dirty="0">
              <a:solidFill>
                <a:srgbClr val="4E1154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C6B25D-1927-430D-9EA3-A1ABEF058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559" y="241"/>
            <a:ext cx="9059441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9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D55BCF-C64F-4995-B8D6-FF5069762288}"/>
              </a:ext>
            </a:extLst>
          </p:cNvPr>
          <p:cNvSpPr/>
          <p:nvPr/>
        </p:nvSpPr>
        <p:spPr>
          <a:xfrm>
            <a:off x="4572005" y="960979"/>
            <a:ext cx="743579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Yes, but  ----------</a:t>
            </a:r>
          </a:p>
          <a:p>
            <a:pPr>
              <a:spcAft>
                <a:spcPts val="2400"/>
              </a:spcAft>
            </a:pPr>
            <a:r>
              <a:rPr lang="en-US" sz="28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Anticipate:  I know you weren’t planning on getting this now, but I think you do want the……benefit, benefit, benefit</a:t>
            </a:r>
            <a:endParaRPr lang="en-US" sz="2800" b="1" dirty="0">
              <a:solidFill>
                <a:srgbClr val="4E1154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2400"/>
              </a:spcAft>
            </a:pPr>
            <a:r>
              <a:rPr lang="en-US" sz="28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Price too high: You haven’t built enough value</a:t>
            </a:r>
            <a:endParaRPr lang="en-US" sz="2800" b="1" dirty="0">
              <a:solidFill>
                <a:srgbClr val="4E1154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2400"/>
              </a:spcAft>
            </a:pPr>
            <a:r>
              <a:rPr lang="en-US" sz="28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Add scarcity: Offer ending soon, early bird discount, Limited quantity</a:t>
            </a:r>
            <a:endParaRPr lang="en-US" sz="2800" b="1" dirty="0">
              <a:solidFill>
                <a:srgbClr val="4E1154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4D7D1-7707-40B6-BB2D-C95FD842D7F5}"/>
              </a:ext>
            </a:extLst>
          </p:cNvPr>
          <p:cNvSpPr/>
          <p:nvPr/>
        </p:nvSpPr>
        <p:spPr>
          <a:xfrm>
            <a:off x="0" y="2844151"/>
            <a:ext cx="31502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Objections</a:t>
            </a:r>
            <a:endParaRPr lang="en-US" sz="6000" b="1" dirty="0">
              <a:ln>
                <a:solidFill>
                  <a:srgbClr val="4E1154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5BFD98-6119-4F5B-9D8B-2FE951194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65" y="4478793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9B2044-7A92-4F87-BD0E-2E75ADE87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166" y="3204272"/>
            <a:ext cx="914400" cy="914400"/>
          </a:xfrm>
          <a:prstGeom prst="ellipse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7A2B98D-C81D-4A74-900A-E34E21D025CC}"/>
              </a:ext>
            </a:extLst>
          </p:cNvPr>
          <p:cNvGrpSpPr/>
          <p:nvPr/>
        </p:nvGrpSpPr>
        <p:grpSpPr>
          <a:xfrm>
            <a:off x="3503124" y="1929751"/>
            <a:ext cx="930442" cy="914400"/>
            <a:chOff x="5502442" y="0"/>
            <a:chExt cx="930442" cy="91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7A04F3F-778B-42B8-83F5-2C1319F6BF91}"/>
                </a:ext>
              </a:extLst>
            </p:cNvPr>
            <p:cNvSpPr/>
            <p:nvPr/>
          </p:nvSpPr>
          <p:spPr>
            <a:xfrm>
              <a:off x="5502442" y="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4C8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692BB3E-B03D-45EE-9E60-22F9FEAAC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484" y="78664"/>
              <a:ext cx="914400" cy="810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247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A507D-10CB-467B-AE70-95DE8C422DEC}"/>
              </a:ext>
            </a:extLst>
          </p:cNvPr>
          <p:cNvSpPr/>
          <p:nvPr/>
        </p:nvSpPr>
        <p:spPr>
          <a:xfrm>
            <a:off x="6529503" y="1826980"/>
            <a:ext cx="534384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Close again – handle objections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Re-state Benefits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E1154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Rinse and Repeat</a:t>
            </a:r>
            <a:endParaRPr lang="en-US" sz="4400" b="1" dirty="0">
              <a:solidFill>
                <a:srgbClr val="4E1154"/>
              </a:solidFill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D0F924-B057-4B40-B4B8-332030E769D6}"/>
              </a:ext>
            </a:extLst>
          </p:cNvPr>
          <p:cNvSpPr/>
          <p:nvPr/>
        </p:nvSpPr>
        <p:spPr>
          <a:xfrm>
            <a:off x="441576" y="2136338"/>
            <a:ext cx="208422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Finish</a:t>
            </a:r>
          </a:p>
          <a:p>
            <a:pPr algn="ctr"/>
            <a:r>
              <a:rPr lang="en-US" sz="54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</a:t>
            </a:r>
          </a:p>
          <a:p>
            <a:pPr algn="ctr"/>
            <a:r>
              <a:rPr lang="en-US" sz="5400" b="1" dirty="0">
                <a:ln>
                  <a:solidFill>
                    <a:srgbClr val="4E1154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Close</a:t>
            </a:r>
            <a:endParaRPr lang="en-US" sz="7200" b="1" dirty="0">
              <a:ln>
                <a:solidFill>
                  <a:srgbClr val="4E1154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50869-B7EE-435F-BF52-9FCC55FF1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91" y="1136249"/>
            <a:ext cx="3585412" cy="358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8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257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DENISEF</dc:creator>
  <cp:lastModifiedBy>DENISEF</cp:lastModifiedBy>
  <cp:revision>16</cp:revision>
  <dcterms:created xsi:type="dcterms:W3CDTF">2019-02-20T05:11:11Z</dcterms:created>
  <dcterms:modified xsi:type="dcterms:W3CDTF">2019-02-20T14:04:52Z</dcterms:modified>
</cp:coreProperties>
</file>