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3" r:id="rId3"/>
    <p:sldId id="279" r:id="rId4"/>
    <p:sldId id="280" r:id="rId5"/>
    <p:sldId id="288" r:id="rId6"/>
    <p:sldId id="282" r:id="rId7"/>
    <p:sldId id="283" r:id="rId8"/>
    <p:sldId id="276" r:id="rId9"/>
    <p:sldId id="289" r:id="rId10"/>
    <p:sldId id="284" r:id="rId11"/>
    <p:sldId id="286" r:id="rId12"/>
    <p:sldId id="287" r:id="rId13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2AFDB"/>
    <a:srgbClr val="F4D98C"/>
    <a:srgbClr val="D35F59"/>
    <a:srgbClr val="C65651"/>
    <a:srgbClr val="D79B4F"/>
    <a:srgbClr val="F3D78B"/>
    <a:srgbClr val="2B2D2C"/>
    <a:srgbClr val="E2615C"/>
    <a:srgbClr val="9191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45" autoAdjust="0"/>
    <p:restoredTop sz="99855" autoAdjust="0"/>
  </p:normalViewPr>
  <p:slideViewPr>
    <p:cSldViewPr snapToGrid="0" snapToObjects="1">
      <p:cViewPr>
        <p:scale>
          <a:sx n="90" d="100"/>
          <a:sy n="90" d="100"/>
        </p:scale>
        <p:origin x="-552" y="-34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up-arrows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1556"/>
            <a:ext cx="3474805" cy="616655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652" y="5140791"/>
            <a:ext cx="2393308" cy="45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01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op_lines-crea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8004" cy="22570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17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m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1414" y="46013"/>
            <a:ext cx="9066276" cy="5631180"/>
          </a:xfrm>
          <a:prstGeom prst="rect">
            <a:avLst/>
          </a:prstGeom>
          <a:noFill/>
          <a:ln w="63500" cmpd="sng">
            <a:solidFill>
              <a:srgbClr val="F4D98C"/>
            </a:solidFill>
            <a:miter lim="800000"/>
          </a:ln>
          <a:scene3d>
            <a:camera prst="orthographicFront"/>
            <a:lightRig rig="threePt" dir="t"/>
          </a:scene3d>
          <a:sp3d>
            <a:bevelT prst="convex"/>
            <a:bevelB prst="slop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61864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11581" y="128945"/>
            <a:ext cx="8924544" cy="5486400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82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4253" y="39072"/>
            <a:ext cx="9062219" cy="5625983"/>
          </a:xfrm>
          <a:prstGeom prst="rect">
            <a:avLst/>
          </a:prstGeom>
          <a:noFill/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9186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92435" y="85998"/>
            <a:ext cx="8971650" cy="5531067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ick peac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11467" y="123842"/>
            <a:ext cx="8927401" cy="5471539"/>
          </a:xfrm>
          <a:prstGeom prst="rect">
            <a:avLst/>
          </a:prstGeom>
          <a:noFill/>
          <a:ln w="215900" cmpd="sng">
            <a:solidFill>
              <a:srgbClr val="C65651"/>
            </a:solidFill>
            <a:miter lim="800000"/>
          </a:ln>
          <a:scene3d>
            <a:camera prst="orthographicFront"/>
            <a:lightRig rig="threePt" dir="t"/>
          </a:scene3d>
          <a:sp3d>
            <a:bevelT w="25400" h="25400" prst="divot"/>
            <a:bevelB w="25400" h="25400"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63465" y="281456"/>
            <a:ext cx="8617776" cy="5166405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311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507492" y="729238"/>
            <a:ext cx="8129018" cy="4243295"/>
          </a:xfrm>
          <a:prstGeom prst="rect">
            <a:avLst/>
          </a:prstGeom>
          <a:solidFill>
            <a:srgbClr val="D35F59"/>
          </a:solidFill>
          <a:ln w="21590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42876" y="145522"/>
            <a:ext cx="8858249" cy="5410728"/>
          </a:xfrm>
          <a:prstGeom prst="rect">
            <a:avLst/>
          </a:prstGeom>
          <a:noFill/>
          <a:ln w="254000" cmpd="sng">
            <a:solidFill>
              <a:srgbClr val="D35F59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77983" y="300439"/>
            <a:ext cx="8591130" cy="5115954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20408" y="343051"/>
            <a:ext cx="8505368" cy="5028233"/>
          </a:xfrm>
          <a:prstGeom prst="rect">
            <a:avLst/>
          </a:prstGeom>
          <a:noFill/>
          <a:ln w="12700" cmpd="sng">
            <a:solidFill>
              <a:srgbClr val="7F7F7F"/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5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36066" y="113404"/>
            <a:ext cx="8902802" cy="5481978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53073" y="132302"/>
            <a:ext cx="8869745" cy="5433857"/>
          </a:xfrm>
          <a:prstGeom prst="rect">
            <a:avLst/>
          </a:prstGeom>
          <a:solidFill>
            <a:srgbClr val="D35F59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93546" y="75602"/>
            <a:ext cx="8988800" cy="5562600"/>
          </a:xfrm>
          <a:prstGeom prst="rect">
            <a:avLst/>
          </a:prstGeom>
          <a:noFill/>
          <a:ln w="12700" cap="sq" cmpd="sng">
            <a:solidFill>
              <a:srgbClr val="7F7F7F"/>
            </a:solidFill>
            <a:prstDash val="dot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9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cap or transi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41772"/>
            <a:ext cx="9088283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155376" y="2106083"/>
            <a:ext cx="5204222" cy="2751667"/>
          </a:xfrm>
          <a:prstGeom prst="rect">
            <a:avLst/>
          </a:prstGeom>
        </p:spPr>
        <p:txBody>
          <a:bodyPr vert="horz"/>
          <a:lstStyle>
            <a:lvl1pPr marL="178308" indent="-178308">
              <a:buClr>
                <a:srgbClr val="EA9643"/>
              </a:buClr>
              <a:buFont typeface="Wingdings" charset="2"/>
              <a:buChar char="§"/>
              <a:defRPr sz="1900">
                <a:solidFill>
                  <a:srgbClr val="404040"/>
                </a:solidFill>
                <a:latin typeface="Gotham Book"/>
                <a:cs typeface="Gotham Book"/>
              </a:defRPr>
            </a:lvl1pPr>
            <a:lvl2pPr>
              <a:defRPr sz="1900">
                <a:latin typeface="Gotham Book"/>
                <a:cs typeface="Gotham Book"/>
              </a:defRPr>
            </a:lvl2pPr>
            <a:lvl3pPr>
              <a:defRPr sz="1900">
                <a:latin typeface="Gotham Book"/>
                <a:cs typeface="Gotham Book"/>
              </a:defRPr>
            </a:lvl3pPr>
            <a:lvl4pPr>
              <a:defRPr sz="1900">
                <a:latin typeface="Gotham Book"/>
                <a:cs typeface="Gotham Book"/>
              </a:defRPr>
            </a:lvl4pPr>
            <a:lvl5pPr>
              <a:defRPr sz="190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1772"/>
            <a:ext cx="368710" cy="5673228"/>
          </a:xfrm>
          <a:prstGeom prst="rect">
            <a:avLst/>
          </a:prstGeom>
          <a:solidFill>
            <a:srgbClr val="D35F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36283" y="5562376"/>
            <a:ext cx="9073841" cy="0"/>
          </a:xfrm>
          <a:prstGeom prst="line">
            <a:avLst/>
          </a:prstGeom>
          <a:ln w="19050" cap="rnd" cmpd="sng">
            <a:solidFill>
              <a:schemeClr val="tx1">
                <a:lumMod val="50000"/>
                <a:lumOff val="50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19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850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row Divi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" y="5528359"/>
            <a:ext cx="9073841" cy="0"/>
          </a:xfrm>
          <a:prstGeom prst="line">
            <a:avLst/>
          </a:prstGeom>
          <a:ln w="25400" cap="rnd" cmpd="sng">
            <a:solidFill>
              <a:schemeClr val="tx1"/>
            </a:solidFill>
            <a:prstDash val="dot"/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3418975" y="2138948"/>
            <a:ext cx="4180973" cy="1749034"/>
          </a:xfrm>
          <a:prstGeom prst="rect">
            <a:avLst/>
          </a:prstGeom>
        </p:spPr>
        <p:txBody>
          <a:bodyPr anchor="ctr" anchorCtr="0"/>
          <a:lstStyle>
            <a:lvl1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background1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001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8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6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  <p:sldLayoutId id="2147483652" r:id="rId4"/>
    <p:sldLayoutId id="2147483658" r:id="rId5"/>
    <p:sldLayoutId id="2147483655" r:id="rId6"/>
    <p:sldLayoutId id="2147483657" r:id="rId7"/>
    <p:sldLayoutId id="2147483650" r:id="rId8"/>
    <p:sldLayoutId id="2147483656" r:id="rId9"/>
    <p:sldLayoutId id="2147483661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9126" y="2206239"/>
            <a:ext cx="6400800" cy="135993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lnSpc>
                <a:spcPts val="46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800" dirty="0" smtClean="0">
                <a:solidFill>
                  <a:srgbClr val="2B2D2C"/>
                </a:solidFill>
                <a:latin typeface="Gotham"/>
                <a:cs typeface="Gotham"/>
              </a:rPr>
              <a:t>Content = Your Machine</a:t>
            </a:r>
            <a:endParaRPr lang="en-US" sz="4800" dirty="0" smtClean="0">
              <a:solidFill>
                <a:srgbClr val="2B2D2C"/>
              </a:solidFill>
              <a:latin typeface="Thirsty Script Extrabold Demo"/>
              <a:cs typeface="Thirsty Script Extrabold Demo"/>
            </a:endParaRPr>
          </a:p>
        </p:txBody>
      </p:sp>
      <p:pic>
        <p:nvPicPr>
          <p:cNvPr id="9" name="Picture 8" descr="school-materia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38" y="1513541"/>
            <a:ext cx="653043" cy="65304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77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8599" y="1562432"/>
            <a:ext cx="7619999" cy="2144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The best tools for researching topics.</a:t>
            </a:r>
          </a:p>
          <a:p>
            <a:pPr marL="228600" indent="-228600"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How to strategically choose winning blog post ideas. </a:t>
            </a:r>
          </a:p>
          <a:p>
            <a:pPr marL="228600" indent="-228600"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The essential elements you need to bridge the gap between your blog posts and more sales (aka: convert visitors and fans into loyal customers).</a:t>
            </a:r>
          </a:p>
        </p:txBody>
      </p:sp>
      <p:sp>
        <p:nvSpPr>
          <p:cNvPr id="4" name="Rectangle 3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In this module, you’ll learn how to find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blog posts that fit our three criteria, plus…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394645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8599" y="1562432"/>
            <a:ext cx="7619999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The best tools for researching topics.</a:t>
            </a:r>
          </a:p>
          <a:p>
            <a:pPr marL="228600" indent="-228600"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How to strategically choose winning blog post ideas. </a:t>
            </a:r>
          </a:p>
          <a:p>
            <a:pPr marL="228600" indent="-228600"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The essential elements you need to bridge the gap between your blog posts and more sales (aka: convert visitors and fans into loyal customers).</a:t>
            </a:r>
          </a:p>
          <a:p>
            <a:pPr marL="228600" indent="-228600"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How to format your posts so they’re easy to digest.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In this module, you’ll learn how to find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blog posts that fit our three criteria, plus…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2920869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8599" y="1562432"/>
            <a:ext cx="7619999" cy="3836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The best tools for researching topics.</a:t>
            </a:r>
          </a:p>
          <a:p>
            <a:pPr marL="228600" indent="-228600"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How to strategically choose winning blog post ideas. </a:t>
            </a:r>
          </a:p>
          <a:p>
            <a:pPr marL="228600" indent="-228600"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The essential elements you need to bridge the gap between your blog posts and more sales (aka: convert visitors and fans into loyal customers).</a:t>
            </a:r>
          </a:p>
          <a:p>
            <a:pPr marL="228600" indent="-228600"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How to format your posts so they’re easy to digest.</a:t>
            </a:r>
          </a:p>
          <a:p>
            <a:pPr marL="228600" indent="-228600"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How (and why) to add keywords to your posts.</a:t>
            </a:r>
          </a:p>
          <a:p>
            <a:pPr marL="228600" indent="-228600"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In this module, you’ll learn how to find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blog posts that fit our three criteria, plus…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4046082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Blogging is the bridge between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social media and increased revenue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30779" y="1694449"/>
            <a:ext cx="6787444" cy="2900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15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Starting </a:t>
            </a:r>
            <a:r>
              <a:rPr lang="en-US" sz="2000" dirty="0">
                <a:latin typeface="Gotham"/>
                <a:cs typeface="Gotham"/>
              </a:rPr>
              <a:t>point for making sales</a:t>
            </a:r>
          </a:p>
          <a:p>
            <a:pPr marL="342900" lvl="0" indent="-342900">
              <a:spcAft>
                <a:spcPts val="15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Grow engagement and fans</a:t>
            </a:r>
          </a:p>
          <a:p>
            <a:pPr marL="342900" lvl="0" indent="-342900">
              <a:spcAft>
                <a:spcPts val="15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Build authority and credibility</a:t>
            </a:r>
          </a:p>
          <a:p>
            <a:pPr marL="342900" lvl="0" indent="-342900">
              <a:spcAft>
                <a:spcPts val="15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Grow your traffic</a:t>
            </a:r>
          </a:p>
          <a:p>
            <a:pPr marL="342900" lvl="0" indent="-342900">
              <a:spcAft>
                <a:spcPts val="15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>
                <a:latin typeface="Gotham"/>
                <a:cs typeface="Gotham"/>
              </a:rPr>
              <a:t>Grow your email list and audience.</a:t>
            </a:r>
          </a:p>
          <a:p>
            <a:pPr>
              <a:spcAft>
                <a:spcPts val="1500"/>
              </a:spcAft>
            </a:pPr>
            <a:r>
              <a:rPr lang="en-US" sz="2000" dirty="0">
                <a:latin typeface="Gotham"/>
                <a:cs typeface="Gotham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02311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54428" y="2437155"/>
            <a:ext cx="7886700" cy="1104636"/>
          </a:xfrm>
        </p:spPr>
        <p:txBody>
          <a:bodyPr/>
          <a:lstStyle/>
          <a:p>
            <a:r>
              <a:rPr lang="en-US" sz="2800" dirty="0" smtClean="0"/>
              <a:t>But, only if you do it right…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6195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To leverage social media to grow your business, each blog post needs to fit these 3 criteria: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227853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To leverage social media to grow your business, each blog post needs to fit these 3 criteria: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85334" y="1723790"/>
            <a:ext cx="67874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D35F59"/>
              </a:buClr>
              <a:buFont typeface="+mj-lt"/>
              <a:buAutoNum type="arabicPeriod"/>
            </a:pPr>
            <a:r>
              <a:rPr lang="en-US" b="1" dirty="0">
                <a:latin typeface="Gotham"/>
                <a:cs typeface="Gotham"/>
              </a:rPr>
              <a:t>It should solve a problem for your audience.</a:t>
            </a:r>
            <a:br>
              <a:rPr lang="en-US" b="1" dirty="0">
                <a:latin typeface="Gotham"/>
                <a:cs typeface="Gotham"/>
              </a:rPr>
            </a:br>
            <a:r>
              <a:rPr lang="en-US" i="1" dirty="0">
                <a:latin typeface="Gotham"/>
                <a:cs typeface="Gotham"/>
              </a:rPr>
              <a:t>W</a:t>
            </a:r>
            <a:r>
              <a:rPr lang="en-US" i="1" dirty="0" smtClean="0">
                <a:latin typeface="Gotham"/>
                <a:cs typeface="Gotham"/>
              </a:rPr>
              <a:t>hat does your audience most want to do? How </a:t>
            </a:r>
            <a:r>
              <a:rPr lang="en-US" i="1" dirty="0">
                <a:latin typeface="Gotham"/>
                <a:cs typeface="Gotham"/>
              </a:rPr>
              <a:t>does the post help them with </a:t>
            </a:r>
            <a:r>
              <a:rPr lang="en-US" i="1" dirty="0" smtClean="0">
                <a:latin typeface="Gotham"/>
                <a:cs typeface="Gotham"/>
              </a:rPr>
              <a:t>do it? </a:t>
            </a:r>
            <a:endParaRPr lang="en-US" i="1" dirty="0">
              <a:latin typeface="Gotham"/>
              <a:cs typeface="Gotham"/>
            </a:endParaRPr>
          </a:p>
          <a:p>
            <a:pPr marL="342900" lvl="0" indent="-342900">
              <a:buClr>
                <a:srgbClr val="D35F59"/>
              </a:buClr>
              <a:buFont typeface="+mj-lt"/>
              <a:buAutoNum type="arabicPeriod"/>
            </a:pPr>
            <a:endParaRPr lang="en-US" dirty="0">
              <a:latin typeface="Gotham"/>
              <a:cs typeface="Gotham"/>
            </a:endParaRPr>
          </a:p>
          <a:p>
            <a:pPr lvl="0">
              <a:buClr>
                <a:srgbClr val="D35F59"/>
              </a:buClr>
            </a:pPr>
            <a:r>
              <a:rPr lang="en-US" b="1" dirty="0">
                <a:latin typeface="Gotham"/>
                <a:cs typeface="Gotham"/>
              </a:rPr>
              <a:t/>
            </a:r>
            <a:br>
              <a:rPr lang="en-US" b="1" dirty="0">
                <a:latin typeface="Gotham"/>
                <a:cs typeface="Gotham"/>
              </a:rPr>
            </a:br>
            <a:endParaRPr lang="en-US" i="1" dirty="0" smtClean="0">
              <a:latin typeface="Gotham"/>
              <a:cs typeface="Gotham"/>
            </a:endParaRPr>
          </a:p>
          <a:p>
            <a:endParaRPr lang="en-US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4207841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To leverage social media to grow your business, each blog post needs to fit these 3 criteria: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85334" y="1723790"/>
            <a:ext cx="6787444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D35F59"/>
              </a:buClr>
              <a:buFont typeface="+mj-lt"/>
              <a:buAutoNum type="arabicPeriod"/>
            </a:pPr>
            <a:r>
              <a:rPr lang="en-US" b="1" dirty="0" smtClean="0">
                <a:latin typeface="Gotham"/>
                <a:cs typeface="Gotham"/>
              </a:rPr>
              <a:t>It should </a:t>
            </a:r>
            <a:r>
              <a:rPr lang="en-US" b="1" dirty="0">
                <a:latin typeface="Gotham"/>
                <a:cs typeface="Gotham"/>
              </a:rPr>
              <a:t>solve a problem for your </a:t>
            </a:r>
            <a:r>
              <a:rPr lang="en-US" b="1" dirty="0" smtClean="0">
                <a:latin typeface="Gotham"/>
                <a:cs typeface="Gotham"/>
              </a:rPr>
              <a:t>audience.</a:t>
            </a:r>
            <a:r>
              <a:rPr lang="en-US" b="1" dirty="0">
                <a:latin typeface="Gotham"/>
                <a:cs typeface="Gotham"/>
              </a:rPr>
              <a:t/>
            </a:r>
            <a:br>
              <a:rPr lang="en-US" b="1" dirty="0">
                <a:latin typeface="Gotham"/>
                <a:cs typeface="Gotham"/>
              </a:rPr>
            </a:br>
            <a:r>
              <a:rPr lang="en-US" i="1" dirty="0">
                <a:latin typeface="Gotham"/>
                <a:cs typeface="Gotham"/>
              </a:rPr>
              <a:t>What does your audience most want to do? How does the post help them with do it? </a:t>
            </a:r>
            <a:endParaRPr lang="en-US" i="1" dirty="0" smtClean="0">
              <a:latin typeface="Gotham"/>
              <a:cs typeface="Gotham"/>
            </a:endParaRPr>
          </a:p>
          <a:p>
            <a:pPr marL="342900" indent="-342900">
              <a:buClr>
                <a:srgbClr val="D35F59"/>
              </a:buClr>
              <a:buFont typeface="+mj-lt"/>
              <a:buAutoNum type="arabicPeriod"/>
            </a:pPr>
            <a:endParaRPr lang="en-US" dirty="0">
              <a:latin typeface="Gotham"/>
              <a:cs typeface="Gotham"/>
            </a:endParaRPr>
          </a:p>
          <a:p>
            <a:pPr marL="342900" lvl="0" indent="-342900">
              <a:buClr>
                <a:srgbClr val="D35F59"/>
              </a:buClr>
              <a:buFont typeface="+mj-lt"/>
              <a:buAutoNum type="arabicPeriod"/>
            </a:pPr>
            <a:r>
              <a:rPr lang="en-US" b="1" dirty="0">
                <a:latin typeface="Gotham"/>
                <a:cs typeface="Gotham"/>
              </a:rPr>
              <a:t>It should help you make more </a:t>
            </a:r>
            <a:r>
              <a:rPr lang="en-US" b="1" dirty="0" smtClean="0">
                <a:latin typeface="Gotham"/>
                <a:cs typeface="Gotham"/>
              </a:rPr>
              <a:t>sales. </a:t>
            </a:r>
            <a:r>
              <a:rPr lang="en-US" b="1" dirty="0">
                <a:latin typeface="Gotham"/>
                <a:cs typeface="Gotham"/>
              </a:rPr>
              <a:t/>
            </a:r>
            <a:br>
              <a:rPr lang="en-US" b="1" dirty="0">
                <a:latin typeface="Gotham"/>
                <a:cs typeface="Gotham"/>
              </a:rPr>
            </a:br>
            <a:r>
              <a:rPr lang="en-US" i="1" dirty="0">
                <a:latin typeface="Gotham"/>
                <a:cs typeface="Gotham"/>
              </a:rPr>
              <a:t>How will your post lead into a sales funnel opt-in? How does it attract potential clients</a:t>
            </a:r>
            <a:r>
              <a:rPr lang="en-US" i="1" dirty="0" smtClean="0">
                <a:latin typeface="Gotham"/>
                <a:cs typeface="Gotham"/>
              </a:rPr>
              <a:t>? In other words, how will it pre-sell your business?</a:t>
            </a:r>
            <a:endParaRPr lang="en-US" i="1" dirty="0">
              <a:latin typeface="Gotham"/>
              <a:cs typeface="Gotham"/>
            </a:endParaRPr>
          </a:p>
          <a:p>
            <a:pPr lvl="0">
              <a:buClr>
                <a:srgbClr val="D35F59"/>
              </a:buClr>
            </a:pPr>
            <a:r>
              <a:rPr lang="en-US" b="1" dirty="0">
                <a:latin typeface="Gotham"/>
                <a:cs typeface="Gotham"/>
              </a:rPr>
              <a:t/>
            </a:r>
            <a:br>
              <a:rPr lang="en-US" b="1" dirty="0">
                <a:latin typeface="Gotham"/>
                <a:cs typeface="Gotham"/>
              </a:rPr>
            </a:br>
            <a:endParaRPr lang="en-US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1130064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To leverage social media to grow your business, each blog post needs to fit these 3 criteria: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85334" y="1723790"/>
            <a:ext cx="67874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D35F59"/>
              </a:buClr>
              <a:buFont typeface="+mj-lt"/>
              <a:buAutoNum type="arabicPeriod"/>
            </a:pPr>
            <a:r>
              <a:rPr lang="en-US" b="1" dirty="0" smtClean="0">
                <a:latin typeface="Gotham"/>
                <a:cs typeface="Gotham"/>
              </a:rPr>
              <a:t>It should </a:t>
            </a:r>
            <a:r>
              <a:rPr lang="en-US" b="1" dirty="0">
                <a:latin typeface="Gotham"/>
                <a:cs typeface="Gotham"/>
              </a:rPr>
              <a:t>solve a problem for your </a:t>
            </a:r>
            <a:r>
              <a:rPr lang="en-US" b="1" dirty="0" smtClean="0">
                <a:latin typeface="Gotham"/>
                <a:cs typeface="Gotham"/>
              </a:rPr>
              <a:t>audience.</a:t>
            </a:r>
            <a:r>
              <a:rPr lang="en-US" b="1" dirty="0">
                <a:latin typeface="Gotham"/>
                <a:cs typeface="Gotham"/>
              </a:rPr>
              <a:t/>
            </a:r>
            <a:br>
              <a:rPr lang="en-US" b="1" dirty="0">
                <a:latin typeface="Gotham"/>
                <a:cs typeface="Gotham"/>
              </a:rPr>
            </a:br>
            <a:r>
              <a:rPr lang="en-US" i="1" dirty="0">
                <a:latin typeface="Gotham"/>
                <a:cs typeface="Gotham"/>
              </a:rPr>
              <a:t>What does your audience most want to do? How does the post help them with do it? </a:t>
            </a:r>
            <a:endParaRPr lang="en-US" i="1" dirty="0" smtClean="0">
              <a:latin typeface="Gotham"/>
              <a:cs typeface="Gotham"/>
            </a:endParaRPr>
          </a:p>
          <a:p>
            <a:pPr marL="342900" indent="-342900">
              <a:buClr>
                <a:srgbClr val="D35F59"/>
              </a:buClr>
              <a:buFont typeface="+mj-lt"/>
              <a:buAutoNum type="arabicPeriod"/>
            </a:pPr>
            <a:endParaRPr lang="en-US" dirty="0">
              <a:latin typeface="Gotham"/>
              <a:cs typeface="Gotham"/>
            </a:endParaRPr>
          </a:p>
          <a:p>
            <a:pPr marL="342900" lvl="0" indent="-342900">
              <a:buClr>
                <a:srgbClr val="D35F59"/>
              </a:buClr>
              <a:buFont typeface="+mj-lt"/>
              <a:buAutoNum type="arabicPeriod"/>
            </a:pPr>
            <a:r>
              <a:rPr lang="en-US" b="1" dirty="0">
                <a:latin typeface="Gotham"/>
                <a:cs typeface="Gotham"/>
              </a:rPr>
              <a:t>It should help you make more </a:t>
            </a:r>
            <a:r>
              <a:rPr lang="en-US" b="1" dirty="0" smtClean="0">
                <a:latin typeface="Gotham"/>
                <a:cs typeface="Gotham"/>
              </a:rPr>
              <a:t>sales. </a:t>
            </a:r>
            <a:r>
              <a:rPr lang="en-US" b="1" dirty="0">
                <a:latin typeface="Gotham"/>
                <a:cs typeface="Gotham"/>
              </a:rPr>
              <a:t/>
            </a:r>
            <a:br>
              <a:rPr lang="en-US" b="1" dirty="0">
                <a:latin typeface="Gotham"/>
                <a:cs typeface="Gotham"/>
              </a:rPr>
            </a:br>
            <a:r>
              <a:rPr lang="en-US" i="1" dirty="0">
                <a:latin typeface="Gotham"/>
                <a:cs typeface="Gotham"/>
              </a:rPr>
              <a:t>How will your post lead into a sales funnel opt-in? How does it attract potential clients?</a:t>
            </a:r>
          </a:p>
          <a:p>
            <a:pPr marL="342900" indent="-342900">
              <a:buClr>
                <a:srgbClr val="D35F59"/>
              </a:buClr>
              <a:buFont typeface="+mj-lt"/>
              <a:buAutoNum type="arabicPeriod"/>
            </a:pPr>
            <a:endParaRPr lang="en-US" dirty="0">
              <a:latin typeface="Gotham"/>
              <a:cs typeface="Gotham"/>
            </a:endParaRPr>
          </a:p>
          <a:p>
            <a:pPr marL="342900" lvl="0" indent="-342900">
              <a:buClr>
                <a:srgbClr val="D35F59"/>
              </a:buClr>
              <a:buFont typeface="+mj-lt"/>
              <a:buAutoNum type="arabicPeriod"/>
            </a:pPr>
            <a:r>
              <a:rPr lang="en-US" b="1" dirty="0">
                <a:latin typeface="Gotham"/>
                <a:cs typeface="Gotham"/>
              </a:rPr>
              <a:t>It should establish you as an authority in your niche </a:t>
            </a:r>
            <a:br>
              <a:rPr lang="en-US" b="1" dirty="0">
                <a:latin typeface="Gotham"/>
                <a:cs typeface="Gotham"/>
              </a:rPr>
            </a:br>
            <a:r>
              <a:rPr lang="en-US" i="1" dirty="0" smtClean="0">
                <a:latin typeface="Gotham"/>
                <a:cs typeface="Gotham"/>
              </a:rPr>
              <a:t>How can you add value to the topic in a way that will make you stand </a:t>
            </a:r>
            <a:r>
              <a:rPr lang="en-US" b="1" dirty="0" smtClean="0">
                <a:latin typeface="Gotham"/>
                <a:cs typeface="Gotham"/>
              </a:rPr>
              <a:t> </a:t>
            </a:r>
            <a:r>
              <a:rPr lang="en-US" i="1" dirty="0" smtClean="0">
                <a:latin typeface="Gotham"/>
                <a:cs typeface="Gotham"/>
              </a:rPr>
              <a:t>out? Can you turn it into a comprehensive resource?</a:t>
            </a:r>
            <a:endParaRPr lang="en-US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4280522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In this module, you’ll learn how to find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blog posts that fit our three criteria, plus…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48599" y="1562432"/>
            <a:ext cx="7619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The best tools for researching topics.</a:t>
            </a:r>
          </a:p>
        </p:txBody>
      </p:sp>
    </p:spTree>
    <p:extLst>
      <p:ext uri="{BB962C8B-B14F-4D97-AF65-F5344CB8AC3E}">
        <p14:creationId xmlns:p14="http://schemas.microsoft.com/office/powerpoint/2010/main" val="2357562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In this module, you’ll learn how to find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blog posts that fit our three criteria, plus…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48599" y="1562432"/>
            <a:ext cx="7619999" cy="964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The best tools for researching topics.</a:t>
            </a:r>
          </a:p>
          <a:p>
            <a:pPr marL="228600" indent="-228600">
              <a:spcAft>
                <a:spcPts val="2000"/>
              </a:spcAft>
              <a:buClr>
                <a:srgbClr val="D35F59"/>
              </a:buClr>
              <a:buFont typeface="Wingdings" charset="2"/>
              <a:buChar char="§"/>
            </a:pPr>
            <a:r>
              <a:rPr lang="en-US" sz="2000" dirty="0" smtClean="0">
                <a:latin typeface="Gotham"/>
                <a:cs typeface="Gotham"/>
              </a:rPr>
              <a:t>How to strategically choose winning blog post ideas. </a:t>
            </a:r>
            <a:endParaRPr lang="en-US" sz="2000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711813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3293</TotalTime>
  <Words>378</Words>
  <Application>Microsoft Macintosh PowerPoint</Application>
  <PresentationFormat>On-screen Show (16:10)</PresentationFormat>
  <Paragraphs>45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But, only if you do it right…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 Clayton</dc:creator>
  <cp:lastModifiedBy>Sandra Clayton</cp:lastModifiedBy>
  <cp:revision>67</cp:revision>
  <cp:lastPrinted>2017-08-06T03:08:43Z</cp:lastPrinted>
  <dcterms:created xsi:type="dcterms:W3CDTF">2017-08-06T02:36:09Z</dcterms:created>
  <dcterms:modified xsi:type="dcterms:W3CDTF">2017-11-12T02:57:36Z</dcterms:modified>
</cp:coreProperties>
</file>