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4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9FB429-7DFD-4E05-B8B8-D10759F4194A}"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3370882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FB429-7DFD-4E05-B8B8-D10759F4194A}"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808096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FB429-7DFD-4E05-B8B8-D10759F4194A}"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116107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FB429-7DFD-4E05-B8B8-D10759F4194A}"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1400943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9FB429-7DFD-4E05-B8B8-D10759F4194A}"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216806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9FB429-7DFD-4E05-B8B8-D10759F4194A}"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2942861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9FB429-7DFD-4E05-B8B8-D10759F4194A}" type="datetimeFigureOut">
              <a:rPr lang="en-US" smtClean="0"/>
              <a:t>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198385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9FB429-7DFD-4E05-B8B8-D10759F4194A}" type="datetimeFigureOut">
              <a:rPr lang="en-US" smtClean="0"/>
              <a:t>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2649913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9FB429-7DFD-4E05-B8B8-D10759F4194A}" type="datetimeFigureOut">
              <a:rPr lang="en-US" smtClean="0"/>
              <a:t>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401129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9FB429-7DFD-4E05-B8B8-D10759F4194A}"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4204308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9FB429-7DFD-4E05-B8B8-D10759F4194A}"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A1CE8C-3C5B-4638-A346-3DFE2EE9C1A3}" type="slidenum">
              <a:rPr lang="en-US" smtClean="0"/>
              <a:t>‹#›</a:t>
            </a:fld>
            <a:endParaRPr lang="en-US"/>
          </a:p>
        </p:txBody>
      </p:sp>
    </p:spTree>
    <p:extLst>
      <p:ext uri="{BB962C8B-B14F-4D97-AF65-F5344CB8AC3E}">
        <p14:creationId xmlns:p14="http://schemas.microsoft.com/office/powerpoint/2010/main" val="904648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FB429-7DFD-4E05-B8B8-D10759F4194A}" type="datetimeFigureOut">
              <a:rPr lang="en-US" smtClean="0"/>
              <a:t>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1CE8C-3C5B-4638-A346-3DFE2EE9C1A3}" type="slidenum">
              <a:rPr lang="en-US" smtClean="0"/>
              <a:t>‹#›</a:t>
            </a:fld>
            <a:endParaRPr lang="en-US"/>
          </a:p>
        </p:txBody>
      </p:sp>
    </p:spTree>
    <p:extLst>
      <p:ext uri="{BB962C8B-B14F-4D97-AF65-F5344CB8AC3E}">
        <p14:creationId xmlns:p14="http://schemas.microsoft.com/office/powerpoint/2010/main" val="1891872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l.dropboxusercontent.com/s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2"/>
                </a:solidFill>
              </a:rPr>
              <a:t>Sanity Checks</a:t>
            </a:r>
            <a:endParaRPr lang="en-US" b="1" dirty="0">
              <a:solidFill>
                <a:schemeClr val="accent2"/>
              </a:solidFill>
            </a:endParaRPr>
          </a:p>
        </p:txBody>
      </p:sp>
      <p:sp>
        <p:nvSpPr>
          <p:cNvPr id="3" name="Subtitle 2"/>
          <p:cNvSpPr>
            <a:spLocks noGrp="1"/>
          </p:cNvSpPr>
          <p:nvPr>
            <p:ph type="subTitle" idx="1"/>
          </p:nvPr>
        </p:nvSpPr>
        <p:spPr/>
        <p:txBody>
          <a:bodyPr/>
          <a:lstStyle/>
          <a:p>
            <a:r>
              <a:rPr lang="en-US" dirty="0" smtClean="0"/>
              <a:t>Before Uploading flat file, make sure the sanity checks are done</a:t>
            </a:r>
            <a:endParaRPr lang="en-US" dirty="0"/>
          </a:p>
        </p:txBody>
      </p:sp>
    </p:spTree>
    <p:extLst>
      <p:ext uri="{BB962C8B-B14F-4D97-AF65-F5344CB8AC3E}">
        <p14:creationId xmlns:p14="http://schemas.microsoft.com/office/powerpoint/2010/main" val="397768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06302" y="0"/>
            <a:ext cx="10515600" cy="1325563"/>
          </a:xfrm>
        </p:spPr>
        <p:txBody>
          <a:bodyPr>
            <a:noAutofit/>
          </a:bodyPr>
          <a:lstStyle/>
          <a:p>
            <a:r>
              <a:rPr lang="en-US" sz="4000" b="1" dirty="0" smtClean="0">
                <a:solidFill>
                  <a:schemeClr val="accent2"/>
                </a:solidFill>
              </a:rPr>
              <a:t>Template tab guidelines</a:t>
            </a:r>
            <a:endParaRPr lang="en-US" sz="4000" b="1" dirty="0">
              <a:solidFill>
                <a:schemeClr val="accent2"/>
              </a:solidFill>
            </a:endParaRPr>
          </a:p>
        </p:txBody>
      </p:sp>
      <p:graphicFrame>
        <p:nvGraphicFramePr>
          <p:cNvPr id="6" name="Table 5"/>
          <p:cNvGraphicFramePr>
            <a:graphicFrameLocks noGrp="1"/>
          </p:cNvGraphicFramePr>
          <p:nvPr>
            <p:extLst/>
          </p:nvPr>
        </p:nvGraphicFramePr>
        <p:xfrm>
          <a:off x="999462" y="1219238"/>
          <a:ext cx="10548587" cy="4128939"/>
        </p:xfrm>
        <a:graphic>
          <a:graphicData uri="http://schemas.openxmlformats.org/drawingml/2006/table">
            <a:tbl>
              <a:tblPr firstRow="1" firstCol="1" bandRow="1">
                <a:tableStyleId>{7E9639D4-E3E2-4D34-9284-5A2195B3D0D7}</a:tableStyleId>
              </a:tblPr>
              <a:tblGrid>
                <a:gridCol w="4976770"/>
                <a:gridCol w="5571817"/>
              </a:tblGrid>
              <a:tr h="381711">
                <a:tc>
                  <a:txBody>
                    <a:bodyPr/>
                    <a:lstStyle/>
                    <a:p>
                      <a:pPr marL="0" marR="0" algn="ctr">
                        <a:lnSpc>
                          <a:spcPct val="115000"/>
                        </a:lnSpc>
                        <a:spcBef>
                          <a:spcPts val="0"/>
                        </a:spcBef>
                        <a:spcAft>
                          <a:spcPts val="0"/>
                        </a:spcAft>
                      </a:pPr>
                      <a:r>
                        <a:rPr lang="en-US" sz="2000" dirty="0">
                          <a:effectLst/>
                        </a:rPr>
                        <a:t>DO</a:t>
                      </a:r>
                      <a:endParaRPr lang="en-US" sz="18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effectLst/>
                        </a:rPr>
                        <a:t>DO NOT</a:t>
                      </a:r>
                      <a:endParaRPr lang="en-US" sz="18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47228">
                <a:tc>
                  <a:txBody>
                    <a:bodyPr/>
                    <a:lstStyle/>
                    <a:p>
                      <a:pPr marL="0" marR="0">
                        <a:lnSpc>
                          <a:spcPct val="115000"/>
                        </a:lnSpc>
                        <a:spcBef>
                          <a:spcPts val="0"/>
                        </a:spcBef>
                        <a:spcAft>
                          <a:spcPts val="0"/>
                        </a:spcAft>
                      </a:pPr>
                      <a:r>
                        <a:rPr lang="en-US" sz="1400" dirty="0">
                          <a:effectLst/>
                        </a:rPr>
                        <a:t> </a:t>
                      </a:r>
                      <a:endParaRPr lang="en-US" sz="1200" dirty="0">
                        <a:effectLst/>
                      </a:endParaRPr>
                    </a:p>
                    <a:p>
                      <a:pPr marL="0" marR="0">
                        <a:lnSpc>
                          <a:spcPct val="115000"/>
                        </a:lnSpc>
                        <a:spcBef>
                          <a:spcPts val="0"/>
                        </a:spcBef>
                        <a:spcAft>
                          <a:spcPts val="0"/>
                        </a:spcAft>
                      </a:pPr>
                      <a:r>
                        <a:rPr lang="en-US" sz="1400" dirty="0">
                          <a:effectLst/>
                        </a:rPr>
                        <a:t> </a:t>
                      </a:r>
                      <a:endParaRPr lang="en-US" sz="1200" dirty="0">
                        <a:effectLst/>
                      </a:endParaRPr>
                    </a:p>
                    <a:p>
                      <a:pPr marL="171450" marR="0" indent="-171450">
                        <a:lnSpc>
                          <a:spcPct val="115000"/>
                        </a:lnSpc>
                        <a:spcBef>
                          <a:spcPts val="0"/>
                        </a:spcBef>
                        <a:spcAft>
                          <a:spcPts val="0"/>
                        </a:spcAft>
                        <a:buFont typeface="Arial" pitchFamily="34" charset="0"/>
                        <a:buChar char="•"/>
                      </a:pPr>
                      <a:r>
                        <a:rPr lang="en-US" sz="1400" dirty="0" smtClean="0">
                          <a:effectLst/>
                        </a:rPr>
                        <a:t>Capitalize </a:t>
                      </a:r>
                      <a:r>
                        <a:rPr lang="en-US" sz="1400" dirty="0">
                          <a:effectLst/>
                        </a:rPr>
                        <a:t>the first letter of each word (</a:t>
                      </a:r>
                      <a:r>
                        <a:rPr lang="en-US" sz="1400" dirty="0" smtClean="0">
                          <a:effectLst/>
                        </a:rPr>
                        <a:t>see</a:t>
                      </a:r>
                      <a:r>
                        <a:rPr lang="en-US" sz="1400" baseline="0" dirty="0" smtClean="0">
                          <a:effectLst/>
                        </a:rPr>
                        <a:t> </a:t>
                      </a:r>
                      <a:r>
                        <a:rPr lang="en-US" sz="1400" dirty="0" smtClean="0">
                          <a:effectLst/>
                        </a:rPr>
                        <a:t>exceptions </a:t>
                      </a:r>
                      <a:r>
                        <a:rPr lang="en-US" sz="1400" dirty="0">
                          <a:effectLst/>
                        </a:rPr>
                        <a:t>under Do Not)</a:t>
                      </a:r>
                      <a:endParaRPr lang="en-US" sz="1200" dirty="0">
                        <a:effectLst/>
                      </a:endParaRPr>
                    </a:p>
                    <a:p>
                      <a:pPr marL="171450" marR="0" indent="-171450">
                        <a:lnSpc>
                          <a:spcPct val="115000"/>
                        </a:lnSpc>
                        <a:spcBef>
                          <a:spcPts val="0"/>
                        </a:spcBef>
                        <a:spcAft>
                          <a:spcPts val="0"/>
                        </a:spcAft>
                        <a:buFont typeface="Arial" pitchFamily="34" charset="0"/>
                        <a:buChar char="•"/>
                      </a:pPr>
                      <a:r>
                        <a:rPr lang="en-US" sz="1400" dirty="0" smtClean="0">
                          <a:effectLst/>
                        </a:rPr>
                        <a:t>Use </a:t>
                      </a:r>
                      <a:r>
                        <a:rPr lang="en-US" sz="1400" dirty="0">
                          <a:effectLst/>
                        </a:rPr>
                        <a:t>numerals (2 instead of two)</a:t>
                      </a:r>
                      <a:endParaRPr lang="en-US" sz="1200" dirty="0">
                        <a:effectLst/>
                      </a:endParaRPr>
                    </a:p>
                    <a:p>
                      <a:pPr marL="171450" marR="0" indent="-171450">
                        <a:lnSpc>
                          <a:spcPct val="115000"/>
                        </a:lnSpc>
                        <a:spcBef>
                          <a:spcPts val="0"/>
                        </a:spcBef>
                        <a:spcAft>
                          <a:spcPts val="0"/>
                        </a:spcAft>
                        <a:buFont typeface="Arial" pitchFamily="34" charset="0"/>
                        <a:buChar char="•"/>
                      </a:pPr>
                      <a:r>
                        <a:rPr lang="en-US" sz="1400" dirty="0" smtClean="0">
                          <a:effectLst/>
                        </a:rPr>
                        <a:t>If </a:t>
                      </a:r>
                      <a:r>
                        <a:rPr lang="en-US" sz="1400" dirty="0">
                          <a:effectLst/>
                        </a:rPr>
                        <a:t>a bundled product, state value in parenthesis </a:t>
                      </a:r>
                      <a:r>
                        <a:rPr lang="en-US" sz="1400" dirty="0" smtClean="0">
                          <a:effectLst/>
                        </a:rPr>
                        <a:t>as </a:t>
                      </a:r>
                      <a:r>
                        <a:rPr lang="en-US" sz="1400" dirty="0">
                          <a:effectLst/>
                        </a:rPr>
                        <a:t>(pack of X)</a:t>
                      </a:r>
                      <a:endParaRPr lang="en-US" sz="1200" dirty="0">
                        <a:effectLst/>
                      </a:endParaRPr>
                    </a:p>
                    <a:p>
                      <a:pPr marL="171450" marR="0" indent="-171450">
                        <a:lnSpc>
                          <a:spcPct val="115000"/>
                        </a:lnSpc>
                        <a:spcBef>
                          <a:spcPts val="0"/>
                        </a:spcBef>
                        <a:spcAft>
                          <a:spcPts val="0"/>
                        </a:spcAft>
                        <a:buFont typeface="Arial" pitchFamily="34" charset="0"/>
                        <a:buChar char="•"/>
                      </a:pPr>
                      <a:r>
                        <a:rPr lang="en-US" sz="1400" dirty="0" smtClean="0">
                          <a:effectLst/>
                        </a:rPr>
                        <a:t>Keep </a:t>
                      </a:r>
                      <a:r>
                        <a:rPr lang="en-US" sz="1400" dirty="0">
                          <a:effectLst/>
                        </a:rPr>
                        <a:t>it short, but include critical information </a:t>
                      </a:r>
                      <a:endParaRPr lang="en-US" sz="1200" dirty="0" smtClean="0">
                        <a:effectLst/>
                      </a:endParaRPr>
                    </a:p>
                    <a:p>
                      <a:pPr marL="285750" marR="0" indent="-285750">
                        <a:lnSpc>
                          <a:spcPct val="115000"/>
                        </a:lnSpc>
                        <a:spcBef>
                          <a:spcPts val="0"/>
                        </a:spcBef>
                        <a:spcAft>
                          <a:spcPts val="0"/>
                        </a:spcAft>
                        <a:buFont typeface="Arial" pitchFamily="34" charset="0"/>
                        <a:buChar char="•"/>
                      </a:pPr>
                      <a:r>
                        <a:rPr lang="en-US" sz="1400" dirty="0" smtClean="0">
                          <a:effectLst/>
                        </a:rPr>
                        <a:t>50 characters maximum</a:t>
                      </a:r>
                      <a:endParaRPr lang="en-US" sz="1200" dirty="0" smtClean="0">
                        <a:effectLst/>
                      </a:endParaRPr>
                    </a:p>
                    <a:p>
                      <a:pPr marL="0" marR="0" indent="0">
                        <a:lnSpc>
                          <a:spcPct val="115000"/>
                        </a:lnSpc>
                        <a:spcBef>
                          <a:spcPts val="0"/>
                        </a:spcBef>
                        <a:spcAft>
                          <a:spcPts val="0"/>
                        </a:spcAft>
                        <a:buFont typeface="Arial" pitchFamily="34" charset="0"/>
                        <a:buNone/>
                      </a:pPr>
                      <a:r>
                        <a:rPr lang="en-US" sz="1400" dirty="0" smtClean="0">
                          <a:effectLst/>
                        </a:rPr>
                        <a:t>Note</a:t>
                      </a:r>
                      <a:r>
                        <a:rPr lang="en-US" sz="1400" dirty="0">
                          <a:effectLst/>
                        </a:rPr>
                        <a:t>: Please include only standard text.  </a:t>
                      </a:r>
                      <a:endParaRPr lang="en-US" sz="1200" dirty="0">
                        <a:effectLst/>
                      </a:endParaRPr>
                    </a:p>
                    <a:p>
                      <a:pPr marL="0" marR="0" indent="0">
                        <a:lnSpc>
                          <a:spcPct val="115000"/>
                        </a:lnSpc>
                        <a:spcBef>
                          <a:spcPts val="0"/>
                        </a:spcBef>
                        <a:spcAft>
                          <a:spcPts val="0"/>
                        </a:spcAft>
                        <a:buFont typeface="Arial" pitchFamily="34" charset="0"/>
                        <a:buNone/>
                      </a:pPr>
                      <a:r>
                        <a:rPr lang="en-US" sz="1400" dirty="0">
                          <a:effectLst/>
                        </a:rPr>
                        <a:t>Type 1 High ASCII characters (®, ©, ™, etc</a:t>
                      </a:r>
                      <a:r>
                        <a:rPr lang="en-US" sz="1400" dirty="0" smtClean="0">
                          <a:effectLst/>
                        </a:rPr>
                        <a:t>.)</a:t>
                      </a:r>
                    </a:p>
                    <a:p>
                      <a:pPr marL="0" marR="0" indent="0">
                        <a:lnSpc>
                          <a:spcPct val="115000"/>
                        </a:lnSpc>
                        <a:spcBef>
                          <a:spcPts val="0"/>
                        </a:spcBef>
                        <a:spcAft>
                          <a:spcPts val="0"/>
                        </a:spcAft>
                        <a:buFont typeface="Arial" pitchFamily="34" charset="0"/>
                        <a:buNone/>
                      </a:pPr>
                      <a:r>
                        <a:rPr lang="en-US" sz="1400" dirty="0" smtClean="0">
                          <a:effectLst/>
                        </a:rPr>
                        <a:t>or </a:t>
                      </a:r>
                      <a:r>
                        <a:rPr lang="en-US" sz="1400" dirty="0">
                          <a:effectLst/>
                        </a:rPr>
                        <a:t>other special characters are not supported</a:t>
                      </a:r>
                      <a:endParaRPr lang="en-US" sz="1200"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indent="-171450">
                        <a:lnSpc>
                          <a:spcPct val="115000"/>
                        </a:lnSpc>
                        <a:spcBef>
                          <a:spcPts val="0"/>
                        </a:spcBef>
                        <a:spcAft>
                          <a:spcPts val="0"/>
                        </a:spcAft>
                        <a:buFont typeface="Arial" pitchFamily="34" charset="0"/>
                        <a:buChar char="•"/>
                      </a:pPr>
                      <a:r>
                        <a:rPr lang="en-US" sz="1400" b="1" dirty="0">
                          <a:effectLst/>
                        </a:rPr>
                        <a:t> Do not include price and quantity </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a:effectLst/>
                        </a:rPr>
                        <a:t> Do not use ALL CAPS</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a:effectLst/>
                        </a:rPr>
                        <a:t> Do not capitalize:</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a:effectLst/>
                        </a:rPr>
                        <a:t> Conjunctions (and, or, for) </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smtClean="0">
                          <a:effectLst/>
                        </a:rPr>
                        <a:t>Articles </a:t>
                      </a:r>
                      <a:r>
                        <a:rPr lang="en-US" sz="1400" b="1" dirty="0">
                          <a:effectLst/>
                        </a:rPr>
                        <a:t>(the, a, an) </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smtClean="0">
                          <a:effectLst/>
                        </a:rPr>
                        <a:t>Prepositions </a:t>
                      </a:r>
                      <a:r>
                        <a:rPr lang="en-US" sz="1400" b="1" dirty="0">
                          <a:effectLst/>
                        </a:rPr>
                        <a:t>with fewer than five letters (in</a:t>
                      </a:r>
                      <a:r>
                        <a:rPr lang="en-US" sz="1400" b="1" dirty="0" smtClean="0">
                          <a:effectLst/>
                        </a:rPr>
                        <a:t>, on</a:t>
                      </a:r>
                      <a:r>
                        <a:rPr lang="en-US" sz="1400" b="1" dirty="0">
                          <a:effectLst/>
                        </a:rPr>
                        <a:t>, over, with, etc.)</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smtClean="0">
                          <a:effectLst/>
                        </a:rPr>
                        <a:t>Do </a:t>
                      </a:r>
                      <a:r>
                        <a:rPr lang="en-US" sz="1400" b="1" dirty="0">
                          <a:effectLst/>
                        </a:rPr>
                        <a:t>not include merchant information</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smtClean="0">
                          <a:effectLst/>
                        </a:rPr>
                        <a:t>Do </a:t>
                      </a:r>
                      <a:r>
                        <a:rPr lang="en-US" sz="1400" b="1" dirty="0">
                          <a:effectLst/>
                        </a:rPr>
                        <a:t>not include promotional messages such as "sale" or "free ship" </a:t>
                      </a:r>
                      <a:endParaRPr lang="en-US" sz="1400" b="1" dirty="0" smtClean="0">
                        <a:effectLst/>
                      </a:endParaRPr>
                    </a:p>
                    <a:p>
                      <a:pPr marL="171450" marR="0" indent="-171450">
                        <a:lnSpc>
                          <a:spcPct val="115000"/>
                        </a:lnSpc>
                        <a:spcBef>
                          <a:spcPts val="0"/>
                        </a:spcBef>
                        <a:spcAft>
                          <a:spcPts val="0"/>
                        </a:spcAft>
                        <a:buFont typeface="Arial" pitchFamily="34" charset="0"/>
                        <a:buChar char="•"/>
                      </a:pPr>
                      <a:r>
                        <a:rPr lang="en-US" sz="1400" b="1" dirty="0" smtClean="0">
                          <a:effectLst/>
                        </a:rPr>
                        <a:t>Do not use your merchant name for Brand or Manufacturer </a:t>
                      </a:r>
                      <a:r>
                        <a:rPr lang="en-US" sz="1400" b="1" dirty="0">
                          <a:effectLst/>
                        </a:rPr>
                        <a:t>information, unless your product </a:t>
                      </a:r>
                      <a:r>
                        <a:rPr lang="en-US" sz="1400" b="1" dirty="0" smtClean="0">
                          <a:effectLst/>
                        </a:rPr>
                        <a:t>is </a:t>
                      </a:r>
                      <a:r>
                        <a:rPr lang="en-US" sz="1400" b="1" dirty="0">
                          <a:effectLst/>
                        </a:rPr>
                        <a:t>Private Label </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a:effectLst/>
                        </a:rPr>
                        <a:t> Do not include symbols in your listings </a:t>
                      </a:r>
                      <a:r>
                        <a:rPr lang="en-US" sz="1400" b="1" dirty="0" smtClean="0">
                          <a:effectLst/>
                        </a:rPr>
                        <a:t>(</a:t>
                      </a:r>
                      <a:r>
                        <a:rPr lang="en-US" sz="1400" b="1" dirty="0">
                          <a:effectLst/>
                        </a:rPr>
                        <a:t>such as ! * $ ?)</a:t>
                      </a:r>
                      <a:endParaRPr lang="en-US" sz="1200" b="1" dirty="0">
                        <a:effectLst/>
                      </a:endParaRPr>
                    </a:p>
                    <a:p>
                      <a:pPr marL="171450" marR="0" indent="-171450">
                        <a:lnSpc>
                          <a:spcPct val="115000"/>
                        </a:lnSpc>
                        <a:spcBef>
                          <a:spcPts val="0"/>
                        </a:spcBef>
                        <a:spcAft>
                          <a:spcPts val="0"/>
                        </a:spcAft>
                        <a:buFont typeface="Arial" pitchFamily="34" charset="0"/>
                        <a:buChar char="•"/>
                      </a:pPr>
                      <a:r>
                        <a:rPr lang="en-US" sz="1400" b="1" dirty="0">
                          <a:effectLst/>
                        </a:rPr>
                        <a:t> Do not include subjective commentary such as </a:t>
                      </a:r>
                      <a:endParaRPr lang="en-US" sz="1200" b="1" dirty="0">
                        <a:effectLst/>
                      </a:endParaRPr>
                    </a:p>
                    <a:p>
                      <a:pPr marL="0" marR="0">
                        <a:lnSpc>
                          <a:spcPct val="115000"/>
                        </a:lnSpc>
                        <a:spcBef>
                          <a:spcPts val="0"/>
                        </a:spcBef>
                        <a:spcAft>
                          <a:spcPts val="0"/>
                        </a:spcAft>
                      </a:pPr>
                      <a:r>
                        <a:rPr lang="en-US" sz="1400" b="1" dirty="0">
                          <a:effectLst/>
                        </a:rPr>
                        <a:t>"Hot Item" or "Best Seller</a:t>
                      </a:r>
                      <a:endParaRPr lang="en-US" sz="1200" b="1" dirty="0">
                        <a:effectLst/>
                      </a:endParaRPr>
                    </a:p>
                    <a:p>
                      <a:pPr marL="0" marR="0">
                        <a:lnSpc>
                          <a:spcPct val="115000"/>
                        </a:lnSpc>
                        <a:spcBef>
                          <a:spcPts val="0"/>
                        </a:spcBef>
                        <a:spcAft>
                          <a:spcPts val="0"/>
                        </a:spcAft>
                      </a:pPr>
                      <a:r>
                        <a:rPr lang="en-US" sz="1400" b="1" dirty="0">
                          <a:effectLst/>
                        </a:rPr>
                        <a:t> </a:t>
                      </a:r>
                      <a:endParaRPr lang="en-US" sz="1200" b="1" dirty="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04621" y="5618093"/>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1364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10126" y="248166"/>
            <a:ext cx="10515600" cy="1325563"/>
          </a:xfrm>
        </p:spPr>
        <p:txBody>
          <a:bodyPr>
            <a:noAutofit/>
          </a:bodyPr>
          <a:lstStyle/>
          <a:p>
            <a:r>
              <a:rPr lang="en-US" sz="4000" b="1" dirty="0">
                <a:solidFill>
                  <a:schemeClr val="accent2"/>
                </a:solidFill>
              </a:rPr>
              <a:t>Data quality checks</a:t>
            </a:r>
            <a:r>
              <a:rPr lang="en-US" sz="4000" dirty="0">
                <a:solidFill>
                  <a:schemeClr val="accent2"/>
                </a:solidFill>
              </a:rPr>
              <a:t/>
            </a:r>
            <a:br>
              <a:rPr lang="en-US" sz="4000" dirty="0">
                <a:solidFill>
                  <a:schemeClr val="accent2"/>
                </a:solidFill>
              </a:rPr>
            </a:br>
            <a:endParaRPr lang="en-US" sz="4000" dirty="0">
              <a:solidFill>
                <a:schemeClr val="accent2"/>
              </a:solidFill>
            </a:endParaRPr>
          </a:p>
        </p:txBody>
      </p:sp>
      <p:sp>
        <p:nvSpPr>
          <p:cNvPr id="2" name="Content Placeholder 1"/>
          <p:cNvSpPr>
            <a:spLocks noGrp="1"/>
          </p:cNvSpPr>
          <p:nvPr>
            <p:ph idx="1"/>
          </p:nvPr>
        </p:nvSpPr>
        <p:spPr>
          <a:xfrm>
            <a:off x="810126" y="1092130"/>
            <a:ext cx="10811260" cy="4525963"/>
          </a:xfrm>
        </p:spPr>
        <p:txBody>
          <a:bodyPr>
            <a:noAutofit/>
          </a:bodyPr>
          <a:lstStyle/>
          <a:p>
            <a:pPr marL="0" indent="0" algn="just">
              <a:buNone/>
            </a:pPr>
            <a:r>
              <a:rPr lang="en-US" sz="1800" dirty="0"/>
              <a:t>The objective of this process is to ensure the sellers have provided the product data in the correct format before the seller is launched on Amazon.in. These practices must be educated to sellers as well.</a:t>
            </a:r>
          </a:p>
          <a:p>
            <a:pPr lvl="0" algn="just">
              <a:lnSpc>
                <a:spcPct val="100000"/>
              </a:lnSpc>
            </a:pPr>
            <a:r>
              <a:rPr lang="en-US" sz="1800" b="1" i="1" dirty="0"/>
              <a:t>Check </a:t>
            </a:r>
            <a:r>
              <a:rPr lang="en-US" sz="1800" b="1" i="1" dirty="0" smtClean="0"/>
              <a:t>UPC/EAN</a:t>
            </a:r>
            <a:r>
              <a:rPr lang="en-US" sz="1800" b="1" dirty="0" smtClean="0"/>
              <a:t>: </a:t>
            </a:r>
            <a:r>
              <a:rPr lang="en-US" sz="1800" dirty="0" smtClean="0"/>
              <a:t>Make </a:t>
            </a:r>
            <a:r>
              <a:rPr lang="en-US" sz="1800" dirty="0"/>
              <a:t>sure seller is giving valid UPC/EAN codes and not randomly generated ones.</a:t>
            </a:r>
          </a:p>
          <a:p>
            <a:pPr lvl="0" algn="just">
              <a:lnSpc>
                <a:spcPct val="100000"/>
              </a:lnSpc>
            </a:pPr>
            <a:r>
              <a:rPr lang="en-US" sz="1800" b="1" i="1" dirty="0"/>
              <a:t>Check </a:t>
            </a:r>
            <a:r>
              <a:rPr lang="en-US" sz="1800" b="1" i="1" dirty="0" smtClean="0"/>
              <a:t>Images</a:t>
            </a:r>
            <a:r>
              <a:rPr lang="en-US" sz="1800" i="1" dirty="0" smtClean="0"/>
              <a:t>: </a:t>
            </a:r>
            <a:r>
              <a:rPr lang="en-US" sz="1800" dirty="0" smtClean="0"/>
              <a:t>Check </a:t>
            </a:r>
            <a:r>
              <a:rPr lang="en-US" sz="1800" dirty="0"/>
              <a:t>if the images provided by the seller meets Amazon.in guidelines. </a:t>
            </a:r>
          </a:p>
          <a:p>
            <a:pPr algn="just">
              <a:lnSpc>
                <a:spcPct val="100000"/>
              </a:lnSpc>
            </a:pPr>
            <a:r>
              <a:rPr lang="en-US" sz="1800" b="1" i="1" dirty="0"/>
              <a:t>(Drop box/Google drive links not </a:t>
            </a:r>
            <a:r>
              <a:rPr lang="en-US" sz="1800" b="1" i="1" dirty="0" smtClean="0"/>
              <a:t>accepted</a:t>
            </a:r>
            <a:r>
              <a:rPr lang="en-US" sz="1800" i="1" dirty="0"/>
              <a:t>:</a:t>
            </a:r>
            <a:r>
              <a:rPr lang="en-US" sz="1800" i="1" dirty="0" smtClean="0"/>
              <a:t> </a:t>
            </a:r>
            <a:r>
              <a:rPr lang="en-US" sz="1800" dirty="0"/>
              <a:t>This needs to be replaced accordingly - https://www.dropbox.com/sh/ with </a:t>
            </a:r>
            <a:r>
              <a:rPr lang="en-US" sz="1800" u="sng" dirty="0">
                <a:hlinkClick r:id="rId2"/>
              </a:rPr>
              <a:t>https://dl.dropboxusercontent.com/sh/</a:t>
            </a:r>
            <a:r>
              <a:rPr lang="en-US" sz="1800" dirty="0"/>
              <a:t> ). Use </a:t>
            </a:r>
            <a:r>
              <a:rPr lang="en-US" sz="1800" dirty="0" err="1"/>
              <a:t>Photobucket</a:t>
            </a:r>
            <a:r>
              <a:rPr lang="en-US" sz="1800" dirty="0"/>
              <a:t> to avoid these replacements</a:t>
            </a:r>
          </a:p>
          <a:p>
            <a:pPr lvl="0" algn="just">
              <a:lnSpc>
                <a:spcPct val="100000"/>
              </a:lnSpc>
            </a:pPr>
            <a:r>
              <a:rPr lang="en-US" sz="1800" b="1" i="1" dirty="0" smtClean="0"/>
              <a:t>Description</a:t>
            </a:r>
            <a:r>
              <a:rPr lang="en-US" sz="1800" dirty="0" smtClean="0"/>
              <a:t>: Make </a:t>
            </a:r>
            <a:r>
              <a:rPr lang="en-US" sz="1800" dirty="0"/>
              <a:t>sure the description is not truncated due to character limit. Max character limit is 2000.</a:t>
            </a:r>
          </a:p>
          <a:p>
            <a:pPr lvl="0" algn="just">
              <a:lnSpc>
                <a:spcPct val="100000"/>
              </a:lnSpc>
            </a:pPr>
            <a:r>
              <a:rPr lang="en-US" sz="1800" b="1" i="1" dirty="0" smtClean="0"/>
              <a:t>Title</a:t>
            </a:r>
            <a:r>
              <a:rPr lang="en-US" sz="1800" b="1" dirty="0" smtClean="0"/>
              <a:t>:</a:t>
            </a:r>
            <a:r>
              <a:rPr lang="en-US" sz="1800" dirty="0"/>
              <a:t> Check if the Title format is according to the Style Guide for that particular category. Titles need to be unique. </a:t>
            </a:r>
          </a:p>
          <a:p>
            <a:pPr lvl="0" algn="just">
              <a:lnSpc>
                <a:spcPct val="100000"/>
              </a:lnSpc>
            </a:pPr>
            <a:r>
              <a:rPr lang="en-US" sz="1800" b="1" i="1" dirty="0" smtClean="0"/>
              <a:t>RBN</a:t>
            </a:r>
            <a:r>
              <a:rPr lang="en-US" sz="1800" b="1" dirty="0" smtClean="0"/>
              <a:t>: </a:t>
            </a:r>
            <a:r>
              <a:rPr lang="en-US" sz="1800" dirty="0" smtClean="0"/>
              <a:t>Check </a:t>
            </a:r>
            <a:r>
              <a:rPr lang="en-US" sz="1800" dirty="0"/>
              <a:t>if the seller has provided </a:t>
            </a:r>
            <a:r>
              <a:rPr lang="en-US" sz="1800" i="1" dirty="0"/>
              <a:t>Recommended Browse Node</a:t>
            </a:r>
            <a:r>
              <a:rPr lang="en-US" sz="1800" dirty="0"/>
              <a:t> in the feed templates, ensure they are the mapping to the correct leaf node.</a:t>
            </a:r>
          </a:p>
          <a:p>
            <a:pPr lvl="0" algn="just">
              <a:lnSpc>
                <a:spcPct val="100000"/>
              </a:lnSpc>
            </a:pPr>
            <a:r>
              <a:rPr lang="en-US" sz="1800" b="1" i="1" dirty="0"/>
              <a:t>Bullet </a:t>
            </a:r>
            <a:r>
              <a:rPr lang="en-US" sz="1800" b="1" i="1" dirty="0" smtClean="0"/>
              <a:t>Points</a:t>
            </a:r>
            <a:r>
              <a:rPr lang="en-US" sz="1800" b="1" dirty="0" smtClean="0"/>
              <a:t>: </a:t>
            </a:r>
            <a:r>
              <a:rPr lang="en-US" sz="1800" dirty="0" smtClean="0"/>
              <a:t>Bullet </a:t>
            </a:r>
            <a:r>
              <a:rPr lang="en-US" sz="1800" dirty="0"/>
              <a:t>Point 1 to 5 to be filled as per Style guides for each category</a:t>
            </a:r>
          </a:p>
          <a:p>
            <a:pPr lvl="0" algn="just">
              <a:lnSpc>
                <a:spcPct val="100000"/>
              </a:lnSpc>
            </a:pPr>
            <a:r>
              <a:rPr lang="en-US" sz="1800" b="1" i="1" dirty="0"/>
              <a:t>Mandatory </a:t>
            </a:r>
            <a:r>
              <a:rPr lang="en-US" sz="1800" b="1" i="1" dirty="0" smtClean="0"/>
              <a:t>Columns</a:t>
            </a:r>
            <a:r>
              <a:rPr lang="en-US" sz="1800" dirty="0" smtClean="0"/>
              <a:t>: All </a:t>
            </a:r>
            <a:r>
              <a:rPr lang="en-US" sz="1800" dirty="0"/>
              <a:t>mandatory attributes to be </a:t>
            </a:r>
            <a:r>
              <a:rPr lang="en-US" sz="1800" dirty="0" smtClean="0"/>
              <a:t>filled</a:t>
            </a:r>
            <a:endParaRPr lang="en-US" sz="18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04621" y="5618093"/>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5675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52090" y="6003220"/>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32390" y="-18447"/>
            <a:ext cx="11539869" cy="707886"/>
          </a:xfrm>
          <a:prstGeom prst="rect">
            <a:avLst/>
          </a:prstGeom>
        </p:spPr>
        <p:txBody>
          <a:bodyPr wrap="square">
            <a:spAutoFit/>
          </a:bodyPr>
          <a:lstStyle/>
          <a:p>
            <a:r>
              <a:rPr lang="en-US" sz="4000" b="1" dirty="0" smtClean="0">
                <a:solidFill>
                  <a:schemeClr val="accent2"/>
                </a:solidFill>
                <a:latin typeface="+mj-lt"/>
              </a:rPr>
              <a:t>Checklist </a:t>
            </a:r>
            <a:r>
              <a:rPr lang="en-US" sz="2000" dirty="0">
                <a:solidFill>
                  <a:schemeClr val="accent2"/>
                </a:solidFill>
              </a:rPr>
              <a:t>(</a:t>
            </a:r>
            <a:r>
              <a:rPr lang="en-US" sz="2000" dirty="0" smtClean="0">
                <a:solidFill>
                  <a:schemeClr val="accent2"/>
                </a:solidFill>
              </a:rPr>
              <a:t>Before </a:t>
            </a:r>
            <a:r>
              <a:rPr lang="en-US" sz="2000" dirty="0">
                <a:solidFill>
                  <a:schemeClr val="accent2"/>
                </a:solidFill>
              </a:rPr>
              <a:t>you upload your product file, check that it meets the following </a:t>
            </a:r>
            <a:r>
              <a:rPr lang="en-US" sz="2000" dirty="0" smtClean="0">
                <a:solidFill>
                  <a:schemeClr val="accent2"/>
                </a:solidFill>
              </a:rPr>
              <a:t>conditions)</a:t>
            </a:r>
            <a:endParaRPr lang="en-US" sz="2000" dirty="0">
              <a:solidFill>
                <a:schemeClr val="accent2"/>
              </a:solidFill>
            </a:endParaRPr>
          </a:p>
        </p:txBody>
      </p:sp>
      <p:graphicFrame>
        <p:nvGraphicFramePr>
          <p:cNvPr id="4" name="Table 3"/>
          <p:cNvGraphicFramePr>
            <a:graphicFrameLocks noGrp="1"/>
          </p:cNvGraphicFramePr>
          <p:nvPr>
            <p:extLst/>
          </p:nvPr>
        </p:nvGraphicFramePr>
        <p:xfrm>
          <a:off x="542261" y="608860"/>
          <a:ext cx="11031870" cy="6124868"/>
        </p:xfrm>
        <a:graphic>
          <a:graphicData uri="http://schemas.openxmlformats.org/drawingml/2006/table">
            <a:tbl>
              <a:tblPr firstRow="1" bandRow="1">
                <a:tableStyleId>{BDBED569-4797-4DF1-A0F4-6AAB3CD982D8}</a:tableStyleId>
              </a:tblPr>
              <a:tblGrid>
                <a:gridCol w="11031870"/>
              </a:tblGrid>
              <a:tr h="25853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dirty="0" smtClean="0"/>
                        <a:t>Each required field has a value</a:t>
                      </a:r>
                    </a:p>
                  </a:txBody>
                  <a:tcPr/>
                </a:tc>
              </a:tr>
              <a:tr h="271203">
                <a:tc>
                  <a:txBody>
                    <a:bodyPr/>
                    <a:lstStyle/>
                    <a:p>
                      <a:pPr algn="just"/>
                      <a:r>
                        <a:rPr lang="en-US" sz="1400" dirty="0" smtClean="0"/>
                        <a:t>Each product has a unique SKU</a:t>
                      </a:r>
                      <a:endParaRPr lang="en-US" sz="1400" dirty="0"/>
                    </a:p>
                  </a:txBody>
                  <a:tcPr/>
                </a:tc>
              </a:tr>
              <a:tr h="40199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t>The standard-product-id values conform to the format appropriate for the product-id-type. (That is, if the product-id-type is UPC, the standard-product-id has 12 digits.) We recommend that you always use the UPC/ISBN/EAN when creating a new product listing on Amazon.in</a:t>
                      </a:r>
                    </a:p>
                  </a:txBody>
                  <a:tcPr/>
                </a:tc>
              </a:tr>
              <a:tr h="276077">
                <a:tc>
                  <a:txBody>
                    <a:bodyPr/>
                    <a:lstStyle/>
                    <a:p>
                      <a:pPr algn="just"/>
                      <a:r>
                        <a:rPr lang="en-US" sz="1400" dirty="0" smtClean="0"/>
                        <a:t>The product descriptions in my file use the descriptions found on the template's Data Definitions tab</a:t>
                      </a:r>
                      <a:endParaRPr lang="en-US" sz="1400" dirty="0"/>
                    </a:p>
                  </a:txBody>
                  <a:tcPr/>
                </a:tc>
              </a:tr>
              <a:tr h="303897">
                <a:tc>
                  <a:txBody>
                    <a:bodyPr/>
                    <a:lstStyle/>
                    <a:p>
                      <a:pPr algn="just"/>
                      <a:r>
                        <a:rPr lang="en-US" sz="1400" dirty="0" smtClean="0"/>
                        <a:t>URLs used for image references are properly formatted, including the "http://" protocol indicator and ".jpg" or ".gif" extension</a:t>
                      </a:r>
                      <a:endParaRPr lang="en-US" sz="1400" dirty="0"/>
                    </a:p>
                  </a:txBody>
                  <a:tcPr/>
                </a:tc>
              </a:tr>
              <a:tr h="307441">
                <a:tc>
                  <a:txBody>
                    <a:bodyPr/>
                    <a:lstStyle/>
                    <a:p>
                      <a:pPr algn="just"/>
                      <a:r>
                        <a:rPr lang="en-US" sz="1400" dirty="0" smtClean="0"/>
                        <a:t>The bullet-point and description fields avoid unapproved characters such as quotation marks, copyright symbols, or trademark symbols</a:t>
                      </a:r>
                      <a:endParaRPr lang="en-US" sz="1400" dirty="0"/>
                    </a:p>
                  </a:txBody>
                  <a:tcPr/>
                </a:tc>
              </a:tr>
              <a:tr h="46783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t>Text pasted into the bullet-point and description fields from Word are not formatted (You can clear the formats in Word or Microsoft Excel by selecting the text and then clicking Edit &gt; Clear &gt; Formats)</a:t>
                      </a:r>
                    </a:p>
                  </a:txBody>
                  <a:tcPr/>
                </a:tc>
              </a:tr>
              <a:tr h="401998">
                <a:tc>
                  <a:txBody>
                    <a:bodyPr/>
                    <a:lstStyle/>
                    <a:p>
                      <a:pPr algn="just">
                        <a:buFont typeface="Arial" panose="020B0604020202020204" pitchFamily="34" charset="0"/>
                        <a:buNone/>
                      </a:pPr>
                      <a:r>
                        <a:rPr lang="en-US" sz="1400" dirty="0" smtClean="0"/>
                        <a:t>If using the template to establish a parent/child relationship, then the following are true: </a:t>
                      </a:r>
                    </a:p>
                    <a:p>
                      <a:pPr marL="742950" lvl="1" indent="-285750" algn="just">
                        <a:buFont typeface="Arial" panose="020B0604020202020204" pitchFamily="34" charset="0"/>
                        <a:buChar char="•"/>
                      </a:pPr>
                      <a:r>
                        <a:rPr lang="en-US" sz="1400" dirty="0" smtClean="0"/>
                        <a:t>The relationship-type field is blank for parent products</a:t>
                      </a:r>
                    </a:p>
                    <a:p>
                      <a:pPr marL="742950" lvl="1" indent="-285750" algn="just">
                        <a:buFont typeface="Arial" panose="020B0604020202020204" pitchFamily="34" charset="0"/>
                        <a:buChar char="•"/>
                      </a:pPr>
                      <a:r>
                        <a:rPr lang="en-US" sz="1400" dirty="0" smtClean="0"/>
                        <a:t>Parent products and child products both have the same variation-theme value</a:t>
                      </a:r>
                    </a:p>
                    <a:p>
                      <a:pPr marL="742950" lvl="1" indent="-285750" algn="just">
                        <a:buFont typeface="Arial" panose="020B0604020202020204" pitchFamily="34" charset="0"/>
                        <a:buChar char="•"/>
                      </a:pPr>
                      <a:r>
                        <a:rPr lang="en-US" sz="1400" dirty="0" smtClean="0"/>
                        <a:t>The term used in variation-theme is valid</a:t>
                      </a:r>
                    </a:p>
                    <a:p>
                      <a:pPr marL="742950" lvl="1" indent="-285750" algn="just">
                        <a:buFont typeface="Arial" panose="020B0604020202020204" pitchFamily="34" charset="0"/>
                        <a:buChar char="•"/>
                      </a:pPr>
                      <a:r>
                        <a:rPr lang="en-US" sz="1400" dirty="0" smtClean="0"/>
                        <a:t>The quantity and price are blank for parent products</a:t>
                      </a:r>
                      <a:endParaRPr lang="en-US" sz="1400" dirty="0"/>
                    </a:p>
                  </a:txBody>
                  <a:tcPr/>
                </a:tc>
              </a:tr>
              <a:tr h="36505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t>If there are platinum-keyword values, then the child products have the same platinum-keyword values as their parent products</a:t>
                      </a:r>
                    </a:p>
                  </a:txBody>
                  <a:tcPr/>
                </a:tc>
              </a:tr>
              <a:tr h="329609">
                <a:tc>
                  <a:txBody>
                    <a:bodyPr/>
                    <a:lstStyle/>
                    <a:p>
                      <a:pPr algn="just"/>
                      <a:r>
                        <a:rPr lang="en-US" sz="1400" dirty="0" smtClean="0"/>
                        <a:t>Products have weight and/or size dimensions as appropriate</a:t>
                      </a:r>
                      <a:endParaRPr lang="en-US" sz="1400" dirty="0"/>
                    </a:p>
                  </a:txBody>
                  <a:tcPr/>
                </a:tc>
              </a:tr>
              <a:tr h="350875">
                <a:tc>
                  <a:txBody>
                    <a:bodyPr/>
                    <a:lstStyle/>
                    <a:p>
                      <a:pPr algn="just"/>
                      <a:r>
                        <a:rPr lang="en-US" sz="1400" dirty="0" smtClean="0"/>
                        <a:t>Products have a launch date (if the field exists)</a:t>
                      </a:r>
                      <a:endParaRPr lang="en-US" sz="1400" dirty="0"/>
                    </a:p>
                  </a:txBody>
                  <a:tcPr/>
                </a:tc>
              </a:tr>
              <a:tr h="467832">
                <a:tc>
                  <a:txBody>
                    <a:bodyPr/>
                    <a:lstStyle/>
                    <a:p>
                      <a:pPr algn="just"/>
                      <a:r>
                        <a:rPr lang="en-US" sz="1400" dirty="0" smtClean="0"/>
                        <a:t>Products that are included in a sale have a sale price that is less than the usual product price; also each product with a sale price includes dates for the sale</a:t>
                      </a:r>
                      <a:endParaRPr lang="en-US" sz="1400" dirty="0"/>
                    </a:p>
                  </a:txBody>
                  <a:tcPr/>
                </a:tc>
              </a:tr>
              <a:tr h="32181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t>All dates are formatted correctly using the format YYYY-MM-DD (2004-02-29).</a:t>
                      </a:r>
                    </a:p>
                  </a:txBody>
                  <a:tcPr/>
                </a:tc>
              </a:tr>
              <a:tr h="40199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t>Each sellable product includes a product quantity. (Note: Products without a quantity value will not appear on either the live or staging site. Also note that parent products should not have a price or quantity)</a:t>
                      </a:r>
                    </a:p>
                  </a:txBody>
                  <a:tcPr/>
                </a:tc>
              </a:tr>
            </a:tbl>
          </a:graphicData>
        </a:graphic>
      </p:graphicFrame>
    </p:spTree>
    <p:extLst>
      <p:ext uri="{BB962C8B-B14F-4D97-AF65-F5344CB8AC3E}">
        <p14:creationId xmlns:p14="http://schemas.microsoft.com/office/powerpoint/2010/main" val="2553337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609</Words>
  <Application>Microsoft Office PowerPoint</Application>
  <PresentationFormat>Widescreen</PresentationFormat>
  <Paragraphs>57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Sanity Checks</vt:lpstr>
      <vt:lpstr>Template tab guidelines</vt:lpstr>
      <vt:lpstr>Data quality checks </vt:lpstr>
      <vt:lpstr>PowerPoint Presentation</vt:lpstr>
    </vt:vector>
  </TitlesOfParts>
  <Company>Amazon.com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Sanity Checks</dc:title>
  <dc:creator>Sivakumar, Lavanya Vasudevan</dc:creator>
  <cp:lastModifiedBy>Sivakumar, Lavanya Vasudevan</cp:lastModifiedBy>
  <cp:revision>1</cp:revision>
  <dcterms:created xsi:type="dcterms:W3CDTF">2017-01-04T12:02:12Z</dcterms:created>
  <dcterms:modified xsi:type="dcterms:W3CDTF">2017-01-04T12:02:16Z</dcterms:modified>
</cp:coreProperties>
</file>