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9" r:id="rId5"/>
    <p:sldId id="262" r:id="rId6"/>
    <p:sldId id="258" r:id="rId7"/>
    <p:sldId id="261" r:id="rId8"/>
    <p:sldId id="263" r:id="rId9"/>
    <p:sldId id="264" r:id="rId10"/>
    <p:sldId id="265" r:id="rId11"/>
    <p:sldId id="266" r:id="rId12"/>
    <p:sldId id="268" r:id="rId13"/>
    <p:sldId id="271" r:id="rId14"/>
    <p:sldId id="272" r:id="rId15"/>
    <p:sldId id="267" r:id="rId16"/>
    <p:sldId id="269" r:id="rId17"/>
    <p:sldId id="273" r:id="rId18"/>
    <p:sldId id="277" r:id="rId19"/>
    <p:sldId id="278" r:id="rId20"/>
    <p:sldId id="279" r:id="rId21"/>
    <p:sldId id="280" r:id="rId22"/>
    <p:sldId id="274" r:id="rId23"/>
    <p:sldId id="281" r:id="rId24"/>
    <p:sldId id="282" r:id="rId25"/>
    <p:sldId id="283" r:id="rId26"/>
    <p:sldId id="284" r:id="rId27"/>
    <p:sldId id="28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ECF83-9B32-4459-BE38-8EAF3A348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CF40C-10D9-4DB7-AA69-F6BDA2DA6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81780-BDEA-46F1-BAD3-AAD6338EA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85994-0ACF-48FA-95E3-54175D046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79BB1-A54D-4420-B90C-245569A9F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51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9574F-1B91-40A4-A8AE-2DB89370A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C9AEB6-D2CE-4DFD-AE67-84671DB22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452E9-2EBC-43FF-927B-4B68D38A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1817F-0164-460A-837A-8189BA841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E5551-2C17-49B0-BFD7-D4951202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1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2F4347-E338-4DBB-B3A4-5A635C03A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E01F8-DF1F-4CF5-B9CF-03563EB7C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E5140-10EC-47BC-9EB4-2BA6B062D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333D2-EEF8-455A-85D7-4FB8A9750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A9C8F-3B4A-4E02-A856-59832FA22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0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E46F2-5CF9-4C6C-A9AC-2CD74B087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735A2-097D-44DA-BEAB-E779B4AAA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D10A-AB18-4348-8FF8-9BA32F98E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FD74F-4FA6-4390-BA19-4A7BC8569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19E8F-D993-4841-8F9B-D7C7E424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98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6F152-68D9-49C5-9965-1F6EC8E8C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95E79-1434-40AC-B3C0-15BA2E0DC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B25B6-2FDA-427D-A8AF-C88E5DAA4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EF772-38FF-435B-8D9B-8FD21BE16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7C610-9730-4054-B8F7-203634E79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28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0EDD5-DACD-4774-A0DF-AC55576EF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6103-B1CE-4F97-B0CD-BCA62628F0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31C84-C045-4570-8845-E3B550836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5B2D1A-D7D0-4C09-91FD-BF228A03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DC1AF-0980-445D-A57A-6A67B4FF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A1218-907D-4E8E-BCE0-2594EC938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5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B5A8B-90A4-4DA4-811A-7FC76E5BF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BA7FB-9CB1-49EA-BD53-F2B2CA71D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69521-51E5-4380-BE64-479D17493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89347-9FCB-4012-9BE4-2D09146EB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513B39-8264-4E17-A569-F6E8A87005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AFE8BF-6D17-4A6C-AB93-12217D7EE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A4744B-5277-4AC8-A2ED-288D9E90A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9156A-A2C8-4AD6-8FAA-AD07C75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463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FB16B-2CFB-488A-97C0-A7DC3E04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91E87E-F629-46D4-8525-9D81E29E9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43BCE-0FAC-4BFD-A54F-297879510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234488-7AD1-4452-8D98-D6558D78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0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B3D208-A962-4B07-9EA8-0405898B4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4E9CF7-A2CE-4107-B523-EA1D80A74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7D0FF-26F8-422A-A8CC-F7279395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68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46D30-9447-4B3E-8F50-739A1313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F5161-AAF5-4008-812F-BC8A9BE8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05A92-E6BA-4F79-AA72-D6EB3A487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BCC20-B322-4FD8-9649-9325B566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88A3F-9E4B-464C-AF37-144FBD728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E58B5-7C30-467E-8897-319E04EDC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5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9283E-B0BF-466D-AB50-05716EEB3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5D1EA1-21AC-4EA7-9FF6-CC36222785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145526-A423-4E61-8A5A-B707FAFCF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B0E08-AEFA-425E-BAFE-C4E5BD544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11F7A-66A0-4C59-8D21-232D93E74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86374-6BD6-4383-8E25-183CD4960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36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47A173-0FD5-4B28-89E4-48A9606A5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EAAF9-70B3-4E23-B49F-B5BB354EB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AF138-171D-45A6-9AEE-2FCEF2C31D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E1042-A067-46DB-802C-B78FB50B2177}" type="datetimeFigureOut">
              <a:rPr lang="en-US" smtClean="0"/>
              <a:t>11/30/2017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5CBB7-530A-4487-B4E3-CA347F3E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3F86D-13D1-4F11-AF70-B5E81F0BA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CD3E-5684-46BB-B7D5-BFBB549071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9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2C3DD1-AA99-41A2-BE41-4B34C71B79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B35B67-7256-4F4F-BFEA-C11233049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Weather Risk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78CC8-5BF0-4FF0-8C44-A22751C19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Yas Suttakulpiboon</a:t>
            </a:r>
          </a:p>
        </p:txBody>
      </p:sp>
    </p:spTree>
    <p:extLst>
      <p:ext uri="{BB962C8B-B14F-4D97-AF65-F5344CB8AC3E}">
        <p14:creationId xmlns:p14="http://schemas.microsoft.com/office/powerpoint/2010/main" val="1136609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2C8D9D-A555-400F-A000-DEF4E91408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186" y="961812"/>
            <a:ext cx="7127026" cy="49309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391680-FB25-45E2-AC85-04B8EB5B1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Derivative Payoffs</a:t>
            </a:r>
          </a:p>
        </p:txBody>
      </p:sp>
    </p:spTree>
    <p:extLst>
      <p:ext uri="{BB962C8B-B14F-4D97-AF65-F5344CB8AC3E}">
        <p14:creationId xmlns:p14="http://schemas.microsoft.com/office/powerpoint/2010/main" val="2403741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4B076D-95EB-45EF-956F-C468BDBB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Cleaning and Trends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16989-A51D-473B-A0A2-1AB2E0488A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46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06EF-2ADC-4277-B14D-84CDD9C8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Price Weather Derivatives using Meteorological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6ABCF-653F-45ED-9699-B2780E1FA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Cleaning: filling/intra-extrapolating missing values + outliers</a:t>
            </a:r>
          </a:p>
          <a:p>
            <a:r>
              <a:rPr lang="en-US" dirty="0"/>
              <a:t>Identify jumps in the data due to station change</a:t>
            </a:r>
          </a:p>
          <a:p>
            <a:r>
              <a:rPr lang="en-US" dirty="0"/>
              <a:t>Remove trends</a:t>
            </a:r>
          </a:p>
          <a:p>
            <a:endParaRPr lang="en-US" dirty="0"/>
          </a:p>
          <a:p>
            <a:r>
              <a:rPr lang="en-US" dirty="0"/>
              <a:t>Check out </a:t>
            </a:r>
            <a:r>
              <a:rPr lang="en-US" dirty="0" err="1"/>
              <a:t>Boissonnade</a:t>
            </a:r>
            <a:r>
              <a:rPr lang="en-US" dirty="0"/>
              <a:t> et al, 2002 for detail</a:t>
            </a:r>
            <a:endParaRPr lang="th-TH" dirty="0"/>
          </a:p>
          <a:p>
            <a:endParaRPr lang="th-TH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16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8F9FF-7693-4736-B98C-EF26F1939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C5816-2BF6-40B7-A40D-A368F29D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Data source: National Meteorological Services (NMSs)</a:t>
            </a:r>
            <a:endParaRPr lang="th-TH" dirty="0"/>
          </a:p>
          <a:p>
            <a:pPr lvl="1"/>
            <a:r>
              <a:rPr lang="en-US" dirty="0"/>
              <a:t>US data… good and cleaned</a:t>
            </a:r>
          </a:p>
          <a:p>
            <a:pPr lvl="1"/>
            <a:r>
              <a:rPr lang="en-US" dirty="0"/>
              <a:t>Others… expensive and often available in hard copies</a:t>
            </a:r>
          </a:p>
          <a:p>
            <a:r>
              <a:rPr lang="en-US" dirty="0"/>
              <a:t>Types</a:t>
            </a:r>
          </a:p>
          <a:p>
            <a:pPr lvl="1"/>
            <a:r>
              <a:rPr lang="en-US" dirty="0"/>
              <a:t>Synoptic</a:t>
            </a:r>
          </a:p>
          <a:p>
            <a:pPr lvl="1"/>
            <a:r>
              <a:rPr lang="en-US" dirty="0"/>
              <a:t>Climate</a:t>
            </a:r>
          </a:p>
          <a:p>
            <a:r>
              <a:rPr lang="en-US" dirty="0"/>
              <a:t>Challenges</a:t>
            </a:r>
          </a:p>
          <a:p>
            <a:pPr lvl="1"/>
            <a:r>
              <a:rPr lang="en-US" dirty="0"/>
              <a:t>Gaps/missing data</a:t>
            </a:r>
          </a:p>
          <a:p>
            <a:pPr lvl="1"/>
            <a:r>
              <a:rPr lang="en-US" dirty="0"/>
              <a:t>Jumps… caused by station changes</a:t>
            </a:r>
          </a:p>
          <a:p>
            <a:pPr lvl="2"/>
            <a:r>
              <a:rPr lang="en-US" dirty="0"/>
              <a:t>0.5 degree </a:t>
            </a:r>
            <a:r>
              <a:rPr lang="en-US" dirty="0" err="1"/>
              <a:t>Celcius</a:t>
            </a:r>
            <a:r>
              <a:rPr lang="en-US" dirty="0"/>
              <a:t> change is considered large already! </a:t>
            </a:r>
          </a:p>
          <a:p>
            <a:pPr lvl="1"/>
            <a:r>
              <a:rPr lang="en-US" dirty="0"/>
              <a:t>Trends / mean shifts</a:t>
            </a:r>
          </a:p>
        </p:txBody>
      </p:sp>
    </p:spTree>
    <p:extLst>
      <p:ext uri="{BB962C8B-B14F-4D97-AF65-F5344CB8AC3E}">
        <p14:creationId xmlns:p14="http://schemas.microsoft.com/office/powerpoint/2010/main" val="80094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455879-9654-4A32-BA03-ACD6E8CAF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458" y="246340"/>
            <a:ext cx="4830194" cy="641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491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4B076D-95EB-45EF-956F-C468BDBB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16989-A51D-473B-A0A2-1AB2E0488A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73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06EF-2ADC-4277-B14D-84CDD9C8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6ABCF-653F-45ED-9699-B2780E1FA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Idea: how a contract would have performed in previous years</a:t>
            </a:r>
          </a:p>
          <a:p>
            <a:r>
              <a:rPr lang="en-US" dirty="0"/>
              <a:t>No distributional structure or Monte Carlo simulation required</a:t>
            </a:r>
          </a:p>
          <a:p>
            <a:endParaRPr lang="en-US" dirty="0"/>
          </a:p>
          <a:p>
            <a:r>
              <a:rPr lang="en-US" dirty="0"/>
              <a:t>Linear Swaps</a:t>
            </a:r>
          </a:p>
          <a:p>
            <a:pPr lvl="1"/>
            <a:r>
              <a:rPr lang="en-US" dirty="0"/>
              <a:t>Strike K = E[X]; X = weather index used</a:t>
            </a:r>
          </a:p>
          <a:p>
            <a:pPr lvl="1"/>
            <a:r>
              <a:rPr lang="en-US" dirty="0"/>
              <a:t>Add a risk loading… e.g. 20% of a standard deviation of the underlying index</a:t>
            </a:r>
          </a:p>
          <a:p>
            <a:pPr lvl="1"/>
            <a:endParaRPr lang="en-US" dirty="0"/>
          </a:p>
          <a:p>
            <a:r>
              <a:rPr lang="en-US" dirty="0"/>
              <a:t>Option</a:t>
            </a:r>
          </a:p>
          <a:p>
            <a:pPr lvl="1"/>
            <a:r>
              <a:rPr lang="en-US" dirty="0"/>
              <a:t>Average historical option payoffs = option price</a:t>
            </a:r>
          </a:p>
          <a:p>
            <a:pPr lvl="1"/>
            <a:r>
              <a:rPr lang="en-US" dirty="0"/>
              <a:t>Add a risk loading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600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06EF-2ADC-4277-B14D-84CDD9C8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Modeling: Statistical Modeling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6ABCF-653F-45ED-9699-B2780E1FA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Steps:</a:t>
            </a:r>
          </a:p>
          <a:p>
            <a:pPr lvl="1"/>
            <a:r>
              <a:rPr lang="en-US" dirty="0"/>
              <a:t>Step 1: Model the distribution of the underlying index using statistical method</a:t>
            </a:r>
          </a:p>
          <a:p>
            <a:pPr lvl="1"/>
            <a:r>
              <a:rPr lang="en-US" dirty="0"/>
              <a:t>Step 2: Use the payoff function and the distribution of the underlying index to compute the expected payoff… that’s the price.</a:t>
            </a:r>
            <a:endParaRPr lang="th-TH" dirty="0"/>
          </a:p>
          <a:p>
            <a:pPr lvl="1"/>
            <a:endParaRPr lang="th-TH" dirty="0"/>
          </a:p>
          <a:p>
            <a:pPr lvl="1"/>
            <a:endParaRPr lang="th-TH" dirty="0"/>
          </a:p>
          <a:p>
            <a:r>
              <a:rPr lang="en-US" dirty="0"/>
              <a:t>Caveat: Wrong distribution choice -&gt; Worse result than burn method!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47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4022C9-7D56-4347-95AA-2A18530F13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918" y="374047"/>
            <a:ext cx="9367017" cy="585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71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01A96-E19C-4062-BAC3-A1C0AC28A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fit the index?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90A4F-122E-4E2E-99E6-A10415F52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Discrete vs Continuous?</a:t>
            </a:r>
          </a:p>
          <a:p>
            <a:r>
              <a:rPr lang="en-US" dirty="0"/>
              <a:t>Parametric vs </a:t>
            </a:r>
            <a:r>
              <a:rPr lang="en-US" dirty="0">
                <a:highlight>
                  <a:srgbClr val="FFFF00"/>
                </a:highlight>
              </a:rPr>
              <a:t>Non-parametric (kernel density approach)</a:t>
            </a:r>
            <a:r>
              <a:rPr lang="en-US" dirty="0"/>
              <a:t>?</a:t>
            </a:r>
          </a:p>
          <a:p>
            <a:r>
              <a:rPr lang="en-US" dirty="0"/>
              <a:t>Fitting the distribution</a:t>
            </a:r>
          </a:p>
          <a:p>
            <a:pPr lvl="1"/>
            <a:r>
              <a:rPr lang="en-US" dirty="0"/>
              <a:t>MM or MLE</a:t>
            </a:r>
          </a:p>
          <a:p>
            <a:r>
              <a:rPr lang="en-US" dirty="0"/>
              <a:t>Testing the goodness of fit</a:t>
            </a:r>
          </a:p>
          <a:p>
            <a:pPr lvl="1"/>
            <a:r>
              <a:rPr lang="en-US" dirty="0"/>
              <a:t>Histogram, </a:t>
            </a:r>
            <a:r>
              <a:rPr lang="en-US" dirty="0" err="1"/>
              <a:t>qq</a:t>
            </a:r>
            <a:r>
              <a:rPr lang="en-US" dirty="0"/>
              <a:t>-plot, CDF plot</a:t>
            </a:r>
          </a:p>
          <a:p>
            <a:pPr lvl="1"/>
            <a:r>
              <a:rPr lang="en-US" dirty="0"/>
              <a:t>Chi-squared test, Kolmogorov-Smirnov test, Anderson-Darling test, Shapiro-Wilk test</a:t>
            </a:r>
          </a:p>
        </p:txBody>
      </p:sp>
    </p:spTree>
    <p:extLst>
      <p:ext uri="{BB962C8B-B14F-4D97-AF65-F5344CB8AC3E}">
        <p14:creationId xmlns:p14="http://schemas.microsoft.com/office/powerpoint/2010/main" val="79382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E7856A-AA37-4F6F-BA3B-8C4EBC5D7D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91" y="961812"/>
            <a:ext cx="4585817" cy="49309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1DFD03-0ABF-46DF-B166-FD2F36AA5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Material</a:t>
            </a:r>
          </a:p>
        </p:txBody>
      </p:sp>
    </p:spTree>
    <p:extLst>
      <p:ext uri="{BB962C8B-B14F-4D97-AF65-F5344CB8AC3E}">
        <p14:creationId xmlns:p14="http://schemas.microsoft.com/office/powerpoint/2010/main" val="1059936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83B8D-C191-426E-854B-1CAEEA80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4837"/>
            <a:ext cx="10515600" cy="1325563"/>
          </a:xfrm>
        </p:spPr>
        <p:txBody>
          <a:bodyPr/>
          <a:lstStyle/>
          <a:p>
            <a:r>
              <a:rPr lang="en-US" dirty="0"/>
              <a:t>A side note on Kernel Density approach…</a:t>
            </a:r>
          </a:p>
        </p:txBody>
      </p:sp>
    </p:spTree>
    <p:extLst>
      <p:ext uri="{BB962C8B-B14F-4D97-AF65-F5344CB8AC3E}">
        <p14:creationId xmlns:p14="http://schemas.microsoft.com/office/powerpoint/2010/main" val="3836332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413E8-9D8C-4758-98A0-E1B7FBDFC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of Expected Payoffs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C04CB-F0AD-40AF-AC13-C238D5E7E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Analytical/closed-form solution</a:t>
            </a:r>
          </a:p>
          <a:p>
            <a:r>
              <a:rPr lang="en-US" dirty="0"/>
              <a:t>Numerical integration</a:t>
            </a:r>
          </a:p>
          <a:p>
            <a:r>
              <a:rPr lang="en-US" dirty="0"/>
              <a:t>Simulation </a:t>
            </a:r>
          </a:p>
        </p:txBody>
      </p:sp>
    </p:spTree>
    <p:extLst>
      <p:ext uri="{BB962C8B-B14F-4D97-AF65-F5344CB8AC3E}">
        <p14:creationId xmlns:p14="http://schemas.microsoft.com/office/powerpoint/2010/main" val="400978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4B076D-95EB-45EF-956F-C468BDBB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16989-A51D-473B-A0A2-1AB2E0488A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959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438840-2E51-4585-BABC-EB6F72300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06" y="464234"/>
            <a:ext cx="11609198" cy="599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90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823AC064-BC96-4F32-8AE1-B2FD387548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3">
            <a:extLst>
              <a:ext uri="{FF2B5EF4-FFF2-40B4-BE49-F238E27FC236}">
                <a16:creationId xmlns:a16="http://schemas.microsoft.com/office/drawing/2014/main" id="{7E7C77BC-7138-40B1-A15B-20F57A494629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id="{DB146403-F3D6-484B-B2ED-97F9565D037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7F998C76-00C0-47FD-B696-DC34DFD49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779810"/>
            <a:ext cx="5455917" cy="30534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66DC550-E818-4A73-8355-7CED55D33C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043" y="860731"/>
            <a:ext cx="5455917" cy="289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1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CF7D43-07C8-4C3D-8007-00DB0EFD1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258" y="1509444"/>
            <a:ext cx="6325483" cy="38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280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B6F48F-118C-4A7E-8897-890C8FAF1C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114" y="483794"/>
            <a:ext cx="7212904" cy="570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130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5FD0-0FBA-4A8A-A760-0EA6D946F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2CBF-1B1C-4829-A9CC-DCAEE87A0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8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0E74-87DE-419E-B623-156F8930B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13F14-2F8D-41B4-BE27-28FFB5E70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Catastrophic weather event – insurance / cat bond</a:t>
            </a:r>
          </a:p>
          <a:p>
            <a:r>
              <a:rPr lang="en-US" dirty="0">
                <a:highlight>
                  <a:srgbClr val="FFFF00"/>
                </a:highlight>
              </a:rPr>
              <a:t>Non-catastrophic weather event – weather derivatives</a:t>
            </a:r>
          </a:p>
        </p:txBody>
      </p:sp>
    </p:spTree>
    <p:extLst>
      <p:ext uri="{BB962C8B-B14F-4D97-AF65-F5344CB8AC3E}">
        <p14:creationId xmlns:p14="http://schemas.microsoft.com/office/powerpoint/2010/main" val="2587482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4B076D-95EB-45EF-956F-C468BDBB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Weather Derivative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16989-A51D-473B-A0A2-1AB2E0488A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17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E5B2035-E50B-475A-8D23-EFFFEE54A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Hedgers vs Speculators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6E91BA-C9C8-4EBB-8B10-6282ABBB0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Players</a:t>
            </a:r>
            <a:endParaRPr lang="th-TH" dirty="0"/>
          </a:p>
          <a:p>
            <a:pPr lvl="1"/>
            <a:r>
              <a:rPr lang="en-US" dirty="0"/>
              <a:t>Hedgers</a:t>
            </a:r>
          </a:p>
          <a:p>
            <a:pPr lvl="1"/>
            <a:r>
              <a:rPr lang="en-US" dirty="0"/>
              <a:t>Speculators</a:t>
            </a:r>
          </a:p>
          <a:p>
            <a:endParaRPr lang="en-US" dirty="0"/>
          </a:p>
          <a:p>
            <a:r>
              <a:rPr lang="th-TH" dirty="0"/>
              <a:t>ข้อดี</a:t>
            </a:r>
          </a:p>
          <a:p>
            <a:pPr lvl="1"/>
            <a:r>
              <a:rPr lang="en-US" dirty="0"/>
              <a:t>return </a:t>
            </a:r>
            <a:r>
              <a:rPr lang="th-TH" dirty="0"/>
              <a:t>จากตราสารเหล่านี้ไม่เกี่ยวข้องกับ</a:t>
            </a:r>
            <a:r>
              <a:rPr lang="en-US" dirty="0"/>
              <a:t> market / other financial returns</a:t>
            </a:r>
          </a:p>
          <a:p>
            <a:pPr lvl="1"/>
            <a:r>
              <a:rPr lang="th-TH" dirty="0"/>
              <a:t>สามารถกระจายความเสี่ยงจากพื้นที่ที่มี </a:t>
            </a:r>
            <a:r>
              <a:rPr lang="en-US" dirty="0"/>
              <a:t>low weather risk </a:t>
            </a:r>
            <a:r>
              <a:rPr lang="th-TH" dirty="0"/>
              <a:t>ไปยังพื้นที่ที่มี </a:t>
            </a:r>
            <a:r>
              <a:rPr lang="en-US" dirty="0"/>
              <a:t>high weather risk </a:t>
            </a:r>
            <a:r>
              <a:rPr lang="th-TH" dirty="0"/>
              <a:t>ได้ง่าย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343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C2D59-EF7C-47FD-A60B-CAF2A5EF4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D06F6-132D-4A82-B56B-BDAFD9B27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contract period</a:t>
            </a:r>
          </a:p>
          <a:p>
            <a:r>
              <a:rPr lang="en-US" dirty="0">
                <a:highlight>
                  <a:srgbClr val="FFFF00"/>
                </a:highlight>
              </a:rPr>
              <a:t>A measurement station</a:t>
            </a:r>
          </a:p>
          <a:p>
            <a:r>
              <a:rPr lang="en-US" dirty="0">
                <a:highlight>
                  <a:srgbClr val="FFFF00"/>
                </a:highlight>
              </a:rPr>
              <a:t>A weather variable</a:t>
            </a:r>
          </a:p>
          <a:p>
            <a:r>
              <a:rPr lang="en-US" dirty="0">
                <a:highlight>
                  <a:srgbClr val="FFFF00"/>
                </a:highlight>
              </a:rPr>
              <a:t>An index</a:t>
            </a:r>
          </a:p>
          <a:p>
            <a:r>
              <a:rPr lang="en-US" dirty="0"/>
              <a:t>A pay-off function</a:t>
            </a:r>
          </a:p>
          <a:p>
            <a:r>
              <a:rPr lang="en-US" dirty="0"/>
              <a:t>Premiums </a:t>
            </a:r>
          </a:p>
        </p:txBody>
      </p:sp>
    </p:spTree>
    <p:extLst>
      <p:ext uri="{BB962C8B-B14F-4D97-AF65-F5344CB8AC3E}">
        <p14:creationId xmlns:p14="http://schemas.microsoft.com/office/powerpoint/2010/main" val="439689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1D0172-B4D8-41ED-AE78-6ED474841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Index-based and Indemnity-based Weather Insurance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EA66F7-99E0-4FCA-B82B-19540BE8C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Index-based</a:t>
            </a:r>
            <a:r>
              <a:rPr lang="th-TH" dirty="0"/>
              <a:t> </a:t>
            </a:r>
            <a:r>
              <a:rPr lang="en-US" dirty="0"/>
              <a:t>-&gt; </a:t>
            </a:r>
            <a:r>
              <a:rPr lang="th-TH" dirty="0"/>
              <a:t>ง่าย แต่มี </a:t>
            </a:r>
            <a:r>
              <a:rPr lang="en-US" dirty="0"/>
              <a:t>basis risk… basis risk </a:t>
            </a:r>
            <a:r>
              <a:rPr lang="th-TH" dirty="0"/>
              <a:t>จะหมดไปถ้า </a:t>
            </a:r>
            <a:r>
              <a:rPr lang="en-US" dirty="0"/>
              <a:t>loss highly correlated </a:t>
            </a:r>
            <a:r>
              <a:rPr lang="th-TH" dirty="0"/>
              <a:t>กับ </a:t>
            </a:r>
            <a:r>
              <a:rPr lang="en-US" dirty="0"/>
              <a:t>weather</a:t>
            </a:r>
          </a:p>
          <a:p>
            <a:r>
              <a:rPr lang="en-US" dirty="0"/>
              <a:t>Indemnity-based</a:t>
            </a:r>
            <a:r>
              <a:rPr lang="th-TH" dirty="0"/>
              <a:t> </a:t>
            </a:r>
            <a:r>
              <a:rPr lang="en-US" dirty="0"/>
              <a:t>-&gt; </a:t>
            </a:r>
            <a:r>
              <a:rPr lang="th-TH" dirty="0"/>
              <a:t>คำนวณยาก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635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F6495-57FF-41CA-8A00-FBF4A6112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036E4-5F21-4F32-A37C-A6C95C66D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Temperature-based</a:t>
            </a:r>
          </a:p>
          <a:p>
            <a:r>
              <a:rPr lang="en-US" dirty="0"/>
              <a:t>Wind-based</a:t>
            </a:r>
          </a:p>
          <a:p>
            <a:r>
              <a:rPr lang="en-US" dirty="0"/>
              <a:t>Rain-based and Precipitation-based</a:t>
            </a:r>
          </a:p>
          <a:p>
            <a:r>
              <a:rPr lang="en-US" dirty="0"/>
              <a:t>Snow-based</a:t>
            </a:r>
          </a:p>
          <a:p>
            <a:r>
              <a:rPr lang="en-US" dirty="0"/>
              <a:t>Number of sunshine hours</a:t>
            </a:r>
          </a:p>
        </p:txBody>
      </p:sp>
    </p:spTree>
    <p:extLst>
      <p:ext uri="{BB962C8B-B14F-4D97-AF65-F5344CB8AC3E}">
        <p14:creationId xmlns:p14="http://schemas.microsoft.com/office/powerpoint/2010/main" val="1931793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06EF-2ADC-4277-B14D-84CDD9C8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Temperature-based Indices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6ABCF-653F-45ED-9699-B2780E1FA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Degree day indices</a:t>
            </a:r>
          </a:p>
          <a:p>
            <a:pPr lvl="1"/>
            <a:r>
              <a:rPr lang="en-US" dirty="0"/>
              <a:t>Heating degree days (HDDs)</a:t>
            </a:r>
          </a:p>
          <a:p>
            <a:pPr lvl="1"/>
            <a:r>
              <a:rPr lang="en-US" dirty="0"/>
              <a:t>Cooling degree days (CDDs)</a:t>
            </a:r>
          </a:p>
          <a:p>
            <a:r>
              <a:rPr lang="en-US" dirty="0"/>
              <a:t>Average of average temperature indices</a:t>
            </a:r>
          </a:p>
          <a:p>
            <a:r>
              <a:rPr lang="en-US" dirty="0"/>
              <a:t>Cumulative average temperature indices</a:t>
            </a:r>
          </a:p>
          <a:p>
            <a:r>
              <a:rPr lang="en-US" dirty="0"/>
              <a:t>Event indices</a:t>
            </a:r>
          </a:p>
          <a:p>
            <a:r>
              <a:rPr lang="en-US" dirty="0"/>
              <a:t>A general classification of indices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9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eesia">
      <a:majorFont>
        <a:latin typeface="FreesiaUPC"/>
        <a:ea typeface=""/>
        <a:cs typeface="FreesiaUPC"/>
      </a:majorFont>
      <a:minorFont>
        <a:latin typeface="Calibri"/>
        <a:ea typeface=""/>
        <a:cs typeface="FreesiaUP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442</Words>
  <Application>Microsoft Office PowerPoint</Application>
  <PresentationFormat>Widescreen</PresentationFormat>
  <Paragraphs>101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FreesiaUPC</vt:lpstr>
      <vt:lpstr>Office Theme</vt:lpstr>
      <vt:lpstr>Weather Risk Management</vt:lpstr>
      <vt:lpstr>The Material</vt:lpstr>
      <vt:lpstr>Types</vt:lpstr>
      <vt:lpstr>Introduction to Weather Derivative </vt:lpstr>
      <vt:lpstr>Hedgers vs Speculators</vt:lpstr>
      <vt:lpstr>Contract</vt:lpstr>
      <vt:lpstr>Index-based and Indemnity-based Weather Insurance</vt:lpstr>
      <vt:lpstr>Index</vt:lpstr>
      <vt:lpstr>Temperature-based Indices</vt:lpstr>
      <vt:lpstr>Derivative Payoffs</vt:lpstr>
      <vt:lpstr>Data Cleaning and Trends</vt:lpstr>
      <vt:lpstr>How to Price Weather Derivatives using Meteorological Data</vt:lpstr>
      <vt:lpstr>Data </vt:lpstr>
      <vt:lpstr>PowerPoint Presentation</vt:lpstr>
      <vt:lpstr>Pricing</vt:lpstr>
      <vt:lpstr>Burn Analysis</vt:lpstr>
      <vt:lpstr>Index Modeling: Statistical Modeling Method</vt:lpstr>
      <vt:lpstr>PowerPoint Presentation</vt:lpstr>
      <vt:lpstr>How to fit the index? </vt:lpstr>
      <vt:lpstr>A side note on Kernel Density approach…</vt:lpstr>
      <vt:lpstr>Calculation of Expected Payoffs</vt:lpstr>
      <vt:lpstr>Paper</vt:lpstr>
      <vt:lpstr>PowerPoint Presentation</vt:lpstr>
      <vt:lpstr>PowerPoint Presentation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Index Insurance</dc:title>
  <dc:creator>Isariya Suttakulpiboon</dc:creator>
  <cp:lastModifiedBy>Isariya Suttakulpiboon</cp:lastModifiedBy>
  <cp:revision>22</cp:revision>
  <dcterms:created xsi:type="dcterms:W3CDTF">2017-11-30T03:47:09Z</dcterms:created>
  <dcterms:modified xsi:type="dcterms:W3CDTF">2017-11-30T10:27:08Z</dcterms:modified>
</cp:coreProperties>
</file>