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57" r:id="rId4"/>
    <p:sldId id="259" r:id="rId5"/>
    <p:sldId id="262" r:id="rId6"/>
    <p:sldId id="258" r:id="rId7"/>
    <p:sldId id="261" r:id="rId8"/>
    <p:sldId id="263" r:id="rId9"/>
    <p:sldId id="264" r:id="rId10"/>
    <p:sldId id="265" r:id="rId11"/>
    <p:sldId id="266" r:id="rId12"/>
    <p:sldId id="268" r:id="rId13"/>
    <p:sldId id="271" r:id="rId14"/>
    <p:sldId id="272" r:id="rId15"/>
    <p:sldId id="267" r:id="rId16"/>
    <p:sldId id="269" r:id="rId17"/>
    <p:sldId id="273" r:id="rId18"/>
    <p:sldId id="277" r:id="rId19"/>
    <p:sldId id="278" r:id="rId20"/>
    <p:sldId id="279" r:id="rId21"/>
    <p:sldId id="280" r:id="rId22"/>
    <p:sldId id="274" r:id="rId23"/>
    <p:sldId id="281" r:id="rId24"/>
    <p:sldId id="282" r:id="rId25"/>
    <p:sldId id="283" r:id="rId26"/>
    <p:sldId id="284" r:id="rId27"/>
    <p:sldId id="285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1ECF83-9B32-4459-BE38-8EAF3A3488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FCF40C-10D9-4DB7-AA69-F6BDA2DA6C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981780-BDEA-46F1-BAD3-AAD6338EA0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E1042-A067-46DB-802C-B78FB50B2177}" type="datetimeFigureOut">
              <a:rPr lang="en-US" smtClean="0"/>
              <a:t>11/30/2017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785994-0ACF-48FA-95E3-54175D0462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A79BB1-A54D-4420-B90C-245569A9F4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CD3E-5684-46BB-B7D5-BFBB5490713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0510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69574F-1B91-40A4-A8AE-2DB89370A0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C9AEB6-D2CE-4DFD-AE67-84671DB22F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4452E9-2EBC-43FF-927B-4B68D38A38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E1042-A067-46DB-802C-B78FB50B2177}" type="datetimeFigureOut">
              <a:rPr lang="en-US" smtClean="0"/>
              <a:t>11/30/2017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41817F-0164-460A-837A-8189BA8415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7E5551-2C17-49B0-BFD7-D49512027C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CD3E-5684-46BB-B7D5-BFBB5490713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3317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32F4347-E338-4DBB-B3A4-5A635C03ADA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2E01F8-DF1F-4CF5-B9CF-03563EB7C3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7E5140-10EC-47BC-9EB4-2BA6B062DB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E1042-A067-46DB-802C-B78FB50B2177}" type="datetimeFigureOut">
              <a:rPr lang="en-US" smtClean="0"/>
              <a:t>11/30/2017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4333D2-EEF8-455A-85D7-4FB8A9750B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FA9C8F-3B4A-4E02-A856-59832FA227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CD3E-5684-46BB-B7D5-BFBB5490713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4406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AE46F2-5CF9-4C6C-A9AC-2CD74B087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8735A2-097D-44DA-BEAB-E779B4AAAC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C2D10A-AB18-4348-8FF8-9BA32F98E6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E1042-A067-46DB-802C-B78FB50B2177}" type="datetimeFigureOut">
              <a:rPr lang="en-US" smtClean="0"/>
              <a:t>11/30/2017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5FD74F-4FA6-4390-BA19-4A7BC8569F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C19E8F-D993-4841-8F9B-D7C7E4248A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CD3E-5684-46BB-B7D5-BFBB5490713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0984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56F152-68D9-49C5-9965-1F6EC8E8C4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995E79-1434-40AC-B3C0-15BA2E0DC8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BB25B6-2FDA-427D-A8AF-C88E5DAA45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E1042-A067-46DB-802C-B78FB50B2177}" type="datetimeFigureOut">
              <a:rPr lang="en-US" smtClean="0"/>
              <a:t>11/30/2017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2EF772-38FF-435B-8D9B-8FD21BE16A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37C610-9730-4054-B8F7-203634E79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CD3E-5684-46BB-B7D5-BFBB5490713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9281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00EDD5-DACD-4774-A0DF-AC55576EF2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FA6103-B1CE-4F97-B0CD-BCA62628F0D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531C84-C045-4570-8845-E3B5508366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5B2D1A-D7D0-4C09-91FD-BF228A03A6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E1042-A067-46DB-802C-B78FB50B2177}" type="datetimeFigureOut">
              <a:rPr lang="en-US" smtClean="0"/>
              <a:t>11/30/2017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DDC1AF-0980-445D-A57A-6A67B4FF5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7A1218-907D-4E8E-BCE0-2594EC938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CD3E-5684-46BB-B7D5-BFBB5490713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9556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7B5A8B-90A4-4DA4-811A-7FC76E5BFC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ABA7FB-9CB1-49EA-BD53-F2B2CA71D1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F69521-51E5-4380-BE64-479D174935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0A89347-9FCB-4012-9BE4-2D09146EB7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B513B39-8264-4E17-A569-F6E8A870057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8AFE8BF-6D17-4A6C-AB93-12217D7EE8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E1042-A067-46DB-802C-B78FB50B2177}" type="datetimeFigureOut">
              <a:rPr lang="en-US" smtClean="0"/>
              <a:t>11/30/2017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EA4744B-5277-4AC8-A2ED-288D9E90A0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809156A-A2C8-4AD6-8FAA-AD07C75ACB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CD3E-5684-46BB-B7D5-BFBB5490713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8463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6FB16B-2CFB-488A-97C0-A7DC3E047B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491E87E-F629-46D4-8525-9D81E29E92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E1042-A067-46DB-802C-B78FB50B2177}" type="datetimeFigureOut">
              <a:rPr lang="en-US" smtClean="0"/>
              <a:t>11/30/2017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BF43BCE-0FAC-4BFD-A54F-2978795101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234488-7AD1-4452-8D98-D6558D783A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CD3E-5684-46BB-B7D5-BFBB5490713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0005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2B3D208-A962-4B07-9EA8-0405898B48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E1042-A067-46DB-802C-B78FB50B2177}" type="datetimeFigureOut">
              <a:rPr lang="en-US" smtClean="0"/>
              <a:t>11/30/2017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A4E9CF7-A2CE-4107-B523-EA1D80A74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87D0FF-26F8-422A-A8CC-F727939579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CD3E-5684-46BB-B7D5-BFBB5490713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4681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646D30-9447-4B3E-8F50-739A1313F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FF5161-AAF5-4008-812F-BC8A9BE818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F05A92-E6BA-4F79-AA72-D6EB3A4878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DBCC20-B322-4FD8-9649-9325B5663D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E1042-A067-46DB-802C-B78FB50B2177}" type="datetimeFigureOut">
              <a:rPr lang="en-US" smtClean="0"/>
              <a:t>11/30/2017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488A3F-9E4B-464C-AF37-144FBD728D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1E58B5-7C30-467E-8897-319E04EDC6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CD3E-5684-46BB-B7D5-BFBB5490713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0858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19283E-B0BF-466D-AB50-05716EEB39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5D1EA1-21AC-4EA7-9FF6-CC362227857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145526-A423-4E61-8A5A-B707FAFCFF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0B0E08-AEFA-425E-BAFE-C4E5BD544E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E1042-A067-46DB-802C-B78FB50B2177}" type="datetimeFigureOut">
              <a:rPr lang="en-US" smtClean="0"/>
              <a:t>11/30/2017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111F7A-66A0-4C59-8D21-232D93E742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486374-6BD6-4383-8E25-183CD49601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CD3E-5684-46BB-B7D5-BFBB5490713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2365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F47A173-0FD5-4B28-89E4-48A9606A5D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CEAAF9-70B3-4E23-B49F-B5BB354EB6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FAF138-171D-45A6-9AEE-2FCEF2C31D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BE1042-A067-46DB-802C-B78FB50B2177}" type="datetimeFigureOut">
              <a:rPr lang="en-US" smtClean="0"/>
              <a:t>11/30/2017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55CBB7-530A-4487-B4E3-CA347F3E82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83F86D-13D1-4F11-AF70-B5E81F0BAB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17CD3E-5684-46BB-B7D5-BFBB5490713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2993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9">
            <a:extLst>
              <a:ext uri="{FF2B5EF4-FFF2-40B4-BE49-F238E27FC236}">
                <a16:creationId xmlns:a16="http://schemas.microsoft.com/office/drawing/2014/main" id="{71B2258F-86CA-4D4D-8270-BC05FCDEBFB3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42C3DD1-AA99-41A2-BE41-4B34C71B79B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2B35B67-7256-4F4F-BFEA-C112330495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90051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Weather Risk Management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078CC8-5BF0-4FF0-8C44-A22751C19F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59404"/>
            <a:ext cx="9144000" cy="1098395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Yas Suttakulpiboon</a:t>
            </a:r>
          </a:p>
        </p:txBody>
      </p:sp>
    </p:spTree>
    <p:extLst>
      <p:ext uri="{BB962C8B-B14F-4D97-AF65-F5344CB8AC3E}">
        <p14:creationId xmlns:p14="http://schemas.microsoft.com/office/powerpoint/2010/main" val="11366098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47C8CCB-F95D-4249-92DD-651249D3535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12C8D9D-A555-400F-A000-DEF4E914082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9186" y="961812"/>
            <a:ext cx="7127026" cy="493098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D391680-FB25-45E2-AC85-04B8EB5B1C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2074363"/>
            <a:ext cx="2752354" cy="2709275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 w="174625" cmpd="thinThick">
            <a:solidFill>
              <a:schemeClr val="tx1">
                <a:lumMod val="85000"/>
                <a:lumOff val="15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6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Derivative Payoffs</a:t>
            </a:r>
          </a:p>
        </p:txBody>
      </p:sp>
    </p:spTree>
    <p:extLst>
      <p:ext uri="{BB962C8B-B14F-4D97-AF65-F5344CB8AC3E}">
        <p14:creationId xmlns:p14="http://schemas.microsoft.com/office/powerpoint/2010/main" val="24037415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94B076D-95EB-45EF-956F-C468BDBBB4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Cleaning and Trends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4616989-A51D-473B-A0A2-1AB2E0488A3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84467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9906EF-2ADC-4277-B14D-84CDD9C83B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Price Weather Derivatives using Meteorological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96ABCF-653F-45ED-9699-B2780E1FA1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Data Cleaning: filling/intra-extrapolating missing values + outliers</a:t>
            </a:r>
          </a:p>
          <a:p>
            <a:r>
              <a:rPr lang="en-US" dirty="0"/>
              <a:t>Identify jumps in the data due to station change</a:t>
            </a:r>
          </a:p>
          <a:p>
            <a:r>
              <a:rPr lang="en-US" dirty="0"/>
              <a:t>Remove trends</a:t>
            </a:r>
          </a:p>
          <a:p>
            <a:endParaRPr lang="en-US" dirty="0"/>
          </a:p>
          <a:p>
            <a:r>
              <a:rPr lang="en-US" dirty="0"/>
              <a:t>Check out </a:t>
            </a:r>
            <a:r>
              <a:rPr lang="en-US" dirty="0" err="1"/>
              <a:t>Boissonnade</a:t>
            </a:r>
            <a:r>
              <a:rPr lang="en-US" dirty="0"/>
              <a:t> et al, 2002 for detail</a:t>
            </a:r>
            <a:endParaRPr lang="th-TH" dirty="0"/>
          </a:p>
          <a:p>
            <a:endParaRPr lang="th-TH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62167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08F9FF-7693-4736-B98C-EF26F19395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1C5816-2BF6-40B7-A40D-A368F29D11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Data source: National Meteorological Services (NMSs)</a:t>
            </a:r>
            <a:endParaRPr lang="th-TH" dirty="0"/>
          </a:p>
          <a:p>
            <a:pPr lvl="1"/>
            <a:r>
              <a:rPr lang="en-US" dirty="0"/>
              <a:t>US data… good and cleaned</a:t>
            </a:r>
          </a:p>
          <a:p>
            <a:pPr lvl="1"/>
            <a:r>
              <a:rPr lang="en-US" dirty="0"/>
              <a:t>Others… expensive and often available in hard copies</a:t>
            </a:r>
          </a:p>
          <a:p>
            <a:r>
              <a:rPr lang="en-US" dirty="0"/>
              <a:t>Types</a:t>
            </a:r>
          </a:p>
          <a:p>
            <a:pPr lvl="1"/>
            <a:r>
              <a:rPr lang="en-US" dirty="0"/>
              <a:t>Synoptic</a:t>
            </a:r>
          </a:p>
          <a:p>
            <a:pPr lvl="1"/>
            <a:r>
              <a:rPr lang="en-US" dirty="0"/>
              <a:t>Climate</a:t>
            </a:r>
          </a:p>
          <a:p>
            <a:r>
              <a:rPr lang="en-US" dirty="0"/>
              <a:t>Challenges</a:t>
            </a:r>
          </a:p>
          <a:p>
            <a:pPr lvl="1"/>
            <a:r>
              <a:rPr lang="en-US" dirty="0"/>
              <a:t>Gaps/missing data</a:t>
            </a:r>
          </a:p>
          <a:p>
            <a:pPr lvl="1"/>
            <a:r>
              <a:rPr lang="en-US" dirty="0"/>
              <a:t>Jumps… caused by station changes</a:t>
            </a:r>
          </a:p>
          <a:p>
            <a:pPr lvl="2"/>
            <a:r>
              <a:rPr lang="en-US" dirty="0"/>
              <a:t>0.5 degree </a:t>
            </a:r>
            <a:r>
              <a:rPr lang="en-US" dirty="0" err="1"/>
              <a:t>Celcius</a:t>
            </a:r>
            <a:r>
              <a:rPr lang="en-US" dirty="0"/>
              <a:t> change is considered large already! </a:t>
            </a:r>
          </a:p>
          <a:p>
            <a:pPr lvl="1"/>
            <a:r>
              <a:rPr lang="en-US" dirty="0"/>
              <a:t>Trends / mean shifts</a:t>
            </a:r>
          </a:p>
        </p:txBody>
      </p:sp>
    </p:spTree>
    <p:extLst>
      <p:ext uri="{BB962C8B-B14F-4D97-AF65-F5344CB8AC3E}">
        <p14:creationId xmlns:p14="http://schemas.microsoft.com/office/powerpoint/2010/main" val="8009499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6455879-9654-4A32-BA03-ACD6E8CAF9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2458" y="246340"/>
            <a:ext cx="4830194" cy="6410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24911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94B076D-95EB-45EF-956F-C468BDBBB4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Pricing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4616989-A51D-473B-A0A2-1AB2E0488A3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91732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9906EF-2ADC-4277-B14D-84CDD9C83B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Burn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96ABCF-653F-45ED-9699-B2780E1FA1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Idea: how a contract would have performed in previous years</a:t>
            </a:r>
          </a:p>
          <a:p>
            <a:r>
              <a:rPr lang="en-US" dirty="0"/>
              <a:t>No distributional structure or Monte Carlo simulation required</a:t>
            </a:r>
          </a:p>
          <a:p>
            <a:endParaRPr lang="en-US" dirty="0"/>
          </a:p>
          <a:p>
            <a:r>
              <a:rPr lang="en-US" dirty="0"/>
              <a:t>Linear Swaps</a:t>
            </a:r>
          </a:p>
          <a:p>
            <a:pPr lvl="1"/>
            <a:r>
              <a:rPr lang="en-US" dirty="0"/>
              <a:t>Strike K = E[X]; X = weather index used</a:t>
            </a:r>
          </a:p>
          <a:p>
            <a:pPr lvl="1"/>
            <a:r>
              <a:rPr lang="en-US" dirty="0"/>
              <a:t>Add a risk loading… e.g. 20% of a standard deviation of the underlying index</a:t>
            </a:r>
          </a:p>
          <a:p>
            <a:pPr lvl="1"/>
            <a:endParaRPr lang="en-US" dirty="0"/>
          </a:p>
          <a:p>
            <a:r>
              <a:rPr lang="en-US" dirty="0"/>
              <a:t>Option</a:t>
            </a:r>
          </a:p>
          <a:p>
            <a:pPr lvl="1"/>
            <a:r>
              <a:rPr lang="en-US" dirty="0"/>
              <a:t>Average historical option payoffs = option price</a:t>
            </a:r>
          </a:p>
          <a:p>
            <a:pPr lvl="1"/>
            <a:r>
              <a:rPr lang="en-US" dirty="0"/>
              <a:t>Add a risk loading 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36008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9906EF-2ADC-4277-B14D-84CDD9C83B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Index Modeling: Statistical Modeling Method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96ABCF-653F-45ED-9699-B2780E1FA1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Steps:</a:t>
            </a:r>
          </a:p>
          <a:p>
            <a:pPr lvl="1"/>
            <a:r>
              <a:rPr lang="en-US" dirty="0"/>
              <a:t>Step 1: Model the distribution of the underlying index using statistical method</a:t>
            </a:r>
          </a:p>
          <a:p>
            <a:pPr lvl="1"/>
            <a:r>
              <a:rPr lang="en-US" dirty="0"/>
              <a:t>Step 2: Use the payoff function and the distribution of the underlying index to compute the expected payoff… that’s the price.</a:t>
            </a:r>
            <a:endParaRPr lang="th-TH" dirty="0"/>
          </a:p>
          <a:p>
            <a:pPr lvl="1"/>
            <a:endParaRPr lang="th-TH" dirty="0"/>
          </a:p>
          <a:p>
            <a:pPr lvl="1"/>
            <a:endParaRPr lang="th-TH" dirty="0"/>
          </a:p>
          <a:p>
            <a:r>
              <a:rPr lang="en-US" dirty="0"/>
              <a:t>Caveat: Wrong distribution choice -&gt; Worse result than burn method!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09473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B4022C9-7D56-4347-95AA-2A18530F13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3918" y="374047"/>
            <a:ext cx="9367017" cy="5859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54712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501A96-E19C-4062-BAC3-A1C0AC28AD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fit the index?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E90A4F-122E-4E2E-99E6-A10415F526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Discrete vs Continuous?</a:t>
            </a:r>
          </a:p>
          <a:p>
            <a:r>
              <a:rPr lang="en-US" dirty="0"/>
              <a:t>Parametric vs </a:t>
            </a:r>
            <a:r>
              <a:rPr lang="en-US" dirty="0">
                <a:highlight>
                  <a:srgbClr val="FFFF00"/>
                </a:highlight>
              </a:rPr>
              <a:t>Non-parametric (kernel density approach)</a:t>
            </a:r>
            <a:r>
              <a:rPr lang="en-US" dirty="0"/>
              <a:t>?</a:t>
            </a:r>
          </a:p>
          <a:p>
            <a:r>
              <a:rPr lang="en-US" dirty="0"/>
              <a:t>Fitting the distribution</a:t>
            </a:r>
          </a:p>
          <a:p>
            <a:pPr lvl="1"/>
            <a:r>
              <a:rPr lang="en-US" dirty="0"/>
              <a:t>MM or MLE</a:t>
            </a:r>
          </a:p>
          <a:p>
            <a:r>
              <a:rPr lang="en-US" dirty="0"/>
              <a:t>Testing the goodness of fit</a:t>
            </a:r>
          </a:p>
          <a:p>
            <a:pPr lvl="1"/>
            <a:r>
              <a:rPr lang="en-US" dirty="0"/>
              <a:t>Histogram, </a:t>
            </a:r>
            <a:r>
              <a:rPr lang="en-US" dirty="0" err="1"/>
              <a:t>qq</a:t>
            </a:r>
            <a:r>
              <a:rPr lang="en-US" dirty="0"/>
              <a:t>-plot, CDF plot</a:t>
            </a:r>
          </a:p>
          <a:p>
            <a:pPr lvl="1"/>
            <a:r>
              <a:rPr lang="en-US" dirty="0"/>
              <a:t>Chi-squared test, Kolmogorov-Smirnov test, Anderson-Darling test, Shapiro-Wilk test</a:t>
            </a:r>
          </a:p>
        </p:txBody>
      </p:sp>
    </p:spTree>
    <p:extLst>
      <p:ext uri="{BB962C8B-B14F-4D97-AF65-F5344CB8AC3E}">
        <p14:creationId xmlns:p14="http://schemas.microsoft.com/office/powerpoint/2010/main" val="7938243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9">
            <a:extLst>
              <a:ext uri="{FF2B5EF4-FFF2-40B4-BE49-F238E27FC236}">
                <a16:creationId xmlns:a16="http://schemas.microsoft.com/office/drawing/2014/main" id="{047C8CCB-F95D-4249-92DD-651249D3535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8AE7856A-AA37-4F6F-BA3B-8C4EBC5D7D0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9791" y="961812"/>
            <a:ext cx="4585817" cy="493098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01DFD03-0ABF-46DF-B166-FD2F36AA54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2074363"/>
            <a:ext cx="2752354" cy="2709275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 w="174625" cmpd="thinThick">
            <a:solidFill>
              <a:schemeClr val="tx1">
                <a:lumMod val="85000"/>
                <a:lumOff val="15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6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The Material</a:t>
            </a:r>
          </a:p>
        </p:txBody>
      </p:sp>
    </p:spTree>
    <p:extLst>
      <p:ext uri="{BB962C8B-B14F-4D97-AF65-F5344CB8AC3E}">
        <p14:creationId xmlns:p14="http://schemas.microsoft.com/office/powerpoint/2010/main" val="10599368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683B8D-C191-426E-854B-1CAEEA8066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34837"/>
            <a:ext cx="10515600" cy="1325563"/>
          </a:xfrm>
        </p:spPr>
        <p:txBody>
          <a:bodyPr/>
          <a:lstStyle/>
          <a:p>
            <a:r>
              <a:rPr lang="en-US" dirty="0"/>
              <a:t>A side note on Kernel Density approach…</a:t>
            </a:r>
          </a:p>
        </p:txBody>
      </p:sp>
    </p:spTree>
    <p:extLst>
      <p:ext uri="{BB962C8B-B14F-4D97-AF65-F5344CB8AC3E}">
        <p14:creationId xmlns:p14="http://schemas.microsoft.com/office/powerpoint/2010/main" val="383633208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F413E8-9D8C-4758-98A0-E1B7FBDFCB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Calculation of Expected Payoffs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7C04CB-F0AD-40AF-AC13-C238D5E7E0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Analytical/closed-form solution</a:t>
            </a:r>
          </a:p>
          <a:p>
            <a:r>
              <a:rPr lang="en-US" dirty="0"/>
              <a:t>Numerical integration</a:t>
            </a:r>
          </a:p>
          <a:p>
            <a:r>
              <a:rPr lang="en-US" dirty="0"/>
              <a:t>Simulation </a:t>
            </a:r>
          </a:p>
        </p:txBody>
      </p:sp>
    </p:spTree>
    <p:extLst>
      <p:ext uri="{BB962C8B-B14F-4D97-AF65-F5344CB8AC3E}">
        <p14:creationId xmlns:p14="http://schemas.microsoft.com/office/powerpoint/2010/main" val="4009781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94B076D-95EB-45EF-956F-C468BDBBB4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Paper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4616989-A51D-473B-A0A2-1AB2E0488A3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795959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3438840-2E51-4585-BABC-EB6F72300E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206" y="464234"/>
            <a:ext cx="11609198" cy="5999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289030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1">
            <a:extLst>
              <a:ext uri="{FF2B5EF4-FFF2-40B4-BE49-F238E27FC236}">
                <a16:creationId xmlns:a16="http://schemas.microsoft.com/office/drawing/2014/main" id="{823AC064-BC96-4F32-8AE1-B2FD38754823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78068" y="4633546"/>
            <a:ext cx="11438793" cy="184425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0" cap="sq" cmpd="thinThick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3">
            <a:extLst>
              <a:ext uri="{FF2B5EF4-FFF2-40B4-BE49-F238E27FC236}">
                <a16:creationId xmlns:a16="http://schemas.microsoft.com/office/drawing/2014/main" id="{7E7C77BC-7138-40B1-A15B-20F57A494629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09800" y="5738691"/>
            <a:ext cx="7772400" cy="0"/>
          </a:xfrm>
          <a:prstGeom prst="line">
            <a:avLst/>
          </a:prstGeom>
          <a:ln w="2222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5">
            <a:extLst>
              <a:ext uri="{FF2B5EF4-FFF2-40B4-BE49-F238E27FC236}">
                <a16:creationId xmlns:a16="http://schemas.microsoft.com/office/drawing/2014/main" id="{DB146403-F3D6-484B-B2ED-97F9565D0370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096000" y="477749"/>
            <a:ext cx="0" cy="3657600"/>
          </a:xfrm>
          <a:prstGeom prst="line">
            <a:avLst/>
          </a:prstGeom>
          <a:ln w="101600" cmpd="dbl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7F998C76-00C0-47FD-B696-DC34DFD495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" y="779810"/>
            <a:ext cx="5455917" cy="305347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66DC550-E818-4A73-8355-7CED55D33CE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6043" y="860731"/>
            <a:ext cx="5455917" cy="2891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67142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3CF7D43-07C8-4C3D-8007-00DB0EFD17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3258" y="1509444"/>
            <a:ext cx="6325483" cy="3839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128009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AB6F48F-118C-4A7E-8897-890C8FAF1C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6114" y="483794"/>
            <a:ext cx="7212904" cy="5703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813020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885FD0-0FBA-4A8A-A760-0EA6D946FD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F92CBF-1B1C-4829-A9CC-DCAEE87A0D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2868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470E74-87DE-419E-B623-156F8930BC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C13F14-2F8D-41B4-BE27-28FFB5E706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Catastrophic weather event – insurance / cat bond</a:t>
            </a:r>
          </a:p>
          <a:p>
            <a:r>
              <a:rPr lang="en-US" dirty="0">
                <a:highlight>
                  <a:srgbClr val="FFFF00"/>
                </a:highlight>
              </a:rPr>
              <a:t>Non-catastrophic weather event – weather derivatives</a:t>
            </a:r>
          </a:p>
        </p:txBody>
      </p:sp>
    </p:spTree>
    <p:extLst>
      <p:ext uri="{BB962C8B-B14F-4D97-AF65-F5344CB8AC3E}">
        <p14:creationId xmlns:p14="http://schemas.microsoft.com/office/powerpoint/2010/main" val="25874825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94B076D-95EB-45EF-956F-C468BDBBB4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 to Weather Derivative 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4616989-A51D-473B-A0A2-1AB2E0488A3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90171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1E5B2035-E50B-475A-8D23-EFFFEE54A8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Hedgers vs Speculators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46E91BA-C9C8-4EBB-8B10-6282ABBB0C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Players</a:t>
            </a:r>
            <a:endParaRPr lang="th-TH" dirty="0"/>
          </a:p>
          <a:p>
            <a:pPr lvl="1"/>
            <a:r>
              <a:rPr lang="en-US" dirty="0"/>
              <a:t>Hedgers</a:t>
            </a:r>
          </a:p>
          <a:p>
            <a:pPr lvl="1"/>
            <a:r>
              <a:rPr lang="en-US" dirty="0"/>
              <a:t>Speculators</a:t>
            </a:r>
          </a:p>
          <a:p>
            <a:endParaRPr lang="en-US" dirty="0"/>
          </a:p>
          <a:p>
            <a:r>
              <a:rPr lang="th-TH" dirty="0"/>
              <a:t>ข้อดี</a:t>
            </a:r>
          </a:p>
          <a:p>
            <a:pPr lvl="1"/>
            <a:r>
              <a:rPr lang="en-US" dirty="0"/>
              <a:t>return </a:t>
            </a:r>
            <a:r>
              <a:rPr lang="th-TH" dirty="0"/>
              <a:t>จากตราสารเหล่านี้ไม่เกี่ยวข้องกับ</a:t>
            </a:r>
            <a:r>
              <a:rPr lang="en-US" dirty="0"/>
              <a:t> market / other financial returns</a:t>
            </a:r>
          </a:p>
          <a:p>
            <a:pPr lvl="1"/>
            <a:r>
              <a:rPr lang="th-TH" dirty="0"/>
              <a:t>สามารถกระจายความเสี่ยงจากพื้นที่ที่มี </a:t>
            </a:r>
            <a:r>
              <a:rPr lang="en-US" dirty="0"/>
              <a:t>low weather risk </a:t>
            </a:r>
            <a:r>
              <a:rPr lang="th-TH" dirty="0"/>
              <a:t>ไปยังพื้นที่ที่มี </a:t>
            </a:r>
            <a:r>
              <a:rPr lang="en-US" dirty="0"/>
              <a:t>high weather risk </a:t>
            </a:r>
            <a:r>
              <a:rPr lang="th-TH" dirty="0"/>
              <a:t>ได้ง่าย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73431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6C2D59-EF7C-47FD-A60B-CAF2A5EF4B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FD06F6-132D-4A82-B56B-BDAFD9B279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contract period</a:t>
            </a:r>
          </a:p>
          <a:p>
            <a:r>
              <a:rPr lang="en-US" dirty="0">
                <a:highlight>
                  <a:srgbClr val="FFFF00"/>
                </a:highlight>
              </a:rPr>
              <a:t>A measurement station</a:t>
            </a:r>
          </a:p>
          <a:p>
            <a:r>
              <a:rPr lang="en-US" dirty="0">
                <a:highlight>
                  <a:srgbClr val="FFFF00"/>
                </a:highlight>
              </a:rPr>
              <a:t>A weather variable</a:t>
            </a:r>
          </a:p>
          <a:p>
            <a:r>
              <a:rPr lang="en-US" dirty="0">
                <a:highlight>
                  <a:srgbClr val="FFFF00"/>
                </a:highlight>
              </a:rPr>
              <a:t>An index</a:t>
            </a:r>
          </a:p>
          <a:p>
            <a:r>
              <a:rPr lang="en-US" dirty="0"/>
              <a:t>A pay-off function</a:t>
            </a:r>
          </a:p>
          <a:p>
            <a:r>
              <a:rPr lang="en-US" dirty="0"/>
              <a:t>Premiums </a:t>
            </a:r>
          </a:p>
        </p:txBody>
      </p:sp>
    </p:spTree>
    <p:extLst>
      <p:ext uri="{BB962C8B-B14F-4D97-AF65-F5344CB8AC3E}">
        <p14:creationId xmlns:p14="http://schemas.microsoft.com/office/powerpoint/2010/main" val="4396895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91D0172-B4D8-41ED-AE78-6ED4748417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Index-based and Indemnity-based Weather Insurance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4EA66F7-99E0-4FCA-B82B-19540BE8CA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Index-based</a:t>
            </a:r>
            <a:r>
              <a:rPr lang="th-TH" dirty="0"/>
              <a:t> </a:t>
            </a:r>
            <a:r>
              <a:rPr lang="en-US" dirty="0"/>
              <a:t>-&gt; </a:t>
            </a:r>
            <a:r>
              <a:rPr lang="th-TH" dirty="0"/>
              <a:t>ง่าย แต่มี </a:t>
            </a:r>
            <a:r>
              <a:rPr lang="en-US" dirty="0"/>
              <a:t>basis risk… basis risk </a:t>
            </a:r>
            <a:r>
              <a:rPr lang="th-TH" dirty="0"/>
              <a:t>จะหมดไปถ้า </a:t>
            </a:r>
            <a:r>
              <a:rPr lang="en-US" dirty="0"/>
              <a:t>loss highly correlated </a:t>
            </a:r>
            <a:r>
              <a:rPr lang="th-TH" dirty="0"/>
              <a:t>กับ </a:t>
            </a:r>
            <a:r>
              <a:rPr lang="en-US" dirty="0"/>
              <a:t>weather</a:t>
            </a:r>
          </a:p>
          <a:p>
            <a:r>
              <a:rPr lang="en-US" dirty="0"/>
              <a:t>Indemnity-based</a:t>
            </a:r>
            <a:r>
              <a:rPr lang="th-TH" dirty="0"/>
              <a:t> </a:t>
            </a:r>
            <a:r>
              <a:rPr lang="en-US" dirty="0"/>
              <a:t>-&gt; </a:t>
            </a:r>
            <a:r>
              <a:rPr lang="th-TH" dirty="0"/>
              <a:t>คำนวณยาก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6358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BF6495-57FF-41CA-8A00-FBF4A61123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Index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5036E4-5F21-4F32-A37C-A6C95C66D8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Temperature-based</a:t>
            </a:r>
          </a:p>
          <a:p>
            <a:r>
              <a:rPr lang="en-US" dirty="0"/>
              <a:t>Wind-based</a:t>
            </a:r>
          </a:p>
          <a:p>
            <a:r>
              <a:rPr lang="en-US" dirty="0"/>
              <a:t>Rain-based and Precipitation-based</a:t>
            </a:r>
          </a:p>
          <a:p>
            <a:r>
              <a:rPr lang="en-US" dirty="0"/>
              <a:t>Snow-based</a:t>
            </a:r>
          </a:p>
          <a:p>
            <a:r>
              <a:rPr lang="en-US" dirty="0"/>
              <a:t>Number of sunshine hours</a:t>
            </a:r>
          </a:p>
        </p:txBody>
      </p:sp>
    </p:spTree>
    <p:extLst>
      <p:ext uri="{BB962C8B-B14F-4D97-AF65-F5344CB8AC3E}">
        <p14:creationId xmlns:p14="http://schemas.microsoft.com/office/powerpoint/2010/main" val="19317931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9906EF-2ADC-4277-B14D-84CDD9C83B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Temperature-based Indices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96ABCF-653F-45ED-9699-B2780E1FA1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Degree day indices</a:t>
            </a:r>
          </a:p>
          <a:p>
            <a:pPr lvl="1"/>
            <a:r>
              <a:rPr lang="en-US" dirty="0"/>
              <a:t>Heating degree days (HDDs)</a:t>
            </a:r>
          </a:p>
          <a:p>
            <a:pPr lvl="1"/>
            <a:r>
              <a:rPr lang="en-US" dirty="0"/>
              <a:t>Cooling degree days (CDDs)</a:t>
            </a:r>
          </a:p>
          <a:p>
            <a:r>
              <a:rPr lang="en-US" dirty="0"/>
              <a:t>Average of average temperature indices</a:t>
            </a:r>
          </a:p>
          <a:p>
            <a:r>
              <a:rPr lang="en-US" dirty="0"/>
              <a:t>Cumulative average temperature indices</a:t>
            </a:r>
          </a:p>
          <a:p>
            <a:r>
              <a:rPr lang="en-US" dirty="0"/>
              <a:t>Event indices</a:t>
            </a:r>
          </a:p>
          <a:p>
            <a:r>
              <a:rPr lang="en-US" dirty="0"/>
              <a:t>A general classification of indices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15966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Freesia">
      <a:majorFont>
        <a:latin typeface="FreesiaUPC"/>
        <a:ea typeface=""/>
        <a:cs typeface="FreesiaUPC"/>
      </a:majorFont>
      <a:minorFont>
        <a:latin typeface="Calibri"/>
        <a:ea typeface=""/>
        <a:cs typeface="FreesiaUPC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399</TotalTime>
  <Words>442</Words>
  <Application>Microsoft Office PowerPoint</Application>
  <PresentationFormat>Widescreen</PresentationFormat>
  <Paragraphs>101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Arial</vt:lpstr>
      <vt:lpstr>Calibri</vt:lpstr>
      <vt:lpstr>FreesiaUPC</vt:lpstr>
      <vt:lpstr>Office Theme</vt:lpstr>
      <vt:lpstr>Weather Risk Management</vt:lpstr>
      <vt:lpstr>The Material</vt:lpstr>
      <vt:lpstr>Types</vt:lpstr>
      <vt:lpstr>Introduction to Weather Derivative </vt:lpstr>
      <vt:lpstr>Hedgers vs Speculators</vt:lpstr>
      <vt:lpstr>Contract</vt:lpstr>
      <vt:lpstr>Index-based and Indemnity-based Weather Insurance</vt:lpstr>
      <vt:lpstr>Index</vt:lpstr>
      <vt:lpstr>Temperature-based Indices</vt:lpstr>
      <vt:lpstr>Derivative Payoffs</vt:lpstr>
      <vt:lpstr>Data Cleaning and Trends</vt:lpstr>
      <vt:lpstr>How to Price Weather Derivatives using Meteorological Data</vt:lpstr>
      <vt:lpstr>Data </vt:lpstr>
      <vt:lpstr>PowerPoint Presentation</vt:lpstr>
      <vt:lpstr>Pricing</vt:lpstr>
      <vt:lpstr>Burn Analysis</vt:lpstr>
      <vt:lpstr>Index Modeling: Statistical Modeling Method</vt:lpstr>
      <vt:lpstr>PowerPoint Presentation</vt:lpstr>
      <vt:lpstr>How to fit the index? </vt:lpstr>
      <vt:lpstr>A side note on Kernel Density approach…</vt:lpstr>
      <vt:lpstr>Calculation of Expected Payoffs</vt:lpstr>
      <vt:lpstr>Paper</vt:lpstr>
      <vt:lpstr>PowerPoint Presentation</vt:lpstr>
      <vt:lpstr>PowerPoint Presentation</vt:lpstr>
      <vt:lpstr>PowerPoint Presentation</vt:lpstr>
      <vt:lpstr>PowerPoint Presentation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Weather Index Insurance</dc:title>
  <dc:creator>Isariya Suttakulpiboon</dc:creator>
  <cp:lastModifiedBy>Isariya Suttakulpiboon</cp:lastModifiedBy>
  <cp:revision>22</cp:revision>
  <dcterms:created xsi:type="dcterms:W3CDTF">2017-11-30T03:47:09Z</dcterms:created>
  <dcterms:modified xsi:type="dcterms:W3CDTF">2017-11-30T10:27:08Z</dcterms:modified>
</cp:coreProperties>
</file>