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70" r:id="rId5"/>
    <p:sldId id="261" r:id="rId6"/>
    <p:sldId id="723" r:id="rId7"/>
    <p:sldId id="725" r:id="rId8"/>
    <p:sldId id="740" r:id="rId9"/>
    <p:sldId id="727" r:id="rId10"/>
    <p:sldId id="730" r:id="rId11"/>
    <p:sldId id="733" r:id="rId12"/>
    <p:sldId id="738" r:id="rId13"/>
    <p:sldId id="729" r:id="rId14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E6E6E6"/>
    <a:srgbClr val="1C1E26"/>
    <a:srgbClr val="303342"/>
    <a:srgbClr val="485F74"/>
    <a:srgbClr val="354655"/>
    <a:srgbClr val="C80000"/>
    <a:srgbClr val="85B31F"/>
    <a:srgbClr val="3C4052"/>
    <a:srgbClr val="D8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584" autoAdjust="0"/>
  </p:normalViewPr>
  <p:slideViewPr>
    <p:cSldViewPr snapToGrid="0">
      <p:cViewPr varScale="1">
        <p:scale>
          <a:sx n="86" d="100"/>
          <a:sy n="86" d="100"/>
        </p:scale>
        <p:origin x="654" y="90"/>
      </p:cViewPr>
      <p:guideLst>
        <p:guide orient="horz" pos="2160"/>
        <p:guide pos="384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44264"/>
    </p:cViewPr>
  </p:sorterViewPr>
  <p:notesViewPr>
    <p:cSldViewPr snapToGrid="0">
      <p:cViewPr varScale="1">
        <p:scale>
          <a:sx n="88" d="100"/>
          <a:sy n="88" d="100"/>
        </p:scale>
        <p:origin x="381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E8-4104-A85D-E5A6789B4CCE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9E8-4104-A85D-E5A6789B4CCE}"/>
              </c:ext>
            </c:extLst>
          </c:dPt>
          <c:cat>
            <c:strRef>
              <c:f>Sheet1!$A$2:$A$3</c:f>
              <c:strCache>
                <c:ptCount val="2"/>
                <c:pt idx="0">
                  <c:v>1.er trimestre</c:v>
                </c:pt>
                <c:pt idx="1">
                  <c:v>2.º trimestre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79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E8-4104-A85D-E5A6789B4C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050-41A2-AFF8-A1F6C4CC9DF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050-41A2-AFF8-A1F6C4CC9DFD}"/>
              </c:ext>
            </c:extLst>
          </c:dPt>
          <c:cat>
            <c:strRef>
              <c:f>Sheet1!$A$2:$A$3</c:f>
              <c:strCache>
                <c:ptCount val="2"/>
                <c:pt idx="0">
                  <c:v>1.er trimestre</c:v>
                </c:pt>
                <c:pt idx="1">
                  <c:v>2.º trimestre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64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50-41A2-AFF8-A1F6C4CC9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39-4E8F-BD8B-8052FC3A28D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139-4E8F-BD8B-8052FC3A28DB}"/>
              </c:ext>
            </c:extLst>
          </c:dPt>
          <c:cat>
            <c:strRef>
              <c:f>Sheet1!$A$2:$A$3</c:f>
              <c:strCache>
                <c:ptCount val="2"/>
                <c:pt idx="0">
                  <c:v>1.er trimestre</c:v>
                </c:pt>
                <c:pt idx="1">
                  <c:v>2.º trimestre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71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39-4E8F-BD8B-8052FC3A2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69-4A71-BF99-C428707D6B1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69-4A71-BF99-C428707D6B18}"/>
              </c:ext>
            </c:extLst>
          </c:dPt>
          <c:cat>
            <c:strRef>
              <c:f>Sheet1!$A$2:$A$3</c:f>
              <c:strCache>
                <c:ptCount val="2"/>
                <c:pt idx="0">
                  <c:v>1.er trimestre</c:v>
                </c:pt>
                <c:pt idx="1">
                  <c:v>2.º trimestre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69-4A71-BF99-C428707D6B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12-4D84-B94F-C1014C1B7445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12-4D84-B94F-C1014C1B7445}"/>
              </c:ext>
            </c:extLst>
          </c:dPt>
          <c:cat>
            <c:strRef>
              <c:f>Sheet1!$A$2:$A$3</c:f>
              <c:strCache>
                <c:ptCount val="2"/>
                <c:pt idx="0">
                  <c:v>1.er trimestre</c:v>
                </c:pt>
                <c:pt idx="1">
                  <c:v>2.º trimestre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12-4D84-B94F-C1014C1B74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VENTAS TOTALES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AÑO1</c:v>
                </c:pt>
                <c:pt idx="1">
                  <c:v>AÑO2</c:v>
                </c:pt>
                <c:pt idx="2">
                  <c:v>AÑO3</c:v>
                </c:pt>
              </c:strCache>
            </c:strRef>
          </c:cat>
          <c:val>
            <c:numRef>
              <c:f>Sheet1!$B$2:$B$4</c:f>
              <c:numCache>
                <c:formatCode>#,##0\ "€"</c:formatCode>
                <c:ptCount val="3"/>
                <c:pt idx="0">
                  <c:v>702000</c:v>
                </c:pt>
                <c:pt idx="1">
                  <c:v>772200</c:v>
                </c:pt>
                <c:pt idx="2">
                  <c:v>849420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D3-48A6-AB9F-851837A377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COGS TOTALES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AÑO1</c:v>
                </c:pt>
                <c:pt idx="1">
                  <c:v>AÑO2</c:v>
                </c:pt>
                <c:pt idx="2">
                  <c:v>AÑO3</c:v>
                </c:pt>
              </c:strCache>
            </c:strRef>
          </c:cat>
          <c:val>
            <c:numRef>
              <c:f>Sheet1!$C$2:$C$4</c:f>
              <c:numCache>
                <c:formatCode>#,##0\ "€"</c:formatCode>
                <c:ptCount val="3"/>
                <c:pt idx="0">
                  <c:v>212000</c:v>
                </c:pt>
                <c:pt idx="1">
                  <c:v>222600</c:v>
                </c:pt>
                <c:pt idx="2">
                  <c:v>233730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D3-48A6-AB9F-851837A3775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BENEFICIO NETO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AÑO1</c:v>
                </c:pt>
                <c:pt idx="1">
                  <c:v>AÑO2</c:v>
                </c:pt>
                <c:pt idx="2">
                  <c:v>AÑO3</c:v>
                </c:pt>
              </c:strCache>
            </c:strRef>
          </c:cat>
          <c:val>
            <c:numRef>
              <c:f>Sheet1!$D$2:$D$4</c:f>
              <c:numCache>
                <c:formatCode>#,##0\ "€"</c:formatCode>
                <c:ptCount val="3"/>
                <c:pt idx="0">
                  <c:v>490000</c:v>
                </c:pt>
                <c:pt idx="1">
                  <c:v>549600</c:v>
                </c:pt>
                <c:pt idx="2">
                  <c:v>615690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D3-48A6-AB9F-851837A377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1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000" b="1"/>
            </a:pPr>
            <a:endParaRPr lang="es-AR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numFmt formatCode="#,##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2108307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2"/>
          </a:solidFill>
          <a:latin typeface="Arial" panose="020B0604020202020204" pitchFamily="34" charset="0"/>
          <a:ea typeface="Lato" panose="020F0502020204030203" pitchFamily="34" charset="0"/>
          <a:cs typeface="Arial" panose="020B0604020202020204" pitchFamily="34" charset="0"/>
        </a:defRPr>
      </a:pPr>
      <a:endParaRPr lang="es-A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DB-4C49-A143-869F975FCF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DB-4C49-A143-869F975FCF5C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AE-47FB-BCDE-982177D377F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4DB-4C49-A143-869F975FCF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4DB-4C49-A143-869F975FCF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4DB-4C49-A143-869F975FCF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4DB-4C49-A143-869F975FCF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4DB-4C49-A143-869F975FCF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4DB-4C49-A143-869F975FCF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4DB-4C49-A143-869F975FCF5C}"/>
              </c:ext>
            </c:extLst>
          </c:dPt>
          <c:cat>
            <c:strRef>
              <c:f>Sheet1!$A$2:$A$11</c:f>
              <c:strCache>
                <c:ptCount val="10"/>
                <c:pt idx="0">
                  <c:v>FF&amp;E</c:v>
                </c:pt>
                <c:pt idx="1">
                  <c:v>MEJORAS</c:v>
                </c:pt>
                <c:pt idx="2">
                  <c:v>SEGURO DE EMPRESA MINORISTA</c:v>
                </c:pt>
                <c:pt idx="3">
                  <c:v>INVENTARIO DE SUMINISTROS DE CAFÉ</c:v>
                </c:pt>
                <c:pt idx="4">
                  <c:v>MARKETING</c:v>
                </c:pt>
                <c:pt idx="5">
                  <c:v>CAPITAL CIRCULANTE</c:v>
                </c:pt>
                <c:pt idx="6">
                  <c:v>DESARROLLO DE SITIO WEB</c:v>
                </c:pt>
                <c:pt idx="7">
                  <c:v>COSTOS DIVERSOS</c:v>
                </c:pt>
                <c:pt idx="8">
                  <c:v>PAGOS DE ARRENDAMIENTO INICIAL</c:v>
                </c:pt>
                <c:pt idx="9">
                  <c:v>DEPÓSITO DE ARRENDAMIENTO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0.24</c:v>
                </c:pt>
                <c:pt idx="1">
                  <c:v>0.2</c:v>
                </c:pt>
                <c:pt idx="2">
                  <c:v>0.02</c:v>
                </c:pt>
                <c:pt idx="3">
                  <c:v>0.08</c:v>
                </c:pt>
                <c:pt idx="4">
                  <c:v>0.04</c:v>
                </c:pt>
                <c:pt idx="5">
                  <c:v>0.28000000000000003</c:v>
                </c:pt>
                <c:pt idx="6">
                  <c:v>0.02</c:v>
                </c:pt>
                <c:pt idx="7">
                  <c:v>0.08</c:v>
                </c:pt>
                <c:pt idx="8">
                  <c:v>0.03</c:v>
                </c:pt>
                <c:pt idx="9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E-47FB-BCDE-982177D377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8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1421010-3731-422F-8CF1-CD47B2D7C9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2656080-143A-4905-932A-5C7754887A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EF5B7A7-C846-41D3-B9ED-C42BBBE265D1}" type="datetime1">
              <a:rPr lang="es-ES" noProof="1" smtClean="0"/>
              <a:t>26/05/2021</a:t>
            </a:fld>
            <a:endParaRPr lang="es-ES" noProof="1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359276-DB8D-43B4-8029-4A695209B9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E29EE0F-113C-45AB-9877-4A16FFA6A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EDB89D3-056A-4F4C-8125-EA7126289545}" type="slidenum">
              <a:rPr lang="es-ES" noProof="1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231827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7E7B713-600A-44E3-8F14-82CDC0F9E042}" type="datetime1">
              <a:rPr lang="es-ES" noProof="1" smtClean="0"/>
              <a:t>26/05/2021</a:t>
            </a:fld>
            <a:endParaRPr lang="es-ES" noProof="1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1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1"/>
              <a:t>Editar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220CB7-DCA5-4E5B-97F1-300CDD8D2AAB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2671832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220CB7-DCA5-4E5B-97F1-300CDD8D2AAB}" type="slidenum">
              <a:rPr lang="es-ES" noProof="1" dirty="0" smtClean="0"/>
              <a:t>1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419457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220CB7-DCA5-4E5B-97F1-300CDD8D2AAB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4117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220CB7-DCA5-4E5B-97F1-300CDD8D2AAB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6636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220CB7-DCA5-4E5B-97F1-300CDD8D2AAB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7990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220CB7-DCA5-4E5B-97F1-300CDD8D2AAB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496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220CB7-DCA5-4E5B-97F1-300CDD8D2AAB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794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220CB7-DCA5-4E5B-97F1-300CDD8D2AAB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6353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220CB7-DCA5-4E5B-97F1-300CDD8D2AAB}" type="slidenum">
              <a:rPr lang="es-ES" noProof="1" dirty="0" smtClean="0"/>
              <a:t>7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548597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220CB7-DCA5-4E5B-97F1-300CDD8D2AAB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1923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220CB7-DCA5-4E5B-97F1-300CDD8D2AAB}" type="slidenum">
              <a:rPr lang="es-ES" noProof="1" smtClean="0"/>
              <a:t>9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360345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s-ES" noProof="1"/>
              <a:t>Arrastre y coloque una imagen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B8A1A3-5BFE-4E68-81F1-F52462776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1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11469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A1EF1-BFC9-4361-B215-2D83B16AB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16709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0"/>
            <a:ext cx="12192000" cy="64878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51FFE5-84D8-43BD-9B0D-76C497F55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5892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 userDrawn="1"/>
        </p:nvSpPr>
        <p:spPr>
          <a:xfrm>
            <a:off x="0" y="1428299"/>
            <a:ext cx="1711234" cy="4436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FB4FFF-4547-4B6C-9BF5-9A495C211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83253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 userDrawn="1"/>
        </p:nvGrpSpPr>
        <p:grpSpPr>
          <a:xfrm rot="10800000">
            <a:off x="11858328" y="148422"/>
            <a:ext cx="332874" cy="590718"/>
            <a:chOff x="10026" y="148425"/>
            <a:chExt cx="332874" cy="590718"/>
          </a:xfrm>
        </p:grpSpPr>
        <p:sp>
          <p:nvSpPr>
            <p:cNvPr id="16" name="Rectángulo 15"/>
            <p:cNvSpPr/>
            <p:nvPr/>
          </p:nvSpPr>
          <p:spPr>
            <a:xfrm>
              <a:off x="10026" y="148428"/>
              <a:ext cx="203334" cy="5907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251460" y="148425"/>
              <a:ext cx="91440" cy="5907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2" name="Rectángulo 1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E6E6E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2" name="Cuadro de texto 11"/>
          <p:cNvSpPr txBox="1"/>
          <p:nvPr userDrawn="1"/>
        </p:nvSpPr>
        <p:spPr>
          <a:xfrm>
            <a:off x="11292841" y="6528300"/>
            <a:ext cx="7994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0"/>
            <a:fld id="{260E2A6B-A809-4840-BF14-8648BC0BDF87}" type="slidenum">
              <a:rPr lang="es-ES" sz="1200" b="0" i="0" strike="noStrike" spc="0" noProof="0" smtClean="0">
                <a:solidFill>
                  <a:schemeClr val="accent1"/>
                </a:solidFill>
                <a:latin typeface="+mn-lt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 rtl="0"/>
              <a:t>‹Nº›</a:t>
            </a:fld>
            <a:endParaRPr lang="es-ES" sz="8000" b="0" i="0" strike="noStrike" spc="0" noProof="0">
              <a:solidFill>
                <a:schemeClr val="accent1"/>
              </a:solidFill>
              <a:latin typeface="+mn-lt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Cuadro de texto 8"/>
          <p:cNvSpPr txBox="1"/>
          <p:nvPr userDrawn="1"/>
        </p:nvSpPr>
        <p:spPr>
          <a:xfrm>
            <a:off x="68580" y="6528300"/>
            <a:ext cx="1684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ES" sz="1200" b="1" noProof="0">
                <a:solidFill>
                  <a:schemeClr val="accent1"/>
                </a:solidFill>
                <a:latin typeface="+mn-lt"/>
              </a:rPr>
              <a:t>Su cafetería</a:t>
            </a:r>
          </a:p>
        </p:txBody>
      </p:sp>
    </p:spTree>
    <p:extLst>
      <p:ext uri="{BB962C8B-B14F-4D97-AF65-F5344CB8AC3E}">
        <p14:creationId xmlns:p14="http://schemas.microsoft.com/office/powerpoint/2010/main" val="300811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781" r:id="rId3"/>
    <p:sldLayoutId id="214748369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pic>
        <p:nvPicPr>
          <p:cNvPr id="2" name="Marcador de posición de imagen 1" descr="Ilustraciones y obras de la cafetería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Título 10">
            <a:extLst>
              <a:ext uri="{FF2B5EF4-FFF2-40B4-BE49-F238E27FC236}">
                <a16:creationId xmlns:a16="http://schemas.microsoft.com/office/drawing/2014/main" id="{B825F879-7327-49C3-8A45-B7A226CC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1"/>
              <a:t>Diapositiva 1</a:t>
            </a:r>
          </a:p>
        </p:txBody>
      </p:sp>
      <p:sp>
        <p:nvSpPr>
          <p:cNvPr id="6" name="Rectángulo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pic>
        <p:nvPicPr>
          <p:cNvPr id="4" name="Imagen 3" descr="Ilustración de una taza de café y un plato con vapor saliendo y las palabras “Cafetería” en el vapo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647" y="329709"/>
            <a:ext cx="2792701" cy="4023028"/>
          </a:xfrm>
          <a:prstGeom prst="rect">
            <a:avLst/>
          </a:prstGeom>
        </p:spPr>
      </p:pic>
      <p:sp>
        <p:nvSpPr>
          <p:cNvPr id="22" name="Cuadro de texto 21"/>
          <p:cNvSpPr txBox="1"/>
          <p:nvPr/>
        </p:nvSpPr>
        <p:spPr>
          <a:xfrm>
            <a:off x="4316509" y="4658381"/>
            <a:ext cx="3558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s-ES" sz="3200" b="1" noProof="1">
                <a:solidFill>
                  <a:schemeClr val="bg1"/>
                </a:solidFill>
                <a:latin typeface="Arial Black" panose="020B0A04020102020204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SU CAFETERÍA</a:t>
            </a:r>
          </a:p>
        </p:txBody>
      </p:sp>
      <p:sp>
        <p:nvSpPr>
          <p:cNvPr id="23" name="Cuadro de texto 22"/>
          <p:cNvSpPr txBox="1"/>
          <p:nvPr/>
        </p:nvSpPr>
        <p:spPr>
          <a:xfrm>
            <a:off x="3629875" y="6423298"/>
            <a:ext cx="4932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s-ES" sz="1600" spc="600" noProof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OPORTUNIDAD DE INVERSOR</a:t>
            </a:r>
          </a:p>
        </p:txBody>
      </p:sp>
    </p:spTree>
    <p:extLst>
      <p:ext uri="{BB962C8B-B14F-4D97-AF65-F5344CB8AC3E}">
        <p14:creationId xmlns:p14="http://schemas.microsoft.com/office/powerpoint/2010/main" val="137223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repeatCount="4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lustración de una taza de café y un plato con vapor saliendo y las palabras “Cafetería” en el vapo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212891"/>
            <a:ext cx="4151464" cy="5980394"/>
          </a:xfrm>
          <a:prstGeom prst="rect">
            <a:avLst/>
          </a:prstGeom>
        </p:spPr>
      </p:pic>
      <p:sp>
        <p:nvSpPr>
          <p:cNvPr id="11" name="Cuadro de texto 10"/>
          <p:cNvSpPr txBox="1"/>
          <p:nvPr/>
        </p:nvSpPr>
        <p:spPr>
          <a:xfrm>
            <a:off x="2073749" y="1811629"/>
            <a:ext cx="4601372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80000"/>
              </a:lnSpc>
            </a:pPr>
            <a:r>
              <a:rPr lang="es-ES" sz="3200" noProof="1">
                <a:solidFill>
                  <a:schemeClr val="accent1"/>
                </a:solidFill>
                <a:latin typeface="Arial Black" panose="020B0A04020102020204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¡GRACIAS!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2073748" y="2971949"/>
            <a:ext cx="2829569" cy="2912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>
              <a:lnSpc>
                <a:spcPct val="120000"/>
              </a:lnSpc>
            </a:pPr>
            <a:r>
              <a:rPr lang="es-ES" sz="1200" b="1" noProof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CONTACTO:</a:t>
            </a:r>
          </a:p>
        </p:txBody>
      </p:sp>
      <p:sp>
        <p:nvSpPr>
          <p:cNvPr id="12" name="Forma 509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46626" y="3543124"/>
            <a:ext cx="254834" cy="2432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4490" y="91015"/>
                </a:moveTo>
                <a:lnTo>
                  <a:pt x="94490" y="91015"/>
                </a:lnTo>
                <a:cubicBezTo>
                  <a:pt x="78351" y="83972"/>
                  <a:pt x="73926" y="79097"/>
                  <a:pt x="73926" y="67178"/>
                </a:cubicBezTo>
                <a:cubicBezTo>
                  <a:pt x="73926" y="62302"/>
                  <a:pt x="78351" y="64740"/>
                  <a:pt x="80694" y="52821"/>
                </a:cubicBezTo>
                <a:cubicBezTo>
                  <a:pt x="80694" y="47674"/>
                  <a:pt x="85379" y="52821"/>
                  <a:pt x="85379" y="40902"/>
                </a:cubicBezTo>
                <a:cubicBezTo>
                  <a:pt x="85379" y="35756"/>
                  <a:pt x="83036" y="35756"/>
                  <a:pt x="83036" y="35756"/>
                </a:cubicBezTo>
                <a:cubicBezTo>
                  <a:pt x="83036" y="35756"/>
                  <a:pt x="85379" y="28713"/>
                  <a:pt x="85379" y="23837"/>
                </a:cubicBezTo>
                <a:cubicBezTo>
                  <a:pt x="85379" y="16523"/>
                  <a:pt x="83036" y="0"/>
                  <a:pt x="59869" y="0"/>
                </a:cubicBezTo>
                <a:cubicBezTo>
                  <a:pt x="36702" y="0"/>
                  <a:pt x="34360" y="16523"/>
                  <a:pt x="34360" y="23837"/>
                </a:cubicBezTo>
                <a:cubicBezTo>
                  <a:pt x="34360" y="28713"/>
                  <a:pt x="36702" y="35756"/>
                  <a:pt x="36702" y="35756"/>
                </a:cubicBezTo>
                <a:cubicBezTo>
                  <a:pt x="36702" y="35756"/>
                  <a:pt x="34360" y="35756"/>
                  <a:pt x="34360" y="40902"/>
                </a:cubicBezTo>
                <a:cubicBezTo>
                  <a:pt x="34360" y="52821"/>
                  <a:pt x="39045" y="47674"/>
                  <a:pt x="39045" y="52821"/>
                </a:cubicBezTo>
                <a:cubicBezTo>
                  <a:pt x="41388" y="64740"/>
                  <a:pt x="46073" y="62302"/>
                  <a:pt x="46073" y="67178"/>
                </a:cubicBezTo>
                <a:cubicBezTo>
                  <a:pt x="46073" y="79097"/>
                  <a:pt x="41388" y="83972"/>
                  <a:pt x="25249" y="91015"/>
                </a:cubicBezTo>
                <a:cubicBezTo>
                  <a:pt x="9110" y="95891"/>
                  <a:pt x="0" y="102934"/>
                  <a:pt x="0" y="107810"/>
                </a:cubicBezTo>
                <a:cubicBezTo>
                  <a:pt x="0" y="110248"/>
                  <a:pt x="0" y="119729"/>
                  <a:pt x="0" y="119729"/>
                </a:cubicBezTo>
                <a:cubicBezTo>
                  <a:pt x="59869" y="119729"/>
                  <a:pt x="59869" y="119729"/>
                  <a:pt x="59869" y="119729"/>
                </a:cubicBezTo>
                <a:cubicBezTo>
                  <a:pt x="119739" y="119729"/>
                  <a:pt x="119739" y="119729"/>
                  <a:pt x="119739" y="119729"/>
                </a:cubicBezTo>
                <a:cubicBezTo>
                  <a:pt x="119739" y="119729"/>
                  <a:pt x="119739" y="110248"/>
                  <a:pt x="119739" y="107810"/>
                </a:cubicBezTo>
                <a:cubicBezTo>
                  <a:pt x="119739" y="102934"/>
                  <a:pt x="110629" y="95891"/>
                  <a:pt x="94490" y="91015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45700" tIns="22850" rIns="45700" bIns="22850" rtlCol="0" anchor="ctr" anchorCtr="0">
            <a:noAutofit/>
          </a:bodyPr>
          <a:lstStyle/>
          <a:p>
            <a:pPr rtl="0"/>
            <a:endParaRPr lang="es-ES" noProof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92848" y="3533981"/>
            <a:ext cx="2829569" cy="2912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>
              <a:lnSpc>
                <a:spcPct val="120000"/>
              </a:lnSpc>
            </a:pPr>
            <a:r>
              <a:rPr lang="es-ES" sz="1200" b="1" noProof="1">
                <a:solidFill>
                  <a:schemeClr val="accent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Primero Último</a:t>
            </a:r>
          </a:p>
        </p:txBody>
      </p:sp>
      <p:sp>
        <p:nvSpPr>
          <p:cNvPr id="13" name="Forma 510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46626" y="4119620"/>
            <a:ext cx="254834" cy="15760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685" y="11368"/>
                </a:moveTo>
                <a:lnTo>
                  <a:pt x="4685" y="11368"/>
                </a:lnTo>
                <a:cubicBezTo>
                  <a:pt x="9110" y="14736"/>
                  <a:pt x="52841" y="52631"/>
                  <a:pt x="52841" y="52631"/>
                </a:cubicBezTo>
                <a:cubicBezTo>
                  <a:pt x="55184" y="56000"/>
                  <a:pt x="57527" y="56000"/>
                  <a:pt x="60130" y="56000"/>
                </a:cubicBezTo>
                <a:cubicBezTo>
                  <a:pt x="62212" y="56000"/>
                  <a:pt x="64555" y="56000"/>
                  <a:pt x="64555" y="52631"/>
                </a:cubicBezTo>
                <a:cubicBezTo>
                  <a:pt x="66637" y="52631"/>
                  <a:pt x="110629" y="14736"/>
                  <a:pt x="112971" y="11368"/>
                </a:cubicBezTo>
                <a:cubicBezTo>
                  <a:pt x="117657" y="7578"/>
                  <a:pt x="119739" y="0"/>
                  <a:pt x="115314" y="0"/>
                </a:cubicBezTo>
                <a:cubicBezTo>
                  <a:pt x="4685" y="0"/>
                  <a:pt x="4685" y="0"/>
                  <a:pt x="4685" y="0"/>
                </a:cubicBezTo>
                <a:cubicBezTo>
                  <a:pt x="0" y="0"/>
                  <a:pt x="2342" y="7578"/>
                  <a:pt x="4685" y="11368"/>
                </a:cubicBezTo>
                <a:close/>
                <a:moveTo>
                  <a:pt x="115314" y="33684"/>
                </a:moveTo>
                <a:lnTo>
                  <a:pt x="115314" y="33684"/>
                </a:lnTo>
                <a:cubicBezTo>
                  <a:pt x="112971" y="33684"/>
                  <a:pt x="66637" y="71157"/>
                  <a:pt x="64555" y="74947"/>
                </a:cubicBezTo>
                <a:cubicBezTo>
                  <a:pt x="64555" y="74947"/>
                  <a:pt x="62212" y="74947"/>
                  <a:pt x="60130" y="74947"/>
                </a:cubicBezTo>
                <a:cubicBezTo>
                  <a:pt x="57527" y="74947"/>
                  <a:pt x="55184" y="74947"/>
                  <a:pt x="52841" y="74947"/>
                </a:cubicBezTo>
                <a:cubicBezTo>
                  <a:pt x="50498" y="71157"/>
                  <a:pt x="7028" y="33684"/>
                  <a:pt x="4685" y="33684"/>
                </a:cubicBezTo>
                <a:cubicBezTo>
                  <a:pt x="2342" y="30315"/>
                  <a:pt x="2342" y="33684"/>
                  <a:pt x="2342" y="33684"/>
                </a:cubicBezTo>
                <a:cubicBezTo>
                  <a:pt x="2342" y="37052"/>
                  <a:pt x="2342" y="112000"/>
                  <a:pt x="2342" y="112000"/>
                </a:cubicBezTo>
                <a:cubicBezTo>
                  <a:pt x="2342" y="115789"/>
                  <a:pt x="4685" y="119578"/>
                  <a:pt x="9110" y="119578"/>
                </a:cubicBezTo>
                <a:cubicBezTo>
                  <a:pt x="110629" y="119578"/>
                  <a:pt x="110629" y="119578"/>
                  <a:pt x="110629" y="119578"/>
                </a:cubicBezTo>
                <a:cubicBezTo>
                  <a:pt x="115314" y="119578"/>
                  <a:pt x="117657" y="115789"/>
                  <a:pt x="117657" y="112000"/>
                </a:cubicBezTo>
                <a:cubicBezTo>
                  <a:pt x="117657" y="112000"/>
                  <a:pt x="117657" y="37052"/>
                  <a:pt x="117657" y="33684"/>
                </a:cubicBezTo>
                <a:cubicBezTo>
                  <a:pt x="117657" y="33684"/>
                  <a:pt x="117657" y="30315"/>
                  <a:pt x="115314" y="336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45700" tIns="22850" rIns="45700" bIns="22850" rtlCol="0" anchor="ctr" anchorCtr="0">
            <a:noAutofit/>
          </a:bodyPr>
          <a:lstStyle/>
          <a:p>
            <a:pPr rtl="0"/>
            <a:endParaRPr lang="es-ES" noProof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492848" y="4052776"/>
            <a:ext cx="2829569" cy="2912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>
              <a:lnSpc>
                <a:spcPct val="120000"/>
              </a:lnSpc>
            </a:pPr>
            <a:r>
              <a:rPr lang="es-ES" sz="1200" b="1" noProof="1">
                <a:solidFill>
                  <a:schemeClr val="accent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Primero.Último@correo.com</a:t>
            </a:r>
          </a:p>
        </p:txBody>
      </p:sp>
      <p:sp>
        <p:nvSpPr>
          <p:cNvPr id="14" name="Forma 51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96231" y="4610500"/>
            <a:ext cx="155623" cy="2685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0918" y="0"/>
                </a:moveTo>
                <a:lnTo>
                  <a:pt x="100918" y="0"/>
                </a:lnTo>
                <a:cubicBezTo>
                  <a:pt x="18657" y="0"/>
                  <a:pt x="18657" y="0"/>
                  <a:pt x="18657" y="0"/>
                </a:cubicBezTo>
                <a:cubicBezTo>
                  <a:pt x="7208" y="0"/>
                  <a:pt x="0" y="4417"/>
                  <a:pt x="0" y="10797"/>
                </a:cubicBezTo>
                <a:cubicBezTo>
                  <a:pt x="0" y="106503"/>
                  <a:pt x="0" y="106503"/>
                  <a:pt x="0" y="106503"/>
                </a:cubicBezTo>
                <a:cubicBezTo>
                  <a:pt x="0" y="112883"/>
                  <a:pt x="7208" y="119754"/>
                  <a:pt x="18657" y="119754"/>
                </a:cubicBezTo>
                <a:cubicBezTo>
                  <a:pt x="100918" y="119754"/>
                  <a:pt x="100918" y="119754"/>
                  <a:pt x="100918" y="119754"/>
                </a:cubicBezTo>
                <a:cubicBezTo>
                  <a:pt x="112367" y="119754"/>
                  <a:pt x="119575" y="112883"/>
                  <a:pt x="119575" y="106503"/>
                </a:cubicBezTo>
                <a:cubicBezTo>
                  <a:pt x="119575" y="10797"/>
                  <a:pt x="119575" y="10797"/>
                  <a:pt x="119575" y="10797"/>
                </a:cubicBezTo>
                <a:cubicBezTo>
                  <a:pt x="119575" y="4417"/>
                  <a:pt x="112367" y="0"/>
                  <a:pt x="100918" y="0"/>
                </a:cubicBezTo>
                <a:close/>
                <a:moveTo>
                  <a:pt x="59787" y="112883"/>
                </a:moveTo>
                <a:lnTo>
                  <a:pt x="59787" y="112883"/>
                </a:lnTo>
                <a:cubicBezTo>
                  <a:pt x="52155" y="112883"/>
                  <a:pt x="44946" y="110674"/>
                  <a:pt x="44946" y="108711"/>
                </a:cubicBezTo>
                <a:cubicBezTo>
                  <a:pt x="44946" y="104294"/>
                  <a:pt x="52155" y="102085"/>
                  <a:pt x="59787" y="102085"/>
                </a:cubicBezTo>
                <a:cubicBezTo>
                  <a:pt x="67420" y="102085"/>
                  <a:pt x="74628" y="104294"/>
                  <a:pt x="74628" y="108711"/>
                </a:cubicBezTo>
                <a:cubicBezTo>
                  <a:pt x="74628" y="110674"/>
                  <a:pt x="67420" y="112883"/>
                  <a:pt x="59787" y="112883"/>
                </a:cubicBezTo>
                <a:close/>
                <a:moveTo>
                  <a:pt x="104734" y="95705"/>
                </a:moveTo>
                <a:lnTo>
                  <a:pt x="104734" y="95705"/>
                </a:lnTo>
                <a:cubicBezTo>
                  <a:pt x="14840" y="95705"/>
                  <a:pt x="14840" y="95705"/>
                  <a:pt x="14840" y="95705"/>
                </a:cubicBezTo>
                <a:cubicBezTo>
                  <a:pt x="14840" y="15214"/>
                  <a:pt x="14840" y="15214"/>
                  <a:pt x="14840" y="15214"/>
                </a:cubicBezTo>
                <a:cubicBezTo>
                  <a:pt x="104734" y="15214"/>
                  <a:pt x="104734" y="15214"/>
                  <a:pt x="104734" y="15214"/>
                </a:cubicBezTo>
                <a:lnTo>
                  <a:pt x="104734" y="957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45700" tIns="22850" rIns="45700" bIns="22850" rtlCol="0" anchor="ctr" anchorCtr="0">
            <a:noAutofit/>
          </a:bodyPr>
          <a:lstStyle/>
          <a:p>
            <a:pPr rtl="0"/>
            <a:endParaRPr lang="es-ES" noProof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492847" y="4567463"/>
            <a:ext cx="2829569" cy="2912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>
              <a:lnSpc>
                <a:spcPct val="120000"/>
              </a:lnSpc>
            </a:pPr>
            <a:r>
              <a:rPr lang="es-ES" sz="1200" b="1" noProof="1">
                <a:solidFill>
                  <a:schemeClr val="accent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123 123 1234</a:t>
            </a:r>
          </a:p>
        </p:txBody>
      </p:sp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94485F9-90F6-432D-BFF9-D47B53BB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1"/>
              <a:t>Diapositiva 15</a:t>
            </a:r>
          </a:p>
        </p:txBody>
      </p:sp>
    </p:spTree>
    <p:extLst>
      <p:ext uri="{BB962C8B-B14F-4D97-AF65-F5344CB8AC3E}">
        <p14:creationId xmlns:p14="http://schemas.microsoft.com/office/powerpoint/2010/main" val="345634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2" grpId="0" animBg="1"/>
      <p:bldP spid="16" grpId="0"/>
      <p:bldP spid="13" grpId="0" animBg="1"/>
      <p:bldP spid="17" grpId="0"/>
      <p:bldP spid="14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Fotografía de una taza de café llena, en una mesa y rodeada de granos de caf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ángulo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18" name="Cuadro de texto 17"/>
          <p:cNvSpPr txBox="1"/>
          <p:nvPr/>
        </p:nvSpPr>
        <p:spPr>
          <a:xfrm>
            <a:off x="961229" y="1811629"/>
            <a:ext cx="5631160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80000"/>
              </a:lnSpc>
            </a:pPr>
            <a:r>
              <a:rPr lang="es-ES" sz="3200" noProof="1">
                <a:solidFill>
                  <a:schemeClr val="accent1"/>
                </a:solidFill>
                <a:latin typeface="Arial Black" panose="020B0A04020102020204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NUESTRA GRAN IDEA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961229" y="2563242"/>
            <a:ext cx="3961291" cy="112646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 rtl="0">
              <a:lnSpc>
                <a:spcPct val="120000"/>
              </a:lnSpc>
            </a:pPr>
            <a:r>
              <a:rPr lang="es-ES" sz="1400" noProof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La misión</a:t>
            </a:r>
            <a:r>
              <a:rPr lang="es-ES" sz="1400" b="1" noProof="1">
                <a:solidFill>
                  <a:schemeClr val="accent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s-ES" sz="1400" noProof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de</a:t>
            </a:r>
            <a:r>
              <a:rPr lang="es-ES" sz="1400" b="1" noProof="1">
                <a:solidFill>
                  <a:schemeClr val="accent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Su cafetería </a:t>
            </a:r>
            <a:r>
              <a:rPr lang="es-ES" sz="1400" noProof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es convertirse en un líder reconocido de su mercado objetivo para proporcionar una selección excelente de cafés y bebidas de café envasadas de alta calidad.</a:t>
            </a:r>
          </a:p>
        </p:txBody>
      </p:sp>
      <p:pic>
        <p:nvPicPr>
          <p:cNvPr id="38" name="Imagen 37" descr="Ilustración de una taza de café y un plato con vapor saliendo y las palabras “Cafetería” en el vapor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29" y="3899962"/>
            <a:ext cx="1907451" cy="2747780"/>
          </a:xfrm>
          <a:prstGeom prst="rect">
            <a:avLst/>
          </a:prstGeom>
        </p:spPr>
      </p:pic>
      <p:sp>
        <p:nvSpPr>
          <p:cNvPr id="4" name="Título 3" hidden="1">
            <a:extLst>
              <a:ext uri="{FF2B5EF4-FFF2-40B4-BE49-F238E27FC236}">
                <a16:creationId xmlns:a16="http://schemas.microsoft.com/office/drawing/2014/main" id="{B99C03C8-BF33-4C27-9832-97127EEB1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1"/>
              <a:t>Diapositiva 2</a:t>
            </a:r>
          </a:p>
        </p:txBody>
      </p:sp>
    </p:spTree>
    <p:extLst>
      <p:ext uri="{BB962C8B-B14F-4D97-AF65-F5344CB8AC3E}">
        <p14:creationId xmlns:p14="http://schemas.microsoft.com/office/powerpoint/2010/main" val="350305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2" decel="3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Cuadro de texto 1133"/>
          <p:cNvSpPr txBox="1"/>
          <p:nvPr/>
        </p:nvSpPr>
        <p:spPr>
          <a:xfrm>
            <a:off x="381000" y="243235"/>
            <a:ext cx="9019227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80000"/>
              </a:lnSpc>
            </a:pPr>
            <a:r>
              <a:rPr lang="es-ES" sz="3200" b="1" noProof="1">
                <a:solidFill>
                  <a:schemeClr val="accent1"/>
                </a:solidFill>
                <a:latin typeface="Arial Black" panose="020B0A04020102020204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PERSPECTIVA DE LA INDUSTRIA</a:t>
            </a:r>
          </a:p>
        </p:txBody>
      </p:sp>
      <p:grpSp>
        <p:nvGrpSpPr>
          <p:cNvPr id="3" name="Grupo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48425"/>
            <a:ext cx="342900" cy="590715"/>
            <a:chOff x="0" y="148425"/>
            <a:chExt cx="342900" cy="590715"/>
          </a:xfrm>
        </p:grpSpPr>
        <p:sp>
          <p:nvSpPr>
            <p:cNvPr id="2" name="Rectángulo 1"/>
            <p:cNvSpPr/>
            <p:nvPr/>
          </p:nvSpPr>
          <p:spPr>
            <a:xfrm>
              <a:off x="0" y="148425"/>
              <a:ext cx="213360" cy="5907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49" name="Rectángulo 48"/>
            <p:cNvSpPr/>
            <p:nvPr/>
          </p:nvSpPr>
          <p:spPr>
            <a:xfrm>
              <a:off x="251460" y="148425"/>
              <a:ext cx="91440" cy="5907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</p:grpSp>
      <p:grpSp>
        <p:nvGrpSpPr>
          <p:cNvPr id="9" name="Grupo 8" descr="Columna 1"/>
          <p:cNvGrpSpPr/>
          <p:nvPr/>
        </p:nvGrpSpPr>
        <p:grpSpPr>
          <a:xfrm>
            <a:off x="902013" y="2187952"/>
            <a:ext cx="1889760" cy="1019056"/>
            <a:chOff x="2506980" y="1891784"/>
            <a:chExt cx="1889760" cy="1019056"/>
          </a:xfrm>
        </p:grpSpPr>
        <p:grpSp>
          <p:nvGrpSpPr>
            <p:cNvPr id="7" name="Grupo 6"/>
            <p:cNvGrpSpPr/>
            <p:nvPr/>
          </p:nvGrpSpPr>
          <p:grpSpPr>
            <a:xfrm>
              <a:off x="2506980" y="1912620"/>
              <a:ext cx="1889760" cy="998220"/>
              <a:chOff x="960120" y="1737360"/>
              <a:chExt cx="1889760" cy="998220"/>
            </a:xfrm>
          </p:grpSpPr>
          <p:sp>
            <p:nvSpPr>
              <p:cNvPr id="5" name="Rectángulo 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60120" y="1737360"/>
                <a:ext cx="1889760" cy="3276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sz="1200" noProof="1"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Rectángulo 5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60120" y="2065020"/>
                <a:ext cx="1889760" cy="6705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sz="1200" noProof="1"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Cuadro de texto 7"/>
            <p:cNvSpPr txBox="1"/>
            <p:nvPr/>
          </p:nvSpPr>
          <p:spPr>
            <a:xfrm>
              <a:off x="2915205" y="1891784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es-ES" noProof="1">
                  <a:solidFill>
                    <a:schemeClr val="accent1"/>
                  </a:solidFill>
                  <a:latin typeface="Arial Black" panose="020B0A0402010202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20 000</a:t>
              </a:r>
            </a:p>
          </p:txBody>
        </p:sp>
        <p:sp>
          <p:nvSpPr>
            <p:cNvPr id="54" name="Cuadro de texto 53"/>
            <p:cNvSpPr txBox="1"/>
            <p:nvPr/>
          </p:nvSpPr>
          <p:spPr>
            <a:xfrm>
              <a:off x="2748415" y="2324368"/>
              <a:ext cx="1364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 sz="1400" noProof="1">
                  <a:solidFill>
                    <a:schemeClr val="tx2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Tiendas en EE. UU.</a:t>
              </a:r>
            </a:p>
          </p:txBody>
        </p:sp>
      </p:grpSp>
      <p:grpSp>
        <p:nvGrpSpPr>
          <p:cNvPr id="56" name="Grupo 55" descr="Columna 2"/>
          <p:cNvGrpSpPr/>
          <p:nvPr/>
        </p:nvGrpSpPr>
        <p:grpSpPr>
          <a:xfrm>
            <a:off x="3027993" y="2187952"/>
            <a:ext cx="1889760" cy="1019056"/>
            <a:chOff x="2506980" y="1891784"/>
            <a:chExt cx="1889760" cy="1019056"/>
          </a:xfrm>
        </p:grpSpPr>
        <p:grpSp>
          <p:nvGrpSpPr>
            <p:cNvPr id="57" name="Grupo 56"/>
            <p:cNvGrpSpPr/>
            <p:nvPr/>
          </p:nvGrpSpPr>
          <p:grpSpPr>
            <a:xfrm>
              <a:off x="2506980" y="1912620"/>
              <a:ext cx="1889760" cy="998220"/>
              <a:chOff x="960120" y="1737360"/>
              <a:chExt cx="1889760" cy="998220"/>
            </a:xfrm>
          </p:grpSpPr>
          <p:sp>
            <p:nvSpPr>
              <p:cNvPr id="60" name="Rectángulo 5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60120" y="1737360"/>
                <a:ext cx="1889760" cy="3276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sz="1200" noProof="1"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Rectángulo 6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60120" y="2065020"/>
                <a:ext cx="1889760" cy="6705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sz="1200" noProof="1"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8" name="Cuadro de texto 57"/>
            <p:cNvSpPr txBox="1"/>
            <p:nvPr/>
          </p:nvSpPr>
          <p:spPr>
            <a:xfrm>
              <a:off x="2979325" y="1891784"/>
              <a:ext cx="9028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es-ES" noProof="1">
                  <a:solidFill>
                    <a:schemeClr val="accent1"/>
                  </a:solidFill>
                  <a:latin typeface="Arial Black" panose="020B0A0402010202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10B €</a:t>
              </a:r>
            </a:p>
          </p:txBody>
        </p:sp>
        <p:sp>
          <p:nvSpPr>
            <p:cNvPr id="59" name="Cuadro de texto 58"/>
            <p:cNvSpPr txBox="1"/>
            <p:nvPr/>
          </p:nvSpPr>
          <p:spPr>
            <a:xfrm>
              <a:off x="2748415" y="2324368"/>
              <a:ext cx="1364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 sz="1400" noProof="1">
                  <a:solidFill>
                    <a:schemeClr val="tx2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En ingresos combinados</a:t>
              </a:r>
            </a:p>
          </p:txBody>
        </p:sp>
      </p:grpSp>
      <p:grpSp>
        <p:nvGrpSpPr>
          <p:cNvPr id="62" name="Grupo 61" descr="Columna 3"/>
          <p:cNvGrpSpPr/>
          <p:nvPr/>
        </p:nvGrpSpPr>
        <p:grpSpPr>
          <a:xfrm>
            <a:off x="5153973" y="2187952"/>
            <a:ext cx="1889760" cy="1019056"/>
            <a:chOff x="2506980" y="1891784"/>
            <a:chExt cx="1889760" cy="1019056"/>
          </a:xfrm>
        </p:grpSpPr>
        <p:grpSp>
          <p:nvGrpSpPr>
            <p:cNvPr id="63" name="Grupo 62"/>
            <p:cNvGrpSpPr/>
            <p:nvPr/>
          </p:nvGrpSpPr>
          <p:grpSpPr>
            <a:xfrm>
              <a:off x="2506980" y="1912620"/>
              <a:ext cx="1889760" cy="998220"/>
              <a:chOff x="960120" y="1737360"/>
              <a:chExt cx="1889760" cy="998220"/>
            </a:xfrm>
          </p:grpSpPr>
          <p:sp>
            <p:nvSpPr>
              <p:cNvPr id="66" name="Rectángulo 6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60120" y="1737360"/>
                <a:ext cx="1889760" cy="3276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sz="1200" noProof="1"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Rectángulo 6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60120" y="2065020"/>
                <a:ext cx="1889760" cy="6705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sz="1200" noProof="1"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Cuadro de texto 63"/>
            <p:cNvSpPr txBox="1"/>
            <p:nvPr/>
          </p:nvSpPr>
          <p:spPr>
            <a:xfrm>
              <a:off x="3069094" y="1891784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es-ES" noProof="1">
                  <a:solidFill>
                    <a:schemeClr val="accent1"/>
                  </a:solidFill>
                  <a:latin typeface="Arial Black" panose="020B0A0402010202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85%</a:t>
              </a:r>
            </a:p>
          </p:txBody>
        </p:sp>
        <p:sp>
          <p:nvSpPr>
            <p:cNvPr id="65" name="Cuadro de texto 64"/>
            <p:cNvSpPr txBox="1"/>
            <p:nvPr/>
          </p:nvSpPr>
          <p:spPr>
            <a:xfrm>
              <a:off x="2748415" y="2324368"/>
              <a:ext cx="1364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 sz="1400" noProof="1">
                  <a:solidFill>
                    <a:schemeClr val="tx2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Margen bruto promedio</a:t>
              </a:r>
            </a:p>
          </p:txBody>
        </p:sp>
      </p:grpSp>
      <p:grpSp>
        <p:nvGrpSpPr>
          <p:cNvPr id="68" name="Grupo 67" descr="Columna 4"/>
          <p:cNvGrpSpPr/>
          <p:nvPr/>
        </p:nvGrpSpPr>
        <p:grpSpPr>
          <a:xfrm>
            <a:off x="7279953" y="2187952"/>
            <a:ext cx="1889760" cy="1019056"/>
            <a:chOff x="2506980" y="1891784"/>
            <a:chExt cx="1889760" cy="1019056"/>
          </a:xfrm>
        </p:grpSpPr>
        <p:grpSp>
          <p:nvGrpSpPr>
            <p:cNvPr id="69" name="Grupo 68"/>
            <p:cNvGrpSpPr/>
            <p:nvPr/>
          </p:nvGrpSpPr>
          <p:grpSpPr>
            <a:xfrm>
              <a:off x="2506980" y="1912620"/>
              <a:ext cx="1889760" cy="998220"/>
              <a:chOff x="960120" y="1737360"/>
              <a:chExt cx="1889760" cy="998220"/>
            </a:xfrm>
          </p:grpSpPr>
          <p:sp>
            <p:nvSpPr>
              <p:cNvPr id="72" name="Rectángulo 7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60120" y="1737360"/>
                <a:ext cx="1889760" cy="3276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sz="1200" noProof="1"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Rectángulo 7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60120" y="2065020"/>
                <a:ext cx="1889760" cy="6705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sz="1200" noProof="1"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0" name="Cuadro de texto 69"/>
            <p:cNvSpPr txBox="1"/>
            <p:nvPr/>
          </p:nvSpPr>
          <p:spPr>
            <a:xfrm>
              <a:off x="2799789" y="1891784"/>
              <a:ext cx="1261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es-ES" noProof="1">
                  <a:solidFill>
                    <a:schemeClr val="accent1"/>
                  </a:solidFill>
                  <a:latin typeface="Arial Black" panose="020B0A0402010202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50 000 €</a:t>
              </a:r>
            </a:p>
          </p:txBody>
        </p:sp>
        <p:sp>
          <p:nvSpPr>
            <p:cNvPr id="71" name="Cuadro de texto 70"/>
            <p:cNvSpPr txBox="1"/>
            <p:nvPr/>
          </p:nvSpPr>
          <p:spPr>
            <a:xfrm>
              <a:off x="2748415" y="2324368"/>
              <a:ext cx="1364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 sz="1400" noProof="1">
                  <a:solidFill>
                    <a:schemeClr val="tx2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En Ingresos por trabajador</a:t>
              </a:r>
            </a:p>
          </p:txBody>
        </p:sp>
      </p:grpSp>
      <p:grpSp>
        <p:nvGrpSpPr>
          <p:cNvPr id="74" name="Grupo 73" descr="Columna 5"/>
          <p:cNvGrpSpPr/>
          <p:nvPr/>
        </p:nvGrpSpPr>
        <p:grpSpPr>
          <a:xfrm>
            <a:off x="9400227" y="2208788"/>
            <a:ext cx="1889760" cy="1019056"/>
            <a:chOff x="2506980" y="1891784"/>
            <a:chExt cx="1889760" cy="1019056"/>
          </a:xfrm>
        </p:grpSpPr>
        <p:grpSp>
          <p:nvGrpSpPr>
            <p:cNvPr id="75" name="Grupo 74"/>
            <p:cNvGrpSpPr/>
            <p:nvPr/>
          </p:nvGrpSpPr>
          <p:grpSpPr>
            <a:xfrm>
              <a:off x="2506980" y="1912620"/>
              <a:ext cx="1889760" cy="998220"/>
              <a:chOff x="960120" y="1737360"/>
              <a:chExt cx="1889760" cy="998220"/>
            </a:xfrm>
          </p:grpSpPr>
          <p:sp>
            <p:nvSpPr>
              <p:cNvPr id="78" name="Rectángulo 7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60120" y="1737360"/>
                <a:ext cx="1889760" cy="3276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sz="1200" noProof="1"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Rectángulo 7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60120" y="2065020"/>
                <a:ext cx="1889760" cy="6705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sz="1200" noProof="1"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6" name="Cuadro de texto 75"/>
            <p:cNvSpPr txBox="1"/>
            <p:nvPr/>
          </p:nvSpPr>
          <p:spPr>
            <a:xfrm>
              <a:off x="3069094" y="1891784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es-ES" noProof="1">
                  <a:solidFill>
                    <a:schemeClr val="accent1"/>
                  </a:solidFill>
                  <a:latin typeface="Arial Black" panose="020B0A0402010202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10%</a:t>
              </a:r>
            </a:p>
          </p:txBody>
        </p:sp>
        <p:sp>
          <p:nvSpPr>
            <p:cNvPr id="77" name="Cuadro de texto 76"/>
            <p:cNvSpPr txBox="1"/>
            <p:nvPr/>
          </p:nvSpPr>
          <p:spPr>
            <a:xfrm>
              <a:off x="2605129" y="2324368"/>
              <a:ext cx="165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 sz="1400" noProof="1">
                  <a:solidFill>
                    <a:schemeClr val="tx2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Aumento de ingresos por año</a:t>
              </a:r>
            </a:p>
          </p:txBody>
        </p:sp>
      </p:grpSp>
      <p:grpSp>
        <p:nvGrpSpPr>
          <p:cNvPr id="83" name="Grupo 82" descr="Texto del botón"/>
          <p:cNvGrpSpPr/>
          <p:nvPr/>
        </p:nvGrpSpPr>
        <p:grpSpPr>
          <a:xfrm>
            <a:off x="4422086" y="4660751"/>
            <a:ext cx="3347826" cy="702368"/>
            <a:chOff x="2670968" y="1912620"/>
            <a:chExt cx="1561785" cy="327660"/>
          </a:xfrm>
        </p:grpSpPr>
        <p:sp>
          <p:nvSpPr>
            <p:cNvPr id="87" name="Rectángulo 8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670968" y="1912620"/>
              <a:ext cx="1561785" cy="3276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200" noProof="1">
                <a:latin typeface="Arial Black" panose="020B0A04020102020204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85" name="Cuadro de texto 84"/>
            <p:cNvSpPr txBox="1"/>
            <p:nvPr/>
          </p:nvSpPr>
          <p:spPr>
            <a:xfrm>
              <a:off x="3041551" y="1925691"/>
              <a:ext cx="820619" cy="301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es-ES" sz="3600" noProof="1">
                  <a:solidFill>
                    <a:schemeClr val="tx2"/>
                  </a:solidFill>
                  <a:latin typeface="Arial Black" panose="020B0A0402010202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ÉXITO</a:t>
              </a:r>
            </a:p>
          </p:txBody>
        </p:sp>
      </p:grpSp>
      <p:cxnSp>
        <p:nvCxnSpPr>
          <p:cNvPr id="14" name="Conector angular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51" idx="2"/>
            <a:endCxn id="79" idx="2"/>
          </p:cNvCxnSpPr>
          <p:nvPr/>
        </p:nvCxnSpPr>
        <p:spPr>
          <a:xfrm rot="16200000" flipH="1">
            <a:off x="6085582" y="-1031681"/>
            <a:ext cx="20836" cy="8498214"/>
          </a:xfrm>
          <a:prstGeom prst="bentConnector3">
            <a:avLst>
              <a:gd name="adj1" fmla="val 3720561"/>
            </a:avLst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67" idx="2"/>
          </p:cNvCxnSpPr>
          <p:nvPr/>
        </p:nvCxnSpPr>
        <p:spPr>
          <a:xfrm>
            <a:off x="6098853" y="3207008"/>
            <a:ext cx="0" cy="776347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cto 10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965058" y="3207005"/>
            <a:ext cx="0" cy="776347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cto 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224833" y="3207006"/>
            <a:ext cx="0" cy="776347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5999" y="3983352"/>
            <a:ext cx="0" cy="606936"/>
          </a:xfrm>
          <a:prstGeom prst="straightConnector1">
            <a:avLst/>
          </a:prstGeom>
          <a:ln w="127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 hidden="1">
            <a:extLst>
              <a:ext uri="{FF2B5EF4-FFF2-40B4-BE49-F238E27FC236}">
                <a16:creationId xmlns:a16="http://schemas.microsoft.com/office/drawing/2014/main" id="{6BE13EF6-C310-4B5C-82B9-B423DA069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1"/>
              <a:t>Diapositiva 3</a:t>
            </a:r>
          </a:p>
        </p:txBody>
      </p:sp>
    </p:spTree>
    <p:extLst>
      <p:ext uri="{BB962C8B-B14F-4D97-AF65-F5344CB8AC3E}">
        <p14:creationId xmlns:p14="http://schemas.microsoft.com/office/powerpoint/2010/main" val="845286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Cuadro de texto 1133"/>
          <p:cNvSpPr txBox="1"/>
          <p:nvPr/>
        </p:nvSpPr>
        <p:spPr>
          <a:xfrm>
            <a:off x="381000" y="243235"/>
            <a:ext cx="6099463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80000"/>
              </a:lnSpc>
            </a:pPr>
            <a:r>
              <a:rPr lang="es-ES" sz="3200" noProof="1">
                <a:solidFill>
                  <a:schemeClr val="accent1"/>
                </a:solidFill>
                <a:latin typeface="Arial Black" panose="020B0A04020102020204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EL MERCADO</a:t>
            </a:r>
          </a:p>
        </p:txBody>
      </p:sp>
      <p:grpSp>
        <p:nvGrpSpPr>
          <p:cNvPr id="3" name="Grupo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48425"/>
            <a:ext cx="342900" cy="590715"/>
            <a:chOff x="0" y="148425"/>
            <a:chExt cx="342900" cy="590715"/>
          </a:xfrm>
        </p:grpSpPr>
        <p:sp>
          <p:nvSpPr>
            <p:cNvPr id="2" name="Rectángulo 1"/>
            <p:cNvSpPr/>
            <p:nvPr/>
          </p:nvSpPr>
          <p:spPr>
            <a:xfrm>
              <a:off x="0" y="148425"/>
              <a:ext cx="213360" cy="5907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49" name="Rectángulo 48"/>
            <p:cNvSpPr/>
            <p:nvPr/>
          </p:nvSpPr>
          <p:spPr>
            <a:xfrm>
              <a:off x="251460" y="148425"/>
              <a:ext cx="91440" cy="5907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</p:grpSp>
      <p:sp>
        <p:nvSpPr>
          <p:cNvPr id="44" name="Rectángulo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76680"/>
            <a:ext cx="12192000" cy="24713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graphicFrame>
        <p:nvGraphicFramePr>
          <p:cNvPr id="45" name="Gráfico 44" descr="Estilo del gráfico circular"/>
          <p:cNvGraphicFramePr/>
          <p:nvPr>
            <p:extLst>
              <p:ext uri="{D42A27DB-BD31-4B8C-83A1-F6EECF244321}">
                <p14:modId xmlns:p14="http://schemas.microsoft.com/office/powerpoint/2010/main" val="876410598"/>
              </p:ext>
            </p:extLst>
          </p:nvPr>
        </p:nvGraphicFramePr>
        <p:xfrm>
          <a:off x="381000" y="1376680"/>
          <a:ext cx="1769456" cy="216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Elipse 45"/>
          <p:cNvSpPr/>
          <p:nvPr/>
        </p:nvSpPr>
        <p:spPr>
          <a:xfrm>
            <a:off x="741213" y="1928800"/>
            <a:ext cx="1060269" cy="106026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s-ES" sz="2000" noProof="1">
                <a:solidFill>
                  <a:schemeClr val="bg1"/>
                </a:solidFill>
                <a:latin typeface="Arial Black" panose="020B0A04020102020204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21%</a:t>
            </a:r>
          </a:p>
        </p:txBody>
      </p:sp>
      <p:sp>
        <p:nvSpPr>
          <p:cNvPr id="4" name="Cuadro de texto 3"/>
          <p:cNvSpPr txBox="1"/>
          <p:nvPr/>
        </p:nvSpPr>
        <p:spPr>
          <a:xfrm>
            <a:off x="368688" y="3306568"/>
            <a:ext cx="1794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s-ES" sz="1400" b="1" noProof="1">
                <a:solidFill>
                  <a:schemeClr val="accent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Residentes locales</a:t>
            </a:r>
          </a:p>
        </p:txBody>
      </p:sp>
      <p:graphicFrame>
        <p:nvGraphicFramePr>
          <p:cNvPr id="88" name="Gráfico 87" descr="Estilo del gráfico circular"/>
          <p:cNvGraphicFramePr/>
          <p:nvPr>
            <p:extLst>
              <p:ext uri="{D42A27DB-BD31-4B8C-83A1-F6EECF244321}">
                <p14:modId xmlns:p14="http://schemas.microsoft.com/office/powerpoint/2010/main" val="1406558401"/>
              </p:ext>
            </p:extLst>
          </p:nvPr>
        </p:nvGraphicFramePr>
        <p:xfrm>
          <a:off x="2796136" y="1376680"/>
          <a:ext cx="1769456" cy="216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9" name="Elipse 88"/>
          <p:cNvSpPr/>
          <p:nvPr/>
        </p:nvSpPr>
        <p:spPr>
          <a:xfrm>
            <a:off x="3156349" y="1928800"/>
            <a:ext cx="1060269" cy="106026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s-ES" sz="2000" noProof="1">
                <a:solidFill>
                  <a:schemeClr val="bg1"/>
                </a:solidFill>
                <a:latin typeface="Arial Black" panose="020B0A04020102020204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36%</a:t>
            </a:r>
          </a:p>
        </p:txBody>
      </p:sp>
      <p:sp>
        <p:nvSpPr>
          <p:cNvPr id="90" name="Cuadro de texto 89"/>
          <p:cNvSpPr txBox="1"/>
          <p:nvPr/>
        </p:nvSpPr>
        <p:spPr>
          <a:xfrm>
            <a:off x="3247351" y="3306568"/>
            <a:ext cx="867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s-ES" sz="1400" b="1" noProof="1">
                <a:solidFill>
                  <a:schemeClr val="accent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Turistas</a:t>
            </a:r>
          </a:p>
        </p:txBody>
      </p:sp>
      <p:graphicFrame>
        <p:nvGraphicFramePr>
          <p:cNvPr id="92" name="Gráfico 91" descr="Estilo del gráfico circular"/>
          <p:cNvGraphicFramePr/>
          <p:nvPr>
            <p:extLst>
              <p:ext uri="{D42A27DB-BD31-4B8C-83A1-F6EECF244321}">
                <p14:modId xmlns:p14="http://schemas.microsoft.com/office/powerpoint/2010/main" val="1027228781"/>
              </p:ext>
            </p:extLst>
          </p:nvPr>
        </p:nvGraphicFramePr>
        <p:xfrm>
          <a:off x="5211272" y="1376680"/>
          <a:ext cx="1769456" cy="216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3" name="Elipse 92"/>
          <p:cNvSpPr/>
          <p:nvPr/>
        </p:nvSpPr>
        <p:spPr>
          <a:xfrm>
            <a:off x="5571485" y="1928800"/>
            <a:ext cx="1060269" cy="106026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s-ES" sz="2000" noProof="1">
                <a:solidFill>
                  <a:schemeClr val="bg1"/>
                </a:solidFill>
                <a:latin typeface="Arial Black" panose="020B0A04020102020204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29%</a:t>
            </a:r>
          </a:p>
        </p:txBody>
      </p:sp>
      <p:sp>
        <p:nvSpPr>
          <p:cNvPr id="94" name="Cuadro de texto 93"/>
          <p:cNvSpPr txBox="1"/>
          <p:nvPr/>
        </p:nvSpPr>
        <p:spPr>
          <a:xfrm>
            <a:off x="5656653" y="3306568"/>
            <a:ext cx="878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s-ES" sz="1400" b="1" noProof="1">
                <a:solidFill>
                  <a:schemeClr val="accent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Viajeros</a:t>
            </a:r>
          </a:p>
        </p:txBody>
      </p:sp>
      <p:graphicFrame>
        <p:nvGraphicFramePr>
          <p:cNvPr id="96" name="Gráfico 95" descr="Estilo del gráfico circular"/>
          <p:cNvGraphicFramePr/>
          <p:nvPr>
            <p:extLst>
              <p:ext uri="{D42A27DB-BD31-4B8C-83A1-F6EECF244321}">
                <p14:modId xmlns:p14="http://schemas.microsoft.com/office/powerpoint/2010/main" val="424943325"/>
              </p:ext>
            </p:extLst>
          </p:nvPr>
        </p:nvGraphicFramePr>
        <p:xfrm>
          <a:off x="7626408" y="1376680"/>
          <a:ext cx="1769456" cy="216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7" name="Elipse 96"/>
          <p:cNvSpPr/>
          <p:nvPr/>
        </p:nvSpPr>
        <p:spPr>
          <a:xfrm>
            <a:off x="7986621" y="1928800"/>
            <a:ext cx="1060269" cy="106026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s-ES" sz="2000" noProof="1">
                <a:solidFill>
                  <a:schemeClr val="bg1"/>
                </a:solidFill>
                <a:latin typeface="Arial Black" panose="020B0A04020102020204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7%</a:t>
            </a:r>
          </a:p>
        </p:txBody>
      </p:sp>
      <p:sp>
        <p:nvSpPr>
          <p:cNvPr id="98" name="Cuadro de texto 97"/>
          <p:cNvSpPr txBox="1"/>
          <p:nvPr/>
        </p:nvSpPr>
        <p:spPr>
          <a:xfrm>
            <a:off x="8035687" y="3306568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s-ES" sz="1400" b="1" noProof="1">
                <a:solidFill>
                  <a:schemeClr val="accent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Alumnos</a:t>
            </a:r>
          </a:p>
        </p:txBody>
      </p:sp>
      <p:graphicFrame>
        <p:nvGraphicFramePr>
          <p:cNvPr id="100" name="Gráfico 99" descr="Estilo del gráfico circular"/>
          <p:cNvGraphicFramePr/>
          <p:nvPr>
            <p:extLst>
              <p:ext uri="{D42A27DB-BD31-4B8C-83A1-F6EECF244321}">
                <p14:modId xmlns:p14="http://schemas.microsoft.com/office/powerpoint/2010/main" val="1292697392"/>
              </p:ext>
            </p:extLst>
          </p:nvPr>
        </p:nvGraphicFramePr>
        <p:xfrm>
          <a:off x="10041544" y="1376680"/>
          <a:ext cx="1769456" cy="216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1" name="Elipse 100"/>
          <p:cNvSpPr/>
          <p:nvPr/>
        </p:nvSpPr>
        <p:spPr>
          <a:xfrm>
            <a:off x="10401757" y="1928800"/>
            <a:ext cx="1060269" cy="106026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s-ES" sz="2000" noProof="1">
                <a:solidFill>
                  <a:schemeClr val="bg1"/>
                </a:solidFill>
                <a:latin typeface="Arial Black" panose="020B0A04020102020204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7%</a:t>
            </a:r>
          </a:p>
        </p:txBody>
      </p:sp>
      <p:sp>
        <p:nvSpPr>
          <p:cNvPr id="104" name="Cuadro de texto 103"/>
          <p:cNvSpPr txBox="1"/>
          <p:nvPr/>
        </p:nvSpPr>
        <p:spPr>
          <a:xfrm>
            <a:off x="10072517" y="3306568"/>
            <a:ext cx="1707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s-ES" sz="1400" b="1" noProof="1">
                <a:solidFill>
                  <a:schemeClr val="accent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Nuevas empresas</a:t>
            </a:r>
          </a:p>
        </p:txBody>
      </p:sp>
      <p:graphicFrame>
        <p:nvGraphicFramePr>
          <p:cNvPr id="105" name="Tabla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2869"/>
              </p:ext>
            </p:extLst>
          </p:nvPr>
        </p:nvGraphicFramePr>
        <p:xfrm>
          <a:off x="552231" y="4206573"/>
          <a:ext cx="11133227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4479">
                  <a:extLst>
                    <a:ext uri="{9D8B030D-6E8A-4147-A177-3AD203B41FA5}">
                      <a16:colId xmlns:a16="http://schemas.microsoft.com/office/drawing/2014/main" val="883291324"/>
                    </a:ext>
                  </a:extLst>
                </a:gridCol>
                <a:gridCol w="1964687">
                  <a:extLst>
                    <a:ext uri="{9D8B030D-6E8A-4147-A177-3AD203B41FA5}">
                      <a16:colId xmlns:a16="http://schemas.microsoft.com/office/drawing/2014/main" val="1983756049"/>
                    </a:ext>
                  </a:extLst>
                </a:gridCol>
                <a:gridCol w="1964687">
                  <a:extLst>
                    <a:ext uri="{9D8B030D-6E8A-4147-A177-3AD203B41FA5}">
                      <a16:colId xmlns:a16="http://schemas.microsoft.com/office/drawing/2014/main" val="355586360"/>
                    </a:ext>
                  </a:extLst>
                </a:gridCol>
                <a:gridCol w="1964687">
                  <a:extLst>
                    <a:ext uri="{9D8B030D-6E8A-4147-A177-3AD203B41FA5}">
                      <a16:colId xmlns:a16="http://schemas.microsoft.com/office/drawing/2014/main" val="3626199509"/>
                    </a:ext>
                  </a:extLst>
                </a:gridCol>
                <a:gridCol w="1964687">
                  <a:extLst>
                    <a:ext uri="{9D8B030D-6E8A-4147-A177-3AD203B41FA5}">
                      <a16:colId xmlns:a16="http://schemas.microsoft.com/office/drawing/2014/main" val="216139382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 rtl="0"/>
                      <a:r>
                        <a:rPr lang="es-ES" sz="1400" b="1" noProof="1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CLIENTES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b="1" noProof="1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CRECIMIENTO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noProof="1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AÑO1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b="1" noProof="1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AÑO2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b="1" noProof="1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AÑO3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00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rtl="0"/>
                      <a:r>
                        <a:rPr lang="es-ES" sz="1200" b="0" noProof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Residentes locales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200" b="0" noProof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200" b="0" noProof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15000 €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200" b="0" noProof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15300 €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200" b="0" noProof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15 606 €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0041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noProof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Turistas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200" b="0" noProof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noProof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25000 €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200" b="0" noProof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26250 €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200" b="0" noProof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27563 €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75563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noProof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Viajeros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200" b="0" noProof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200" b="0" noProof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20000 €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200" b="0" noProof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21000 €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200" b="0" noProof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22050 €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1238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noProof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Alumnos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200" b="0" noProof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200" b="0" noProof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5000 €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200" b="0" noProof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5050 €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200" b="0" noProof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5101 €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126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rtl="0"/>
                      <a:r>
                        <a:rPr lang="es-ES" sz="1200" b="0" noProof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Nuevas empresas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200" b="0" noProof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200" b="0" noProof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5000 €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200" b="0" noProof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5050 €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200" b="0" noProof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5101 €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46698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rtl="0"/>
                      <a:r>
                        <a:rPr lang="es-ES" sz="1400" b="1" noProof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b="1" noProof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2,8%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b="1" noProof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70000 €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b="1" noProof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72650 €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b="1" noProof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75 420 €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589567"/>
                  </a:ext>
                </a:extLst>
              </a:tr>
            </a:tbl>
          </a:graphicData>
        </a:graphic>
      </p:graphicFrame>
      <p:sp>
        <p:nvSpPr>
          <p:cNvPr id="106" name="Cuadro de texto 105"/>
          <p:cNvSpPr txBox="1"/>
          <p:nvPr/>
        </p:nvSpPr>
        <p:spPr>
          <a:xfrm>
            <a:off x="434340" y="1038341"/>
            <a:ext cx="3589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ES" sz="1600" b="1" noProof="1">
                <a:solidFill>
                  <a:schemeClr val="accent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SEGMENTACIÓN DE CLIENTES</a:t>
            </a:r>
          </a:p>
        </p:txBody>
      </p:sp>
      <p:sp>
        <p:nvSpPr>
          <p:cNvPr id="5" name="Título 4" hidden="1">
            <a:extLst>
              <a:ext uri="{FF2B5EF4-FFF2-40B4-BE49-F238E27FC236}">
                <a16:creationId xmlns:a16="http://schemas.microsoft.com/office/drawing/2014/main" id="{91EB68CD-5A94-4E59-AA75-8FF956921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1"/>
              <a:t>Diapositiva 4</a:t>
            </a:r>
          </a:p>
        </p:txBody>
      </p:sp>
    </p:spTree>
    <p:extLst>
      <p:ext uri="{BB962C8B-B14F-4D97-AF65-F5344CB8AC3E}">
        <p14:creationId xmlns:p14="http://schemas.microsoft.com/office/powerpoint/2010/main" val="1660344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" grpId="0"/>
      <p:bldP spid="44" grpId="0" animBg="1"/>
      <p:bldGraphic spid="45" grpId="0">
        <p:bldAsOne/>
      </p:bldGraphic>
      <p:bldP spid="46" grpId="0" animBg="1"/>
      <p:bldP spid="4" grpId="0"/>
      <p:bldGraphic spid="88" grpId="0">
        <p:bldAsOne/>
      </p:bldGraphic>
      <p:bldP spid="89" grpId="0" animBg="1"/>
      <p:bldP spid="90" grpId="0"/>
      <p:bldGraphic spid="92" grpId="0">
        <p:bldAsOne/>
      </p:bldGraphic>
      <p:bldP spid="93" grpId="0" animBg="1"/>
      <p:bldP spid="94" grpId="0"/>
      <p:bldGraphic spid="96" grpId="0">
        <p:bldAsOne/>
      </p:bldGraphic>
      <p:bldP spid="97" grpId="0" animBg="1"/>
      <p:bldP spid="98" grpId="0"/>
      <p:bldGraphic spid="100" grpId="0">
        <p:bldAsOne/>
      </p:bldGraphic>
      <p:bldP spid="101" grpId="0" animBg="1"/>
      <p:bldP spid="104" grpId="0"/>
      <p:bldP spid="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Fotografía de una taza en un plato, con café esparcido con granos de café que sal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ángulo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29" name="Cuadro de texto 28"/>
          <p:cNvSpPr txBox="1"/>
          <p:nvPr/>
        </p:nvSpPr>
        <p:spPr>
          <a:xfrm>
            <a:off x="961228" y="1539995"/>
            <a:ext cx="6879751" cy="889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80000"/>
              </a:lnSpc>
            </a:pPr>
            <a:r>
              <a:rPr lang="es-ES" sz="3200" noProof="1">
                <a:solidFill>
                  <a:schemeClr val="accent1"/>
                </a:solidFill>
                <a:latin typeface="Arial Black" panose="020B0A04020102020204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NUESTRAS OFERTAS PREMIUM</a:t>
            </a:r>
          </a:p>
        </p:txBody>
      </p:sp>
      <p:pic>
        <p:nvPicPr>
          <p:cNvPr id="38" name="Imagen 37" descr="Icono de taza de café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21" y="2767583"/>
            <a:ext cx="343070" cy="494211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838427" y="2870981"/>
            <a:ext cx="4527539" cy="3942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>
              <a:lnSpc>
                <a:spcPct val="120000"/>
              </a:lnSpc>
            </a:pPr>
            <a:r>
              <a:rPr lang="es-ES" b="1" noProof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Café envasado de alta calidad</a:t>
            </a:r>
          </a:p>
        </p:txBody>
      </p:sp>
      <p:pic>
        <p:nvPicPr>
          <p:cNvPr id="31" name="Imagen 30" descr="Icono de taza de café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21" y="3359605"/>
            <a:ext cx="343070" cy="494211"/>
          </a:xfrm>
          <a:prstGeom prst="rect">
            <a:avLst/>
          </a:prstGeom>
        </p:spPr>
      </p:pic>
      <p:sp>
        <p:nvSpPr>
          <p:cNvPr id="32" name="Rectángulo 31"/>
          <p:cNvSpPr/>
          <p:nvPr/>
        </p:nvSpPr>
        <p:spPr>
          <a:xfrm>
            <a:off x="1838427" y="3463003"/>
            <a:ext cx="3251201" cy="39081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>
              <a:lnSpc>
                <a:spcPct val="120000"/>
              </a:lnSpc>
            </a:pPr>
            <a:r>
              <a:rPr lang="es-ES" b="1" noProof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Bebidas de café de lujo</a:t>
            </a:r>
          </a:p>
        </p:txBody>
      </p:sp>
      <p:pic>
        <p:nvPicPr>
          <p:cNvPr id="34" name="Imagen 33" descr="Icono de taza de café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21" y="3951627"/>
            <a:ext cx="343070" cy="494211"/>
          </a:xfrm>
          <a:prstGeom prst="rect">
            <a:avLst/>
          </a:prstGeom>
        </p:spPr>
      </p:pic>
      <p:sp>
        <p:nvSpPr>
          <p:cNvPr id="35" name="Rectángulo 34"/>
          <p:cNvSpPr/>
          <p:nvPr/>
        </p:nvSpPr>
        <p:spPr>
          <a:xfrm>
            <a:off x="1838427" y="4055025"/>
            <a:ext cx="3251201" cy="39081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>
              <a:lnSpc>
                <a:spcPct val="120000"/>
              </a:lnSpc>
            </a:pPr>
            <a:r>
              <a:rPr lang="es-ES" b="1" noProof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Comida local deliciosa</a:t>
            </a:r>
          </a:p>
        </p:txBody>
      </p:sp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F3820DA-290B-43AA-AA9C-82643FA3E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1"/>
              <a:t>Diapositiva 5</a:t>
            </a:r>
          </a:p>
        </p:txBody>
      </p:sp>
    </p:spTree>
    <p:extLst>
      <p:ext uri="{BB962C8B-B14F-4D97-AF65-F5344CB8AC3E}">
        <p14:creationId xmlns:p14="http://schemas.microsoft.com/office/powerpoint/2010/main" val="14774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0" grpId="0"/>
      <p:bldP spid="32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Cuadro de texto 1133"/>
          <p:cNvSpPr txBox="1"/>
          <p:nvPr/>
        </p:nvSpPr>
        <p:spPr>
          <a:xfrm>
            <a:off x="381000" y="243235"/>
            <a:ext cx="6099463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80000"/>
              </a:lnSpc>
            </a:pPr>
            <a:r>
              <a:rPr lang="es-ES" sz="3200" noProof="1">
                <a:solidFill>
                  <a:schemeClr val="accent1"/>
                </a:solidFill>
                <a:latin typeface="Arial Black" panose="020B0A04020102020204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MODELO DE INGRESOS</a:t>
            </a:r>
          </a:p>
        </p:txBody>
      </p:sp>
      <p:grpSp>
        <p:nvGrpSpPr>
          <p:cNvPr id="3" name="Grupo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48425"/>
            <a:ext cx="342900" cy="590715"/>
            <a:chOff x="0" y="148425"/>
            <a:chExt cx="342900" cy="590715"/>
          </a:xfrm>
        </p:grpSpPr>
        <p:sp>
          <p:nvSpPr>
            <p:cNvPr id="2" name="Rectángulo 1"/>
            <p:cNvSpPr/>
            <p:nvPr/>
          </p:nvSpPr>
          <p:spPr>
            <a:xfrm>
              <a:off x="0" y="148425"/>
              <a:ext cx="213360" cy="5907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49" name="Rectángulo 48"/>
            <p:cNvSpPr/>
            <p:nvPr/>
          </p:nvSpPr>
          <p:spPr>
            <a:xfrm>
              <a:off x="251460" y="148425"/>
              <a:ext cx="91440" cy="5907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</p:grpSp>
      <p:grpSp>
        <p:nvGrpSpPr>
          <p:cNvPr id="4" name="Grupo 3" descr="Título de la columna 1"/>
          <p:cNvGrpSpPr/>
          <p:nvPr/>
        </p:nvGrpSpPr>
        <p:grpSpPr>
          <a:xfrm>
            <a:off x="935299" y="1724527"/>
            <a:ext cx="3266127" cy="471428"/>
            <a:chOff x="935299" y="1724527"/>
            <a:chExt cx="3266127" cy="471428"/>
          </a:xfrm>
        </p:grpSpPr>
        <p:sp>
          <p:nvSpPr>
            <p:cNvPr id="5" name="Rectángulo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5299" y="1724527"/>
              <a:ext cx="3266127" cy="4714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200" noProof="1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Cuadro de texto 7"/>
            <p:cNvSpPr txBox="1"/>
            <p:nvPr/>
          </p:nvSpPr>
          <p:spPr>
            <a:xfrm>
              <a:off x="1040131" y="1775575"/>
              <a:ext cx="3056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 noProof="1">
                  <a:solidFill>
                    <a:schemeClr val="accent1"/>
                  </a:solidFill>
                  <a:latin typeface="Arial Black" panose="020B0A0402010202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Café envasado</a:t>
              </a:r>
            </a:p>
          </p:txBody>
        </p:sp>
      </p:grpSp>
      <p:grpSp>
        <p:nvGrpSpPr>
          <p:cNvPr id="6" name="Grupo 5" descr="Texto de la columna 1"/>
          <p:cNvGrpSpPr/>
          <p:nvPr/>
        </p:nvGrpSpPr>
        <p:grpSpPr>
          <a:xfrm>
            <a:off x="935299" y="2195954"/>
            <a:ext cx="3266127" cy="3956971"/>
            <a:chOff x="935299" y="2195954"/>
            <a:chExt cx="3266127" cy="3956971"/>
          </a:xfrm>
        </p:grpSpPr>
        <p:sp>
          <p:nvSpPr>
            <p:cNvPr id="51" name="Rectángulo 5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5299" y="2195954"/>
              <a:ext cx="3266127" cy="39569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200" noProof="1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Cuadro de texto 53"/>
            <p:cNvSpPr txBox="1"/>
            <p:nvPr/>
          </p:nvSpPr>
          <p:spPr>
            <a:xfrm>
              <a:off x="1040131" y="2310373"/>
              <a:ext cx="3056463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rtl="0">
                <a:lnSpc>
                  <a:spcPct val="20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s-ES" sz="1200" noProof="1">
                  <a:solidFill>
                    <a:schemeClr val="tx2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De 35 a 40 variedades diferentes </a:t>
              </a:r>
            </a:p>
            <a:p>
              <a:pPr marL="171450" indent="-171450" rtl="0">
                <a:lnSpc>
                  <a:spcPct val="20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s-ES" sz="1200" noProof="1">
                  <a:solidFill>
                    <a:schemeClr val="tx2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Distintos sabores, intensidades y regiones</a:t>
              </a:r>
            </a:p>
            <a:p>
              <a:pPr marL="171450" indent="-171450" rtl="0">
                <a:lnSpc>
                  <a:spcPct val="20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s-ES" sz="1200" noProof="1">
                  <a:solidFill>
                    <a:schemeClr val="tx2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Inventarios de café especializados </a:t>
              </a:r>
            </a:p>
            <a:p>
              <a:pPr marL="171450" indent="-171450" rtl="0">
                <a:lnSpc>
                  <a:spcPct val="20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s-ES" sz="1200" noProof="1">
                  <a:solidFill>
                    <a:schemeClr val="tx2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Precio por libra </a:t>
              </a:r>
            </a:p>
            <a:p>
              <a:pPr marL="171450" indent="-171450" rtl="0">
                <a:lnSpc>
                  <a:spcPct val="20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s-ES" sz="1200" noProof="1">
                  <a:solidFill>
                    <a:schemeClr val="tx2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Entre 4 y 40,00 € la libra </a:t>
              </a:r>
            </a:p>
            <a:p>
              <a:pPr marL="171450" indent="-171450" rtl="0">
                <a:lnSpc>
                  <a:spcPct val="20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s-ES" sz="1200" noProof="1">
                  <a:solidFill>
                    <a:schemeClr val="tx2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Promedio de 15 € la libra. Clientes que eligen café molido o sin moler</a:t>
              </a:r>
            </a:p>
          </p:txBody>
        </p:sp>
      </p:grpSp>
      <p:grpSp>
        <p:nvGrpSpPr>
          <p:cNvPr id="10" name="Grupo 9" descr="Título de la columna 2"/>
          <p:cNvGrpSpPr/>
          <p:nvPr/>
        </p:nvGrpSpPr>
        <p:grpSpPr>
          <a:xfrm>
            <a:off x="4462937" y="1724527"/>
            <a:ext cx="3266127" cy="471428"/>
            <a:chOff x="4462937" y="1724527"/>
            <a:chExt cx="3266127" cy="471428"/>
          </a:xfrm>
        </p:grpSpPr>
        <p:sp>
          <p:nvSpPr>
            <p:cNvPr id="48" name="Rectángulo 4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462937" y="1724527"/>
              <a:ext cx="3266127" cy="4714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200" noProof="1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Cuadro de texto 45"/>
            <p:cNvSpPr txBox="1"/>
            <p:nvPr/>
          </p:nvSpPr>
          <p:spPr>
            <a:xfrm>
              <a:off x="4567769" y="1775575"/>
              <a:ext cx="3056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 noProof="1">
                  <a:solidFill>
                    <a:schemeClr val="accent1"/>
                  </a:solidFill>
                  <a:latin typeface="Arial Black" panose="020B0A0402010202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Bebidas de café</a:t>
              </a:r>
            </a:p>
          </p:txBody>
        </p:sp>
      </p:grpSp>
      <p:grpSp>
        <p:nvGrpSpPr>
          <p:cNvPr id="11" name="Grupo 10" descr="Texto de la columna 2"/>
          <p:cNvGrpSpPr/>
          <p:nvPr/>
        </p:nvGrpSpPr>
        <p:grpSpPr>
          <a:xfrm>
            <a:off x="4462937" y="2195955"/>
            <a:ext cx="3266127" cy="3956972"/>
            <a:chOff x="4462937" y="2195955"/>
            <a:chExt cx="3266127" cy="3956972"/>
          </a:xfrm>
        </p:grpSpPr>
        <p:sp>
          <p:nvSpPr>
            <p:cNvPr id="50" name="Rectángulo 4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462937" y="2195955"/>
              <a:ext cx="3266127" cy="39569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200" noProof="1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Cuadro de texto 46"/>
            <p:cNvSpPr txBox="1"/>
            <p:nvPr/>
          </p:nvSpPr>
          <p:spPr>
            <a:xfrm>
              <a:off x="4567769" y="2310373"/>
              <a:ext cx="3056463" cy="3728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rtl="0">
                <a:lnSpc>
                  <a:spcPct val="20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s-ES" sz="1200" noProof="1">
                  <a:solidFill>
                    <a:schemeClr val="tx2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Variedad de bebidas de café </a:t>
              </a:r>
            </a:p>
            <a:p>
              <a:pPr marL="171450" indent="-171450" rtl="0">
                <a:lnSpc>
                  <a:spcPct val="20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s-ES" sz="1200" noProof="1">
                  <a:solidFill>
                    <a:schemeClr val="tx2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Tres tamaños de tazas</a:t>
              </a:r>
            </a:p>
            <a:p>
              <a:pPr marL="171450" indent="-171450" rtl="0">
                <a:lnSpc>
                  <a:spcPct val="20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s-ES" sz="1200" noProof="1">
                  <a:solidFill>
                    <a:schemeClr val="tx2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Con un precio que va desde 2,50 € por un café de filtro de 12 onzas hasta 5,75 € por un café con leche de 20 onzas</a:t>
              </a:r>
            </a:p>
            <a:p>
              <a:pPr marL="171450" indent="-171450" rtl="0">
                <a:lnSpc>
                  <a:spcPct val="20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s-ES" sz="1200" noProof="1">
                  <a:solidFill>
                    <a:schemeClr val="tx2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Proporciona un origen de ingresos estable y fiable</a:t>
              </a:r>
            </a:p>
            <a:p>
              <a:pPr marL="171450" indent="-171450" rtl="0">
                <a:lnSpc>
                  <a:spcPct val="20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s-ES" sz="1200" noProof="1">
                  <a:solidFill>
                    <a:schemeClr val="tx2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Muy predecible y con un margen elevado</a:t>
              </a:r>
            </a:p>
          </p:txBody>
        </p:sp>
      </p:grpSp>
      <p:grpSp>
        <p:nvGrpSpPr>
          <p:cNvPr id="12" name="Grupo 11" descr="Título de la columna 3"/>
          <p:cNvGrpSpPr/>
          <p:nvPr/>
        </p:nvGrpSpPr>
        <p:grpSpPr>
          <a:xfrm>
            <a:off x="7990575" y="1724527"/>
            <a:ext cx="3266127" cy="471428"/>
            <a:chOff x="7990575" y="1724527"/>
            <a:chExt cx="3266127" cy="471428"/>
          </a:xfrm>
        </p:grpSpPr>
        <p:sp>
          <p:nvSpPr>
            <p:cNvPr id="81" name="Rectángulo 8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90575" y="1724527"/>
              <a:ext cx="3266127" cy="4714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200" noProof="1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Cuadro de texto 54"/>
            <p:cNvSpPr txBox="1"/>
            <p:nvPr/>
          </p:nvSpPr>
          <p:spPr>
            <a:xfrm>
              <a:off x="8095407" y="1775575"/>
              <a:ext cx="3056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 noProof="1">
                  <a:solidFill>
                    <a:schemeClr val="accent1"/>
                  </a:solidFill>
                  <a:latin typeface="Arial Black" panose="020B0A0402010202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Comida local</a:t>
              </a:r>
            </a:p>
          </p:txBody>
        </p:sp>
      </p:grpSp>
      <p:grpSp>
        <p:nvGrpSpPr>
          <p:cNvPr id="13" name="Grupo 12" descr="Texto de la columna 3"/>
          <p:cNvGrpSpPr/>
          <p:nvPr/>
        </p:nvGrpSpPr>
        <p:grpSpPr>
          <a:xfrm>
            <a:off x="7990575" y="2195955"/>
            <a:ext cx="3266127" cy="3956972"/>
            <a:chOff x="7990575" y="2195955"/>
            <a:chExt cx="3266127" cy="3956972"/>
          </a:xfrm>
        </p:grpSpPr>
        <p:sp>
          <p:nvSpPr>
            <p:cNvPr id="82" name="Rectángulo 8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90575" y="2195955"/>
              <a:ext cx="3266127" cy="39569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200" noProof="1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Cuadro de texto 79"/>
            <p:cNvSpPr txBox="1"/>
            <p:nvPr/>
          </p:nvSpPr>
          <p:spPr>
            <a:xfrm>
              <a:off x="8095407" y="2310373"/>
              <a:ext cx="3056463" cy="2620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rtl="0">
                <a:lnSpc>
                  <a:spcPct val="20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s-ES" sz="1200" noProof="1">
                  <a:solidFill>
                    <a:schemeClr val="tx2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Venta directa de productos de alimentación</a:t>
              </a:r>
            </a:p>
            <a:p>
              <a:pPr marL="171450" indent="-171450" rtl="0">
                <a:lnSpc>
                  <a:spcPct val="20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s-ES" sz="1200" noProof="1">
                  <a:solidFill>
                    <a:schemeClr val="tx2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Origen local</a:t>
              </a:r>
            </a:p>
            <a:p>
              <a:pPr marL="171450" indent="-171450" rtl="0">
                <a:lnSpc>
                  <a:spcPct val="20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s-ES" sz="1200" noProof="1">
                  <a:solidFill>
                    <a:schemeClr val="tx2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Proveedores o chefs conocidos y con buena reputación. </a:t>
              </a:r>
            </a:p>
            <a:p>
              <a:pPr marL="171450" indent="-171450" rtl="0">
                <a:lnSpc>
                  <a:spcPct val="20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s-ES" sz="1200" noProof="1">
                  <a:solidFill>
                    <a:schemeClr val="tx2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Puede haber sándwiches, bollos, burritos, pasteles y galletas</a:t>
              </a:r>
            </a:p>
          </p:txBody>
        </p:sp>
      </p:grpSp>
      <p:sp>
        <p:nvSpPr>
          <p:cNvPr id="7" name="Título 6" hidden="1">
            <a:extLst>
              <a:ext uri="{FF2B5EF4-FFF2-40B4-BE49-F238E27FC236}">
                <a16:creationId xmlns:a16="http://schemas.microsoft.com/office/drawing/2014/main" id="{D602B064-C2D4-46FC-86C8-40ABA1F36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1"/>
              <a:t>Diapositiva 7</a:t>
            </a:r>
          </a:p>
        </p:txBody>
      </p:sp>
    </p:spTree>
    <p:extLst>
      <p:ext uri="{BB962C8B-B14F-4D97-AF65-F5344CB8AC3E}">
        <p14:creationId xmlns:p14="http://schemas.microsoft.com/office/powerpoint/2010/main" val="3870728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Cuadro de texto 1133"/>
          <p:cNvSpPr txBox="1"/>
          <p:nvPr/>
        </p:nvSpPr>
        <p:spPr>
          <a:xfrm>
            <a:off x="381000" y="243235"/>
            <a:ext cx="6099463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80000"/>
              </a:lnSpc>
            </a:pPr>
            <a:r>
              <a:rPr lang="es-ES" sz="3200" noProof="1">
                <a:solidFill>
                  <a:schemeClr val="accent1"/>
                </a:solidFill>
                <a:latin typeface="Arial Black" panose="020B0A04020102020204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PREVISIÓN DE VENTAS</a:t>
            </a:r>
          </a:p>
        </p:txBody>
      </p:sp>
      <p:grpSp>
        <p:nvGrpSpPr>
          <p:cNvPr id="3" name="Grupo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48425"/>
            <a:ext cx="342900" cy="590715"/>
            <a:chOff x="0" y="148425"/>
            <a:chExt cx="342900" cy="590715"/>
          </a:xfrm>
        </p:grpSpPr>
        <p:sp>
          <p:nvSpPr>
            <p:cNvPr id="2" name="Rectángulo 1"/>
            <p:cNvSpPr/>
            <p:nvPr/>
          </p:nvSpPr>
          <p:spPr>
            <a:xfrm>
              <a:off x="0" y="148425"/>
              <a:ext cx="213360" cy="5907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49" name="Rectángulo 48"/>
            <p:cNvSpPr/>
            <p:nvPr/>
          </p:nvSpPr>
          <p:spPr>
            <a:xfrm>
              <a:off x="251460" y="148425"/>
              <a:ext cx="91440" cy="5907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</p:grpSp>
      <p:graphicFrame>
        <p:nvGraphicFramePr>
          <p:cNvPr id="26" name="Tab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161738"/>
              </p:ext>
            </p:extLst>
          </p:nvPr>
        </p:nvGraphicFramePr>
        <p:xfrm>
          <a:off x="838200" y="1290739"/>
          <a:ext cx="659021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2860">
                  <a:extLst>
                    <a:ext uri="{9D8B030D-6E8A-4147-A177-3AD203B41FA5}">
                      <a16:colId xmlns:a16="http://schemas.microsoft.com/office/drawing/2014/main" val="883291324"/>
                    </a:ext>
                  </a:extLst>
                </a:gridCol>
                <a:gridCol w="1342450">
                  <a:extLst>
                    <a:ext uri="{9D8B030D-6E8A-4147-A177-3AD203B41FA5}">
                      <a16:colId xmlns:a16="http://schemas.microsoft.com/office/drawing/2014/main" val="355586360"/>
                    </a:ext>
                  </a:extLst>
                </a:gridCol>
                <a:gridCol w="1342450">
                  <a:extLst>
                    <a:ext uri="{9D8B030D-6E8A-4147-A177-3AD203B41FA5}">
                      <a16:colId xmlns:a16="http://schemas.microsoft.com/office/drawing/2014/main" val="3626199509"/>
                    </a:ext>
                  </a:extLst>
                </a:gridCol>
                <a:gridCol w="1342450">
                  <a:extLst>
                    <a:ext uri="{9D8B030D-6E8A-4147-A177-3AD203B41FA5}">
                      <a16:colId xmlns:a16="http://schemas.microsoft.com/office/drawing/2014/main" val="216139382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 rtl="0"/>
                      <a:r>
                        <a:rPr lang="es" sz="1100" b="1" dirty="0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RESUMEN DE VENTAS DE 3 AÑOS</a:t>
                      </a:r>
                      <a:endParaRPr lang="en-US" sz="1100" b="1" dirty="0"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" sz="1100" b="1" dirty="0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AÑO1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sz="1100" b="1" dirty="0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AÑO2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sz="1100" b="1" dirty="0"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AÑO3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00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rtl="0"/>
                      <a:r>
                        <a:rPr lang="es" sz="105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TOTAL DE VENTAS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sz="105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702 000 €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sz="105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772 200 €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sz="105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849 420 €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0041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" sz="105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TOTAL DE COGS</a:t>
                      </a:r>
                      <a:endParaRPr lang="en-US" sz="105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" sz="105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212 000 €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sz="105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222 600 €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sz="1050" b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233 730 €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75563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rtl="0"/>
                      <a:r>
                        <a:rPr lang="e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BENEFICIO NETO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490 000 €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549 600 €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Lato" panose="020F0502020204030203" pitchFamily="34" charset="0"/>
                          <a:cs typeface="Arial" panose="020B0604020202020204" pitchFamily="34" charset="0"/>
                        </a:rPr>
                        <a:t>615 690 €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589567"/>
                  </a:ext>
                </a:extLst>
              </a:tr>
            </a:tbl>
          </a:graphicData>
        </a:graphic>
      </p:graphicFrame>
      <p:sp>
        <p:nvSpPr>
          <p:cNvPr id="27" name="Cuadro de texto 26"/>
          <p:cNvSpPr txBox="1"/>
          <p:nvPr/>
        </p:nvSpPr>
        <p:spPr>
          <a:xfrm>
            <a:off x="454473" y="2861781"/>
            <a:ext cx="4962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1600" b="1" noProof="1">
                <a:solidFill>
                  <a:schemeClr val="accent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VENTAS ANUALES Y BENEFICIO BRUTO</a:t>
            </a:r>
          </a:p>
        </p:txBody>
      </p:sp>
      <p:graphicFrame>
        <p:nvGraphicFramePr>
          <p:cNvPr id="25" name="Gráfico 24" descr="Gráfico de barras"/>
          <p:cNvGraphicFramePr/>
          <p:nvPr>
            <p:extLst>
              <p:ext uri="{D42A27DB-BD31-4B8C-83A1-F6EECF244321}">
                <p14:modId xmlns:p14="http://schemas.microsoft.com/office/powerpoint/2010/main" val="734629153"/>
              </p:ext>
            </p:extLst>
          </p:nvPr>
        </p:nvGraphicFramePr>
        <p:xfrm>
          <a:off x="838200" y="3268980"/>
          <a:ext cx="10454640" cy="3116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ítulo 3" hidden="1">
            <a:extLst>
              <a:ext uri="{FF2B5EF4-FFF2-40B4-BE49-F238E27FC236}">
                <a16:creationId xmlns:a16="http://schemas.microsoft.com/office/drawing/2014/main" id="{2780E10A-BF24-4C26-B32C-C6E96EAD9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1"/>
              <a:t>Diapositiva 8</a:t>
            </a:r>
          </a:p>
        </p:txBody>
      </p:sp>
    </p:spTree>
    <p:extLst>
      <p:ext uri="{BB962C8B-B14F-4D97-AF65-F5344CB8AC3E}">
        <p14:creationId xmlns:p14="http://schemas.microsoft.com/office/powerpoint/2010/main" val="796281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" grpId="0"/>
      <p:bldP spid="27" grpId="0"/>
      <p:bldGraphic spid="25" grpId="0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 de texto 23"/>
          <p:cNvSpPr txBox="1"/>
          <p:nvPr/>
        </p:nvSpPr>
        <p:spPr>
          <a:xfrm>
            <a:off x="381000" y="243235"/>
            <a:ext cx="6099463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80000"/>
              </a:lnSpc>
            </a:pPr>
            <a:r>
              <a:rPr lang="es-ES" sz="3200" noProof="1">
                <a:solidFill>
                  <a:schemeClr val="accent1"/>
                </a:solidFill>
                <a:latin typeface="Arial Black" panose="020B0A04020102020204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EL EQUIPO</a:t>
            </a:r>
          </a:p>
        </p:txBody>
      </p:sp>
      <p:grpSp>
        <p:nvGrpSpPr>
          <p:cNvPr id="25" name="Grupo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48425"/>
            <a:ext cx="342900" cy="590715"/>
            <a:chOff x="0" y="148425"/>
            <a:chExt cx="342900" cy="590715"/>
          </a:xfrm>
        </p:grpSpPr>
        <p:sp>
          <p:nvSpPr>
            <p:cNvPr id="26" name="Rectángulo 25"/>
            <p:cNvSpPr/>
            <p:nvPr/>
          </p:nvSpPr>
          <p:spPr>
            <a:xfrm>
              <a:off x="0" y="148425"/>
              <a:ext cx="213360" cy="5907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251460" y="148425"/>
              <a:ext cx="91440" cy="5907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</p:grpSp>
      <p:grpSp>
        <p:nvGrpSpPr>
          <p:cNvPr id="6" name="Grupo 5" descr="Marcador de posición de foto"/>
          <p:cNvGrpSpPr/>
          <p:nvPr/>
        </p:nvGrpSpPr>
        <p:grpSpPr>
          <a:xfrm>
            <a:off x="1406066" y="2229025"/>
            <a:ext cx="2156108" cy="2156108"/>
            <a:chOff x="2762425" y="2053765"/>
            <a:chExt cx="2156108" cy="2156108"/>
          </a:xfrm>
        </p:grpSpPr>
        <p:sp>
          <p:nvSpPr>
            <p:cNvPr id="13" name="Elipse 12"/>
            <p:cNvSpPr/>
            <p:nvPr/>
          </p:nvSpPr>
          <p:spPr>
            <a:xfrm>
              <a:off x="2762425" y="2053765"/>
              <a:ext cx="2156108" cy="2156108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5" name="Elipse 4" descr="Foto de equipo"/>
            <p:cNvSpPr/>
            <p:nvPr/>
          </p:nvSpPr>
          <p:spPr>
            <a:xfrm>
              <a:off x="2949527" y="2240867"/>
              <a:ext cx="1781907" cy="1781907"/>
            </a:xfrm>
            <a:prstGeom prst="ellipse">
              <a:avLst/>
            </a:prstGeom>
            <a:blipFill dpi="0"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</p:grpSp>
      <p:sp>
        <p:nvSpPr>
          <p:cNvPr id="9" name="Cuadro de texto 8"/>
          <p:cNvSpPr txBox="1"/>
          <p:nvPr/>
        </p:nvSpPr>
        <p:spPr>
          <a:xfrm>
            <a:off x="1940124" y="5181600"/>
            <a:ext cx="1069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s-ES" sz="1200" noProof="1">
                <a:solidFill>
                  <a:schemeClr val="accent1"/>
                </a:solidFill>
                <a:latin typeface="Arial Black" panose="020B0A04020102020204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DIRECTOR</a:t>
            </a:r>
          </a:p>
        </p:txBody>
      </p:sp>
      <p:cxnSp>
        <p:nvCxnSpPr>
          <p:cNvPr id="3" name="Conector recto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674163" y="5455919"/>
            <a:ext cx="16199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 de texto 22"/>
          <p:cNvSpPr txBox="1"/>
          <p:nvPr/>
        </p:nvSpPr>
        <p:spPr>
          <a:xfrm>
            <a:off x="1713721" y="5430633"/>
            <a:ext cx="1540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s-ES" sz="1600" noProof="1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Primero Último</a:t>
            </a:r>
          </a:p>
        </p:txBody>
      </p:sp>
      <p:grpSp>
        <p:nvGrpSpPr>
          <p:cNvPr id="15" name="Grupo 14" descr="Marcador de posición de foto"/>
          <p:cNvGrpSpPr/>
          <p:nvPr/>
        </p:nvGrpSpPr>
        <p:grpSpPr>
          <a:xfrm>
            <a:off x="4661110" y="1872189"/>
            <a:ext cx="2869780" cy="2869780"/>
            <a:chOff x="2762425" y="2053765"/>
            <a:chExt cx="2156108" cy="2156108"/>
          </a:xfrm>
        </p:grpSpPr>
        <p:sp>
          <p:nvSpPr>
            <p:cNvPr id="16" name="Elipse 15"/>
            <p:cNvSpPr/>
            <p:nvPr/>
          </p:nvSpPr>
          <p:spPr>
            <a:xfrm>
              <a:off x="2762425" y="2053765"/>
              <a:ext cx="2156108" cy="2156108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17" name="Elipse 16" descr="Foto de equipo"/>
            <p:cNvSpPr/>
            <p:nvPr/>
          </p:nvSpPr>
          <p:spPr>
            <a:xfrm>
              <a:off x="2949527" y="2240867"/>
              <a:ext cx="1781907" cy="1781907"/>
            </a:xfrm>
            <a:prstGeom prst="ellipse">
              <a:avLst/>
            </a:prstGeom>
            <a:blipFill dpi="0"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</p:grpSp>
      <p:sp>
        <p:nvSpPr>
          <p:cNvPr id="36" name="Cuadro de texto 35"/>
          <p:cNvSpPr txBox="1"/>
          <p:nvPr/>
        </p:nvSpPr>
        <p:spPr>
          <a:xfrm>
            <a:off x="5411644" y="5181600"/>
            <a:ext cx="1349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s-ES" sz="1200" noProof="1">
                <a:solidFill>
                  <a:schemeClr val="accent1"/>
                </a:solidFill>
                <a:latin typeface="Arial Black" panose="020B0A04020102020204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PROPIETARIO</a:t>
            </a:r>
          </a:p>
        </p:txBody>
      </p:sp>
      <p:cxnSp>
        <p:nvCxnSpPr>
          <p:cNvPr id="38" name="Conector recto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286042" y="5455919"/>
            <a:ext cx="16199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 de texto 36"/>
          <p:cNvSpPr txBox="1"/>
          <p:nvPr/>
        </p:nvSpPr>
        <p:spPr>
          <a:xfrm>
            <a:off x="5325600" y="5430633"/>
            <a:ext cx="1540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s-ES" sz="1600" noProof="1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Primero Último</a:t>
            </a:r>
          </a:p>
        </p:txBody>
      </p:sp>
      <p:grpSp>
        <p:nvGrpSpPr>
          <p:cNvPr id="18" name="Grupo 17" descr="Marcador de posición de foto"/>
          <p:cNvGrpSpPr/>
          <p:nvPr/>
        </p:nvGrpSpPr>
        <p:grpSpPr>
          <a:xfrm>
            <a:off x="8629826" y="2229025"/>
            <a:ext cx="2156108" cy="2156108"/>
            <a:chOff x="2762425" y="2053765"/>
            <a:chExt cx="2156108" cy="2156108"/>
          </a:xfrm>
        </p:grpSpPr>
        <p:sp>
          <p:nvSpPr>
            <p:cNvPr id="19" name="Elipse 18"/>
            <p:cNvSpPr/>
            <p:nvPr/>
          </p:nvSpPr>
          <p:spPr>
            <a:xfrm>
              <a:off x="2762425" y="2053765"/>
              <a:ext cx="2156108" cy="2156108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20" name="Elipse 19" descr="Foto de equipo"/>
            <p:cNvSpPr/>
            <p:nvPr/>
          </p:nvSpPr>
          <p:spPr>
            <a:xfrm>
              <a:off x="2949527" y="2240867"/>
              <a:ext cx="1781907" cy="1781907"/>
            </a:xfrm>
            <a:prstGeom prst="ellipse">
              <a:avLst/>
            </a:prstGeom>
            <a:blipFill dpi="0" rotWithShape="1"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</p:grpSp>
      <p:sp>
        <p:nvSpPr>
          <p:cNvPr id="40" name="Cuadro de texto 39"/>
          <p:cNvSpPr txBox="1"/>
          <p:nvPr/>
        </p:nvSpPr>
        <p:spPr>
          <a:xfrm>
            <a:off x="8823244" y="5181600"/>
            <a:ext cx="1750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s-ES" sz="1200" noProof="1">
                <a:solidFill>
                  <a:schemeClr val="accent1"/>
                </a:solidFill>
                <a:latin typeface="Arial Black" panose="020B0A04020102020204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EMPLEADO CLAVE</a:t>
            </a:r>
          </a:p>
        </p:txBody>
      </p:sp>
      <p:cxnSp>
        <p:nvCxnSpPr>
          <p:cNvPr id="42" name="Conector recto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897922" y="5455919"/>
            <a:ext cx="16199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adro de texto 40"/>
          <p:cNvSpPr txBox="1"/>
          <p:nvPr/>
        </p:nvSpPr>
        <p:spPr>
          <a:xfrm>
            <a:off x="8937480" y="5430633"/>
            <a:ext cx="1540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s-ES" sz="1600" noProof="1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Primero Último</a:t>
            </a:r>
          </a:p>
        </p:txBody>
      </p:sp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49816CA-D25A-4DA3-944B-4F935E1EC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1"/>
              <a:t>Diapositiva 10</a:t>
            </a:r>
          </a:p>
        </p:txBody>
      </p:sp>
    </p:spTree>
    <p:extLst>
      <p:ext uri="{BB962C8B-B14F-4D97-AF65-F5344CB8AC3E}">
        <p14:creationId xmlns:p14="http://schemas.microsoft.com/office/powerpoint/2010/main" val="2471180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4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35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4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2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4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5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5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  <p:bldP spid="23" grpId="0"/>
      <p:bldP spid="36" grpId="0"/>
      <p:bldP spid="37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Cuadro de texto 1133"/>
          <p:cNvSpPr txBox="1"/>
          <p:nvPr/>
        </p:nvSpPr>
        <p:spPr>
          <a:xfrm>
            <a:off x="381000" y="243235"/>
            <a:ext cx="6099463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80000"/>
              </a:lnSpc>
            </a:pPr>
            <a:r>
              <a:rPr lang="es-ES" sz="3200" noProof="1">
                <a:solidFill>
                  <a:schemeClr val="accent1"/>
                </a:solidFill>
                <a:latin typeface="Arial Black" panose="020B0A04020102020204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UTILIZACIÓN DE FONDOS</a:t>
            </a:r>
          </a:p>
        </p:txBody>
      </p:sp>
      <p:grpSp>
        <p:nvGrpSpPr>
          <p:cNvPr id="3" name="Grupo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48425"/>
            <a:ext cx="342900" cy="590715"/>
            <a:chOff x="0" y="148425"/>
            <a:chExt cx="342900" cy="590715"/>
          </a:xfrm>
        </p:grpSpPr>
        <p:sp>
          <p:nvSpPr>
            <p:cNvPr id="2" name="Rectángulo 1"/>
            <p:cNvSpPr/>
            <p:nvPr/>
          </p:nvSpPr>
          <p:spPr>
            <a:xfrm>
              <a:off x="0" y="148425"/>
              <a:ext cx="213360" cy="5907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49" name="Rectángulo 48"/>
            <p:cNvSpPr/>
            <p:nvPr/>
          </p:nvSpPr>
          <p:spPr>
            <a:xfrm>
              <a:off x="251460" y="148425"/>
              <a:ext cx="91440" cy="5907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</p:grpSp>
      <p:graphicFrame>
        <p:nvGraphicFramePr>
          <p:cNvPr id="6" name="Gráfico 5" descr="Gráfico circular"/>
          <p:cNvGraphicFramePr/>
          <p:nvPr>
            <p:extLst>
              <p:ext uri="{D42A27DB-BD31-4B8C-83A1-F6EECF244321}">
                <p14:modId xmlns:p14="http://schemas.microsoft.com/office/powerpoint/2010/main" val="2467352098"/>
              </p:ext>
            </p:extLst>
          </p:nvPr>
        </p:nvGraphicFramePr>
        <p:xfrm>
          <a:off x="3008630" y="1648459"/>
          <a:ext cx="6174740" cy="4116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upo 3" descr="Leyenda"/>
          <p:cNvGrpSpPr/>
          <p:nvPr/>
        </p:nvGrpSpPr>
        <p:grpSpPr>
          <a:xfrm>
            <a:off x="7387585" y="1713633"/>
            <a:ext cx="3362124" cy="489763"/>
            <a:chOff x="7387585" y="1713633"/>
            <a:chExt cx="3362124" cy="489763"/>
          </a:xfrm>
        </p:grpSpPr>
        <p:sp>
          <p:nvSpPr>
            <p:cNvPr id="21" name="Rectángulo 20"/>
            <p:cNvSpPr/>
            <p:nvPr/>
          </p:nvSpPr>
          <p:spPr>
            <a:xfrm>
              <a:off x="9183370" y="1713633"/>
              <a:ext cx="1566339" cy="258148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rtl="0">
                <a:lnSpc>
                  <a:spcPct val="120000"/>
                </a:lnSpc>
              </a:pPr>
              <a:r>
                <a:rPr lang="es-ES" sz="1000" b="1" noProof="1">
                  <a:solidFill>
                    <a:schemeClr val="tx2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FF&amp;E 24%</a:t>
              </a:r>
            </a:p>
          </p:txBody>
        </p:sp>
        <p:cxnSp>
          <p:nvCxnSpPr>
            <p:cNvPr id="59" name="Conector angular 5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 rot="10800000" flipH="1">
              <a:off x="7387585" y="1847395"/>
              <a:ext cx="1744980" cy="356001"/>
            </a:xfrm>
            <a:prstGeom prst="bentConnector3">
              <a:avLst>
                <a:gd name="adj1" fmla="val 76368"/>
              </a:avLst>
            </a:prstGeom>
            <a:ln w="1270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o 4" descr="Leyenda"/>
          <p:cNvGrpSpPr/>
          <p:nvPr/>
        </p:nvGrpSpPr>
        <p:grpSpPr>
          <a:xfrm>
            <a:off x="8065765" y="2818449"/>
            <a:ext cx="2679703" cy="499504"/>
            <a:chOff x="8065765" y="2818449"/>
            <a:chExt cx="2679703" cy="499504"/>
          </a:xfrm>
        </p:grpSpPr>
        <p:sp>
          <p:nvSpPr>
            <p:cNvPr id="35" name="Rectángulo 34"/>
            <p:cNvSpPr/>
            <p:nvPr/>
          </p:nvSpPr>
          <p:spPr>
            <a:xfrm>
              <a:off x="9179129" y="2818449"/>
              <a:ext cx="1566339" cy="258148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rtl="0">
                <a:lnSpc>
                  <a:spcPct val="120000"/>
                </a:lnSpc>
              </a:pPr>
              <a:r>
                <a:rPr lang="es-ES" sz="1000" b="1" noProof="1">
                  <a:solidFill>
                    <a:schemeClr val="tx2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MEJORAS 20%</a:t>
              </a:r>
            </a:p>
          </p:txBody>
        </p:sp>
        <p:cxnSp>
          <p:nvCxnSpPr>
            <p:cNvPr id="60" name="Conector angular 5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 flipV="1">
              <a:off x="8065765" y="2947523"/>
              <a:ext cx="1113364" cy="370430"/>
            </a:xfrm>
            <a:prstGeom prst="bentConnector3">
              <a:avLst>
                <a:gd name="adj1" fmla="val 59902"/>
              </a:avLst>
            </a:prstGeom>
            <a:ln w="1270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o 6" descr="Leyenda"/>
          <p:cNvGrpSpPr/>
          <p:nvPr/>
        </p:nvGrpSpPr>
        <p:grpSpPr>
          <a:xfrm>
            <a:off x="7438390" y="4164621"/>
            <a:ext cx="4570308" cy="1039525"/>
            <a:chOff x="7438390" y="4164621"/>
            <a:chExt cx="4570308" cy="1039525"/>
          </a:xfrm>
        </p:grpSpPr>
        <p:sp>
          <p:nvSpPr>
            <p:cNvPr id="45" name="Rectángulo 44"/>
            <p:cNvSpPr/>
            <p:nvPr/>
          </p:nvSpPr>
          <p:spPr>
            <a:xfrm>
              <a:off x="9179129" y="4164621"/>
              <a:ext cx="2829569" cy="258148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rtl="0">
                <a:lnSpc>
                  <a:spcPct val="120000"/>
                </a:lnSpc>
              </a:pPr>
              <a:r>
                <a:rPr lang="es-ES" sz="1000" b="1" noProof="1">
                  <a:solidFill>
                    <a:schemeClr val="tx2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SEGURO DE EMPRESA MINORISTA 2%</a:t>
              </a:r>
            </a:p>
          </p:txBody>
        </p:sp>
        <p:cxnSp>
          <p:nvCxnSpPr>
            <p:cNvPr id="61" name="Conector angular 6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endCxn id="45" idx="1"/>
            </p:cNvCxnSpPr>
            <p:nvPr/>
          </p:nvCxnSpPr>
          <p:spPr>
            <a:xfrm flipV="1">
              <a:off x="7438390" y="4293695"/>
              <a:ext cx="1740739" cy="910451"/>
            </a:xfrm>
            <a:prstGeom prst="bentConnector3">
              <a:avLst>
                <a:gd name="adj1" fmla="val 73843"/>
              </a:avLst>
            </a:prstGeom>
            <a:ln w="1270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o 7" descr="Leyenda"/>
          <p:cNvGrpSpPr/>
          <p:nvPr/>
        </p:nvGrpSpPr>
        <p:grpSpPr>
          <a:xfrm>
            <a:off x="6934200" y="5501640"/>
            <a:ext cx="5170714" cy="449746"/>
            <a:chOff x="6934200" y="5501640"/>
            <a:chExt cx="5170714" cy="449746"/>
          </a:xfrm>
        </p:grpSpPr>
        <p:sp>
          <p:nvSpPr>
            <p:cNvPr id="46" name="Rectángulo 45"/>
            <p:cNvSpPr/>
            <p:nvPr/>
          </p:nvSpPr>
          <p:spPr>
            <a:xfrm>
              <a:off x="9179129" y="5691378"/>
              <a:ext cx="2925785" cy="260008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rtl="0">
                <a:lnSpc>
                  <a:spcPct val="120000"/>
                </a:lnSpc>
              </a:pPr>
              <a:r>
                <a:rPr lang="es-ES" sz="1000" b="1" noProof="1">
                  <a:solidFill>
                    <a:schemeClr val="tx2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INVENTARIO DE SUMINISTROS DE CAFÉ 8%</a:t>
              </a:r>
            </a:p>
          </p:txBody>
        </p:sp>
        <p:cxnSp>
          <p:nvCxnSpPr>
            <p:cNvPr id="62" name="Conector angular 6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endCxn id="46" idx="1"/>
            </p:cNvCxnSpPr>
            <p:nvPr/>
          </p:nvCxnSpPr>
          <p:spPr>
            <a:xfrm>
              <a:off x="6934200" y="5501640"/>
              <a:ext cx="2244929" cy="319742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o 8" descr="Leyenda"/>
          <p:cNvGrpSpPr/>
          <p:nvPr/>
        </p:nvGrpSpPr>
        <p:grpSpPr>
          <a:xfrm>
            <a:off x="1400801" y="5735003"/>
            <a:ext cx="4695199" cy="260008"/>
            <a:chOff x="1400801" y="5735003"/>
            <a:chExt cx="4695199" cy="260008"/>
          </a:xfrm>
        </p:grpSpPr>
        <p:sp>
          <p:nvSpPr>
            <p:cNvPr id="47" name="Rectángulo 46"/>
            <p:cNvSpPr/>
            <p:nvPr/>
          </p:nvSpPr>
          <p:spPr>
            <a:xfrm>
              <a:off x="1400801" y="5735003"/>
              <a:ext cx="2829569" cy="260008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 rtl="0">
                <a:lnSpc>
                  <a:spcPct val="120000"/>
                </a:lnSpc>
              </a:pPr>
              <a:r>
                <a:rPr lang="es-ES" sz="1000" b="1" noProof="1">
                  <a:solidFill>
                    <a:schemeClr val="tx2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MARKETING 4%</a:t>
              </a:r>
            </a:p>
          </p:txBody>
        </p:sp>
        <p:cxnSp>
          <p:nvCxnSpPr>
            <p:cNvPr id="63" name="Conector angular 6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stCxn id="6" idx="2"/>
              <a:endCxn id="47" idx="3"/>
            </p:cNvCxnSpPr>
            <p:nvPr/>
          </p:nvCxnSpPr>
          <p:spPr>
            <a:xfrm rot="5400000">
              <a:off x="5113158" y="4882165"/>
              <a:ext cx="100054" cy="1865630"/>
            </a:xfrm>
            <a:prstGeom prst="bentConnector2">
              <a:avLst/>
            </a:prstGeom>
            <a:ln w="1270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o 9" descr="Leyenda"/>
          <p:cNvGrpSpPr/>
          <p:nvPr/>
        </p:nvGrpSpPr>
        <p:grpSpPr>
          <a:xfrm>
            <a:off x="381000" y="4649887"/>
            <a:ext cx="4404357" cy="534724"/>
            <a:chOff x="381000" y="4649887"/>
            <a:chExt cx="4404357" cy="534724"/>
          </a:xfrm>
        </p:grpSpPr>
        <p:sp>
          <p:nvSpPr>
            <p:cNvPr id="48" name="Rectángulo 47"/>
            <p:cNvSpPr/>
            <p:nvPr/>
          </p:nvSpPr>
          <p:spPr>
            <a:xfrm>
              <a:off x="381000" y="4649887"/>
              <a:ext cx="2829569" cy="258148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 rtl="0">
                <a:lnSpc>
                  <a:spcPct val="120000"/>
                </a:lnSpc>
              </a:pPr>
              <a:r>
                <a:rPr lang="es-ES" sz="1000" b="1" noProof="1">
                  <a:solidFill>
                    <a:schemeClr val="tx2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CAPITAL CIRCULANTE 28%</a:t>
              </a:r>
            </a:p>
          </p:txBody>
        </p:sp>
        <p:cxnSp>
          <p:nvCxnSpPr>
            <p:cNvPr id="64" name="Conector angular 6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 rot="10800000">
              <a:off x="3210569" y="4778961"/>
              <a:ext cx="1574788" cy="405650"/>
            </a:xfrm>
            <a:prstGeom prst="bentConnector3">
              <a:avLst>
                <a:gd name="adj1" fmla="val 70646"/>
              </a:avLst>
            </a:prstGeom>
            <a:ln w="1270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o 10" descr="Leyenda"/>
          <p:cNvGrpSpPr/>
          <p:nvPr/>
        </p:nvGrpSpPr>
        <p:grpSpPr>
          <a:xfrm>
            <a:off x="381000" y="3017520"/>
            <a:ext cx="3849373" cy="525834"/>
            <a:chOff x="381000" y="3017520"/>
            <a:chExt cx="3849373" cy="525834"/>
          </a:xfrm>
        </p:grpSpPr>
        <p:sp>
          <p:nvSpPr>
            <p:cNvPr id="54" name="Rectángulo 53">
              <a:extLs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381000" y="3285206"/>
              <a:ext cx="2829569" cy="258148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 rtl="0">
                <a:lnSpc>
                  <a:spcPct val="120000"/>
                </a:lnSpc>
              </a:pPr>
              <a:r>
                <a:rPr lang="es-ES" sz="1000" b="1" noProof="1">
                  <a:solidFill>
                    <a:schemeClr val="tx2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DESARROLLO DE SITIOS WEB 2%</a:t>
              </a:r>
            </a:p>
          </p:txBody>
        </p:sp>
        <p:cxnSp>
          <p:nvCxnSpPr>
            <p:cNvPr id="65" name="Conector angular 6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 rot="10800000" flipV="1">
              <a:off x="3210568" y="3017520"/>
              <a:ext cx="1019805" cy="391036"/>
            </a:xfrm>
            <a:prstGeom prst="bentConnector3">
              <a:avLst>
                <a:gd name="adj1" fmla="val 53985"/>
              </a:avLst>
            </a:prstGeom>
            <a:ln w="1270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o 11" descr="Leyenda"/>
          <p:cNvGrpSpPr/>
          <p:nvPr/>
        </p:nvGrpSpPr>
        <p:grpSpPr>
          <a:xfrm>
            <a:off x="381000" y="2390477"/>
            <a:ext cx="4242234" cy="384658"/>
            <a:chOff x="381000" y="2390477"/>
            <a:chExt cx="4242234" cy="384658"/>
          </a:xfrm>
        </p:grpSpPr>
        <p:sp>
          <p:nvSpPr>
            <p:cNvPr id="55" name="Rectángulo 54">
              <a:extLs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381000" y="2516987"/>
              <a:ext cx="2829569" cy="258148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 rtl="0">
                <a:lnSpc>
                  <a:spcPct val="120000"/>
                </a:lnSpc>
              </a:pPr>
              <a:r>
                <a:rPr lang="es-ES" sz="1000" b="1" noProof="1">
                  <a:solidFill>
                    <a:schemeClr val="tx2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COSTOS DIVERSOS 8%</a:t>
              </a:r>
            </a:p>
          </p:txBody>
        </p:sp>
        <p:cxnSp>
          <p:nvCxnSpPr>
            <p:cNvPr id="67" name="Conector angular 6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 rot="10800000" flipV="1">
              <a:off x="3210569" y="2390477"/>
              <a:ext cx="1412665" cy="253676"/>
            </a:xfrm>
            <a:prstGeom prst="bentConnector3">
              <a:avLst>
                <a:gd name="adj1" fmla="val 66901"/>
              </a:avLst>
            </a:prstGeom>
            <a:ln w="1270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o 12" descr="Leyenda"/>
          <p:cNvGrpSpPr/>
          <p:nvPr/>
        </p:nvGrpSpPr>
        <p:grpSpPr>
          <a:xfrm>
            <a:off x="380999" y="1745301"/>
            <a:ext cx="4678681" cy="280094"/>
            <a:chOff x="380999" y="1745301"/>
            <a:chExt cx="4678681" cy="280094"/>
          </a:xfrm>
        </p:grpSpPr>
        <p:sp>
          <p:nvSpPr>
            <p:cNvPr id="58" name="Rectángulo 57">
              <a:extLs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380999" y="1745301"/>
              <a:ext cx="2829569" cy="258148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 rtl="0">
                <a:lnSpc>
                  <a:spcPct val="120000"/>
                </a:lnSpc>
              </a:pPr>
              <a:r>
                <a:rPr lang="es-ES" sz="1000" b="1" noProof="1">
                  <a:solidFill>
                    <a:schemeClr val="tx2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PAGOS DE ARRENDAMIENTO INICIAL 3%</a:t>
              </a:r>
            </a:p>
          </p:txBody>
        </p:sp>
        <p:cxnSp>
          <p:nvCxnSpPr>
            <p:cNvPr id="69" name="Conector angular 6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 rot="10800000">
              <a:off x="3210568" y="1874375"/>
              <a:ext cx="1849112" cy="151020"/>
            </a:xfrm>
            <a:prstGeom prst="bentConnector3">
              <a:avLst>
                <a:gd name="adj1" fmla="val 74176"/>
              </a:avLst>
            </a:prstGeom>
            <a:ln w="1270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 descr="Leyenda"/>
          <p:cNvGrpSpPr/>
          <p:nvPr/>
        </p:nvGrpSpPr>
        <p:grpSpPr>
          <a:xfrm>
            <a:off x="5311307" y="1252330"/>
            <a:ext cx="3541867" cy="631918"/>
            <a:chOff x="5311307" y="1252330"/>
            <a:chExt cx="3541867" cy="631918"/>
          </a:xfrm>
        </p:grpSpPr>
        <p:sp>
          <p:nvSpPr>
            <p:cNvPr id="92" name="Rectángulo 91">
              <a:extLs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6023605" y="1252330"/>
              <a:ext cx="2829569" cy="260008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rtl="0">
                <a:lnSpc>
                  <a:spcPct val="120000"/>
                </a:lnSpc>
              </a:pPr>
              <a:r>
                <a:rPr lang="es-ES" sz="1000" b="1" noProof="1">
                  <a:solidFill>
                    <a:schemeClr val="tx2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DEPÓSITO DE ARRENDAMIENTO 1%</a:t>
              </a:r>
            </a:p>
          </p:txBody>
        </p:sp>
        <p:cxnSp>
          <p:nvCxnSpPr>
            <p:cNvPr id="93" name="Conector angular 9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stCxn id="92" idx="1"/>
            </p:cNvCxnSpPr>
            <p:nvPr/>
          </p:nvCxnSpPr>
          <p:spPr>
            <a:xfrm rot="10800000" flipV="1">
              <a:off x="5311307" y="1382334"/>
              <a:ext cx="712299" cy="501914"/>
            </a:xfrm>
            <a:prstGeom prst="bentConnector3">
              <a:avLst>
                <a:gd name="adj1" fmla="val 101349"/>
              </a:avLst>
            </a:prstGeom>
            <a:ln w="1270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Cuadro de texto 99"/>
          <p:cNvSpPr txBox="1"/>
          <p:nvPr/>
        </p:nvSpPr>
        <p:spPr>
          <a:xfrm>
            <a:off x="4717413" y="3448979"/>
            <a:ext cx="2757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b="1" noProof="1">
                <a:solidFill>
                  <a:schemeClr val="accent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GASTOS INICIALES FIJOS</a:t>
            </a:r>
          </a:p>
        </p:txBody>
      </p:sp>
      <p:sp>
        <p:nvSpPr>
          <p:cNvPr id="15" name="Título 14" hidden="1">
            <a:extLst>
              <a:ext uri="{FF2B5EF4-FFF2-40B4-BE49-F238E27FC236}">
                <a16:creationId xmlns:a16="http://schemas.microsoft.com/office/drawing/2014/main" id="{902162D3-74C5-4843-9B02-5592FDA90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1"/>
              <a:t>Diapositiva 14</a:t>
            </a:r>
          </a:p>
        </p:txBody>
      </p:sp>
    </p:spTree>
    <p:extLst>
      <p:ext uri="{BB962C8B-B14F-4D97-AF65-F5344CB8AC3E}">
        <p14:creationId xmlns:p14="http://schemas.microsoft.com/office/powerpoint/2010/main" val="2077029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" grpId="0"/>
      <p:bldGraphic spid="6" grpId="0">
        <p:bldAsOne/>
      </p:bldGraphic>
      <p:bldP spid="100" grpId="0"/>
    </p:bldLst>
  </p:timing>
</p:sld>
</file>

<file path=ppt/theme/theme1.xml><?xml version="1.0" encoding="utf-8"?>
<a:theme xmlns:a="http://schemas.openxmlformats.org/drawingml/2006/main" name="Tema de Office">
  <a:themeElements>
    <a:clrScheme name="Custom 1">
      <a:dk1>
        <a:srgbClr val="000000"/>
      </a:dk1>
      <a:lt1>
        <a:srgbClr val="FFFFFF"/>
      </a:lt1>
      <a:dk2>
        <a:srgbClr val="2F2F2F"/>
      </a:dk2>
      <a:lt2>
        <a:srgbClr val="E6E6E6"/>
      </a:lt2>
      <a:accent1>
        <a:srgbClr val="D83B01"/>
      </a:accent1>
      <a:accent2>
        <a:srgbClr val="2F2F2F"/>
      </a:accent2>
      <a:accent3>
        <a:srgbClr val="D2D2D2"/>
      </a:accent3>
      <a:accent4>
        <a:srgbClr val="E6E6E6"/>
      </a:accent4>
      <a:accent5>
        <a:srgbClr val="000000"/>
      </a:accent5>
      <a:accent6>
        <a:srgbClr val="D83B01"/>
      </a:accent6>
      <a:hlink>
        <a:srgbClr val="D83B01"/>
      </a:hlink>
      <a:folHlink>
        <a:srgbClr val="D83B0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399003_TF16401884_Win32" id="{CCCA46FC-5B1C-47FB-8881-FA708450A065}" vid="{C0E88CA5-7B99-46D2-B24D-3C745618A6A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CEF3AB-10D4-49E3-B75C-776D60141D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C98A6E-22EC-4DD4-9EEB-7896057C12A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D3510E7F-70F5-4475-850F-7F9C0A821B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negocios de cafetería</Template>
  <TotalTime>1</TotalTime>
  <Words>473</Words>
  <Application>Microsoft Office PowerPoint</Application>
  <PresentationFormat>Panorámica</PresentationFormat>
  <Paragraphs>148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Roboto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7</vt:lpstr>
      <vt:lpstr>Diapositiva 8</vt:lpstr>
      <vt:lpstr>Diapositiva 10</vt:lpstr>
      <vt:lpstr>Diapositiva 14</vt:lpstr>
      <vt:lpstr>Diapositiva 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Federico Garay</dc:creator>
  <cp:lastModifiedBy>Federico Garay</cp:lastModifiedBy>
  <cp:revision>1</cp:revision>
  <dcterms:created xsi:type="dcterms:W3CDTF">2021-05-26T13:10:55Z</dcterms:created>
  <dcterms:modified xsi:type="dcterms:W3CDTF">2021-05-26T13:12:38Z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