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0" r:id="rId5"/>
    <p:sldId id="271" r:id="rId6"/>
    <p:sldId id="272" r:id="rId7"/>
    <p:sldId id="259" r:id="rId8"/>
    <p:sldId id="260" r:id="rId9"/>
    <p:sldId id="261" r:id="rId10"/>
    <p:sldId id="262" r:id="rId11"/>
    <p:sldId id="263" r:id="rId12"/>
    <p:sldId id="264" r:id="rId13"/>
    <p:sldId id="265" r:id="rId14"/>
    <p:sldId id="266" r:id="rId15"/>
    <p:sldId id="267" r:id="rId16"/>
    <p:sldId id="268" r:id="rId17"/>
    <p:sldId id="269" r:id="rId18"/>
    <p:sldId id="273" r:id="rId19"/>
    <p:sldId id="274" r:id="rId20"/>
    <p:sldId id="275" r:id="rId21"/>
    <p:sldId id="276" r:id="rId22"/>
    <p:sldId id="277" r:id="rId23"/>
    <p:sldId id="280" r:id="rId24"/>
    <p:sldId id="278" r:id="rId25"/>
    <p:sldId id="284" r:id="rId26"/>
    <p:sldId id="285" r:id="rId27"/>
    <p:sldId id="286" r:id="rId28"/>
    <p:sldId id="279" r:id="rId29"/>
    <p:sldId id="281" r:id="rId30"/>
    <p:sldId id="282" r:id="rId31"/>
    <p:sldId id="287" r:id="rId32"/>
    <p:sldId id="288" r:id="rId33"/>
  </p:sldIdLst>
  <p:sldSz cx="12192000" cy="6858000"/>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6" autoAdjust="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h-T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A6BB2698-75BD-4CAD-84A5-AD5763358E55}" type="datetimeFigureOut">
              <a:rPr lang="th-TH" smtClean="0"/>
              <a:t>03/11/60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405727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A6BB2698-75BD-4CAD-84A5-AD5763358E55}" type="datetimeFigureOut">
              <a:rPr lang="th-TH" smtClean="0"/>
              <a:t>03/11/60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1333712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A6BB2698-75BD-4CAD-84A5-AD5763358E55}" type="datetimeFigureOut">
              <a:rPr lang="th-TH" smtClean="0"/>
              <a:t>03/11/60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3698842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A6BB2698-75BD-4CAD-84A5-AD5763358E55}" type="datetimeFigureOut">
              <a:rPr lang="th-TH" smtClean="0"/>
              <a:t>03/11/60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131803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h-T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BB2698-75BD-4CAD-84A5-AD5763358E55}" type="datetimeFigureOut">
              <a:rPr lang="th-TH" smtClean="0"/>
              <a:t>03/11/60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3622412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A6BB2698-75BD-4CAD-84A5-AD5763358E55}" type="datetimeFigureOut">
              <a:rPr lang="th-TH" smtClean="0"/>
              <a:t>03/11/60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2698512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h-T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A6BB2698-75BD-4CAD-84A5-AD5763358E55}" type="datetimeFigureOut">
              <a:rPr lang="th-TH" smtClean="0"/>
              <a:t>03/11/60</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336113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A6BB2698-75BD-4CAD-84A5-AD5763358E55}" type="datetimeFigureOut">
              <a:rPr lang="th-TH" smtClean="0"/>
              <a:t>03/11/60</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3177025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B2698-75BD-4CAD-84A5-AD5763358E55}" type="datetimeFigureOut">
              <a:rPr lang="th-TH" smtClean="0"/>
              <a:t>03/11/60</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295957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BB2698-75BD-4CAD-84A5-AD5763358E55}" type="datetimeFigureOut">
              <a:rPr lang="th-TH" smtClean="0"/>
              <a:t>03/11/60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386679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BB2698-75BD-4CAD-84A5-AD5763358E55}" type="datetimeFigureOut">
              <a:rPr lang="th-TH" smtClean="0"/>
              <a:t>03/11/60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A28D7321-318B-419E-8415-9568596E3573}" type="slidenum">
              <a:rPr lang="th-TH" smtClean="0"/>
              <a:t>‹#›</a:t>
            </a:fld>
            <a:endParaRPr lang="th-TH"/>
          </a:p>
        </p:txBody>
      </p:sp>
    </p:spTree>
    <p:extLst>
      <p:ext uri="{BB962C8B-B14F-4D97-AF65-F5344CB8AC3E}">
        <p14:creationId xmlns:p14="http://schemas.microsoft.com/office/powerpoint/2010/main" val="59068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BB2698-75BD-4CAD-84A5-AD5763358E55}" type="datetimeFigureOut">
              <a:rPr lang="th-TH" smtClean="0"/>
              <a:t>03/11/60</a:t>
            </a:fld>
            <a:endParaRPr lang="th-T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D7321-318B-419E-8415-9568596E3573}" type="slidenum">
              <a:rPr lang="th-TH" smtClean="0"/>
              <a:t>‹#›</a:t>
            </a:fld>
            <a:endParaRPr lang="th-TH"/>
          </a:p>
        </p:txBody>
      </p:sp>
    </p:spTree>
    <p:extLst>
      <p:ext uri="{BB962C8B-B14F-4D97-AF65-F5344CB8AC3E}">
        <p14:creationId xmlns:p14="http://schemas.microsoft.com/office/powerpoint/2010/main" val="617963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0.wmf"/><Relationship Id="rId5" Type="http://schemas.openxmlformats.org/officeDocument/2006/relationships/oleObject" Target="../embeddings/oleObject11.bin"/><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18.wmf"/><Relationship Id="rId17"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20.wmf"/><Relationship Id="rId1" Type="http://schemas.openxmlformats.org/officeDocument/2006/relationships/vmlDrawing" Target="../drawings/vmlDrawing7.vml"/><Relationship Id="rId6" Type="http://schemas.openxmlformats.org/officeDocument/2006/relationships/image" Target="../media/image15.wmf"/><Relationship Id="rId11" Type="http://schemas.openxmlformats.org/officeDocument/2006/relationships/oleObject" Target="../embeddings/oleObject17.bin"/><Relationship Id="rId5" Type="http://schemas.openxmlformats.org/officeDocument/2006/relationships/oleObject" Target="../embeddings/oleObject14.bin"/><Relationship Id="rId15" Type="http://schemas.openxmlformats.org/officeDocument/2006/relationships/oleObject" Target="../embeddings/oleObject19.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6.bin"/><Relationship Id="rId14" Type="http://schemas.openxmlformats.org/officeDocument/2006/relationships/image" Target="../media/image19.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6.wmf"/><Relationship Id="rId5" Type="http://schemas.openxmlformats.org/officeDocument/2006/relationships/oleObject" Target="../embeddings/oleObject22.bin"/><Relationship Id="rId4" Type="http://schemas.openxmlformats.org/officeDocument/2006/relationships/image" Target="../media/image25.wmf"/></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9.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1.wmf"/><Relationship Id="rId5" Type="http://schemas.openxmlformats.org/officeDocument/2006/relationships/oleObject" Target="../embeddings/oleObject26.bin"/><Relationship Id="rId4" Type="http://schemas.openxmlformats.org/officeDocument/2006/relationships/image" Target="../media/image30.wmf"/></Relationships>
</file>

<file path=ppt/slides/_rels/slide3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5.wmf"/><Relationship Id="rId5" Type="http://schemas.openxmlformats.org/officeDocument/2006/relationships/oleObject" Target="../embeddings/oleObject9.bin"/><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40728"/>
          </a:xfrm>
        </p:spPr>
        <p:txBody>
          <a:bodyPr>
            <a:normAutofit fontScale="90000"/>
          </a:bodyPr>
          <a:lstStyle/>
          <a:p>
            <a:r>
              <a:rPr lang="th-TH" dirty="0"/>
              <a:t/>
            </a:r>
            <a:br>
              <a:rPr lang="th-TH" dirty="0"/>
            </a:br>
            <a:r>
              <a:rPr lang="en-US" dirty="0"/>
              <a:t> </a:t>
            </a:r>
            <a:r>
              <a:rPr lang="en-US" b="1" dirty="0"/>
              <a:t>Probability Exam </a:t>
            </a:r>
            <a:r>
              <a:rPr lang="en-US" b="1" dirty="0" smtClean="0"/>
              <a:t/>
            </a:r>
            <a:br>
              <a:rPr lang="en-US" b="1" dirty="0" smtClean="0"/>
            </a:br>
            <a:r>
              <a:rPr lang="en-US" b="1" dirty="0" smtClean="0"/>
              <a:t>(Exam P)</a:t>
            </a:r>
            <a:endParaRPr lang="th-TH" dirty="0"/>
          </a:p>
        </p:txBody>
      </p:sp>
      <p:sp>
        <p:nvSpPr>
          <p:cNvPr id="6" name="Rectangle 5"/>
          <p:cNvSpPr/>
          <p:nvPr/>
        </p:nvSpPr>
        <p:spPr>
          <a:xfrm>
            <a:off x="5287926" y="2807172"/>
            <a:ext cx="1616148" cy="769441"/>
          </a:xfrm>
          <a:prstGeom prst="rect">
            <a:avLst/>
          </a:prstGeom>
        </p:spPr>
        <p:txBody>
          <a:bodyPr wrap="none">
            <a:spAutoFit/>
          </a:bodyPr>
          <a:lstStyle/>
          <a:p>
            <a:r>
              <a:rPr lang="th-TH" sz="4400" b="1" dirty="0" smtClean="0"/>
              <a:t>สอนโดย</a:t>
            </a:r>
            <a:endParaRPr lang="th-TH" sz="4400" dirty="0" smtClean="0"/>
          </a:p>
        </p:txBody>
      </p:sp>
      <p:sp>
        <p:nvSpPr>
          <p:cNvPr id="7" name="Rectangle 6"/>
          <p:cNvSpPr/>
          <p:nvPr/>
        </p:nvSpPr>
        <p:spPr>
          <a:xfrm>
            <a:off x="4148074" y="4351953"/>
            <a:ext cx="4371710" cy="707886"/>
          </a:xfrm>
          <a:prstGeom prst="rect">
            <a:avLst/>
          </a:prstGeom>
        </p:spPr>
        <p:txBody>
          <a:bodyPr wrap="none">
            <a:spAutoFit/>
          </a:bodyPr>
          <a:lstStyle/>
          <a:p>
            <a:r>
              <a:rPr lang="th-TH" sz="4000" b="1" dirty="0" smtClean="0"/>
              <a:t>กีรติ จรูญพงษ์ศักดิ์ </a:t>
            </a:r>
            <a:r>
              <a:rPr lang="en-US" sz="4000" b="1" dirty="0" smtClean="0"/>
              <a:t>(</a:t>
            </a:r>
            <a:r>
              <a:rPr lang="th-TH" sz="4000" b="1" dirty="0" smtClean="0"/>
              <a:t>พี่เซฟ</a:t>
            </a:r>
            <a:r>
              <a:rPr lang="en-US" sz="4000" b="1" dirty="0" smtClean="0"/>
              <a:t>)</a:t>
            </a:r>
            <a:endParaRPr lang="th-TH" sz="4000" b="1" dirty="0" smtClean="0"/>
          </a:p>
        </p:txBody>
      </p:sp>
    </p:spTree>
    <p:extLst>
      <p:ext uri="{BB962C8B-B14F-4D97-AF65-F5344CB8AC3E}">
        <p14:creationId xmlns:p14="http://schemas.microsoft.com/office/powerpoint/2010/main" val="245749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728991"/>
            <a:ext cx="463588" cy="523220"/>
          </a:xfrm>
          <a:prstGeom prst="rect">
            <a:avLst/>
          </a:prstGeom>
        </p:spPr>
        <p:txBody>
          <a:bodyPr wrap="none">
            <a:spAutoFit/>
          </a:bodyPr>
          <a:lstStyle/>
          <a:p>
            <a:r>
              <a:rPr lang="en-US" b="1" dirty="0" smtClean="0"/>
              <a:t>5.</a:t>
            </a:r>
            <a:endParaRPr lang="th-TH" dirty="0"/>
          </a:p>
        </p:txBody>
      </p:sp>
      <p:sp>
        <p:nvSpPr>
          <p:cNvPr id="6" name="Rectangle 5"/>
          <p:cNvSpPr/>
          <p:nvPr/>
        </p:nvSpPr>
        <p:spPr>
          <a:xfrm>
            <a:off x="1301788" y="728991"/>
            <a:ext cx="10031230" cy="2677656"/>
          </a:xfrm>
          <a:prstGeom prst="rect">
            <a:avLst/>
          </a:prstGeom>
        </p:spPr>
        <p:txBody>
          <a:bodyPr wrap="square">
            <a:spAutoFit/>
          </a:bodyPr>
          <a:lstStyle/>
          <a:p>
            <a:r>
              <a:rPr lang="en-US" sz="2000" dirty="0" smtClean="0"/>
              <a:t>A health study tracked a group of persons for five years. At the beginning of the study, 20% were classified as heavy smokers, 30% as light smoker, and 50% as nonsmokers.</a:t>
            </a:r>
          </a:p>
          <a:p>
            <a:r>
              <a:rPr lang="en-US" sz="2000" dirty="0" smtClean="0"/>
              <a:t> </a:t>
            </a:r>
          </a:p>
          <a:p>
            <a:r>
              <a:rPr lang="en-US" sz="2000" dirty="0" smtClean="0"/>
              <a:t>Results of the study showed that light smokers were twice as likely as non smokers.</a:t>
            </a:r>
            <a:r>
              <a:rPr lang="en-US" dirty="0"/>
              <a:t> </a:t>
            </a:r>
            <a:r>
              <a:rPr lang="en-US" sz="2000" dirty="0"/>
              <a:t>to die during the five-year study, but only half as likely as heavy smokers. </a:t>
            </a:r>
            <a:endParaRPr lang="en-US" sz="2000" dirty="0" smtClean="0"/>
          </a:p>
          <a:p>
            <a:endParaRPr lang="en-US" sz="2000" dirty="0" smtClean="0"/>
          </a:p>
          <a:p>
            <a:r>
              <a:rPr lang="en-US" sz="2000" dirty="0" smtClean="0"/>
              <a:t> A randomly selected participant from the study died during the five-year period. Calculate the probability that the participant was a heavy smoker</a:t>
            </a:r>
            <a:endParaRPr lang="th-TH" sz="2000" dirty="0"/>
          </a:p>
        </p:txBody>
      </p:sp>
    </p:spTree>
    <p:extLst>
      <p:ext uri="{BB962C8B-B14F-4D97-AF65-F5344CB8AC3E}">
        <p14:creationId xmlns:p14="http://schemas.microsoft.com/office/powerpoint/2010/main" val="2167335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728991"/>
            <a:ext cx="463588" cy="523220"/>
          </a:xfrm>
          <a:prstGeom prst="rect">
            <a:avLst/>
          </a:prstGeom>
        </p:spPr>
        <p:txBody>
          <a:bodyPr wrap="none">
            <a:spAutoFit/>
          </a:bodyPr>
          <a:lstStyle/>
          <a:p>
            <a:r>
              <a:rPr lang="en-US" b="1" dirty="0"/>
              <a:t>6</a:t>
            </a:r>
            <a:r>
              <a:rPr lang="en-US" b="1" dirty="0" smtClean="0"/>
              <a:t>.</a:t>
            </a:r>
            <a:endParaRPr lang="th-TH" dirty="0"/>
          </a:p>
        </p:txBody>
      </p:sp>
      <p:sp>
        <p:nvSpPr>
          <p:cNvPr id="5" name="Rectangle 4"/>
          <p:cNvSpPr/>
          <p:nvPr/>
        </p:nvSpPr>
        <p:spPr>
          <a:xfrm>
            <a:off x="1301788" y="728991"/>
            <a:ext cx="10031230" cy="707886"/>
          </a:xfrm>
          <a:prstGeom prst="rect">
            <a:avLst/>
          </a:prstGeom>
        </p:spPr>
        <p:txBody>
          <a:bodyPr wrap="square">
            <a:spAutoFit/>
          </a:bodyPr>
          <a:lstStyle/>
          <a:p>
            <a:r>
              <a:rPr lang="en-US" sz="2000" dirty="0" smtClean="0"/>
              <a:t>An auto insurance company insures drivers of all ages. An actuary compiled the following statics on the company’s insured drivers </a:t>
            </a:r>
            <a:endParaRPr lang="th-TH" sz="2000" dirty="0"/>
          </a:p>
        </p:txBody>
      </p:sp>
      <p:pic>
        <p:nvPicPr>
          <p:cNvPr id="7" name="Picture 6"/>
          <p:cNvPicPr>
            <a:picLocks noChangeAspect="1"/>
          </p:cNvPicPr>
          <p:nvPr/>
        </p:nvPicPr>
        <p:blipFill>
          <a:blip r:embed="rId2"/>
          <a:stretch>
            <a:fillRect/>
          </a:stretch>
        </p:blipFill>
        <p:spPr>
          <a:xfrm>
            <a:off x="2201321" y="1359279"/>
            <a:ext cx="4670968" cy="1767710"/>
          </a:xfrm>
          <a:prstGeom prst="rect">
            <a:avLst/>
          </a:prstGeom>
        </p:spPr>
      </p:pic>
      <p:sp>
        <p:nvSpPr>
          <p:cNvPr id="9" name="Rectangle 8"/>
          <p:cNvSpPr/>
          <p:nvPr/>
        </p:nvSpPr>
        <p:spPr>
          <a:xfrm>
            <a:off x="1301788" y="3204587"/>
            <a:ext cx="10556837" cy="707886"/>
          </a:xfrm>
          <a:prstGeom prst="rect">
            <a:avLst/>
          </a:prstGeom>
        </p:spPr>
        <p:txBody>
          <a:bodyPr wrap="square">
            <a:spAutoFit/>
          </a:bodyPr>
          <a:lstStyle/>
          <a:p>
            <a:r>
              <a:rPr lang="en-US" sz="2000" dirty="0" smtClean="0"/>
              <a:t>A randomly selected driver that the company insures has an accident. Calculate the probability that the driver was age 16-20.</a:t>
            </a:r>
            <a:endParaRPr lang="th-TH" sz="2000" dirty="0"/>
          </a:p>
        </p:txBody>
      </p:sp>
    </p:spTree>
    <p:extLst>
      <p:ext uri="{BB962C8B-B14F-4D97-AF65-F5344CB8AC3E}">
        <p14:creationId xmlns:p14="http://schemas.microsoft.com/office/powerpoint/2010/main" val="207747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variable</a:t>
            </a:r>
            <a:endParaRPr lang="th-TH" dirty="0"/>
          </a:p>
        </p:txBody>
      </p:sp>
      <p:sp>
        <p:nvSpPr>
          <p:cNvPr id="3" name="Content Placeholder 2"/>
          <p:cNvSpPr>
            <a:spLocks noGrp="1"/>
          </p:cNvSpPr>
          <p:nvPr>
            <p:ph idx="1"/>
          </p:nvPr>
        </p:nvSpPr>
        <p:spPr/>
        <p:txBody>
          <a:bodyPr/>
          <a:lstStyle/>
          <a:p>
            <a:r>
              <a:rPr lang="en-US" dirty="0" smtClean="0"/>
              <a:t>Discrete Random Variable</a:t>
            </a:r>
          </a:p>
          <a:p>
            <a:pPr lvl="1"/>
            <a:endParaRPr lang="en-US" dirty="0"/>
          </a:p>
          <a:p>
            <a:pPr lvl="1"/>
            <a:r>
              <a:rPr lang="en-US" dirty="0" smtClean="0"/>
              <a:t>Expected</a:t>
            </a:r>
            <a:endParaRPr lang="th-TH" dirty="0"/>
          </a:p>
        </p:txBody>
      </p:sp>
      <p:sp>
        <p:nvSpPr>
          <p:cNvPr id="4" name="Content Placeholder 2"/>
          <p:cNvSpPr txBox="1">
            <a:spLocks/>
          </p:cNvSpPr>
          <p:nvPr/>
        </p:nvSpPr>
        <p:spPr>
          <a:xfrm>
            <a:off x="1389640" y="3114819"/>
            <a:ext cx="2822142" cy="2136054"/>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a:p>
            <a:pPr marL="0" indent="0">
              <a:buNone/>
            </a:pPr>
            <a:r>
              <a:rPr lang="en-US" dirty="0" smtClean="0"/>
              <a:t> </a:t>
            </a:r>
            <a:endParaRPr lang="th-TH" dirty="0"/>
          </a:p>
        </p:txBody>
      </p:sp>
      <p:graphicFrame>
        <p:nvGraphicFramePr>
          <p:cNvPr id="5" name="Object 4"/>
          <p:cNvGraphicFramePr>
            <a:graphicFrameLocks noChangeAspect="1"/>
          </p:cNvGraphicFramePr>
          <p:nvPr>
            <p:extLst>
              <p:ext uri="{D42A27DB-BD31-4B8C-83A1-F6EECF244321}">
                <p14:modId xmlns:p14="http://schemas.microsoft.com/office/powerpoint/2010/main" val="2173761491"/>
              </p:ext>
            </p:extLst>
          </p:nvPr>
        </p:nvGraphicFramePr>
        <p:xfrm>
          <a:off x="1657350" y="3333750"/>
          <a:ext cx="1584325" cy="668338"/>
        </p:xfrm>
        <a:graphic>
          <a:graphicData uri="http://schemas.openxmlformats.org/presentationml/2006/ole">
            <mc:AlternateContent xmlns:mc="http://schemas.openxmlformats.org/markup-compatibility/2006">
              <mc:Choice xmlns:v="urn:schemas-microsoft-com:vml" Requires="v">
                <p:oleObj spid="_x0000_s5571" name="สมการ" r:id="rId3" imgW="1015920" imgH="431640" progId="Equation.3">
                  <p:embed/>
                </p:oleObj>
              </mc:Choice>
              <mc:Fallback>
                <p:oleObj name="สมการ" r:id="rId3" imgW="1015920" imgH="431640" progId="Equation.3">
                  <p:embed/>
                  <p:pic>
                    <p:nvPicPr>
                      <p:cNvPr id="7" name="Object 6"/>
                      <p:cNvPicPr>
                        <a:picLocks noChangeAspect="1" noChangeArrowheads="1"/>
                      </p:cNvPicPr>
                      <p:nvPr/>
                    </p:nvPicPr>
                    <p:blipFill>
                      <a:blip r:embed="rId4"/>
                      <a:srcRect/>
                      <a:stretch>
                        <a:fillRect/>
                      </a:stretch>
                    </p:blipFill>
                    <p:spPr bwMode="auto">
                      <a:xfrm>
                        <a:off x="1657350" y="3333750"/>
                        <a:ext cx="1584325" cy="66833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58093201"/>
              </p:ext>
            </p:extLst>
          </p:nvPr>
        </p:nvGraphicFramePr>
        <p:xfrm>
          <a:off x="1657350" y="4319588"/>
          <a:ext cx="2058988" cy="668337"/>
        </p:xfrm>
        <a:graphic>
          <a:graphicData uri="http://schemas.openxmlformats.org/presentationml/2006/ole">
            <mc:AlternateContent xmlns:mc="http://schemas.openxmlformats.org/markup-compatibility/2006">
              <mc:Choice xmlns:v="urn:schemas-microsoft-com:vml" Requires="v">
                <p:oleObj spid="_x0000_s5572" name="สมการ" r:id="rId5" imgW="1320480" imgH="431640" progId="Equation.3">
                  <p:embed/>
                </p:oleObj>
              </mc:Choice>
              <mc:Fallback>
                <p:oleObj name="สมการ" r:id="rId5" imgW="1320480" imgH="431640" progId="Equation.3">
                  <p:embed/>
                  <p:pic>
                    <p:nvPicPr>
                      <p:cNvPr id="5" name="Object 4"/>
                      <p:cNvPicPr>
                        <a:picLocks noChangeAspect="1" noChangeArrowheads="1"/>
                      </p:cNvPicPr>
                      <p:nvPr/>
                    </p:nvPicPr>
                    <p:blipFill>
                      <a:blip r:embed="rId6"/>
                      <a:srcRect/>
                      <a:stretch>
                        <a:fillRect/>
                      </a:stretch>
                    </p:blipFill>
                    <p:spPr bwMode="auto">
                      <a:xfrm>
                        <a:off x="1657350" y="4319588"/>
                        <a:ext cx="2058988" cy="668337"/>
                      </a:xfrm>
                      <a:prstGeom prst="rect">
                        <a:avLst/>
                      </a:prstGeom>
                      <a:noFill/>
                      <a:ln>
                        <a:noFill/>
                      </a:ln>
                    </p:spPr>
                  </p:pic>
                </p:oleObj>
              </mc:Fallback>
            </mc:AlternateContent>
          </a:graphicData>
        </a:graphic>
      </p:graphicFrame>
      <p:sp>
        <p:nvSpPr>
          <p:cNvPr id="7" name="Rectangle 6"/>
          <p:cNvSpPr/>
          <p:nvPr/>
        </p:nvSpPr>
        <p:spPr>
          <a:xfrm>
            <a:off x="6221143" y="2653154"/>
            <a:ext cx="2181185" cy="461665"/>
          </a:xfrm>
          <a:prstGeom prst="rect">
            <a:avLst/>
          </a:prstGeom>
        </p:spPr>
        <p:txBody>
          <a:bodyPr wrap="square">
            <a:spAutoFit/>
          </a:bodyPr>
          <a:lstStyle/>
          <a:p>
            <a:pPr marL="342900" indent="-342900">
              <a:buFont typeface="Arial" panose="020B0604020202020204" pitchFamily="34" charset="0"/>
              <a:buChar char="•"/>
            </a:pPr>
            <a:r>
              <a:rPr lang="en-US" sz="2400" dirty="0" smtClean="0"/>
              <a:t>Variance</a:t>
            </a:r>
            <a:endParaRPr lang="th-TH" sz="2400" dirty="0"/>
          </a:p>
        </p:txBody>
      </p:sp>
      <p:sp>
        <p:nvSpPr>
          <p:cNvPr id="8" name="Content Placeholder 2"/>
          <p:cNvSpPr txBox="1">
            <a:spLocks/>
          </p:cNvSpPr>
          <p:nvPr/>
        </p:nvSpPr>
        <p:spPr>
          <a:xfrm>
            <a:off x="6096000" y="3114819"/>
            <a:ext cx="2822142" cy="2136054"/>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a:p>
            <a:pPr marL="0" indent="0">
              <a:buNone/>
            </a:pPr>
            <a:r>
              <a:rPr lang="en-US" dirty="0" smtClean="0"/>
              <a:t> </a:t>
            </a:r>
            <a:endParaRPr lang="th-TH" dirty="0"/>
          </a:p>
        </p:txBody>
      </p:sp>
      <p:graphicFrame>
        <p:nvGraphicFramePr>
          <p:cNvPr id="9" name="Object 8"/>
          <p:cNvGraphicFramePr>
            <a:graphicFrameLocks noChangeAspect="1"/>
          </p:cNvGraphicFramePr>
          <p:nvPr>
            <p:extLst>
              <p:ext uri="{D42A27DB-BD31-4B8C-83A1-F6EECF244321}">
                <p14:modId xmlns:p14="http://schemas.microsoft.com/office/powerpoint/2010/main" val="2887003098"/>
              </p:ext>
            </p:extLst>
          </p:nvPr>
        </p:nvGraphicFramePr>
        <p:xfrm>
          <a:off x="6348196" y="3399478"/>
          <a:ext cx="2317750" cy="354012"/>
        </p:xfrm>
        <a:graphic>
          <a:graphicData uri="http://schemas.openxmlformats.org/presentationml/2006/ole">
            <mc:AlternateContent xmlns:mc="http://schemas.openxmlformats.org/markup-compatibility/2006">
              <mc:Choice xmlns:v="urn:schemas-microsoft-com:vml" Requires="v">
                <p:oleObj spid="_x0000_s5573" name="สมการ" r:id="rId7" imgW="1485720" imgH="228600" progId="Equation.3">
                  <p:embed/>
                </p:oleObj>
              </mc:Choice>
              <mc:Fallback>
                <p:oleObj name="สมการ" r:id="rId7" imgW="1485720" imgH="228600" progId="Equation.3">
                  <p:embed/>
                  <p:pic>
                    <p:nvPicPr>
                      <p:cNvPr id="5" name="Object 4"/>
                      <p:cNvPicPr>
                        <a:picLocks noChangeAspect="1" noChangeArrowheads="1"/>
                      </p:cNvPicPr>
                      <p:nvPr/>
                    </p:nvPicPr>
                    <p:blipFill>
                      <a:blip r:embed="rId8"/>
                      <a:srcRect/>
                      <a:stretch>
                        <a:fillRect/>
                      </a:stretch>
                    </p:blipFill>
                    <p:spPr bwMode="auto">
                      <a:xfrm>
                        <a:off x="6348196" y="3399478"/>
                        <a:ext cx="2317750" cy="3540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17118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9848" y="329334"/>
            <a:ext cx="10827328" cy="1610302"/>
          </a:xfrm>
        </p:spPr>
        <p:txBody>
          <a:bodyPr>
            <a:normAutofit/>
          </a:bodyPr>
          <a:lstStyle/>
          <a:p>
            <a:pPr marL="0" indent="0">
              <a:buNone/>
            </a:pPr>
            <a:r>
              <a:rPr lang="en-US" sz="2000" dirty="0" smtClean="0"/>
              <a:t>An insurance policy pays 100 per day for up to three days of hospitalization and 50 per day for each day of hospitalization thereafter.  </a:t>
            </a:r>
          </a:p>
          <a:p>
            <a:pPr marL="0" indent="0">
              <a:buNone/>
            </a:pPr>
            <a:r>
              <a:rPr lang="en-US" sz="2000" dirty="0" smtClean="0"/>
              <a:t>The number of days of hospitalization, X is a discrete random variable with probability function</a:t>
            </a:r>
            <a:endParaRPr lang="th-TH" sz="2000" dirty="0"/>
          </a:p>
        </p:txBody>
      </p:sp>
      <p:sp>
        <p:nvSpPr>
          <p:cNvPr id="4" name="Rectangle 3"/>
          <p:cNvSpPr/>
          <p:nvPr/>
        </p:nvSpPr>
        <p:spPr>
          <a:xfrm>
            <a:off x="959848" y="2896072"/>
            <a:ext cx="10065327" cy="400110"/>
          </a:xfrm>
          <a:prstGeom prst="rect">
            <a:avLst/>
          </a:prstGeom>
        </p:spPr>
        <p:txBody>
          <a:bodyPr wrap="square">
            <a:spAutoFit/>
          </a:bodyPr>
          <a:lstStyle/>
          <a:p>
            <a:r>
              <a:rPr lang="en-US" sz="2000" dirty="0" smtClean="0">
                <a:solidFill>
                  <a:srgbClr val="000000"/>
                </a:solidFill>
              </a:rPr>
              <a:t>Determine </a:t>
            </a:r>
            <a:r>
              <a:rPr lang="en-US" sz="2000" dirty="0">
                <a:solidFill>
                  <a:srgbClr val="000000"/>
                </a:solidFill>
              </a:rPr>
              <a:t>the expected payment for hospitalization under this policy. </a:t>
            </a:r>
            <a:endParaRPr lang="th-TH" sz="2000" dirty="0"/>
          </a:p>
        </p:txBody>
      </p:sp>
      <p:sp>
        <p:nvSpPr>
          <p:cNvPr id="6" name="Rectangle 5"/>
          <p:cNvSpPr/>
          <p:nvPr/>
        </p:nvSpPr>
        <p:spPr>
          <a:xfrm>
            <a:off x="486290" y="329334"/>
            <a:ext cx="463588" cy="523220"/>
          </a:xfrm>
          <a:prstGeom prst="rect">
            <a:avLst/>
          </a:prstGeom>
        </p:spPr>
        <p:txBody>
          <a:bodyPr wrap="none">
            <a:spAutoFit/>
          </a:bodyPr>
          <a:lstStyle/>
          <a:p>
            <a:r>
              <a:rPr lang="en-US" b="1" dirty="0" smtClean="0"/>
              <a:t>7.</a:t>
            </a:r>
            <a:endParaRPr lang="th-TH" dirty="0"/>
          </a:p>
        </p:txBody>
      </p:sp>
      <p:pic>
        <p:nvPicPr>
          <p:cNvPr id="7" name="Picture 6"/>
          <p:cNvPicPr>
            <a:picLocks noChangeAspect="1"/>
          </p:cNvPicPr>
          <p:nvPr/>
        </p:nvPicPr>
        <p:blipFill>
          <a:blip r:embed="rId2"/>
          <a:stretch>
            <a:fillRect/>
          </a:stretch>
        </p:blipFill>
        <p:spPr>
          <a:xfrm>
            <a:off x="3687461" y="1570128"/>
            <a:ext cx="3277939" cy="1034527"/>
          </a:xfrm>
          <a:prstGeom prst="rect">
            <a:avLst/>
          </a:prstGeom>
        </p:spPr>
      </p:pic>
    </p:spTree>
    <p:extLst>
      <p:ext uri="{BB962C8B-B14F-4D97-AF65-F5344CB8AC3E}">
        <p14:creationId xmlns:p14="http://schemas.microsoft.com/office/powerpoint/2010/main" val="626262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3900" y="425450"/>
            <a:ext cx="3605213" cy="480131"/>
          </a:xfrm>
          <a:prstGeom prst="rect">
            <a:avLst/>
          </a:prstGeom>
        </p:spPr>
        <p:txBody>
          <a:bodyPr wrap="square">
            <a:spAutoFit/>
          </a:bodyPr>
          <a:lstStyle/>
          <a:p>
            <a:r>
              <a:rPr lang="th-TH" dirty="0" err="1" smtClean="0"/>
              <a:t>discrete</a:t>
            </a:r>
            <a:r>
              <a:rPr lang="th-TH" dirty="0" smtClean="0"/>
              <a:t> </a:t>
            </a:r>
            <a:r>
              <a:rPr lang="th-TH" dirty="0" err="1" smtClean="0"/>
              <a:t>distribution</a:t>
            </a:r>
            <a:endParaRPr lang="th-TH" dirty="0"/>
          </a:p>
        </p:txBody>
      </p:sp>
      <p:pic>
        <p:nvPicPr>
          <p:cNvPr id="8" name="Picture 7"/>
          <p:cNvPicPr>
            <a:picLocks noChangeAspect="1"/>
          </p:cNvPicPr>
          <p:nvPr/>
        </p:nvPicPr>
        <p:blipFill>
          <a:blip r:embed="rId2"/>
          <a:stretch>
            <a:fillRect/>
          </a:stretch>
        </p:blipFill>
        <p:spPr>
          <a:xfrm>
            <a:off x="1640030" y="1009649"/>
            <a:ext cx="8105775" cy="5625319"/>
          </a:xfrm>
          <a:prstGeom prst="rect">
            <a:avLst/>
          </a:prstGeom>
        </p:spPr>
      </p:pic>
    </p:spTree>
    <p:extLst>
      <p:ext uri="{BB962C8B-B14F-4D97-AF65-F5344CB8AC3E}">
        <p14:creationId xmlns:p14="http://schemas.microsoft.com/office/powerpoint/2010/main" val="3691569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4291"/>
            <a:ext cx="10515600" cy="5442672"/>
          </a:xfrm>
        </p:spPr>
        <p:txBody>
          <a:bodyPr>
            <a:normAutofit/>
          </a:bodyPr>
          <a:lstStyle/>
          <a:p>
            <a:pPr marL="0" indent="0">
              <a:buNone/>
            </a:pPr>
            <a:r>
              <a:rPr lang="en-US" sz="2000" dirty="0" smtClean="0"/>
              <a:t>An actuary has discovered that policyholders are three times as likely to file two claims as to file four claims. </a:t>
            </a:r>
          </a:p>
          <a:p>
            <a:pPr marL="0" indent="0">
              <a:buNone/>
            </a:pPr>
            <a:r>
              <a:rPr lang="en-US" sz="2000" dirty="0" smtClean="0"/>
              <a:t>The number of claim filed has a Poisson distribution.</a:t>
            </a:r>
          </a:p>
          <a:p>
            <a:pPr marL="0" indent="0">
              <a:buNone/>
            </a:pPr>
            <a:r>
              <a:rPr lang="en-US" sz="2000" dirty="0" smtClean="0"/>
              <a:t>Calculate the variance of the number of claims filed</a:t>
            </a:r>
            <a:endParaRPr lang="th-TH" sz="2000" dirty="0"/>
          </a:p>
        </p:txBody>
      </p:sp>
      <p:sp>
        <p:nvSpPr>
          <p:cNvPr id="5" name="Rectangle 4"/>
          <p:cNvSpPr/>
          <p:nvPr/>
        </p:nvSpPr>
        <p:spPr>
          <a:xfrm>
            <a:off x="374612" y="734291"/>
            <a:ext cx="463588" cy="523220"/>
          </a:xfrm>
          <a:prstGeom prst="rect">
            <a:avLst/>
          </a:prstGeom>
        </p:spPr>
        <p:txBody>
          <a:bodyPr wrap="none">
            <a:spAutoFit/>
          </a:bodyPr>
          <a:lstStyle/>
          <a:p>
            <a:r>
              <a:rPr lang="en-US" b="1" dirty="0"/>
              <a:t>8</a:t>
            </a:r>
            <a:r>
              <a:rPr lang="en-US" b="1" dirty="0" smtClean="0"/>
              <a:t>.</a:t>
            </a:r>
            <a:endParaRPr lang="th-TH" dirty="0"/>
          </a:p>
        </p:txBody>
      </p:sp>
    </p:spTree>
    <p:extLst>
      <p:ext uri="{BB962C8B-B14F-4D97-AF65-F5344CB8AC3E}">
        <p14:creationId xmlns:p14="http://schemas.microsoft.com/office/powerpoint/2010/main" val="2173766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5" y="600267"/>
            <a:ext cx="10446328" cy="2073660"/>
          </a:xfrm>
        </p:spPr>
        <p:txBody>
          <a:bodyPr>
            <a:normAutofit lnSpcReduction="10000"/>
          </a:bodyPr>
          <a:lstStyle/>
          <a:p>
            <a:pPr marL="0" indent="0">
              <a:buNone/>
            </a:pPr>
            <a:r>
              <a:rPr lang="en-US" sz="2000" dirty="0" smtClean="0"/>
              <a:t>A company prices its hurricane insurance using the following assumptions:</a:t>
            </a:r>
          </a:p>
          <a:p>
            <a:pPr marL="0" indent="0">
              <a:buNone/>
            </a:pPr>
            <a:r>
              <a:rPr lang="en-US" sz="2000" dirty="0"/>
              <a:t>	</a:t>
            </a:r>
            <a:r>
              <a:rPr lang="en-US" sz="2000" dirty="0" smtClean="0"/>
              <a:t>(</a:t>
            </a:r>
            <a:r>
              <a:rPr lang="en-US" sz="2000" dirty="0" err="1" smtClean="0"/>
              <a:t>i</a:t>
            </a:r>
            <a:r>
              <a:rPr lang="en-US" sz="2000" dirty="0" smtClean="0"/>
              <a:t>) In any calendar year, there can be at most one hurricane.</a:t>
            </a:r>
          </a:p>
          <a:p>
            <a:pPr marL="0" indent="0">
              <a:buNone/>
            </a:pPr>
            <a:r>
              <a:rPr lang="en-US" sz="2000" dirty="0"/>
              <a:t>	</a:t>
            </a:r>
            <a:r>
              <a:rPr lang="en-US" sz="2000" dirty="0" smtClean="0"/>
              <a:t>(ii) in any calendar year, the probability of a hurricane is 0.05</a:t>
            </a:r>
          </a:p>
          <a:p>
            <a:pPr marL="0" indent="0">
              <a:buNone/>
            </a:pPr>
            <a:r>
              <a:rPr lang="en-US" sz="2000" dirty="0"/>
              <a:t>	</a:t>
            </a:r>
            <a:r>
              <a:rPr lang="en-US" sz="2000" dirty="0" smtClean="0"/>
              <a:t>(iii) The numbers of hurricanes in different calendar years are mutually independent.</a:t>
            </a:r>
          </a:p>
          <a:p>
            <a:pPr marL="0" indent="0">
              <a:buNone/>
            </a:pPr>
            <a:r>
              <a:rPr lang="en-US" sz="2000" dirty="0" smtClean="0"/>
              <a:t>Using the company’s assumptions, calculate the probability that there are fewer than 3 hurricanes in a 20 year period.</a:t>
            </a:r>
          </a:p>
          <a:p>
            <a:pPr marL="0" indent="0">
              <a:buNone/>
            </a:pPr>
            <a:endParaRPr lang="th-TH" sz="2000" dirty="0"/>
          </a:p>
        </p:txBody>
      </p:sp>
      <p:sp>
        <p:nvSpPr>
          <p:cNvPr id="5" name="Rectangle 4"/>
          <p:cNvSpPr/>
          <p:nvPr/>
        </p:nvSpPr>
        <p:spPr>
          <a:xfrm>
            <a:off x="312266" y="600267"/>
            <a:ext cx="463588" cy="523220"/>
          </a:xfrm>
          <a:prstGeom prst="rect">
            <a:avLst/>
          </a:prstGeom>
        </p:spPr>
        <p:txBody>
          <a:bodyPr wrap="none">
            <a:spAutoFit/>
          </a:bodyPr>
          <a:lstStyle/>
          <a:p>
            <a:r>
              <a:rPr lang="en-US" b="1" dirty="0" smtClean="0"/>
              <a:t>9.</a:t>
            </a:r>
            <a:endParaRPr lang="th-TH" dirty="0"/>
          </a:p>
        </p:txBody>
      </p:sp>
    </p:spTree>
    <p:extLst>
      <p:ext uri="{BB962C8B-B14F-4D97-AF65-F5344CB8AC3E}">
        <p14:creationId xmlns:p14="http://schemas.microsoft.com/office/powerpoint/2010/main" val="1784602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8597" y="600267"/>
            <a:ext cx="10169237" cy="1748848"/>
          </a:xfrm>
        </p:spPr>
        <p:txBody>
          <a:bodyPr>
            <a:normAutofit/>
          </a:bodyPr>
          <a:lstStyle/>
          <a:p>
            <a:pPr marL="0" indent="0">
              <a:buNone/>
            </a:pPr>
            <a:r>
              <a:rPr lang="en-US" sz="2000" dirty="0" smtClean="0"/>
              <a:t>A company takes out an insurance policy to cover accidents that occur at its manufacturing plant. The probability that one or more accidents will occur during any given month is 0.6. The numbers of accidents that occur in different months are mutually independent. Calculate the probability that there will be at least four months in which no accidents occur before the fourth month in which at least one accident occurs.</a:t>
            </a:r>
            <a:endParaRPr lang="th-TH" sz="2000" dirty="0"/>
          </a:p>
        </p:txBody>
      </p:sp>
      <p:sp>
        <p:nvSpPr>
          <p:cNvPr id="4" name="Rectangle 3"/>
          <p:cNvSpPr/>
          <p:nvPr/>
        </p:nvSpPr>
        <p:spPr>
          <a:xfrm>
            <a:off x="312266" y="600267"/>
            <a:ext cx="646331" cy="523220"/>
          </a:xfrm>
          <a:prstGeom prst="rect">
            <a:avLst/>
          </a:prstGeom>
        </p:spPr>
        <p:txBody>
          <a:bodyPr wrap="none">
            <a:spAutoFit/>
          </a:bodyPr>
          <a:lstStyle/>
          <a:p>
            <a:r>
              <a:rPr lang="en-US" b="1" dirty="0" smtClean="0"/>
              <a:t>10.</a:t>
            </a:r>
            <a:endParaRPr lang="th-TH" dirty="0"/>
          </a:p>
        </p:txBody>
      </p:sp>
    </p:spTree>
    <p:extLst>
      <p:ext uri="{BB962C8B-B14F-4D97-AF65-F5344CB8AC3E}">
        <p14:creationId xmlns:p14="http://schemas.microsoft.com/office/powerpoint/2010/main" val="1174727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8597" y="600267"/>
            <a:ext cx="10515600" cy="4351338"/>
          </a:xfrm>
        </p:spPr>
        <p:txBody>
          <a:bodyPr>
            <a:normAutofit/>
          </a:bodyPr>
          <a:lstStyle/>
          <a:p>
            <a:pPr marL="0" indent="0">
              <a:buNone/>
            </a:pPr>
            <a:r>
              <a:rPr lang="en-US" sz="2000" dirty="0" smtClean="0"/>
              <a:t>In a hospital ward there are 16 patients, 4 whom have AIDS. A doctor is assigned to 6 of these patients at random. What is the probability that he gets 2 of the AIDS patients?</a:t>
            </a:r>
            <a:endParaRPr lang="th-TH" sz="2000" dirty="0"/>
          </a:p>
        </p:txBody>
      </p:sp>
      <p:sp>
        <p:nvSpPr>
          <p:cNvPr id="4" name="Rectangle 3"/>
          <p:cNvSpPr/>
          <p:nvPr/>
        </p:nvSpPr>
        <p:spPr>
          <a:xfrm>
            <a:off x="312266" y="600267"/>
            <a:ext cx="646331" cy="523220"/>
          </a:xfrm>
          <a:prstGeom prst="rect">
            <a:avLst/>
          </a:prstGeom>
        </p:spPr>
        <p:txBody>
          <a:bodyPr wrap="none">
            <a:spAutoFit/>
          </a:bodyPr>
          <a:lstStyle/>
          <a:p>
            <a:r>
              <a:rPr lang="en-US" b="1" dirty="0" smtClean="0"/>
              <a:t>11.</a:t>
            </a:r>
            <a:endParaRPr lang="th-TH" dirty="0"/>
          </a:p>
        </p:txBody>
      </p:sp>
    </p:spTree>
    <p:extLst>
      <p:ext uri="{BB962C8B-B14F-4D97-AF65-F5344CB8AC3E}">
        <p14:creationId xmlns:p14="http://schemas.microsoft.com/office/powerpoint/2010/main" val="14863826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8596" y="600267"/>
            <a:ext cx="10817767" cy="4351338"/>
          </a:xfrm>
        </p:spPr>
        <p:txBody>
          <a:bodyPr/>
          <a:lstStyle/>
          <a:p>
            <a:pPr marL="0" indent="0">
              <a:buNone/>
            </a:pPr>
            <a:r>
              <a:rPr lang="en-US" sz="2000" dirty="0" smtClean="0">
                <a:solidFill>
                  <a:srgbClr val="000000"/>
                </a:solidFill>
              </a:rPr>
              <a:t>A company has </a:t>
            </a:r>
            <a:r>
              <a:rPr lang="en-US" sz="2000" dirty="0" smtClean="0">
                <a:solidFill>
                  <a:srgbClr val="000000"/>
                </a:solidFill>
              </a:rPr>
              <a:t>five employees on its health insurance </a:t>
            </a:r>
            <a:r>
              <a:rPr lang="en-US" sz="2000" dirty="0" smtClean="0">
                <a:solidFill>
                  <a:srgbClr val="000000"/>
                </a:solidFill>
              </a:rPr>
              <a:t>plan. Each year, each employee independently has an 80% probability </a:t>
            </a:r>
            <a:r>
              <a:rPr lang="en-US" sz="2000" dirty="0" smtClean="0">
                <a:solidFill>
                  <a:srgbClr val="000000"/>
                </a:solidFill>
              </a:rPr>
              <a:t>of </a:t>
            </a:r>
            <a:r>
              <a:rPr lang="en-US" sz="2000" dirty="0" smtClean="0">
                <a:solidFill>
                  <a:srgbClr val="000000"/>
                </a:solidFill>
              </a:rPr>
              <a:t>no hospital admissions. If an employee requires one or more hospital admissions, the number of admissions is modeled by a geometric distribution with a mean of 1.50. The numbers of hospital admissions of different employees are mutually independent. </a:t>
            </a:r>
            <a:endParaRPr lang="th-TH" sz="2000" dirty="0" smtClean="0"/>
          </a:p>
          <a:p>
            <a:pPr marL="0" indent="0">
              <a:buNone/>
            </a:pPr>
            <a:r>
              <a:rPr lang="en-US" sz="2000" dirty="0"/>
              <a:t>Each hospital admission costs 20,000. </a:t>
            </a:r>
          </a:p>
          <a:p>
            <a:pPr marL="0" indent="0">
              <a:buNone/>
            </a:pPr>
            <a:r>
              <a:rPr lang="en-US" sz="2000" dirty="0"/>
              <a:t>Calculate the probability that the company’s total hospital costs in a year are less than 50,000. </a:t>
            </a:r>
            <a:endParaRPr lang="th-TH" sz="2000" dirty="0"/>
          </a:p>
        </p:txBody>
      </p:sp>
      <p:sp>
        <p:nvSpPr>
          <p:cNvPr id="4" name="Rectangle 3"/>
          <p:cNvSpPr/>
          <p:nvPr/>
        </p:nvSpPr>
        <p:spPr>
          <a:xfrm>
            <a:off x="312266" y="600267"/>
            <a:ext cx="646331" cy="523220"/>
          </a:xfrm>
          <a:prstGeom prst="rect">
            <a:avLst/>
          </a:prstGeom>
        </p:spPr>
        <p:txBody>
          <a:bodyPr wrap="none">
            <a:spAutoFit/>
          </a:bodyPr>
          <a:lstStyle/>
          <a:p>
            <a:r>
              <a:rPr lang="en-US" b="1" dirty="0" smtClean="0"/>
              <a:t>12.</a:t>
            </a:r>
            <a:endParaRPr lang="th-TH" dirty="0"/>
          </a:p>
        </p:txBody>
      </p:sp>
    </p:spTree>
    <p:extLst>
      <p:ext uri="{BB962C8B-B14F-4D97-AF65-F5344CB8AC3E}">
        <p14:creationId xmlns:p14="http://schemas.microsoft.com/office/powerpoint/2010/main" val="3838558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96284" y="1151554"/>
            <a:ext cx="463588" cy="523220"/>
          </a:xfrm>
          <a:prstGeom prst="rect">
            <a:avLst/>
          </a:prstGeom>
        </p:spPr>
        <p:txBody>
          <a:bodyPr wrap="none">
            <a:spAutoFit/>
          </a:bodyPr>
          <a:lstStyle/>
          <a:p>
            <a:r>
              <a:rPr lang="en-US" b="1" dirty="0"/>
              <a:t>1</a:t>
            </a:r>
            <a:r>
              <a:rPr lang="en-US" b="1" dirty="0" smtClean="0"/>
              <a:t>.</a:t>
            </a:r>
            <a:endParaRPr lang="th-TH" dirty="0"/>
          </a:p>
        </p:txBody>
      </p:sp>
      <p:graphicFrame>
        <p:nvGraphicFramePr>
          <p:cNvPr id="7" name="Object 6"/>
          <p:cNvGraphicFramePr>
            <a:graphicFrameLocks noChangeAspect="1"/>
          </p:cNvGraphicFramePr>
          <p:nvPr>
            <p:extLst>
              <p:ext uri="{D42A27DB-BD31-4B8C-83A1-F6EECF244321}">
                <p14:modId xmlns:p14="http://schemas.microsoft.com/office/powerpoint/2010/main" val="1784449692"/>
              </p:ext>
            </p:extLst>
          </p:nvPr>
        </p:nvGraphicFramePr>
        <p:xfrm>
          <a:off x="1184563" y="1151554"/>
          <a:ext cx="9683750" cy="466725"/>
        </p:xfrm>
        <a:graphic>
          <a:graphicData uri="http://schemas.openxmlformats.org/presentationml/2006/ole">
            <mc:AlternateContent xmlns:mc="http://schemas.openxmlformats.org/markup-compatibility/2006">
              <mc:Choice xmlns:v="urn:schemas-microsoft-com:vml" Requires="v">
                <p:oleObj spid="_x0000_s1223" name="สมการ" r:id="rId3" imgW="4178160" imgH="203040" progId="Equation.3">
                  <p:embed/>
                </p:oleObj>
              </mc:Choice>
              <mc:Fallback>
                <p:oleObj name="สมการ" r:id="rId3" imgW="4178160" imgH="203040" progId="Equation.3">
                  <p:embed/>
                  <p:pic>
                    <p:nvPicPr>
                      <p:cNvPr id="0" name="Object 2"/>
                      <p:cNvPicPr>
                        <a:picLocks noChangeAspect="1" noChangeArrowheads="1"/>
                      </p:cNvPicPr>
                      <p:nvPr/>
                    </p:nvPicPr>
                    <p:blipFill>
                      <a:blip r:embed="rId4"/>
                      <a:srcRect/>
                      <a:stretch>
                        <a:fillRect/>
                      </a:stretch>
                    </p:blipFill>
                    <p:spPr bwMode="auto">
                      <a:xfrm>
                        <a:off x="1184563" y="1151554"/>
                        <a:ext cx="9683750" cy="4667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532253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variable</a:t>
            </a:r>
            <a:endParaRPr lang="th-TH" dirty="0"/>
          </a:p>
        </p:txBody>
      </p:sp>
      <p:sp>
        <p:nvSpPr>
          <p:cNvPr id="3" name="Content Placeholder 2"/>
          <p:cNvSpPr>
            <a:spLocks noGrp="1"/>
          </p:cNvSpPr>
          <p:nvPr>
            <p:ph idx="1"/>
          </p:nvPr>
        </p:nvSpPr>
        <p:spPr>
          <a:xfrm>
            <a:off x="838200" y="1825625"/>
            <a:ext cx="10515600" cy="4381211"/>
          </a:xfrm>
        </p:spPr>
        <p:txBody>
          <a:bodyPr>
            <a:normAutofit/>
          </a:bodyPr>
          <a:lstStyle/>
          <a:p>
            <a:r>
              <a:rPr lang="en-US" dirty="0" smtClean="0"/>
              <a:t>Continuous random variable</a:t>
            </a:r>
          </a:p>
          <a:p>
            <a:pPr marL="457200" lvl="1" indent="0">
              <a:buNone/>
            </a:pPr>
            <a:r>
              <a:rPr lang="en-US" dirty="0" smtClean="0"/>
              <a:t>  </a:t>
            </a:r>
            <a:endParaRPr lang="th-TH" dirty="0"/>
          </a:p>
        </p:txBody>
      </p:sp>
      <p:graphicFrame>
        <p:nvGraphicFramePr>
          <p:cNvPr id="4" name="Object 3"/>
          <p:cNvGraphicFramePr>
            <a:graphicFrameLocks noChangeAspect="1"/>
          </p:cNvGraphicFramePr>
          <p:nvPr>
            <p:extLst>
              <p:ext uri="{D42A27DB-BD31-4B8C-83A1-F6EECF244321}">
                <p14:modId xmlns:p14="http://schemas.microsoft.com/office/powerpoint/2010/main" val="1343494535"/>
              </p:ext>
            </p:extLst>
          </p:nvPr>
        </p:nvGraphicFramePr>
        <p:xfrm>
          <a:off x="1579273" y="3066617"/>
          <a:ext cx="540471" cy="389140"/>
        </p:xfrm>
        <a:graphic>
          <a:graphicData uri="http://schemas.openxmlformats.org/presentationml/2006/ole">
            <mc:AlternateContent xmlns:mc="http://schemas.openxmlformats.org/markup-compatibility/2006">
              <mc:Choice xmlns:v="urn:schemas-microsoft-com:vml" Requires="v">
                <p:oleObj spid="_x0000_s8977" name="สมการ" r:id="rId3" imgW="279360" imgH="203040" progId="Equation.3">
                  <p:embed/>
                </p:oleObj>
              </mc:Choice>
              <mc:Fallback>
                <p:oleObj name="สมการ" r:id="rId3" imgW="279360" imgH="203040" progId="Equation.3">
                  <p:embed/>
                  <p:pic>
                    <p:nvPicPr>
                      <p:cNvPr id="5" name="Object 4"/>
                      <p:cNvPicPr>
                        <a:picLocks noChangeAspect="1" noChangeArrowheads="1"/>
                      </p:cNvPicPr>
                      <p:nvPr/>
                    </p:nvPicPr>
                    <p:blipFill>
                      <a:blip r:embed="rId4"/>
                      <a:srcRect/>
                      <a:stretch>
                        <a:fillRect/>
                      </a:stretch>
                    </p:blipFill>
                    <p:spPr bwMode="auto">
                      <a:xfrm>
                        <a:off x="1579273" y="3066617"/>
                        <a:ext cx="540471" cy="389140"/>
                      </a:xfrm>
                      <a:prstGeom prst="rect">
                        <a:avLst/>
                      </a:prstGeom>
                      <a:noFill/>
                      <a:ln>
                        <a:noFill/>
                      </a:ln>
                    </p:spPr>
                  </p:pic>
                </p:oleObj>
              </mc:Fallback>
            </mc:AlternateContent>
          </a:graphicData>
        </a:graphic>
      </p:graphicFrame>
      <p:sp>
        <p:nvSpPr>
          <p:cNvPr id="6" name="Oval 5"/>
          <p:cNvSpPr/>
          <p:nvPr/>
        </p:nvSpPr>
        <p:spPr>
          <a:xfrm>
            <a:off x="1357746" y="2867892"/>
            <a:ext cx="955964"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7" name="Oval 6"/>
          <p:cNvSpPr/>
          <p:nvPr/>
        </p:nvSpPr>
        <p:spPr>
          <a:xfrm>
            <a:off x="4779816" y="2290763"/>
            <a:ext cx="2161309"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aphicFrame>
        <p:nvGraphicFramePr>
          <p:cNvPr id="8" name="Object 7"/>
          <p:cNvGraphicFramePr>
            <a:graphicFrameLocks noChangeAspect="1"/>
          </p:cNvGraphicFramePr>
          <p:nvPr>
            <p:extLst>
              <p:ext uri="{D42A27DB-BD31-4B8C-83A1-F6EECF244321}">
                <p14:modId xmlns:p14="http://schemas.microsoft.com/office/powerpoint/2010/main" val="418343737"/>
              </p:ext>
            </p:extLst>
          </p:nvPr>
        </p:nvGraphicFramePr>
        <p:xfrm>
          <a:off x="5087357" y="2483427"/>
          <a:ext cx="1546225" cy="390525"/>
        </p:xfrm>
        <a:graphic>
          <a:graphicData uri="http://schemas.openxmlformats.org/presentationml/2006/ole">
            <mc:AlternateContent xmlns:mc="http://schemas.openxmlformats.org/markup-compatibility/2006">
              <mc:Choice xmlns:v="urn:schemas-microsoft-com:vml" Requires="v">
                <p:oleObj spid="_x0000_s8978" name="สมการ" r:id="rId5" imgW="799920" imgH="203040" progId="Equation.3">
                  <p:embed/>
                </p:oleObj>
              </mc:Choice>
              <mc:Fallback>
                <p:oleObj name="สมการ" r:id="rId5" imgW="799920" imgH="203040" progId="Equation.3">
                  <p:embed/>
                  <p:pic>
                    <p:nvPicPr>
                      <p:cNvPr id="4" name="Object 3"/>
                      <p:cNvPicPr>
                        <a:picLocks noChangeAspect="1" noChangeArrowheads="1"/>
                      </p:cNvPicPr>
                      <p:nvPr/>
                    </p:nvPicPr>
                    <p:blipFill>
                      <a:blip r:embed="rId6"/>
                      <a:srcRect/>
                      <a:stretch>
                        <a:fillRect/>
                      </a:stretch>
                    </p:blipFill>
                    <p:spPr bwMode="auto">
                      <a:xfrm>
                        <a:off x="5087357" y="2483427"/>
                        <a:ext cx="1546225" cy="390525"/>
                      </a:xfrm>
                      <a:prstGeom prst="rect">
                        <a:avLst/>
                      </a:prstGeom>
                      <a:noFill/>
                      <a:ln>
                        <a:noFill/>
                      </a:ln>
                    </p:spPr>
                  </p:pic>
                </p:oleObj>
              </mc:Fallback>
            </mc:AlternateContent>
          </a:graphicData>
        </a:graphic>
      </p:graphicFrame>
      <p:sp>
        <p:nvSpPr>
          <p:cNvPr id="9" name="Oval 8"/>
          <p:cNvSpPr/>
          <p:nvPr/>
        </p:nvSpPr>
        <p:spPr>
          <a:xfrm>
            <a:off x="5381390" y="4565285"/>
            <a:ext cx="955964"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aphicFrame>
        <p:nvGraphicFramePr>
          <p:cNvPr id="10" name="Object 9"/>
          <p:cNvGraphicFramePr>
            <a:graphicFrameLocks noChangeAspect="1"/>
          </p:cNvGraphicFramePr>
          <p:nvPr>
            <p:extLst>
              <p:ext uri="{D42A27DB-BD31-4B8C-83A1-F6EECF244321}">
                <p14:modId xmlns:p14="http://schemas.microsoft.com/office/powerpoint/2010/main" val="2560837954"/>
              </p:ext>
            </p:extLst>
          </p:nvPr>
        </p:nvGraphicFramePr>
        <p:xfrm>
          <a:off x="5528522" y="4758743"/>
          <a:ext cx="685800" cy="388937"/>
        </p:xfrm>
        <a:graphic>
          <a:graphicData uri="http://schemas.openxmlformats.org/presentationml/2006/ole">
            <mc:AlternateContent xmlns:mc="http://schemas.openxmlformats.org/markup-compatibility/2006">
              <mc:Choice xmlns:v="urn:schemas-microsoft-com:vml" Requires="v">
                <p:oleObj spid="_x0000_s8979" name="สมการ" r:id="rId7" imgW="355320" imgH="203040" progId="Equation.3">
                  <p:embed/>
                </p:oleObj>
              </mc:Choice>
              <mc:Fallback>
                <p:oleObj name="สมการ" r:id="rId7" imgW="355320" imgH="203040" progId="Equation.3">
                  <p:embed/>
                  <p:pic>
                    <p:nvPicPr>
                      <p:cNvPr id="4" name="Object 3"/>
                      <p:cNvPicPr>
                        <a:picLocks noChangeAspect="1" noChangeArrowheads="1"/>
                      </p:cNvPicPr>
                      <p:nvPr/>
                    </p:nvPicPr>
                    <p:blipFill>
                      <a:blip r:embed="rId8"/>
                      <a:srcRect/>
                      <a:stretch>
                        <a:fillRect/>
                      </a:stretch>
                    </p:blipFill>
                    <p:spPr bwMode="auto">
                      <a:xfrm>
                        <a:off x="5528522" y="4758743"/>
                        <a:ext cx="685800" cy="388937"/>
                      </a:xfrm>
                      <a:prstGeom prst="rect">
                        <a:avLst/>
                      </a:prstGeom>
                      <a:noFill/>
                      <a:ln>
                        <a:noFill/>
                      </a:ln>
                    </p:spPr>
                  </p:pic>
                </p:oleObj>
              </mc:Fallback>
            </mc:AlternateContent>
          </a:graphicData>
        </a:graphic>
      </p:graphicFrame>
      <p:cxnSp>
        <p:nvCxnSpPr>
          <p:cNvPr id="12" name="Straight Arrow Connector 11"/>
          <p:cNvCxnSpPr>
            <a:stCxn id="6" idx="6"/>
            <a:endCxn id="7" idx="2"/>
          </p:cNvCxnSpPr>
          <p:nvPr/>
        </p:nvCxnSpPr>
        <p:spPr>
          <a:xfrm flipV="1">
            <a:off x="2313710" y="2678690"/>
            <a:ext cx="2466106" cy="5771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6"/>
            <a:endCxn id="9" idx="2"/>
          </p:cNvCxnSpPr>
          <p:nvPr/>
        </p:nvCxnSpPr>
        <p:spPr>
          <a:xfrm>
            <a:off x="2313710" y="3255819"/>
            <a:ext cx="3067680" cy="169739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19" idx="2"/>
          </p:cNvCxnSpPr>
          <p:nvPr/>
        </p:nvCxnSpPr>
        <p:spPr>
          <a:xfrm>
            <a:off x="2313710" y="3270828"/>
            <a:ext cx="2921211" cy="285439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234921" y="5737294"/>
            <a:ext cx="1251095"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aphicFrame>
        <p:nvGraphicFramePr>
          <p:cNvPr id="20" name="Object 19"/>
          <p:cNvGraphicFramePr>
            <a:graphicFrameLocks noChangeAspect="1"/>
          </p:cNvGraphicFramePr>
          <p:nvPr>
            <p:extLst>
              <p:ext uri="{D42A27DB-BD31-4B8C-83A1-F6EECF244321}">
                <p14:modId xmlns:p14="http://schemas.microsoft.com/office/powerpoint/2010/main" val="1347624480"/>
              </p:ext>
            </p:extLst>
          </p:nvPr>
        </p:nvGraphicFramePr>
        <p:xfrm>
          <a:off x="5449670" y="5971055"/>
          <a:ext cx="926235" cy="388937"/>
        </p:xfrm>
        <a:graphic>
          <a:graphicData uri="http://schemas.openxmlformats.org/presentationml/2006/ole">
            <mc:AlternateContent xmlns:mc="http://schemas.openxmlformats.org/markup-compatibility/2006">
              <mc:Choice xmlns:v="urn:schemas-microsoft-com:vml" Requires="v">
                <p:oleObj spid="_x0000_s8980" name="สมการ" r:id="rId9" imgW="495000" imgH="203040" progId="Equation.3">
                  <p:embed/>
                </p:oleObj>
              </mc:Choice>
              <mc:Fallback>
                <p:oleObj name="สมการ" r:id="rId9" imgW="495000" imgH="203040" progId="Equation.3">
                  <p:embed/>
                  <p:pic>
                    <p:nvPicPr>
                      <p:cNvPr id="10" name="Object 9"/>
                      <p:cNvPicPr>
                        <a:picLocks noChangeAspect="1" noChangeArrowheads="1"/>
                      </p:cNvPicPr>
                      <p:nvPr/>
                    </p:nvPicPr>
                    <p:blipFill>
                      <a:blip r:embed="rId10"/>
                      <a:srcRect/>
                      <a:stretch>
                        <a:fillRect/>
                      </a:stretch>
                    </p:blipFill>
                    <p:spPr bwMode="auto">
                      <a:xfrm>
                        <a:off x="5449670" y="5971055"/>
                        <a:ext cx="926235" cy="388937"/>
                      </a:xfrm>
                      <a:prstGeom prst="rect">
                        <a:avLst/>
                      </a:prstGeom>
                      <a:noFill/>
                      <a:ln>
                        <a:noFill/>
                      </a:ln>
                    </p:spPr>
                  </p:pic>
                </p:oleObj>
              </mc:Fallback>
            </mc:AlternateContent>
          </a:graphicData>
        </a:graphic>
      </p:graphicFrame>
      <p:cxnSp>
        <p:nvCxnSpPr>
          <p:cNvPr id="21" name="Straight Arrow Connector 20"/>
          <p:cNvCxnSpPr/>
          <p:nvPr/>
        </p:nvCxnSpPr>
        <p:spPr>
          <a:xfrm flipV="1">
            <a:off x="6941123" y="1984451"/>
            <a:ext cx="1163786" cy="6486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32" idx="2"/>
          </p:cNvCxnSpPr>
          <p:nvPr/>
        </p:nvCxnSpPr>
        <p:spPr>
          <a:xfrm>
            <a:off x="6941123" y="2620032"/>
            <a:ext cx="1025240" cy="116378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8104909" y="1632030"/>
            <a:ext cx="2161309"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aphicFrame>
        <p:nvGraphicFramePr>
          <p:cNvPr id="31" name="Object 30"/>
          <p:cNvGraphicFramePr>
            <a:graphicFrameLocks noChangeAspect="1"/>
          </p:cNvGraphicFramePr>
          <p:nvPr>
            <p:extLst>
              <p:ext uri="{D42A27DB-BD31-4B8C-83A1-F6EECF244321}">
                <p14:modId xmlns:p14="http://schemas.microsoft.com/office/powerpoint/2010/main" val="653788480"/>
              </p:ext>
            </p:extLst>
          </p:nvPr>
        </p:nvGraphicFramePr>
        <p:xfrm>
          <a:off x="8890000" y="1833563"/>
          <a:ext cx="588963" cy="390525"/>
        </p:xfrm>
        <a:graphic>
          <a:graphicData uri="http://schemas.openxmlformats.org/presentationml/2006/ole">
            <mc:AlternateContent xmlns:mc="http://schemas.openxmlformats.org/markup-compatibility/2006">
              <mc:Choice xmlns:v="urn:schemas-microsoft-com:vml" Requires="v">
                <p:oleObj spid="_x0000_s8981" name="สมการ" r:id="rId11" imgW="304560" imgH="203040" progId="Equation.3">
                  <p:embed/>
                </p:oleObj>
              </mc:Choice>
              <mc:Fallback>
                <p:oleObj name="สมการ" r:id="rId11" imgW="304560" imgH="203040" progId="Equation.3">
                  <p:embed/>
                  <p:pic>
                    <p:nvPicPr>
                      <p:cNvPr id="8" name="Object 7"/>
                      <p:cNvPicPr>
                        <a:picLocks noChangeAspect="1" noChangeArrowheads="1"/>
                      </p:cNvPicPr>
                      <p:nvPr/>
                    </p:nvPicPr>
                    <p:blipFill>
                      <a:blip r:embed="rId12"/>
                      <a:srcRect/>
                      <a:stretch>
                        <a:fillRect/>
                      </a:stretch>
                    </p:blipFill>
                    <p:spPr bwMode="auto">
                      <a:xfrm>
                        <a:off x="8890000" y="1833563"/>
                        <a:ext cx="588963" cy="390525"/>
                      </a:xfrm>
                      <a:prstGeom prst="rect">
                        <a:avLst/>
                      </a:prstGeom>
                      <a:noFill/>
                      <a:ln>
                        <a:noFill/>
                      </a:ln>
                    </p:spPr>
                  </p:pic>
                </p:oleObj>
              </mc:Fallback>
            </mc:AlternateContent>
          </a:graphicData>
        </a:graphic>
      </p:graphicFrame>
      <p:sp>
        <p:nvSpPr>
          <p:cNvPr id="32" name="Oval 31"/>
          <p:cNvSpPr/>
          <p:nvPr/>
        </p:nvSpPr>
        <p:spPr>
          <a:xfrm>
            <a:off x="7966363" y="3395886"/>
            <a:ext cx="2161309"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aphicFrame>
        <p:nvGraphicFramePr>
          <p:cNvPr id="33" name="Object 32"/>
          <p:cNvGraphicFramePr>
            <a:graphicFrameLocks noChangeAspect="1"/>
          </p:cNvGraphicFramePr>
          <p:nvPr>
            <p:extLst>
              <p:ext uri="{D42A27DB-BD31-4B8C-83A1-F6EECF244321}">
                <p14:modId xmlns:p14="http://schemas.microsoft.com/office/powerpoint/2010/main" val="2130371371"/>
              </p:ext>
            </p:extLst>
          </p:nvPr>
        </p:nvGraphicFramePr>
        <p:xfrm>
          <a:off x="8767371" y="3625705"/>
          <a:ext cx="588963" cy="390525"/>
        </p:xfrm>
        <a:graphic>
          <a:graphicData uri="http://schemas.openxmlformats.org/presentationml/2006/ole">
            <mc:AlternateContent xmlns:mc="http://schemas.openxmlformats.org/markup-compatibility/2006">
              <mc:Choice xmlns:v="urn:schemas-microsoft-com:vml" Requires="v">
                <p:oleObj spid="_x0000_s8982" name="สมการ" r:id="rId13" imgW="304560" imgH="203040" progId="Equation.3">
                  <p:embed/>
                </p:oleObj>
              </mc:Choice>
              <mc:Fallback>
                <p:oleObj name="สมการ" r:id="rId13" imgW="304560" imgH="203040" progId="Equation.3">
                  <p:embed/>
                  <p:pic>
                    <p:nvPicPr>
                      <p:cNvPr id="31" name="Object 30"/>
                      <p:cNvPicPr>
                        <a:picLocks noChangeAspect="1" noChangeArrowheads="1"/>
                      </p:cNvPicPr>
                      <p:nvPr/>
                    </p:nvPicPr>
                    <p:blipFill>
                      <a:blip r:embed="rId14"/>
                      <a:srcRect/>
                      <a:stretch>
                        <a:fillRect/>
                      </a:stretch>
                    </p:blipFill>
                    <p:spPr bwMode="auto">
                      <a:xfrm>
                        <a:off x="8767371" y="3625705"/>
                        <a:ext cx="588963" cy="390525"/>
                      </a:xfrm>
                      <a:prstGeom prst="rect">
                        <a:avLst/>
                      </a:prstGeom>
                      <a:noFill/>
                      <a:ln>
                        <a:noFill/>
                      </a:ln>
                    </p:spPr>
                  </p:pic>
                </p:oleObj>
              </mc:Fallback>
            </mc:AlternateContent>
          </a:graphicData>
        </a:graphic>
      </p:graphicFrame>
      <p:cxnSp>
        <p:nvCxnSpPr>
          <p:cNvPr id="34" name="Straight Arrow Connector 33"/>
          <p:cNvCxnSpPr>
            <a:stCxn id="9" idx="6"/>
            <a:endCxn id="36" idx="2"/>
          </p:cNvCxnSpPr>
          <p:nvPr/>
        </p:nvCxnSpPr>
        <p:spPr>
          <a:xfrm>
            <a:off x="6337354" y="4953212"/>
            <a:ext cx="1783791" cy="20861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8121145" y="4773901"/>
            <a:ext cx="2161309"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aphicFrame>
        <p:nvGraphicFramePr>
          <p:cNvPr id="37" name="Object 36"/>
          <p:cNvGraphicFramePr>
            <a:graphicFrameLocks noChangeAspect="1"/>
          </p:cNvGraphicFramePr>
          <p:nvPr>
            <p:extLst>
              <p:ext uri="{D42A27DB-BD31-4B8C-83A1-F6EECF244321}">
                <p14:modId xmlns:p14="http://schemas.microsoft.com/office/powerpoint/2010/main" val="2583408341"/>
              </p:ext>
            </p:extLst>
          </p:nvPr>
        </p:nvGraphicFramePr>
        <p:xfrm>
          <a:off x="8757646" y="5003024"/>
          <a:ext cx="931863" cy="390525"/>
        </p:xfrm>
        <a:graphic>
          <a:graphicData uri="http://schemas.openxmlformats.org/presentationml/2006/ole">
            <mc:AlternateContent xmlns:mc="http://schemas.openxmlformats.org/markup-compatibility/2006">
              <mc:Choice xmlns:v="urn:schemas-microsoft-com:vml" Requires="v">
                <p:oleObj spid="_x0000_s8983" name="สมการ" r:id="rId15" imgW="482400" imgH="203040" progId="Equation.3">
                  <p:embed/>
                </p:oleObj>
              </mc:Choice>
              <mc:Fallback>
                <p:oleObj name="สมการ" r:id="rId15" imgW="482400" imgH="203040" progId="Equation.3">
                  <p:embed/>
                  <p:pic>
                    <p:nvPicPr>
                      <p:cNvPr id="31" name="Object 30"/>
                      <p:cNvPicPr>
                        <a:picLocks noChangeAspect="1" noChangeArrowheads="1"/>
                      </p:cNvPicPr>
                      <p:nvPr/>
                    </p:nvPicPr>
                    <p:blipFill>
                      <a:blip r:embed="rId16"/>
                      <a:srcRect/>
                      <a:stretch>
                        <a:fillRect/>
                      </a:stretch>
                    </p:blipFill>
                    <p:spPr bwMode="auto">
                      <a:xfrm>
                        <a:off x="8757646" y="5003024"/>
                        <a:ext cx="931863" cy="390525"/>
                      </a:xfrm>
                      <a:prstGeom prst="rect">
                        <a:avLst/>
                      </a:prstGeom>
                      <a:noFill/>
                      <a:ln>
                        <a:noFill/>
                      </a:ln>
                    </p:spPr>
                  </p:pic>
                </p:oleObj>
              </mc:Fallback>
            </mc:AlternateContent>
          </a:graphicData>
        </a:graphic>
      </p:graphicFrame>
      <p:cxnSp>
        <p:nvCxnSpPr>
          <p:cNvPr id="39" name="Straight Arrow Connector 38"/>
          <p:cNvCxnSpPr>
            <a:stCxn id="32" idx="2"/>
            <a:endCxn id="9" idx="7"/>
          </p:cNvCxnSpPr>
          <p:nvPr/>
        </p:nvCxnSpPr>
        <p:spPr>
          <a:xfrm flipH="1">
            <a:off x="6197356" y="3783813"/>
            <a:ext cx="1769007" cy="8950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10841171" y="2633125"/>
            <a:ext cx="955964" cy="77585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cxnSp>
        <p:nvCxnSpPr>
          <p:cNvPr id="41" name="Straight Arrow Connector 40"/>
          <p:cNvCxnSpPr>
            <a:stCxn id="30" idx="6"/>
            <a:endCxn id="40" idx="2"/>
          </p:cNvCxnSpPr>
          <p:nvPr/>
        </p:nvCxnSpPr>
        <p:spPr>
          <a:xfrm>
            <a:off x="10266218" y="2019957"/>
            <a:ext cx="574953" cy="100109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2" idx="6"/>
            <a:endCxn id="40" idx="2"/>
          </p:cNvCxnSpPr>
          <p:nvPr/>
        </p:nvCxnSpPr>
        <p:spPr>
          <a:xfrm flipV="1">
            <a:off x="10127672" y="3021052"/>
            <a:ext cx="713499" cy="76276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6" name="Object 45"/>
          <p:cNvGraphicFramePr>
            <a:graphicFrameLocks noChangeAspect="1"/>
          </p:cNvGraphicFramePr>
          <p:nvPr>
            <p:extLst>
              <p:ext uri="{D42A27DB-BD31-4B8C-83A1-F6EECF244321}">
                <p14:modId xmlns:p14="http://schemas.microsoft.com/office/powerpoint/2010/main" val="552453216"/>
              </p:ext>
            </p:extLst>
          </p:nvPr>
        </p:nvGraphicFramePr>
        <p:xfrm>
          <a:off x="11048917" y="2772684"/>
          <a:ext cx="540471" cy="389140"/>
        </p:xfrm>
        <a:graphic>
          <a:graphicData uri="http://schemas.openxmlformats.org/presentationml/2006/ole">
            <mc:AlternateContent xmlns:mc="http://schemas.openxmlformats.org/markup-compatibility/2006">
              <mc:Choice xmlns:v="urn:schemas-microsoft-com:vml" Requires="v">
                <p:oleObj spid="_x0000_s8984" name="สมการ" r:id="rId17" imgW="279360" imgH="203040" progId="Equation.3">
                  <p:embed/>
                </p:oleObj>
              </mc:Choice>
              <mc:Fallback>
                <p:oleObj name="สมการ" r:id="rId17" imgW="279360" imgH="203040" progId="Equation.3">
                  <p:embed/>
                  <p:pic>
                    <p:nvPicPr>
                      <p:cNvPr id="4" name="Object 3"/>
                      <p:cNvPicPr>
                        <a:picLocks noChangeAspect="1" noChangeArrowheads="1"/>
                      </p:cNvPicPr>
                      <p:nvPr/>
                    </p:nvPicPr>
                    <p:blipFill>
                      <a:blip r:embed="rId4"/>
                      <a:srcRect/>
                      <a:stretch>
                        <a:fillRect/>
                      </a:stretch>
                    </p:blipFill>
                    <p:spPr bwMode="auto">
                      <a:xfrm>
                        <a:off x="11048917" y="2772684"/>
                        <a:ext cx="540471" cy="3891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15127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8597" y="646352"/>
            <a:ext cx="10515600" cy="4351338"/>
          </a:xfrm>
        </p:spPr>
        <p:txBody>
          <a:bodyPr>
            <a:normAutofit/>
          </a:bodyPr>
          <a:lstStyle/>
          <a:p>
            <a:pPr marL="0" indent="0">
              <a:buNone/>
            </a:pPr>
            <a:r>
              <a:rPr lang="en-US" sz="2000" dirty="0" smtClean="0"/>
              <a:t>The lifetime of a machine part has a continuous distribution on the interval (0, 40) with probability density function </a:t>
            </a:r>
            <a:r>
              <a:rPr lang="en-US" sz="2000" i="1" dirty="0" smtClean="0"/>
              <a:t>f</a:t>
            </a:r>
            <a:r>
              <a:rPr lang="en-US" sz="2000" dirty="0" smtClean="0"/>
              <a:t>(</a:t>
            </a:r>
            <a:r>
              <a:rPr lang="en-US" sz="2000" i="1" dirty="0" smtClean="0"/>
              <a:t>x</a:t>
            </a:r>
            <a:r>
              <a:rPr lang="en-US" sz="2000" dirty="0" smtClean="0"/>
              <a:t>), where </a:t>
            </a:r>
            <a:r>
              <a:rPr lang="en-US" sz="2000" i="1" dirty="0" smtClean="0"/>
              <a:t>f</a:t>
            </a:r>
            <a:r>
              <a:rPr lang="en-US" sz="2000" dirty="0" smtClean="0"/>
              <a:t>(</a:t>
            </a:r>
            <a:r>
              <a:rPr lang="en-US" sz="2000" i="1" dirty="0" smtClean="0"/>
              <a:t>x</a:t>
            </a:r>
            <a:r>
              <a:rPr lang="en-US" sz="2000" dirty="0" smtClean="0"/>
              <a:t>) is proportional to (10 + </a:t>
            </a:r>
            <a:r>
              <a:rPr lang="en-US" sz="2000" i="1" dirty="0" smtClean="0"/>
              <a:t>x</a:t>
            </a:r>
            <a:r>
              <a:rPr lang="en-US" sz="2000" dirty="0" smtClean="0"/>
              <a:t>)</a:t>
            </a:r>
            <a:r>
              <a:rPr lang="en-US" sz="2000" baseline="30000" dirty="0" smtClean="0"/>
              <a:t>-2</a:t>
            </a:r>
            <a:r>
              <a:rPr lang="en-US" sz="2000" dirty="0" smtClean="0"/>
              <a:t> </a:t>
            </a:r>
            <a:r>
              <a:rPr lang="en-US" sz="2000" dirty="0" smtClean="0"/>
              <a:t>on the interval. </a:t>
            </a:r>
          </a:p>
          <a:p>
            <a:pPr marL="0" indent="0">
              <a:buNone/>
            </a:pPr>
            <a:r>
              <a:rPr lang="en-US" sz="2000" dirty="0"/>
              <a:t>Calculate the probability that the lifetime of the machine part is less than 6. </a:t>
            </a:r>
            <a:endParaRPr lang="th-TH" sz="2000" dirty="0"/>
          </a:p>
        </p:txBody>
      </p:sp>
      <p:sp>
        <p:nvSpPr>
          <p:cNvPr id="6" name="Rectangle 5"/>
          <p:cNvSpPr/>
          <p:nvPr/>
        </p:nvSpPr>
        <p:spPr>
          <a:xfrm>
            <a:off x="312266" y="600267"/>
            <a:ext cx="646331" cy="523220"/>
          </a:xfrm>
          <a:prstGeom prst="rect">
            <a:avLst/>
          </a:prstGeom>
        </p:spPr>
        <p:txBody>
          <a:bodyPr wrap="none">
            <a:spAutoFit/>
          </a:bodyPr>
          <a:lstStyle/>
          <a:p>
            <a:r>
              <a:rPr lang="en-US" b="1" dirty="0" smtClean="0"/>
              <a:t>13.</a:t>
            </a:r>
            <a:endParaRPr lang="th-TH" dirty="0"/>
          </a:p>
        </p:txBody>
      </p:sp>
    </p:spTree>
    <p:extLst>
      <p:ext uri="{BB962C8B-B14F-4D97-AF65-F5344CB8AC3E}">
        <p14:creationId xmlns:p14="http://schemas.microsoft.com/office/powerpoint/2010/main" val="18389326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7473" y="606425"/>
            <a:ext cx="10515600" cy="4351338"/>
          </a:xfrm>
        </p:spPr>
        <p:txBody>
          <a:bodyPr>
            <a:normAutofit/>
          </a:bodyPr>
          <a:lstStyle/>
          <a:p>
            <a:pPr marL="0" indent="0">
              <a:buNone/>
            </a:pPr>
            <a:r>
              <a:rPr lang="en-US" sz="2000" dirty="0" smtClean="0"/>
              <a:t>The figure below shows the cumulative distribution function of a random variable, </a:t>
            </a:r>
            <a:r>
              <a:rPr lang="en-US" sz="2000" i="1" dirty="0" smtClean="0"/>
              <a:t>X</a:t>
            </a:r>
            <a:r>
              <a:rPr lang="en-US" sz="2000" dirty="0" smtClean="0"/>
              <a:t>. </a:t>
            </a:r>
            <a:endParaRPr lang="th-TH" sz="2000" dirty="0"/>
          </a:p>
        </p:txBody>
      </p:sp>
      <p:sp>
        <p:nvSpPr>
          <p:cNvPr id="5" name="Rectangle 4"/>
          <p:cNvSpPr/>
          <p:nvPr/>
        </p:nvSpPr>
        <p:spPr>
          <a:xfrm>
            <a:off x="261142" y="606425"/>
            <a:ext cx="646331" cy="523220"/>
          </a:xfrm>
          <a:prstGeom prst="rect">
            <a:avLst/>
          </a:prstGeom>
        </p:spPr>
        <p:txBody>
          <a:bodyPr wrap="none">
            <a:spAutoFit/>
          </a:bodyPr>
          <a:lstStyle/>
          <a:p>
            <a:r>
              <a:rPr lang="en-US" b="1" dirty="0" smtClean="0"/>
              <a:t>14.</a:t>
            </a:r>
            <a:endParaRPr lang="th-TH" dirty="0"/>
          </a:p>
        </p:txBody>
      </p:sp>
      <p:pic>
        <p:nvPicPr>
          <p:cNvPr id="6" name="Picture 5"/>
          <p:cNvPicPr>
            <a:picLocks noChangeAspect="1"/>
          </p:cNvPicPr>
          <p:nvPr/>
        </p:nvPicPr>
        <p:blipFill>
          <a:blip r:embed="rId2"/>
          <a:stretch>
            <a:fillRect/>
          </a:stretch>
        </p:blipFill>
        <p:spPr>
          <a:xfrm>
            <a:off x="1177637" y="985905"/>
            <a:ext cx="4841730" cy="3667490"/>
          </a:xfrm>
          <a:prstGeom prst="rect">
            <a:avLst/>
          </a:prstGeom>
        </p:spPr>
      </p:pic>
      <p:sp>
        <p:nvSpPr>
          <p:cNvPr id="7" name="Rectangle 6"/>
          <p:cNvSpPr/>
          <p:nvPr/>
        </p:nvSpPr>
        <p:spPr>
          <a:xfrm>
            <a:off x="6019367" y="2296430"/>
            <a:ext cx="1919288" cy="400110"/>
          </a:xfrm>
          <a:prstGeom prst="rect">
            <a:avLst/>
          </a:prstGeom>
        </p:spPr>
        <p:txBody>
          <a:bodyPr wrap="square">
            <a:spAutoFit/>
          </a:bodyPr>
          <a:lstStyle/>
          <a:p>
            <a:r>
              <a:rPr lang="en-US" sz="2000" dirty="0">
                <a:solidFill>
                  <a:srgbClr val="000000"/>
                </a:solidFill>
              </a:rPr>
              <a:t>Calculate E(X). </a:t>
            </a:r>
            <a:endParaRPr lang="th-TH" sz="2000" dirty="0"/>
          </a:p>
        </p:txBody>
      </p:sp>
    </p:spTree>
    <p:extLst>
      <p:ext uri="{BB962C8B-B14F-4D97-AF65-F5344CB8AC3E}">
        <p14:creationId xmlns:p14="http://schemas.microsoft.com/office/powerpoint/2010/main" val="3059420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0437"/>
            <a:ext cx="9829800" cy="554182"/>
          </a:xfrm>
        </p:spPr>
        <p:txBody>
          <a:bodyPr>
            <a:normAutofit/>
          </a:bodyPr>
          <a:lstStyle/>
          <a:p>
            <a:pPr marL="0" indent="0">
              <a:buNone/>
            </a:pPr>
            <a:r>
              <a:rPr lang="en-US" sz="2000" dirty="0"/>
              <a:t>A random variable </a:t>
            </a:r>
            <a:r>
              <a:rPr lang="en-US" sz="2000" i="1" dirty="0"/>
              <a:t>X </a:t>
            </a:r>
            <a:r>
              <a:rPr lang="en-US" sz="2000" dirty="0"/>
              <a:t>has the cumulative distribution function </a:t>
            </a:r>
            <a:endParaRPr lang="th-TH" sz="2000" dirty="0"/>
          </a:p>
        </p:txBody>
      </p:sp>
      <p:sp>
        <p:nvSpPr>
          <p:cNvPr id="4" name="Rectangle 3"/>
          <p:cNvSpPr/>
          <p:nvPr/>
        </p:nvSpPr>
        <p:spPr>
          <a:xfrm>
            <a:off x="261142" y="606425"/>
            <a:ext cx="646331" cy="523220"/>
          </a:xfrm>
          <a:prstGeom prst="rect">
            <a:avLst/>
          </a:prstGeom>
        </p:spPr>
        <p:txBody>
          <a:bodyPr wrap="none">
            <a:spAutoFit/>
          </a:bodyPr>
          <a:lstStyle/>
          <a:p>
            <a:r>
              <a:rPr lang="en-US" b="1" dirty="0" smtClean="0"/>
              <a:t>15.</a:t>
            </a:r>
            <a:endParaRPr lang="th-TH" dirty="0"/>
          </a:p>
        </p:txBody>
      </p:sp>
      <p:sp>
        <p:nvSpPr>
          <p:cNvPr id="5" name="Rectangle 4"/>
          <p:cNvSpPr/>
          <p:nvPr/>
        </p:nvSpPr>
        <p:spPr>
          <a:xfrm>
            <a:off x="907473" y="3389062"/>
            <a:ext cx="3067571" cy="400110"/>
          </a:xfrm>
          <a:prstGeom prst="rect">
            <a:avLst/>
          </a:prstGeom>
        </p:spPr>
        <p:txBody>
          <a:bodyPr wrap="none">
            <a:spAutoFit/>
          </a:bodyPr>
          <a:lstStyle/>
          <a:p>
            <a:r>
              <a:rPr lang="en-US" sz="2000" dirty="0">
                <a:solidFill>
                  <a:srgbClr val="000000"/>
                </a:solidFill>
              </a:rPr>
              <a:t>Calculate the variance of </a:t>
            </a:r>
            <a:r>
              <a:rPr lang="en-US" sz="2000" i="1" dirty="0">
                <a:solidFill>
                  <a:srgbClr val="000000"/>
                </a:solidFill>
              </a:rPr>
              <a:t>X</a:t>
            </a:r>
            <a:r>
              <a:rPr lang="en-US" sz="2000" dirty="0">
                <a:solidFill>
                  <a:srgbClr val="000000"/>
                </a:solidFill>
              </a:rPr>
              <a:t>. </a:t>
            </a:r>
            <a:endParaRPr lang="th-TH" sz="2000" dirty="0"/>
          </a:p>
        </p:txBody>
      </p:sp>
      <p:pic>
        <p:nvPicPr>
          <p:cNvPr id="6" name="Picture 5"/>
          <p:cNvPicPr>
            <a:picLocks noChangeAspect="1"/>
          </p:cNvPicPr>
          <p:nvPr/>
        </p:nvPicPr>
        <p:blipFill>
          <a:blip r:embed="rId2"/>
          <a:stretch>
            <a:fillRect/>
          </a:stretch>
        </p:blipFill>
        <p:spPr>
          <a:xfrm>
            <a:off x="1316182" y="1274618"/>
            <a:ext cx="3811384" cy="1814945"/>
          </a:xfrm>
          <a:prstGeom prst="rect">
            <a:avLst/>
          </a:prstGeom>
        </p:spPr>
      </p:pic>
    </p:spTree>
    <p:extLst>
      <p:ext uri="{BB962C8B-B14F-4D97-AF65-F5344CB8AC3E}">
        <p14:creationId xmlns:p14="http://schemas.microsoft.com/office/powerpoint/2010/main" val="2766498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8716"/>
            <a:ext cx="10515600" cy="4351338"/>
          </a:xfrm>
        </p:spPr>
        <p:txBody>
          <a:bodyPr>
            <a:normAutofit/>
          </a:bodyPr>
          <a:lstStyle/>
          <a:p>
            <a:pPr marL="0" indent="0">
              <a:buNone/>
            </a:pPr>
            <a:r>
              <a:rPr lang="en-US" sz="2000" dirty="0"/>
              <a:t>Let </a:t>
            </a:r>
            <a:r>
              <a:rPr lang="en-US" sz="2000" i="1" dirty="0"/>
              <a:t>X </a:t>
            </a:r>
            <a:r>
              <a:rPr lang="en-US" sz="2000" dirty="0"/>
              <a:t>be a continuous random variable with density function </a:t>
            </a:r>
            <a:endParaRPr lang="th-TH" sz="2000" dirty="0"/>
          </a:p>
        </p:txBody>
      </p:sp>
      <p:sp>
        <p:nvSpPr>
          <p:cNvPr id="4" name="Rectangle 3"/>
          <p:cNvSpPr/>
          <p:nvPr/>
        </p:nvSpPr>
        <p:spPr>
          <a:xfrm>
            <a:off x="191869" y="578716"/>
            <a:ext cx="646331" cy="523220"/>
          </a:xfrm>
          <a:prstGeom prst="rect">
            <a:avLst/>
          </a:prstGeom>
        </p:spPr>
        <p:txBody>
          <a:bodyPr wrap="none">
            <a:spAutoFit/>
          </a:bodyPr>
          <a:lstStyle/>
          <a:p>
            <a:r>
              <a:rPr lang="en-US" b="1" dirty="0" smtClean="0"/>
              <a:t>16.</a:t>
            </a:r>
            <a:endParaRPr lang="th-TH" dirty="0"/>
          </a:p>
        </p:txBody>
      </p:sp>
      <p:sp>
        <p:nvSpPr>
          <p:cNvPr id="5" name="Rectangle 4"/>
          <p:cNvSpPr/>
          <p:nvPr/>
        </p:nvSpPr>
        <p:spPr>
          <a:xfrm>
            <a:off x="838200" y="2415830"/>
            <a:ext cx="3756606" cy="400110"/>
          </a:xfrm>
          <a:prstGeom prst="rect">
            <a:avLst/>
          </a:prstGeom>
        </p:spPr>
        <p:txBody>
          <a:bodyPr wrap="none">
            <a:spAutoFit/>
          </a:bodyPr>
          <a:lstStyle/>
          <a:p>
            <a:r>
              <a:rPr lang="en-US" sz="2000" dirty="0">
                <a:solidFill>
                  <a:srgbClr val="000000"/>
                </a:solidFill>
              </a:rPr>
              <a:t>Calculate the expected value of </a:t>
            </a:r>
            <a:r>
              <a:rPr lang="en-US" sz="2000" i="1" dirty="0">
                <a:solidFill>
                  <a:srgbClr val="000000"/>
                </a:solidFill>
              </a:rPr>
              <a:t>X</a:t>
            </a:r>
            <a:r>
              <a:rPr lang="en-US" sz="2000" dirty="0">
                <a:solidFill>
                  <a:srgbClr val="000000"/>
                </a:solidFill>
              </a:rPr>
              <a:t>. </a:t>
            </a:r>
            <a:endParaRPr lang="th-TH" sz="2000" dirty="0"/>
          </a:p>
        </p:txBody>
      </p:sp>
      <p:pic>
        <p:nvPicPr>
          <p:cNvPr id="6" name="Picture 5"/>
          <p:cNvPicPr>
            <a:picLocks noChangeAspect="1"/>
          </p:cNvPicPr>
          <p:nvPr/>
        </p:nvPicPr>
        <p:blipFill>
          <a:blip r:embed="rId2"/>
          <a:stretch>
            <a:fillRect/>
          </a:stretch>
        </p:blipFill>
        <p:spPr>
          <a:xfrm>
            <a:off x="1710603" y="1016094"/>
            <a:ext cx="3166197" cy="1350342"/>
          </a:xfrm>
          <a:prstGeom prst="rect">
            <a:avLst/>
          </a:prstGeom>
        </p:spPr>
      </p:pic>
    </p:spTree>
    <p:extLst>
      <p:ext uri="{BB962C8B-B14F-4D97-AF65-F5344CB8AC3E}">
        <p14:creationId xmlns:p14="http://schemas.microsoft.com/office/powerpoint/2010/main" val="33136273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056" y="606425"/>
            <a:ext cx="9829800" cy="668193"/>
          </a:xfrm>
        </p:spPr>
        <p:txBody>
          <a:bodyPr/>
          <a:lstStyle/>
          <a:p>
            <a:r>
              <a:rPr lang="en-US" dirty="0" smtClean="0"/>
              <a:t>continuous</a:t>
            </a:r>
            <a:r>
              <a:rPr lang="th-TH" dirty="0" smtClean="0"/>
              <a:t> </a:t>
            </a:r>
            <a:r>
              <a:rPr lang="th-TH" dirty="0" err="1" smtClean="0"/>
              <a:t>distribution</a:t>
            </a:r>
            <a:endParaRPr lang="th-TH" dirty="0"/>
          </a:p>
        </p:txBody>
      </p:sp>
      <p:pic>
        <p:nvPicPr>
          <p:cNvPr id="5" name="Picture 4"/>
          <p:cNvPicPr>
            <a:picLocks noChangeAspect="1"/>
          </p:cNvPicPr>
          <p:nvPr/>
        </p:nvPicPr>
        <p:blipFill>
          <a:blip r:embed="rId2"/>
          <a:stretch>
            <a:fillRect/>
          </a:stretch>
        </p:blipFill>
        <p:spPr>
          <a:xfrm>
            <a:off x="988139" y="1163781"/>
            <a:ext cx="7708186" cy="3021157"/>
          </a:xfrm>
          <a:prstGeom prst="rect">
            <a:avLst/>
          </a:prstGeom>
        </p:spPr>
      </p:pic>
    </p:spTree>
    <p:extLst>
      <p:ext uri="{BB962C8B-B14F-4D97-AF65-F5344CB8AC3E}">
        <p14:creationId xmlns:p14="http://schemas.microsoft.com/office/powerpoint/2010/main" val="8814539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 Shortcut</a:t>
            </a:r>
            <a:endParaRPr lang="th-TH" dirty="0"/>
          </a:p>
        </p:txBody>
      </p:sp>
      <p:sp>
        <p:nvSpPr>
          <p:cNvPr id="3" name="Content Placeholder 2"/>
          <p:cNvSpPr>
            <a:spLocks noGrp="1"/>
          </p:cNvSpPr>
          <p:nvPr>
            <p:ph idx="1"/>
          </p:nvPr>
        </p:nvSpPr>
        <p:spPr>
          <a:xfrm>
            <a:off x="838200" y="1825625"/>
            <a:ext cx="8361218" cy="1250083"/>
          </a:xfrm>
          <a:ln>
            <a:solidFill>
              <a:schemeClr val="dk1"/>
            </a:solidFill>
          </a:ln>
        </p:spPr>
        <p:txBody>
          <a:bodyPr/>
          <a:lstStyle/>
          <a:p>
            <a:pPr marL="0" indent="0">
              <a:buNone/>
            </a:pPr>
            <a:r>
              <a:rPr lang="en-US" dirty="0" smtClean="0"/>
              <a:t>1. </a:t>
            </a:r>
            <a:endParaRPr lang="th-TH" dirty="0"/>
          </a:p>
        </p:txBody>
      </p:sp>
      <p:sp>
        <p:nvSpPr>
          <p:cNvPr id="4" name="Content Placeholder 2"/>
          <p:cNvSpPr txBox="1">
            <a:spLocks/>
          </p:cNvSpPr>
          <p:nvPr/>
        </p:nvSpPr>
        <p:spPr>
          <a:xfrm>
            <a:off x="838200" y="3699164"/>
            <a:ext cx="8361218" cy="1427020"/>
          </a:xfrm>
          <a:prstGeom prst="rect">
            <a:avLst/>
          </a:prstGeom>
          <a:ln>
            <a:solidFill>
              <a:schemeClr val="dk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2</a:t>
            </a:r>
            <a:r>
              <a:rPr lang="en-US" dirty="0" smtClean="0"/>
              <a:t>.</a:t>
            </a:r>
            <a:endParaRPr lang="th-TH" dirty="0"/>
          </a:p>
        </p:txBody>
      </p:sp>
    </p:spTree>
    <p:extLst>
      <p:ext uri="{BB962C8B-B14F-4D97-AF65-F5344CB8AC3E}">
        <p14:creationId xmlns:p14="http://schemas.microsoft.com/office/powerpoint/2010/main" val="38182576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1" y="800389"/>
            <a:ext cx="10515600" cy="1319356"/>
          </a:xfrm>
        </p:spPr>
        <p:txBody>
          <a:bodyPr>
            <a:normAutofit/>
          </a:bodyPr>
          <a:lstStyle/>
          <a:p>
            <a:pPr marL="0" indent="0">
              <a:buNone/>
            </a:pPr>
            <a:r>
              <a:rPr lang="en-US" sz="2000" dirty="0"/>
              <a:t>A device that continuously measures and records seismic activity is placed in a remote region. The time, </a:t>
            </a:r>
            <a:r>
              <a:rPr lang="en-US" sz="2000" i="1" dirty="0"/>
              <a:t>T</a:t>
            </a:r>
            <a:r>
              <a:rPr lang="en-US" sz="2000" dirty="0"/>
              <a:t>, to failure of this device is exponentially distributed with mean 3 years. Since the device will not be monitored during its first two years of service, the time to discovery of its failure is </a:t>
            </a:r>
            <a:r>
              <a:rPr lang="en-US" sz="2000" dirty="0" smtClean="0"/>
              <a:t>                  </a:t>
            </a:r>
            <a:r>
              <a:rPr lang="en-US" sz="2000" i="1" dirty="0" smtClean="0"/>
              <a:t>X </a:t>
            </a:r>
            <a:r>
              <a:rPr lang="en-US" sz="2000" dirty="0"/>
              <a:t>= max(</a:t>
            </a:r>
            <a:r>
              <a:rPr lang="en-US" sz="2000" i="1" dirty="0"/>
              <a:t>T</a:t>
            </a:r>
            <a:r>
              <a:rPr lang="en-US" sz="2000" dirty="0"/>
              <a:t>, 2) Calculate </a:t>
            </a:r>
            <a:r>
              <a:rPr lang="en-US" sz="2000" i="1" dirty="0"/>
              <a:t>E</a:t>
            </a:r>
            <a:r>
              <a:rPr lang="en-US" sz="2000" dirty="0"/>
              <a:t>(</a:t>
            </a:r>
            <a:r>
              <a:rPr lang="en-US" sz="2000" i="1" dirty="0"/>
              <a:t>X</a:t>
            </a:r>
            <a:r>
              <a:rPr lang="en-US" sz="2000" dirty="0"/>
              <a:t>). </a:t>
            </a:r>
            <a:endParaRPr lang="th-TH" sz="2000" dirty="0"/>
          </a:p>
        </p:txBody>
      </p:sp>
      <p:sp>
        <p:nvSpPr>
          <p:cNvPr id="4" name="Rectangle 3"/>
          <p:cNvSpPr/>
          <p:nvPr/>
        </p:nvSpPr>
        <p:spPr>
          <a:xfrm>
            <a:off x="288850" y="800389"/>
            <a:ext cx="646331" cy="523220"/>
          </a:xfrm>
          <a:prstGeom prst="rect">
            <a:avLst/>
          </a:prstGeom>
        </p:spPr>
        <p:txBody>
          <a:bodyPr wrap="none">
            <a:spAutoFit/>
          </a:bodyPr>
          <a:lstStyle/>
          <a:p>
            <a:r>
              <a:rPr lang="en-US" b="1" dirty="0" smtClean="0"/>
              <a:t>17.</a:t>
            </a:r>
            <a:endParaRPr lang="th-TH" dirty="0"/>
          </a:p>
        </p:txBody>
      </p:sp>
    </p:spTree>
    <p:extLst>
      <p:ext uri="{BB962C8B-B14F-4D97-AF65-F5344CB8AC3E}">
        <p14:creationId xmlns:p14="http://schemas.microsoft.com/office/powerpoint/2010/main" val="21062382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Percentile</a:t>
            </a:r>
            <a:endParaRPr lang="th-TH" dirty="0"/>
          </a:p>
        </p:txBody>
      </p:sp>
      <p:sp>
        <p:nvSpPr>
          <p:cNvPr id="3" name="Content Placeholder 2"/>
          <p:cNvSpPr>
            <a:spLocks noGrp="1"/>
          </p:cNvSpPr>
          <p:nvPr>
            <p:ph idx="1"/>
          </p:nvPr>
        </p:nvSpPr>
        <p:spPr>
          <a:xfrm>
            <a:off x="3609109" y="371331"/>
            <a:ext cx="6532418" cy="1319357"/>
          </a:xfrm>
          <a:ln>
            <a:solidFill>
              <a:srgbClr val="002060"/>
            </a:solidFill>
          </a:ln>
        </p:spPr>
        <p:txBody>
          <a:bodyPr>
            <a:normAutofit/>
          </a:bodyPr>
          <a:lstStyle/>
          <a:p>
            <a:pPr marL="0" indent="0">
              <a:buNone/>
            </a:pPr>
            <a:endParaRPr lang="en-US" dirty="0" smtClean="0"/>
          </a:p>
          <a:p>
            <a:pPr marL="0" indent="0">
              <a:buNone/>
            </a:pPr>
            <a:r>
              <a:rPr lang="th-TH" dirty="0" smtClean="0"/>
              <a:t>ถ้า        อยู่ตำแหน่ง </a:t>
            </a:r>
            <a:r>
              <a:rPr lang="en-US" dirty="0" smtClean="0"/>
              <a:t>percentile </a:t>
            </a:r>
            <a:r>
              <a:rPr lang="th-TH" dirty="0" smtClean="0"/>
              <a:t>ที่ </a:t>
            </a:r>
            <a:r>
              <a:rPr lang="en-US" dirty="0" smtClean="0"/>
              <a:t>r </a:t>
            </a:r>
            <a:r>
              <a:rPr lang="th-TH" dirty="0" smtClean="0"/>
              <a:t>แล้ว </a:t>
            </a:r>
            <a:r>
              <a:rPr lang="en-US" dirty="0" smtClean="0"/>
              <a:t>F(    ) =  </a:t>
            </a:r>
            <a:endParaRPr lang="th-TH" dirty="0"/>
          </a:p>
        </p:txBody>
      </p:sp>
      <p:graphicFrame>
        <p:nvGraphicFramePr>
          <p:cNvPr id="4" name="Content Placeholder 10"/>
          <p:cNvGraphicFramePr>
            <a:graphicFrameLocks noChangeAspect="1"/>
          </p:cNvGraphicFramePr>
          <p:nvPr>
            <p:extLst>
              <p:ext uri="{D42A27DB-BD31-4B8C-83A1-F6EECF244321}">
                <p14:modId xmlns:p14="http://schemas.microsoft.com/office/powerpoint/2010/main" val="2556447710"/>
              </p:ext>
            </p:extLst>
          </p:nvPr>
        </p:nvGraphicFramePr>
        <p:xfrm>
          <a:off x="4017386" y="771525"/>
          <a:ext cx="423862" cy="512762"/>
        </p:xfrm>
        <a:graphic>
          <a:graphicData uri="http://schemas.openxmlformats.org/presentationml/2006/ole">
            <mc:AlternateContent xmlns:mc="http://schemas.openxmlformats.org/markup-compatibility/2006">
              <mc:Choice xmlns:v="urn:schemas-microsoft-com:vml" Requires="v">
                <p:oleObj spid="_x0000_s9409" name="สมการ" r:id="rId3" imgW="177480" imgH="215640" progId="Equation.3">
                  <p:embed/>
                </p:oleObj>
              </mc:Choice>
              <mc:Fallback>
                <p:oleObj name="สมการ" r:id="rId3" imgW="177480" imgH="215640" progId="Equation.3">
                  <p:embed/>
                  <p:pic>
                    <p:nvPicPr>
                      <p:cNvPr id="11" name="Content Placeholder 10"/>
                      <p:cNvPicPr>
                        <a:picLocks noChangeAspect="1" noChangeArrowheads="1"/>
                      </p:cNvPicPr>
                      <p:nvPr/>
                    </p:nvPicPr>
                    <p:blipFill>
                      <a:blip r:embed="rId4"/>
                      <a:srcRect/>
                      <a:stretch>
                        <a:fillRect/>
                      </a:stretch>
                    </p:blipFill>
                    <p:spPr bwMode="auto">
                      <a:xfrm>
                        <a:off x="4017386" y="771525"/>
                        <a:ext cx="423862" cy="512762"/>
                      </a:xfrm>
                      <a:prstGeom prst="rect">
                        <a:avLst/>
                      </a:prstGeom>
                      <a:noFill/>
                      <a:ln>
                        <a:noFill/>
                      </a:ln>
                    </p:spPr>
                  </p:pic>
                </p:oleObj>
              </mc:Fallback>
            </mc:AlternateContent>
          </a:graphicData>
        </a:graphic>
      </p:graphicFrame>
      <p:graphicFrame>
        <p:nvGraphicFramePr>
          <p:cNvPr id="5" name="Content Placeholder 10"/>
          <p:cNvGraphicFramePr>
            <a:graphicFrameLocks noChangeAspect="1"/>
          </p:cNvGraphicFramePr>
          <p:nvPr>
            <p:extLst>
              <p:ext uri="{D42A27DB-BD31-4B8C-83A1-F6EECF244321}">
                <p14:modId xmlns:p14="http://schemas.microsoft.com/office/powerpoint/2010/main" val="377250956"/>
              </p:ext>
            </p:extLst>
          </p:nvPr>
        </p:nvGraphicFramePr>
        <p:xfrm>
          <a:off x="8329828" y="771525"/>
          <a:ext cx="423862" cy="512762"/>
        </p:xfrm>
        <a:graphic>
          <a:graphicData uri="http://schemas.openxmlformats.org/presentationml/2006/ole">
            <mc:AlternateContent xmlns:mc="http://schemas.openxmlformats.org/markup-compatibility/2006">
              <mc:Choice xmlns:v="urn:schemas-microsoft-com:vml" Requires="v">
                <p:oleObj spid="_x0000_s9410" name="สมการ" r:id="rId5" imgW="177480" imgH="215640" progId="Equation.3">
                  <p:embed/>
                </p:oleObj>
              </mc:Choice>
              <mc:Fallback>
                <p:oleObj name="สมการ" r:id="rId5" imgW="177480" imgH="215640" progId="Equation.3">
                  <p:embed/>
                  <p:pic>
                    <p:nvPicPr>
                      <p:cNvPr id="4" name="Content Placeholder 10"/>
                      <p:cNvPicPr>
                        <a:picLocks noChangeAspect="1" noChangeArrowheads="1"/>
                      </p:cNvPicPr>
                      <p:nvPr/>
                    </p:nvPicPr>
                    <p:blipFill>
                      <a:blip r:embed="rId6"/>
                      <a:srcRect/>
                      <a:stretch>
                        <a:fillRect/>
                      </a:stretch>
                    </p:blipFill>
                    <p:spPr bwMode="auto">
                      <a:xfrm>
                        <a:off x="8329828" y="771525"/>
                        <a:ext cx="423862" cy="512762"/>
                      </a:xfrm>
                      <a:prstGeom prst="rect">
                        <a:avLst/>
                      </a:prstGeom>
                      <a:noFill/>
                      <a:ln>
                        <a:noFill/>
                      </a:ln>
                    </p:spPr>
                  </p:pic>
                </p:oleObj>
              </mc:Fallback>
            </mc:AlternateContent>
          </a:graphicData>
        </a:graphic>
      </p:graphicFrame>
      <p:graphicFrame>
        <p:nvGraphicFramePr>
          <p:cNvPr id="6" name="Content Placeholder 10"/>
          <p:cNvGraphicFramePr>
            <a:graphicFrameLocks noChangeAspect="1"/>
          </p:cNvGraphicFramePr>
          <p:nvPr>
            <p:extLst>
              <p:ext uri="{D42A27DB-BD31-4B8C-83A1-F6EECF244321}">
                <p14:modId xmlns:p14="http://schemas.microsoft.com/office/powerpoint/2010/main" val="2183623844"/>
              </p:ext>
            </p:extLst>
          </p:nvPr>
        </p:nvGraphicFramePr>
        <p:xfrm>
          <a:off x="9115027" y="560387"/>
          <a:ext cx="665162" cy="935037"/>
        </p:xfrm>
        <a:graphic>
          <a:graphicData uri="http://schemas.openxmlformats.org/presentationml/2006/ole">
            <mc:AlternateContent xmlns:mc="http://schemas.openxmlformats.org/markup-compatibility/2006">
              <mc:Choice xmlns:v="urn:schemas-microsoft-com:vml" Requires="v">
                <p:oleObj spid="_x0000_s9411" name="สมการ" r:id="rId7" imgW="279360" imgH="393480" progId="Equation.3">
                  <p:embed/>
                </p:oleObj>
              </mc:Choice>
              <mc:Fallback>
                <p:oleObj name="สมการ" r:id="rId7" imgW="279360" imgH="393480" progId="Equation.3">
                  <p:embed/>
                  <p:pic>
                    <p:nvPicPr>
                      <p:cNvPr id="5" name="Content Placeholder 10"/>
                      <p:cNvPicPr>
                        <a:picLocks noChangeAspect="1" noChangeArrowheads="1"/>
                      </p:cNvPicPr>
                      <p:nvPr/>
                    </p:nvPicPr>
                    <p:blipFill>
                      <a:blip r:embed="rId8"/>
                      <a:srcRect/>
                      <a:stretch>
                        <a:fillRect/>
                      </a:stretch>
                    </p:blipFill>
                    <p:spPr bwMode="auto">
                      <a:xfrm>
                        <a:off x="9115027" y="560387"/>
                        <a:ext cx="665162" cy="935037"/>
                      </a:xfrm>
                      <a:prstGeom prst="rect">
                        <a:avLst/>
                      </a:prstGeom>
                      <a:noFill/>
                      <a:ln>
                        <a:noFill/>
                      </a:ln>
                    </p:spPr>
                  </p:pic>
                </p:oleObj>
              </mc:Fallback>
            </mc:AlternateContent>
          </a:graphicData>
        </a:graphic>
      </p:graphicFrame>
      <p:cxnSp>
        <p:nvCxnSpPr>
          <p:cNvPr id="9" name="Straight Arrow Connector 8"/>
          <p:cNvCxnSpPr/>
          <p:nvPr/>
        </p:nvCxnSpPr>
        <p:spPr>
          <a:xfrm flipH="1" flipV="1">
            <a:off x="2632364" y="2147455"/>
            <a:ext cx="1" cy="31311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632365" y="5278583"/>
            <a:ext cx="365759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2632364" y="3948545"/>
            <a:ext cx="1468581" cy="1316182"/>
          </a:xfrm>
          <a:custGeom>
            <a:avLst/>
            <a:gdLst>
              <a:gd name="connsiteX0" fmla="*/ 0 w 1468581"/>
              <a:gd name="connsiteY0" fmla="*/ 1316182 h 1316182"/>
              <a:gd name="connsiteX1" fmla="*/ 221672 w 1468581"/>
              <a:gd name="connsiteY1" fmla="*/ 734291 h 1316182"/>
              <a:gd name="connsiteX2" fmla="*/ 997527 w 1468581"/>
              <a:gd name="connsiteY2" fmla="*/ 138546 h 1316182"/>
              <a:gd name="connsiteX3" fmla="*/ 1468581 w 1468581"/>
              <a:gd name="connsiteY3" fmla="*/ 0 h 1316182"/>
            </a:gdLst>
            <a:ahLst/>
            <a:cxnLst>
              <a:cxn ang="0">
                <a:pos x="connsiteX0" y="connsiteY0"/>
              </a:cxn>
              <a:cxn ang="0">
                <a:pos x="connsiteX1" y="connsiteY1"/>
              </a:cxn>
              <a:cxn ang="0">
                <a:pos x="connsiteX2" y="connsiteY2"/>
              </a:cxn>
              <a:cxn ang="0">
                <a:pos x="connsiteX3" y="connsiteY3"/>
              </a:cxn>
            </a:cxnLst>
            <a:rect l="l" t="t" r="r" b="b"/>
            <a:pathLst>
              <a:path w="1468581" h="1316182">
                <a:moveTo>
                  <a:pt x="0" y="1316182"/>
                </a:moveTo>
                <a:cubicBezTo>
                  <a:pt x="27709" y="1123373"/>
                  <a:pt x="55418" y="930564"/>
                  <a:pt x="221672" y="734291"/>
                </a:cubicBezTo>
                <a:cubicBezTo>
                  <a:pt x="387927" y="538018"/>
                  <a:pt x="789709" y="260928"/>
                  <a:pt x="997527" y="138546"/>
                </a:cubicBezTo>
                <a:cubicBezTo>
                  <a:pt x="1205345" y="16164"/>
                  <a:pt x="1311563" y="136236"/>
                  <a:pt x="1468581" y="0"/>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cxnSp>
        <p:nvCxnSpPr>
          <p:cNvPr id="18" name="Straight Connector 17"/>
          <p:cNvCxnSpPr/>
          <p:nvPr/>
        </p:nvCxnSpPr>
        <p:spPr>
          <a:xfrm flipV="1">
            <a:off x="4100945" y="3214255"/>
            <a:ext cx="0" cy="2050473"/>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0" name="Straight Connector 19"/>
          <p:cNvCxnSpPr/>
          <p:nvPr/>
        </p:nvCxnSpPr>
        <p:spPr>
          <a:xfrm>
            <a:off x="2632364" y="3214255"/>
            <a:ext cx="1468581" cy="27711"/>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3" name="Straight Connector 22"/>
          <p:cNvCxnSpPr>
            <a:stCxn id="16" idx="3"/>
          </p:cNvCxnSpPr>
          <p:nvPr/>
        </p:nvCxnSpPr>
        <p:spPr>
          <a:xfrm flipV="1">
            <a:off x="4100945" y="3241966"/>
            <a:ext cx="0" cy="70657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00945" y="3255820"/>
            <a:ext cx="886691" cy="1385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270726" y="1610379"/>
            <a:ext cx="723275" cy="523220"/>
          </a:xfrm>
          <a:prstGeom prst="rect">
            <a:avLst/>
          </a:prstGeom>
        </p:spPr>
        <p:txBody>
          <a:bodyPr wrap="none">
            <a:spAutoFit/>
          </a:bodyPr>
          <a:lstStyle/>
          <a:p>
            <a:r>
              <a:rPr lang="en-US" dirty="0" smtClean="0"/>
              <a:t>F(x)</a:t>
            </a:r>
            <a:endParaRPr lang="th-TH" dirty="0"/>
          </a:p>
        </p:txBody>
      </p:sp>
      <p:sp>
        <p:nvSpPr>
          <p:cNvPr id="27" name="Rectangle 26"/>
          <p:cNvSpPr/>
          <p:nvPr/>
        </p:nvSpPr>
        <p:spPr>
          <a:xfrm>
            <a:off x="6289964" y="5003117"/>
            <a:ext cx="340158" cy="523220"/>
          </a:xfrm>
          <a:prstGeom prst="rect">
            <a:avLst/>
          </a:prstGeom>
        </p:spPr>
        <p:txBody>
          <a:bodyPr wrap="none">
            <a:spAutoFit/>
          </a:bodyPr>
          <a:lstStyle/>
          <a:p>
            <a:r>
              <a:rPr lang="en-US" dirty="0"/>
              <a:t>x</a:t>
            </a:r>
            <a:endParaRPr lang="th-TH" dirty="0"/>
          </a:p>
        </p:txBody>
      </p:sp>
      <p:sp>
        <p:nvSpPr>
          <p:cNvPr id="28" name="Rectangle 27"/>
          <p:cNvSpPr/>
          <p:nvPr/>
        </p:nvSpPr>
        <p:spPr>
          <a:xfrm>
            <a:off x="2270726" y="4070214"/>
            <a:ext cx="444352" cy="338554"/>
          </a:xfrm>
          <a:prstGeom prst="rect">
            <a:avLst/>
          </a:prstGeom>
        </p:spPr>
        <p:txBody>
          <a:bodyPr wrap="none">
            <a:spAutoFit/>
          </a:bodyPr>
          <a:lstStyle/>
          <a:p>
            <a:r>
              <a:rPr lang="en-US" sz="1600" dirty="0" smtClean="0"/>
              <a:t>0.4</a:t>
            </a:r>
            <a:endParaRPr lang="th-TH" sz="1600" dirty="0"/>
          </a:p>
        </p:txBody>
      </p:sp>
      <p:sp>
        <p:nvSpPr>
          <p:cNvPr id="29" name="Rectangle 28"/>
          <p:cNvSpPr/>
          <p:nvPr/>
        </p:nvSpPr>
        <p:spPr>
          <a:xfrm>
            <a:off x="3222223" y="5292439"/>
            <a:ext cx="288862" cy="338554"/>
          </a:xfrm>
          <a:prstGeom prst="rect">
            <a:avLst/>
          </a:prstGeom>
        </p:spPr>
        <p:txBody>
          <a:bodyPr wrap="none">
            <a:spAutoFit/>
          </a:bodyPr>
          <a:lstStyle/>
          <a:p>
            <a:r>
              <a:rPr lang="en-US" sz="1600" dirty="0" smtClean="0"/>
              <a:t>5</a:t>
            </a:r>
            <a:endParaRPr lang="th-TH" sz="1600" dirty="0"/>
          </a:p>
        </p:txBody>
      </p:sp>
      <p:cxnSp>
        <p:nvCxnSpPr>
          <p:cNvPr id="30" name="Straight Connector 29"/>
          <p:cNvCxnSpPr/>
          <p:nvPr/>
        </p:nvCxnSpPr>
        <p:spPr>
          <a:xfrm flipV="1">
            <a:off x="3366654" y="4239491"/>
            <a:ext cx="0" cy="1039093"/>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Straight Connector 32"/>
          <p:cNvCxnSpPr/>
          <p:nvPr/>
        </p:nvCxnSpPr>
        <p:spPr>
          <a:xfrm flipV="1">
            <a:off x="2632363" y="4225635"/>
            <a:ext cx="734291" cy="13856"/>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6" name="Rectangle 35"/>
          <p:cNvSpPr/>
          <p:nvPr/>
        </p:nvSpPr>
        <p:spPr>
          <a:xfrm>
            <a:off x="3904417" y="5306293"/>
            <a:ext cx="393056" cy="338554"/>
          </a:xfrm>
          <a:prstGeom prst="rect">
            <a:avLst/>
          </a:prstGeom>
        </p:spPr>
        <p:txBody>
          <a:bodyPr wrap="none">
            <a:spAutoFit/>
          </a:bodyPr>
          <a:lstStyle/>
          <a:p>
            <a:r>
              <a:rPr lang="en-US" sz="1600" dirty="0" smtClean="0"/>
              <a:t>10</a:t>
            </a:r>
            <a:endParaRPr lang="th-TH" sz="1600" dirty="0"/>
          </a:p>
        </p:txBody>
      </p:sp>
      <p:sp>
        <p:nvSpPr>
          <p:cNvPr id="37" name="Rectangle 36"/>
          <p:cNvSpPr/>
          <p:nvPr/>
        </p:nvSpPr>
        <p:spPr>
          <a:xfrm>
            <a:off x="2343501" y="3100398"/>
            <a:ext cx="288862" cy="338554"/>
          </a:xfrm>
          <a:prstGeom prst="rect">
            <a:avLst/>
          </a:prstGeom>
        </p:spPr>
        <p:txBody>
          <a:bodyPr wrap="none">
            <a:spAutoFit/>
          </a:bodyPr>
          <a:lstStyle/>
          <a:p>
            <a:r>
              <a:rPr lang="en-US" sz="1600" dirty="0"/>
              <a:t>1</a:t>
            </a:r>
            <a:endParaRPr lang="th-TH" sz="1600" dirty="0"/>
          </a:p>
        </p:txBody>
      </p:sp>
      <p:sp>
        <p:nvSpPr>
          <p:cNvPr id="39" name="Rectangle 38"/>
          <p:cNvSpPr/>
          <p:nvPr/>
        </p:nvSpPr>
        <p:spPr>
          <a:xfrm>
            <a:off x="6965352" y="2357231"/>
            <a:ext cx="2164632" cy="400110"/>
          </a:xfrm>
          <a:prstGeom prst="rect">
            <a:avLst/>
          </a:prstGeom>
        </p:spPr>
        <p:txBody>
          <a:bodyPr wrap="none">
            <a:spAutoFit/>
          </a:bodyPr>
          <a:lstStyle/>
          <a:p>
            <a:r>
              <a:rPr lang="en-US" sz="2000" dirty="0" smtClean="0"/>
              <a:t>40</a:t>
            </a:r>
            <a:r>
              <a:rPr lang="en-US" sz="2000" baseline="30000" dirty="0" smtClean="0"/>
              <a:t>th</a:t>
            </a:r>
            <a:r>
              <a:rPr lang="th-TH" sz="2000" dirty="0" smtClean="0"/>
              <a:t> </a:t>
            </a:r>
            <a:r>
              <a:rPr lang="en-US" sz="2000" dirty="0" smtClean="0"/>
              <a:t>percentiles = 5</a:t>
            </a:r>
            <a:endParaRPr lang="th-TH" sz="2000" dirty="0"/>
          </a:p>
        </p:txBody>
      </p:sp>
      <p:sp>
        <p:nvSpPr>
          <p:cNvPr id="41" name="Rectangle 40"/>
          <p:cNvSpPr/>
          <p:nvPr/>
        </p:nvSpPr>
        <p:spPr>
          <a:xfrm>
            <a:off x="6965350" y="2767287"/>
            <a:ext cx="2424318" cy="400110"/>
          </a:xfrm>
          <a:prstGeom prst="rect">
            <a:avLst/>
          </a:prstGeom>
        </p:spPr>
        <p:txBody>
          <a:bodyPr wrap="none">
            <a:spAutoFit/>
          </a:bodyPr>
          <a:lstStyle/>
          <a:p>
            <a:r>
              <a:rPr lang="en-US" sz="2000" dirty="0" smtClean="0"/>
              <a:t>100</a:t>
            </a:r>
            <a:r>
              <a:rPr lang="en-US" sz="2000" baseline="30000" dirty="0" smtClean="0"/>
              <a:t>th</a:t>
            </a:r>
            <a:r>
              <a:rPr lang="th-TH" sz="2000" dirty="0" smtClean="0"/>
              <a:t> </a:t>
            </a:r>
            <a:r>
              <a:rPr lang="en-US" sz="2000" dirty="0" smtClean="0"/>
              <a:t>percentiles = 10</a:t>
            </a:r>
            <a:endParaRPr lang="th-TH" sz="2000" dirty="0"/>
          </a:p>
        </p:txBody>
      </p:sp>
      <p:sp>
        <p:nvSpPr>
          <p:cNvPr id="42" name="Rectangle 41"/>
          <p:cNvSpPr/>
          <p:nvPr/>
        </p:nvSpPr>
        <p:spPr>
          <a:xfrm>
            <a:off x="6965350" y="3177342"/>
            <a:ext cx="2294474" cy="400110"/>
          </a:xfrm>
          <a:prstGeom prst="rect">
            <a:avLst/>
          </a:prstGeom>
        </p:spPr>
        <p:txBody>
          <a:bodyPr wrap="none">
            <a:spAutoFit/>
          </a:bodyPr>
          <a:lstStyle/>
          <a:p>
            <a:r>
              <a:rPr lang="en-US" sz="2000" dirty="0"/>
              <a:t>7</a:t>
            </a:r>
            <a:r>
              <a:rPr lang="en-US" sz="2000" dirty="0" smtClean="0"/>
              <a:t>0</a:t>
            </a:r>
            <a:r>
              <a:rPr lang="en-US" sz="2000" baseline="30000" dirty="0" smtClean="0"/>
              <a:t>th</a:t>
            </a:r>
            <a:r>
              <a:rPr lang="th-TH" sz="2000" dirty="0" smtClean="0"/>
              <a:t> </a:t>
            </a:r>
            <a:r>
              <a:rPr lang="en-US" sz="2000" dirty="0" smtClean="0"/>
              <a:t>percentiles = 10</a:t>
            </a:r>
            <a:endParaRPr lang="th-TH" sz="2000" dirty="0"/>
          </a:p>
        </p:txBody>
      </p:sp>
      <p:sp>
        <p:nvSpPr>
          <p:cNvPr id="43" name="Rectangle 42"/>
          <p:cNvSpPr/>
          <p:nvPr/>
        </p:nvSpPr>
        <p:spPr>
          <a:xfrm>
            <a:off x="2270726" y="3822460"/>
            <a:ext cx="444352" cy="338554"/>
          </a:xfrm>
          <a:prstGeom prst="rect">
            <a:avLst/>
          </a:prstGeom>
        </p:spPr>
        <p:txBody>
          <a:bodyPr wrap="none">
            <a:spAutoFit/>
          </a:bodyPr>
          <a:lstStyle/>
          <a:p>
            <a:r>
              <a:rPr lang="en-US" sz="1600" dirty="0" smtClean="0"/>
              <a:t>0.5</a:t>
            </a:r>
            <a:endParaRPr lang="th-TH" sz="1600" dirty="0"/>
          </a:p>
        </p:txBody>
      </p:sp>
      <p:cxnSp>
        <p:nvCxnSpPr>
          <p:cNvPr id="44" name="Straight Connector 43"/>
          <p:cNvCxnSpPr/>
          <p:nvPr/>
        </p:nvCxnSpPr>
        <p:spPr>
          <a:xfrm>
            <a:off x="2673720" y="4003265"/>
            <a:ext cx="1053153" cy="20783"/>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7" name="Straight Connector 46"/>
          <p:cNvCxnSpPr/>
          <p:nvPr/>
        </p:nvCxnSpPr>
        <p:spPr>
          <a:xfrm>
            <a:off x="3716483" y="4087091"/>
            <a:ext cx="24243" cy="1205348"/>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4" name="Rectangle 53"/>
          <p:cNvSpPr/>
          <p:nvPr/>
        </p:nvSpPr>
        <p:spPr>
          <a:xfrm>
            <a:off x="3518550" y="5291738"/>
            <a:ext cx="444352" cy="338554"/>
          </a:xfrm>
          <a:prstGeom prst="rect">
            <a:avLst/>
          </a:prstGeom>
        </p:spPr>
        <p:txBody>
          <a:bodyPr wrap="none">
            <a:spAutoFit/>
          </a:bodyPr>
          <a:lstStyle/>
          <a:p>
            <a:r>
              <a:rPr lang="en-US" sz="1600" dirty="0" smtClean="0"/>
              <a:t>7.5</a:t>
            </a:r>
            <a:endParaRPr lang="th-TH" sz="1600" dirty="0"/>
          </a:p>
        </p:txBody>
      </p:sp>
      <p:sp>
        <p:nvSpPr>
          <p:cNvPr id="55" name="Rectangle 54"/>
          <p:cNvSpPr/>
          <p:nvPr/>
        </p:nvSpPr>
        <p:spPr>
          <a:xfrm>
            <a:off x="2265756" y="3405429"/>
            <a:ext cx="444352" cy="338554"/>
          </a:xfrm>
          <a:prstGeom prst="rect">
            <a:avLst/>
          </a:prstGeom>
        </p:spPr>
        <p:txBody>
          <a:bodyPr wrap="none">
            <a:spAutoFit/>
          </a:bodyPr>
          <a:lstStyle/>
          <a:p>
            <a:r>
              <a:rPr lang="en-US" sz="1600" dirty="0" smtClean="0"/>
              <a:t>0.7</a:t>
            </a:r>
            <a:endParaRPr lang="th-TH" sz="1600" dirty="0"/>
          </a:p>
        </p:txBody>
      </p:sp>
      <p:cxnSp>
        <p:nvCxnSpPr>
          <p:cNvPr id="56" name="Straight Connector 55"/>
          <p:cNvCxnSpPr/>
          <p:nvPr/>
        </p:nvCxnSpPr>
        <p:spPr>
          <a:xfrm>
            <a:off x="2632363" y="3546761"/>
            <a:ext cx="1468581" cy="27711"/>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7" name="Rectangle 56"/>
          <p:cNvSpPr/>
          <p:nvPr/>
        </p:nvSpPr>
        <p:spPr>
          <a:xfrm>
            <a:off x="6965350" y="4096343"/>
            <a:ext cx="3055388" cy="707886"/>
          </a:xfrm>
          <a:prstGeom prst="rect">
            <a:avLst/>
          </a:prstGeom>
        </p:spPr>
        <p:txBody>
          <a:bodyPr wrap="none">
            <a:spAutoFit/>
          </a:bodyPr>
          <a:lstStyle/>
          <a:p>
            <a:r>
              <a:rPr lang="en-US" sz="2000" dirty="0" smtClean="0"/>
              <a:t>Given that x is more than 5.</a:t>
            </a:r>
          </a:p>
          <a:p>
            <a:r>
              <a:rPr lang="en-US" sz="2000" dirty="0" smtClean="0"/>
              <a:t>Find </a:t>
            </a:r>
            <a:r>
              <a:rPr lang="en-US" sz="2000" dirty="0"/>
              <a:t>5</a:t>
            </a:r>
            <a:r>
              <a:rPr lang="en-US" sz="2000" dirty="0" smtClean="0"/>
              <a:t>0</a:t>
            </a:r>
            <a:r>
              <a:rPr lang="en-US" sz="2000" baseline="30000" dirty="0" smtClean="0"/>
              <a:t>th</a:t>
            </a:r>
            <a:r>
              <a:rPr lang="en-US" sz="2000" dirty="0" smtClean="0"/>
              <a:t> percentiles</a:t>
            </a:r>
            <a:endParaRPr lang="th-TH" sz="2000" dirty="0"/>
          </a:p>
        </p:txBody>
      </p:sp>
    </p:spTree>
    <p:extLst>
      <p:ext uri="{BB962C8B-B14F-4D97-AF65-F5344CB8AC3E}">
        <p14:creationId xmlns:p14="http://schemas.microsoft.com/office/powerpoint/2010/main" val="40691537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3455"/>
            <a:ext cx="9206345" cy="478481"/>
          </a:xfrm>
        </p:spPr>
        <p:txBody>
          <a:bodyPr>
            <a:normAutofit/>
          </a:bodyPr>
          <a:lstStyle/>
          <a:p>
            <a:pPr marL="0" indent="0">
              <a:buNone/>
            </a:pPr>
            <a:r>
              <a:rPr lang="en-US" sz="2000" dirty="0"/>
              <a:t>An insurer's annual weather-related loss, </a:t>
            </a:r>
            <a:r>
              <a:rPr lang="en-US" sz="2000" i="1" dirty="0"/>
              <a:t>X</a:t>
            </a:r>
            <a:r>
              <a:rPr lang="en-US" sz="2000" dirty="0"/>
              <a:t>, is a random variable with density function </a:t>
            </a:r>
            <a:endParaRPr lang="th-TH" sz="2000" dirty="0"/>
          </a:p>
        </p:txBody>
      </p:sp>
      <p:sp>
        <p:nvSpPr>
          <p:cNvPr id="4" name="Rectangle 3"/>
          <p:cNvSpPr/>
          <p:nvPr/>
        </p:nvSpPr>
        <p:spPr>
          <a:xfrm>
            <a:off x="191869" y="578716"/>
            <a:ext cx="646331" cy="523220"/>
          </a:xfrm>
          <a:prstGeom prst="rect">
            <a:avLst/>
          </a:prstGeom>
        </p:spPr>
        <p:txBody>
          <a:bodyPr wrap="none">
            <a:spAutoFit/>
          </a:bodyPr>
          <a:lstStyle/>
          <a:p>
            <a:r>
              <a:rPr lang="en-US" b="1" dirty="0" smtClean="0"/>
              <a:t>18.</a:t>
            </a:r>
            <a:endParaRPr lang="th-TH" dirty="0"/>
          </a:p>
        </p:txBody>
      </p:sp>
      <p:pic>
        <p:nvPicPr>
          <p:cNvPr id="5" name="Picture 4"/>
          <p:cNvPicPr>
            <a:picLocks noChangeAspect="1"/>
          </p:cNvPicPr>
          <p:nvPr/>
        </p:nvPicPr>
        <p:blipFill>
          <a:blip r:embed="rId2"/>
          <a:stretch>
            <a:fillRect/>
          </a:stretch>
        </p:blipFill>
        <p:spPr>
          <a:xfrm>
            <a:off x="838200" y="1146675"/>
            <a:ext cx="3655003" cy="1392382"/>
          </a:xfrm>
          <a:prstGeom prst="rect">
            <a:avLst/>
          </a:prstGeom>
        </p:spPr>
      </p:pic>
      <p:sp>
        <p:nvSpPr>
          <p:cNvPr id="6" name="Rectangle 5"/>
          <p:cNvSpPr/>
          <p:nvPr/>
        </p:nvSpPr>
        <p:spPr>
          <a:xfrm>
            <a:off x="838200" y="2716419"/>
            <a:ext cx="10016835" cy="400110"/>
          </a:xfrm>
          <a:prstGeom prst="rect">
            <a:avLst/>
          </a:prstGeom>
        </p:spPr>
        <p:txBody>
          <a:bodyPr wrap="square">
            <a:spAutoFit/>
          </a:bodyPr>
          <a:lstStyle/>
          <a:p>
            <a:r>
              <a:rPr lang="en-US" sz="2000" dirty="0">
                <a:solidFill>
                  <a:srgbClr val="000000"/>
                </a:solidFill>
              </a:rPr>
              <a:t>Calculate the difference between the 30</a:t>
            </a:r>
            <a:r>
              <a:rPr lang="en-US" sz="2000" b="0" i="0" u="none" strike="noStrike" baseline="0" dirty="0" smtClean="0">
                <a:solidFill>
                  <a:srgbClr val="000000"/>
                </a:solidFill>
              </a:rPr>
              <a:t>th </a:t>
            </a:r>
            <a:r>
              <a:rPr lang="en-US" sz="2000" dirty="0">
                <a:solidFill>
                  <a:srgbClr val="000000"/>
                </a:solidFill>
              </a:rPr>
              <a:t>and 70</a:t>
            </a:r>
            <a:r>
              <a:rPr lang="en-US" sz="2000" b="0" i="0" u="none" strike="noStrike" baseline="0" dirty="0" smtClean="0">
                <a:solidFill>
                  <a:srgbClr val="000000"/>
                </a:solidFill>
              </a:rPr>
              <a:t>th </a:t>
            </a:r>
            <a:r>
              <a:rPr lang="en-US" sz="2000" dirty="0">
                <a:solidFill>
                  <a:srgbClr val="000000"/>
                </a:solidFill>
              </a:rPr>
              <a:t>percentiles of </a:t>
            </a:r>
            <a:r>
              <a:rPr lang="en-US" sz="2000" i="1" dirty="0">
                <a:solidFill>
                  <a:srgbClr val="000000"/>
                </a:solidFill>
              </a:rPr>
              <a:t>X</a:t>
            </a:r>
            <a:r>
              <a:rPr lang="en-US" sz="2000" dirty="0">
                <a:solidFill>
                  <a:srgbClr val="000000"/>
                </a:solidFill>
              </a:rPr>
              <a:t>. </a:t>
            </a:r>
            <a:endParaRPr lang="th-TH" sz="2000" dirty="0"/>
          </a:p>
        </p:txBody>
      </p:sp>
    </p:spTree>
    <p:extLst>
      <p:ext uri="{BB962C8B-B14F-4D97-AF65-F5344CB8AC3E}">
        <p14:creationId xmlns:p14="http://schemas.microsoft.com/office/powerpoint/2010/main" val="1627218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726" y="628362"/>
            <a:ext cx="10508673" cy="2142547"/>
          </a:xfrm>
        </p:spPr>
        <p:txBody>
          <a:bodyPr>
            <a:normAutofit/>
          </a:bodyPr>
          <a:lstStyle/>
          <a:p>
            <a:r>
              <a:rPr lang="en-US" sz="2000" dirty="0" smtClean="0">
                <a:latin typeface="Calibri Light (body)"/>
              </a:rPr>
              <a:t>An urn contain 10 balls: 4 red and 6 blue. A second urn contains 16 red balls and an unknown number of blue balls. A single ball is drawn from each urn. The probability that both balls are the same color is 0.44</a:t>
            </a:r>
            <a:br>
              <a:rPr lang="en-US" sz="2000" dirty="0" smtClean="0">
                <a:latin typeface="Calibri Light (body)"/>
              </a:rPr>
            </a:br>
            <a:r>
              <a:rPr lang="en-US" sz="2000" dirty="0">
                <a:latin typeface="Calibri Light (body)"/>
              </a:rPr>
              <a:t/>
            </a:r>
            <a:br>
              <a:rPr lang="en-US" sz="2000" dirty="0">
                <a:latin typeface="Calibri Light (body)"/>
              </a:rPr>
            </a:br>
            <a:r>
              <a:rPr lang="en-US" sz="2000" dirty="0" smtClean="0">
                <a:latin typeface="Calibri Light (body)"/>
              </a:rPr>
              <a:t>calculate the number of blue balls in the second urn</a:t>
            </a:r>
            <a:r>
              <a:rPr lang="en-US" sz="2000" dirty="0" smtClean="0"/>
              <a:t>.</a:t>
            </a:r>
            <a:endParaRPr lang="th-TH" sz="2000" dirty="0"/>
          </a:p>
        </p:txBody>
      </p:sp>
      <p:sp>
        <p:nvSpPr>
          <p:cNvPr id="4" name="Rectangle 3"/>
          <p:cNvSpPr/>
          <p:nvPr/>
        </p:nvSpPr>
        <p:spPr>
          <a:xfrm>
            <a:off x="610138" y="881390"/>
            <a:ext cx="463588" cy="523220"/>
          </a:xfrm>
          <a:prstGeom prst="rect">
            <a:avLst/>
          </a:prstGeom>
        </p:spPr>
        <p:txBody>
          <a:bodyPr wrap="none">
            <a:spAutoFit/>
          </a:bodyPr>
          <a:lstStyle/>
          <a:p>
            <a:r>
              <a:rPr lang="en-US" b="1" dirty="0" smtClean="0"/>
              <a:t>2.</a:t>
            </a:r>
            <a:endParaRPr lang="th-TH" dirty="0"/>
          </a:p>
        </p:txBody>
      </p:sp>
    </p:spTree>
    <p:extLst>
      <p:ext uri="{BB962C8B-B14F-4D97-AF65-F5344CB8AC3E}">
        <p14:creationId xmlns:p14="http://schemas.microsoft.com/office/powerpoint/2010/main" val="25608076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1" y="828098"/>
            <a:ext cx="10522527" cy="737466"/>
          </a:xfrm>
        </p:spPr>
        <p:txBody>
          <a:bodyPr>
            <a:normAutofit/>
          </a:bodyPr>
          <a:lstStyle/>
          <a:p>
            <a:pPr marL="0" indent="0">
              <a:buNone/>
            </a:pPr>
            <a:r>
              <a:rPr lang="en-US" sz="2000" dirty="0"/>
              <a:t>An insurance company sells an auto insurance policy that covers losses incurred by a policyholder, </a:t>
            </a:r>
            <a:r>
              <a:rPr lang="en-US" sz="2000" dirty="0" smtClean="0"/>
              <a:t>subject </a:t>
            </a:r>
            <a:r>
              <a:rPr lang="en-US" sz="2000" dirty="0"/>
              <a:t>to a deductible of 100. Losses incurred follow an exponential distribution with mean 300. </a:t>
            </a:r>
            <a:endParaRPr lang="th-TH" sz="2000" dirty="0"/>
          </a:p>
        </p:txBody>
      </p:sp>
      <p:sp>
        <p:nvSpPr>
          <p:cNvPr id="4" name="Rectangle 3"/>
          <p:cNvSpPr/>
          <p:nvPr/>
        </p:nvSpPr>
        <p:spPr>
          <a:xfrm>
            <a:off x="288851" y="820671"/>
            <a:ext cx="646331" cy="523220"/>
          </a:xfrm>
          <a:prstGeom prst="rect">
            <a:avLst/>
          </a:prstGeom>
        </p:spPr>
        <p:txBody>
          <a:bodyPr wrap="none">
            <a:spAutoFit/>
          </a:bodyPr>
          <a:lstStyle/>
          <a:p>
            <a:r>
              <a:rPr lang="en-US" b="1" dirty="0" smtClean="0"/>
              <a:t>19.</a:t>
            </a:r>
            <a:endParaRPr lang="th-TH" dirty="0"/>
          </a:p>
        </p:txBody>
      </p:sp>
      <p:graphicFrame>
        <p:nvGraphicFramePr>
          <p:cNvPr id="6" name="Content Placeholder 10"/>
          <p:cNvGraphicFramePr>
            <a:graphicFrameLocks noChangeAspect="1"/>
          </p:cNvGraphicFramePr>
          <p:nvPr>
            <p:extLst>
              <p:ext uri="{D42A27DB-BD31-4B8C-83A1-F6EECF244321}">
                <p14:modId xmlns:p14="http://schemas.microsoft.com/office/powerpoint/2010/main" val="188191807"/>
              </p:ext>
            </p:extLst>
          </p:nvPr>
        </p:nvGraphicFramePr>
        <p:xfrm>
          <a:off x="935181" y="2161310"/>
          <a:ext cx="2543175" cy="995363"/>
        </p:xfrm>
        <a:graphic>
          <a:graphicData uri="http://schemas.openxmlformats.org/presentationml/2006/ole">
            <mc:AlternateContent xmlns:mc="http://schemas.openxmlformats.org/markup-compatibility/2006">
              <mc:Choice xmlns:v="urn:schemas-microsoft-com:vml" Requires="v">
                <p:oleObj spid="_x0000_s10281" name="สมการ" r:id="rId3" imgW="1066680" imgH="419040" progId="Equation.3">
                  <p:embed/>
                </p:oleObj>
              </mc:Choice>
              <mc:Fallback>
                <p:oleObj name="สมการ" r:id="rId3" imgW="1066680" imgH="419040" progId="Equation.3">
                  <p:embed/>
                  <p:pic>
                    <p:nvPicPr>
                      <p:cNvPr id="5" name="Content Placeholder 10"/>
                      <p:cNvPicPr>
                        <a:picLocks noChangeAspect="1" noChangeArrowheads="1"/>
                      </p:cNvPicPr>
                      <p:nvPr/>
                    </p:nvPicPr>
                    <p:blipFill>
                      <a:blip r:embed="rId4"/>
                      <a:srcRect/>
                      <a:stretch>
                        <a:fillRect/>
                      </a:stretch>
                    </p:blipFill>
                    <p:spPr bwMode="auto">
                      <a:xfrm>
                        <a:off x="935181" y="2161310"/>
                        <a:ext cx="2543175" cy="995363"/>
                      </a:xfrm>
                      <a:prstGeom prst="rect">
                        <a:avLst/>
                      </a:prstGeom>
                      <a:noFill/>
                      <a:ln>
                        <a:noFill/>
                      </a:ln>
                    </p:spPr>
                  </p:pic>
                </p:oleObj>
              </mc:Fallback>
            </mc:AlternateContent>
          </a:graphicData>
        </a:graphic>
      </p:graphicFrame>
      <p:sp>
        <p:nvSpPr>
          <p:cNvPr id="7" name="Rectangle 6"/>
          <p:cNvSpPr/>
          <p:nvPr/>
        </p:nvSpPr>
        <p:spPr>
          <a:xfrm>
            <a:off x="935181" y="1663382"/>
            <a:ext cx="8589818" cy="400110"/>
          </a:xfrm>
          <a:prstGeom prst="rect">
            <a:avLst/>
          </a:prstGeom>
        </p:spPr>
        <p:txBody>
          <a:bodyPr wrap="square">
            <a:spAutoFit/>
          </a:bodyPr>
          <a:lstStyle/>
          <a:p>
            <a:r>
              <a:rPr lang="en-US" sz="2000" dirty="0">
                <a:solidFill>
                  <a:srgbClr val="000000"/>
                </a:solidFill>
              </a:rPr>
              <a:t>Calculate the 95</a:t>
            </a:r>
            <a:r>
              <a:rPr lang="en-US" sz="2000" b="0" i="0" u="none" strike="noStrike" baseline="0" dirty="0" smtClean="0">
                <a:solidFill>
                  <a:srgbClr val="000000"/>
                </a:solidFill>
              </a:rPr>
              <a:t>th </a:t>
            </a:r>
            <a:r>
              <a:rPr lang="en-US" sz="2000" dirty="0">
                <a:solidFill>
                  <a:srgbClr val="000000"/>
                </a:solidFill>
              </a:rPr>
              <a:t>percentile of losses that exceed the deductible </a:t>
            </a:r>
            <a:endParaRPr lang="th-TH" sz="2000" dirty="0"/>
          </a:p>
        </p:txBody>
      </p:sp>
    </p:spTree>
    <p:extLst>
      <p:ext uri="{BB962C8B-B14F-4D97-AF65-F5344CB8AC3E}">
        <p14:creationId xmlns:p14="http://schemas.microsoft.com/office/powerpoint/2010/main" val="3491635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 Minimum </a:t>
            </a:r>
            <a:endParaRPr lang="th-TH" dirty="0"/>
          </a:p>
        </p:txBody>
      </p:sp>
      <p:sp>
        <p:nvSpPr>
          <p:cNvPr id="3" name="Content Placeholder 2"/>
          <p:cNvSpPr>
            <a:spLocks noGrp="1"/>
          </p:cNvSpPr>
          <p:nvPr>
            <p:ph idx="1"/>
          </p:nvPr>
        </p:nvSpPr>
        <p:spPr>
          <a:xfrm>
            <a:off x="838199" y="1825625"/>
            <a:ext cx="4509655" cy="3480666"/>
          </a:xfrm>
          <a:ln>
            <a:solidFill>
              <a:schemeClr val="dk1"/>
            </a:solidFill>
          </a:ln>
        </p:spPr>
        <p:txBody>
          <a:bodyPr/>
          <a:lstStyle/>
          <a:p>
            <a:r>
              <a:rPr lang="en-US" dirty="0" smtClean="0"/>
              <a:t>Max</a:t>
            </a:r>
          </a:p>
          <a:p>
            <a:pPr marL="0" indent="0">
              <a:buNone/>
            </a:pPr>
            <a:endParaRPr lang="th-TH" dirty="0"/>
          </a:p>
        </p:txBody>
      </p:sp>
      <p:sp>
        <p:nvSpPr>
          <p:cNvPr id="4" name="Content Placeholder 2"/>
          <p:cNvSpPr txBox="1">
            <a:spLocks/>
          </p:cNvSpPr>
          <p:nvPr/>
        </p:nvSpPr>
        <p:spPr>
          <a:xfrm>
            <a:off x="6096000" y="1739323"/>
            <a:ext cx="4509655" cy="3480666"/>
          </a:xfrm>
          <a:prstGeom prst="rect">
            <a:avLst/>
          </a:prstGeom>
          <a:ln>
            <a:solidFill>
              <a:schemeClr val="dk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Max</a:t>
            </a:r>
            <a:endParaRPr lang="th-TH" dirty="0"/>
          </a:p>
        </p:txBody>
      </p:sp>
      <p:graphicFrame>
        <p:nvGraphicFramePr>
          <p:cNvPr id="5" name="Content Placeholder 10"/>
          <p:cNvGraphicFramePr>
            <a:graphicFrameLocks noChangeAspect="1"/>
          </p:cNvGraphicFramePr>
          <p:nvPr>
            <p:extLst>
              <p:ext uri="{D42A27DB-BD31-4B8C-83A1-F6EECF244321}">
                <p14:modId xmlns:p14="http://schemas.microsoft.com/office/powerpoint/2010/main" val="1734687277"/>
              </p:ext>
            </p:extLst>
          </p:nvPr>
        </p:nvGraphicFramePr>
        <p:xfrm>
          <a:off x="1018957" y="2425701"/>
          <a:ext cx="4148138" cy="512762"/>
        </p:xfrm>
        <a:graphic>
          <a:graphicData uri="http://schemas.openxmlformats.org/presentationml/2006/ole">
            <mc:AlternateContent xmlns:mc="http://schemas.openxmlformats.org/markup-compatibility/2006">
              <mc:Choice xmlns:v="urn:schemas-microsoft-com:vml" Requires="v">
                <p:oleObj spid="_x0000_s11306" name="สมการ" r:id="rId3" imgW="1739880" imgH="215640" progId="Equation.3">
                  <p:embed/>
                </p:oleObj>
              </mc:Choice>
              <mc:Fallback>
                <p:oleObj name="สมการ" r:id="rId3" imgW="1739880" imgH="215640" progId="Equation.3">
                  <p:embed/>
                  <p:pic>
                    <p:nvPicPr>
                      <p:cNvPr id="4" name="Content Placeholder 10"/>
                      <p:cNvPicPr>
                        <a:picLocks noChangeAspect="1" noChangeArrowheads="1"/>
                      </p:cNvPicPr>
                      <p:nvPr/>
                    </p:nvPicPr>
                    <p:blipFill>
                      <a:blip r:embed="rId4"/>
                      <a:srcRect/>
                      <a:stretch>
                        <a:fillRect/>
                      </a:stretch>
                    </p:blipFill>
                    <p:spPr bwMode="auto">
                      <a:xfrm>
                        <a:off x="1018957" y="2425701"/>
                        <a:ext cx="4148138" cy="512762"/>
                      </a:xfrm>
                      <a:prstGeom prst="rect">
                        <a:avLst/>
                      </a:prstGeom>
                      <a:noFill/>
                      <a:ln>
                        <a:noFill/>
                      </a:ln>
                    </p:spPr>
                  </p:pic>
                </p:oleObj>
              </mc:Fallback>
            </mc:AlternateContent>
          </a:graphicData>
        </a:graphic>
      </p:graphicFrame>
      <p:graphicFrame>
        <p:nvGraphicFramePr>
          <p:cNvPr id="6" name="Content Placeholder 10"/>
          <p:cNvGraphicFramePr>
            <a:graphicFrameLocks noChangeAspect="1"/>
          </p:cNvGraphicFramePr>
          <p:nvPr>
            <p:extLst>
              <p:ext uri="{D42A27DB-BD31-4B8C-83A1-F6EECF244321}">
                <p14:modId xmlns:p14="http://schemas.microsoft.com/office/powerpoint/2010/main" val="2709888460"/>
              </p:ext>
            </p:extLst>
          </p:nvPr>
        </p:nvGraphicFramePr>
        <p:xfrm>
          <a:off x="6321425" y="2425700"/>
          <a:ext cx="4057650" cy="512763"/>
        </p:xfrm>
        <a:graphic>
          <a:graphicData uri="http://schemas.openxmlformats.org/presentationml/2006/ole">
            <mc:AlternateContent xmlns:mc="http://schemas.openxmlformats.org/markup-compatibility/2006">
              <mc:Choice xmlns:v="urn:schemas-microsoft-com:vml" Requires="v">
                <p:oleObj spid="_x0000_s11307" name="สมการ" r:id="rId5" imgW="1701720" imgH="215640" progId="Equation.3">
                  <p:embed/>
                </p:oleObj>
              </mc:Choice>
              <mc:Fallback>
                <p:oleObj name="สมการ" r:id="rId5" imgW="1701720" imgH="215640" progId="Equation.3">
                  <p:embed/>
                  <p:pic>
                    <p:nvPicPr>
                      <p:cNvPr id="5" name="Content Placeholder 10"/>
                      <p:cNvPicPr>
                        <a:picLocks noChangeAspect="1" noChangeArrowheads="1"/>
                      </p:cNvPicPr>
                      <p:nvPr/>
                    </p:nvPicPr>
                    <p:blipFill>
                      <a:blip r:embed="rId6"/>
                      <a:srcRect/>
                      <a:stretch>
                        <a:fillRect/>
                      </a:stretch>
                    </p:blipFill>
                    <p:spPr bwMode="auto">
                      <a:xfrm>
                        <a:off x="6321425" y="2425700"/>
                        <a:ext cx="4057650" cy="5127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185289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2" y="820671"/>
            <a:ext cx="10591800" cy="1236230"/>
          </a:xfrm>
        </p:spPr>
        <p:txBody>
          <a:bodyPr>
            <a:normAutofit/>
          </a:bodyPr>
          <a:lstStyle/>
          <a:p>
            <a:pPr marL="0" indent="0">
              <a:buNone/>
            </a:pPr>
            <a:r>
              <a:rPr lang="en-US" sz="2000" dirty="0"/>
              <a:t>Claim amounts for wind damage to insured homes are mutually independent random variables with common density function </a:t>
            </a:r>
            <a:endParaRPr lang="th-TH" sz="2000" dirty="0"/>
          </a:p>
        </p:txBody>
      </p:sp>
      <p:sp>
        <p:nvSpPr>
          <p:cNvPr id="5" name="Rectangle 4"/>
          <p:cNvSpPr/>
          <p:nvPr/>
        </p:nvSpPr>
        <p:spPr>
          <a:xfrm>
            <a:off x="288851" y="820671"/>
            <a:ext cx="646331" cy="523220"/>
          </a:xfrm>
          <a:prstGeom prst="rect">
            <a:avLst/>
          </a:prstGeom>
        </p:spPr>
        <p:txBody>
          <a:bodyPr wrap="none">
            <a:spAutoFit/>
          </a:bodyPr>
          <a:lstStyle/>
          <a:p>
            <a:r>
              <a:rPr lang="en-US" b="1" dirty="0" smtClean="0"/>
              <a:t>20.</a:t>
            </a:r>
            <a:endParaRPr lang="th-TH" dirty="0"/>
          </a:p>
        </p:txBody>
      </p:sp>
      <p:sp>
        <p:nvSpPr>
          <p:cNvPr id="6" name="Rectangle 5"/>
          <p:cNvSpPr/>
          <p:nvPr/>
        </p:nvSpPr>
        <p:spPr>
          <a:xfrm>
            <a:off x="935182" y="2708156"/>
            <a:ext cx="6096000" cy="400110"/>
          </a:xfrm>
          <a:prstGeom prst="rect">
            <a:avLst/>
          </a:prstGeom>
        </p:spPr>
        <p:txBody>
          <a:bodyPr>
            <a:spAutoFit/>
          </a:bodyPr>
          <a:lstStyle/>
          <a:p>
            <a:r>
              <a:rPr lang="en-US" sz="2000" dirty="0" smtClean="0">
                <a:solidFill>
                  <a:srgbClr val="000000"/>
                </a:solidFill>
              </a:rPr>
              <a:t>where </a:t>
            </a:r>
            <a:r>
              <a:rPr lang="en-US" sz="2000" i="1" dirty="0" smtClean="0">
                <a:solidFill>
                  <a:srgbClr val="000000"/>
                </a:solidFill>
              </a:rPr>
              <a:t>x </a:t>
            </a:r>
            <a:r>
              <a:rPr lang="en-US" sz="2000" dirty="0" smtClean="0">
                <a:solidFill>
                  <a:srgbClr val="000000"/>
                </a:solidFill>
              </a:rPr>
              <a:t>is the amount of a claim in thousands. </a:t>
            </a:r>
            <a:endParaRPr lang="th-TH" sz="2000" dirty="0"/>
          </a:p>
        </p:txBody>
      </p:sp>
      <p:sp>
        <p:nvSpPr>
          <p:cNvPr id="8" name="Rectangle 7"/>
          <p:cNvSpPr/>
          <p:nvPr/>
        </p:nvSpPr>
        <p:spPr>
          <a:xfrm>
            <a:off x="935182" y="3047257"/>
            <a:ext cx="4025461" cy="400110"/>
          </a:xfrm>
          <a:prstGeom prst="rect">
            <a:avLst/>
          </a:prstGeom>
        </p:spPr>
        <p:txBody>
          <a:bodyPr wrap="none">
            <a:spAutoFit/>
          </a:bodyPr>
          <a:lstStyle/>
          <a:p>
            <a:r>
              <a:rPr lang="en-US" sz="2000" dirty="0">
                <a:solidFill>
                  <a:srgbClr val="000000"/>
                </a:solidFill>
              </a:rPr>
              <a:t>Suppose 3 such claims will be made. </a:t>
            </a:r>
            <a:endParaRPr lang="th-TH" sz="2000" dirty="0"/>
          </a:p>
        </p:txBody>
      </p:sp>
      <p:sp>
        <p:nvSpPr>
          <p:cNvPr id="9" name="Rectangle 8"/>
          <p:cNvSpPr/>
          <p:nvPr/>
        </p:nvSpPr>
        <p:spPr>
          <a:xfrm>
            <a:off x="935182" y="3403389"/>
            <a:ext cx="9040091" cy="400110"/>
          </a:xfrm>
          <a:prstGeom prst="rect">
            <a:avLst/>
          </a:prstGeom>
        </p:spPr>
        <p:txBody>
          <a:bodyPr wrap="square">
            <a:spAutoFit/>
          </a:bodyPr>
          <a:lstStyle/>
          <a:p>
            <a:r>
              <a:rPr lang="en-US" sz="2000" dirty="0">
                <a:solidFill>
                  <a:srgbClr val="000000"/>
                </a:solidFill>
              </a:rPr>
              <a:t>Calculate the expected value of the largest of the three claims. </a:t>
            </a:r>
            <a:endParaRPr lang="th-TH" sz="2000" dirty="0"/>
          </a:p>
        </p:txBody>
      </p:sp>
      <p:pic>
        <p:nvPicPr>
          <p:cNvPr id="10" name="Picture 9"/>
          <p:cNvPicPr>
            <a:picLocks noChangeAspect="1"/>
          </p:cNvPicPr>
          <p:nvPr/>
        </p:nvPicPr>
        <p:blipFill>
          <a:blip r:embed="rId2"/>
          <a:stretch>
            <a:fillRect/>
          </a:stretch>
        </p:blipFill>
        <p:spPr>
          <a:xfrm>
            <a:off x="3848700" y="1301395"/>
            <a:ext cx="3182482" cy="1389730"/>
          </a:xfrm>
          <a:prstGeom prst="rect">
            <a:avLst/>
          </a:prstGeom>
        </p:spPr>
      </p:pic>
    </p:spTree>
    <p:extLst>
      <p:ext uri="{BB962C8B-B14F-4D97-AF65-F5344CB8AC3E}">
        <p14:creationId xmlns:p14="http://schemas.microsoft.com/office/powerpoint/2010/main" val="1090467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1327" y="841952"/>
            <a:ext cx="4772891" cy="4351338"/>
          </a:xfrm>
          <a:ln>
            <a:solidFill>
              <a:schemeClr val="tx1"/>
            </a:solidFill>
          </a:ln>
        </p:spPr>
        <p:txBody>
          <a:bodyPr/>
          <a:lstStyle/>
          <a:p>
            <a:r>
              <a:rPr lang="en-US" dirty="0" smtClean="0"/>
              <a:t>Mutually independent</a:t>
            </a:r>
            <a:endParaRPr lang="th-TH" dirty="0"/>
          </a:p>
        </p:txBody>
      </p:sp>
      <p:sp>
        <p:nvSpPr>
          <p:cNvPr id="4" name="Content Placeholder 2"/>
          <p:cNvSpPr txBox="1">
            <a:spLocks/>
          </p:cNvSpPr>
          <p:nvPr/>
        </p:nvSpPr>
        <p:spPr>
          <a:xfrm>
            <a:off x="6601691" y="841952"/>
            <a:ext cx="4911436" cy="4351338"/>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Mutually exclusive</a:t>
            </a:r>
            <a:endParaRPr lang="th-TH" dirty="0"/>
          </a:p>
        </p:txBody>
      </p:sp>
      <p:graphicFrame>
        <p:nvGraphicFramePr>
          <p:cNvPr id="5" name="Content Placeholder 10"/>
          <p:cNvGraphicFramePr>
            <a:graphicFrameLocks noChangeAspect="1"/>
          </p:cNvGraphicFramePr>
          <p:nvPr>
            <p:extLst>
              <p:ext uri="{D42A27DB-BD31-4B8C-83A1-F6EECF244321}">
                <p14:modId xmlns:p14="http://schemas.microsoft.com/office/powerpoint/2010/main" val="1867631669"/>
              </p:ext>
            </p:extLst>
          </p:nvPr>
        </p:nvGraphicFramePr>
        <p:xfrm>
          <a:off x="1386753" y="1477241"/>
          <a:ext cx="3171825" cy="484188"/>
        </p:xfrm>
        <a:graphic>
          <a:graphicData uri="http://schemas.openxmlformats.org/presentationml/2006/ole">
            <mc:AlternateContent xmlns:mc="http://schemas.openxmlformats.org/markup-compatibility/2006">
              <mc:Choice xmlns:v="urn:schemas-microsoft-com:vml" Requires="v">
                <p:oleObj spid="_x0000_s7420" name="สมการ" r:id="rId3" imgW="1333440" imgH="203040" progId="Equation.3">
                  <p:embed/>
                </p:oleObj>
              </mc:Choice>
              <mc:Fallback>
                <p:oleObj name="สมการ" r:id="rId3" imgW="1333440" imgH="203040" progId="Equation.3">
                  <p:embed/>
                  <p:pic>
                    <p:nvPicPr>
                      <p:cNvPr id="11" name="Content Placeholder 10"/>
                      <p:cNvPicPr>
                        <a:picLocks noChangeAspect="1" noChangeArrowheads="1"/>
                      </p:cNvPicPr>
                      <p:nvPr/>
                    </p:nvPicPr>
                    <p:blipFill>
                      <a:blip r:embed="rId4"/>
                      <a:srcRect/>
                      <a:stretch>
                        <a:fillRect/>
                      </a:stretch>
                    </p:blipFill>
                    <p:spPr bwMode="auto">
                      <a:xfrm>
                        <a:off x="1386753" y="1477241"/>
                        <a:ext cx="3171825" cy="484188"/>
                      </a:xfrm>
                      <a:prstGeom prst="rect">
                        <a:avLst/>
                      </a:prstGeom>
                      <a:noFill/>
                      <a:ln>
                        <a:noFill/>
                      </a:ln>
                    </p:spPr>
                  </p:pic>
                </p:oleObj>
              </mc:Fallback>
            </mc:AlternateContent>
          </a:graphicData>
        </a:graphic>
      </p:graphicFrame>
      <p:graphicFrame>
        <p:nvGraphicFramePr>
          <p:cNvPr id="6" name="Content Placeholder 10"/>
          <p:cNvGraphicFramePr>
            <a:graphicFrameLocks noChangeAspect="1"/>
          </p:cNvGraphicFramePr>
          <p:nvPr>
            <p:extLst>
              <p:ext uri="{D42A27DB-BD31-4B8C-83A1-F6EECF244321}">
                <p14:modId xmlns:p14="http://schemas.microsoft.com/office/powerpoint/2010/main" val="3176577371"/>
              </p:ext>
            </p:extLst>
          </p:nvPr>
        </p:nvGraphicFramePr>
        <p:xfrm>
          <a:off x="7975600" y="1477963"/>
          <a:ext cx="1963738" cy="484187"/>
        </p:xfrm>
        <a:graphic>
          <a:graphicData uri="http://schemas.openxmlformats.org/presentationml/2006/ole">
            <mc:AlternateContent xmlns:mc="http://schemas.openxmlformats.org/markup-compatibility/2006">
              <mc:Choice xmlns:v="urn:schemas-microsoft-com:vml" Requires="v">
                <p:oleObj spid="_x0000_s7421" name="สมการ" r:id="rId5" imgW="825480" imgH="203040" progId="Equation.3">
                  <p:embed/>
                </p:oleObj>
              </mc:Choice>
              <mc:Fallback>
                <p:oleObj name="สมการ" r:id="rId5" imgW="825480" imgH="203040" progId="Equation.3">
                  <p:embed/>
                  <p:pic>
                    <p:nvPicPr>
                      <p:cNvPr id="5" name="Content Placeholder 10"/>
                      <p:cNvPicPr>
                        <a:picLocks noChangeAspect="1" noChangeArrowheads="1"/>
                      </p:cNvPicPr>
                      <p:nvPr/>
                    </p:nvPicPr>
                    <p:blipFill>
                      <a:blip r:embed="rId6"/>
                      <a:srcRect/>
                      <a:stretch>
                        <a:fillRect/>
                      </a:stretch>
                    </p:blipFill>
                    <p:spPr bwMode="auto">
                      <a:xfrm>
                        <a:off x="7975600" y="1477963"/>
                        <a:ext cx="1963738" cy="4841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71614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37" y="287770"/>
            <a:ext cx="10813472" cy="4351338"/>
          </a:xfrm>
        </p:spPr>
        <p:txBody>
          <a:bodyPr>
            <a:normAutofit/>
          </a:bodyPr>
          <a:lstStyle/>
          <a:p>
            <a:pPr marL="0" indent="0">
              <a:buNone/>
            </a:pPr>
            <a:r>
              <a:rPr lang="en-US" sz="2000" dirty="0" smtClean="0"/>
              <a:t>An actuary studying the insurance preferences of automobile owners makes the following conclusion</a:t>
            </a:r>
          </a:p>
          <a:p>
            <a:pPr marL="0" indent="0">
              <a:buNone/>
            </a:pPr>
            <a:r>
              <a:rPr lang="en-US" sz="2000" dirty="0"/>
              <a:t>	</a:t>
            </a:r>
            <a:r>
              <a:rPr lang="en-US" sz="2000" dirty="0" smtClean="0"/>
              <a:t>(</a:t>
            </a:r>
            <a:r>
              <a:rPr lang="en-US" sz="2000" dirty="0" err="1" smtClean="0"/>
              <a:t>i</a:t>
            </a:r>
            <a:r>
              <a:rPr lang="en-US" sz="2000" dirty="0" smtClean="0"/>
              <a:t>) An automobile owner is twice as likely to purchase collision coverage as disability coverage.</a:t>
            </a:r>
          </a:p>
          <a:p>
            <a:pPr marL="0" indent="0">
              <a:buNone/>
            </a:pPr>
            <a:r>
              <a:rPr lang="en-US" sz="2000" dirty="0"/>
              <a:t>	</a:t>
            </a:r>
            <a:r>
              <a:rPr lang="en-US" sz="2000" dirty="0" smtClean="0"/>
              <a:t>(ii)  The event that an automobile owner purchases collision coverage is independent of the 	event that he or she purchases disability coverage.</a:t>
            </a:r>
          </a:p>
          <a:p>
            <a:pPr marL="0" indent="0">
              <a:buNone/>
            </a:pPr>
            <a:r>
              <a:rPr lang="en-US" sz="2000" dirty="0"/>
              <a:t>	</a:t>
            </a:r>
            <a:r>
              <a:rPr lang="en-US" sz="2000" dirty="0" smtClean="0"/>
              <a:t>(iii) The probability that an automobile owner purchases both collision and disability 	coverages is 0.15.</a:t>
            </a:r>
          </a:p>
          <a:p>
            <a:pPr marL="0" indent="0">
              <a:buNone/>
            </a:pPr>
            <a:r>
              <a:rPr lang="en-US" sz="2000" dirty="0" smtClean="0"/>
              <a:t>Calculate the probability that an automobile owner purchases neither collision nor disability coverage.</a:t>
            </a:r>
            <a:endParaRPr lang="en-US" sz="2000" dirty="0"/>
          </a:p>
        </p:txBody>
      </p:sp>
      <p:sp>
        <p:nvSpPr>
          <p:cNvPr id="5" name="Rectangle 4"/>
          <p:cNvSpPr/>
          <p:nvPr/>
        </p:nvSpPr>
        <p:spPr>
          <a:xfrm>
            <a:off x="333049" y="287770"/>
            <a:ext cx="463588" cy="523220"/>
          </a:xfrm>
          <a:prstGeom prst="rect">
            <a:avLst/>
          </a:prstGeom>
        </p:spPr>
        <p:txBody>
          <a:bodyPr wrap="none">
            <a:spAutoFit/>
          </a:bodyPr>
          <a:lstStyle/>
          <a:p>
            <a:r>
              <a:rPr lang="en-US" b="1" dirty="0"/>
              <a:t>3</a:t>
            </a:r>
            <a:r>
              <a:rPr lang="en-US" b="1" dirty="0" smtClean="0"/>
              <a:t>.</a:t>
            </a:r>
            <a:endParaRPr lang="th-TH" dirty="0"/>
          </a:p>
        </p:txBody>
      </p:sp>
    </p:spTree>
    <p:extLst>
      <p:ext uri="{BB962C8B-B14F-4D97-AF65-F5344CB8AC3E}">
        <p14:creationId xmlns:p14="http://schemas.microsoft.com/office/powerpoint/2010/main" val="2462697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8927" y="551007"/>
            <a:ext cx="10515600" cy="4351338"/>
          </a:xfrm>
        </p:spPr>
        <p:txBody>
          <a:bodyPr/>
          <a:lstStyle/>
          <a:p>
            <a:pPr marL="0" indent="0">
              <a:buNone/>
            </a:pPr>
            <a:r>
              <a:rPr lang="en-US" sz="2000" dirty="0" smtClean="0"/>
              <a:t>An insurance agent offers his clients auto insurance, homeowners insurance and renters insurance. The purchase of homeowners insurance and the purchase of renters insurance are mutually exclusive. The profile of the agent’s clients is as follows</a:t>
            </a:r>
          </a:p>
          <a:p>
            <a:pPr marL="0" indent="0">
              <a:buNone/>
            </a:pPr>
            <a:r>
              <a:rPr lang="en-US" dirty="0" smtClean="0"/>
              <a:t>	</a:t>
            </a:r>
            <a:r>
              <a:rPr lang="en-US" sz="2000" dirty="0" err="1" smtClean="0"/>
              <a:t>i</a:t>
            </a:r>
            <a:r>
              <a:rPr lang="en-US" sz="2000" dirty="0" smtClean="0"/>
              <a:t>) 17% of the clients have none of these three products.</a:t>
            </a:r>
          </a:p>
          <a:p>
            <a:pPr marL="0" indent="0">
              <a:buNone/>
            </a:pPr>
            <a:r>
              <a:rPr lang="en-US" sz="2000" dirty="0"/>
              <a:t>	</a:t>
            </a:r>
            <a:r>
              <a:rPr lang="en-US" sz="2000" dirty="0" smtClean="0"/>
              <a:t>ii) 64% of the clients have auto insurance</a:t>
            </a:r>
          </a:p>
          <a:p>
            <a:pPr marL="0" indent="0">
              <a:buNone/>
            </a:pPr>
            <a:r>
              <a:rPr lang="en-US" sz="2000" dirty="0"/>
              <a:t>	</a:t>
            </a:r>
            <a:r>
              <a:rPr lang="en-US" sz="2000" dirty="0" smtClean="0"/>
              <a:t>iii) Twice as many of the clients have homeowners insurance as have renters insurance.</a:t>
            </a:r>
          </a:p>
          <a:p>
            <a:pPr marL="0" indent="0">
              <a:buNone/>
            </a:pPr>
            <a:r>
              <a:rPr lang="en-US" sz="2000" dirty="0"/>
              <a:t>	</a:t>
            </a:r>
            <a:r>
              <a:rPr lang="en-US" sz="2000" dirty="0" smtClean="0"/>
              <a:t>iv) 35% of the clients have two of these three products.</a:t>
            </a:r>
          </a:p>
          <a:p>
            <a:pPr marL="0" indent="0">
              <a:buNone/>
            </a:pPr>
            <a:r>
              <a:rPr lang="en-US" sz="2000" dirty="0"/>
              <a:t>	</a:t>
            </a:r>
            <a:r>
              <a:rPr lang="en-US" sz="2000" dirty="0" smtClean="0"/>
              <a:t>v) 11% of the clients have homeowners insurance, but not auto insurance.</a:t>
            </a:r>
          </a:p>
          <a:p>
            <a:pPr marL="0" indent="0">
              <a:buNone/>
            </a:pPr>
            <a:r>
              <a:rPr lang="en-US" sz="2000" dirty="0" smtClean="0"/>
              <a:t>Calculate the percentage of the agent’s clients that have both auto and renters insurance</a:t>
            </a:r>
            <a:endParaRPr lang="th-TH" sz="2000" dirty="0"/>
          </a:p>
        </p:txBody>
      </p:sp>
      <p:sp>
        <p:nvSpPr>
          <p:cNvPr id="5" name="Rectangle 4"/>
          <p:cNvSpPr/>
          <p:nvPr/>
        </p:nvSpPr>
        <p:spPr>
          <a:xfrm>
            <a:off x="305339" y="551007"/>
            <a:ext cx="463588" cy="523220"/>
          </a:xfrm>
          <a:prstGeom prst="rect">
            <a:avLst/>
          </a:prstGeom>
        </p:spPr>
        <p:txBody>
          <a:bodyPr wrap="none">
            <a:spAutoFit/>
          </a:bodyPr>
          <a:lstStyle/>
          <a:p>
            <a:r>
              <a:rPr lang="en-US" b="1" dirty="0" smtClean="0"/>
              <a:t>4.</a:t>
            </a:r>
            <a:endParaRPr lang="th-TH" dirty="0"/>
          </a:p>
        </p:txBody>
      </p:sp>
    </p:spTree>
    <p:extLst>
      <p:ext uri="{BB962C8B-B14F-4D97-AF65-F5344CB8AC3E}">
        <p14:creationId xmlns:p14="http://schemas.microsoft.com/office/powerpoint/2010/main" val="1909516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Bayes Theorem / Law of total probability</a:t>
            </a:r>
            <a:endParaRPr lang="th-TH" dirty="0"/>
          </a:p>
        </p:txBody>
      </p:sp>
      <p:graphicFrame>
        <p:nvGraphicFramePr>
          <p:cNvPr id="11" name="Content Placeholder 10"/>
          <p:cNvGraphicFramePr>
            <a:graphicFrameLocks noGrp="1" noChangeAspect="1"/>
          </p:cNvGraphicFramePr>
          <p:nvPr>
            <p:ph idx="1"/>
            <p:extLst>
              <p:ext uri="{D42A27DB-BD31-4B8C-83A1-F6EECF244321}">
                <p14:modId xmlns:p14="http://schemas.microsoft.com/office/powerpoint/2010/main" val="3074151980"/>
              </p:ext>
            </p:extLst>
          </p:nvPr>
        </p:nvGraphicFramePr>
        <p:xfrm>
          <a:off x="1173163" y="2190750"/>
          <a:ext cx="2960687" cy="996950"/>
        </p:xfrm>
        <a:graphic>
          <a:graphicData uri="http://schemas.openxmlformats.org/presentationml/2006/ole">
            <mc:AlternateContent xmlns:mc="http://schemas.openxmlformats.org/markup-compatibility/2006">
              <mc:Choice xmlns:v="urn:schemas-microsoft-com:vml" Requires="v">
                <p:oleObj spid="_x0000_s2403" name="สมการ" r:id="rId3" imgW="1244520" imgH="419040" progId="Equation.3">
                  <p:embed/>
                </p:oleObj>
              </mc:Choice>
              <mc:Fallback>
                <p:oleObj name="สมการ" r:id="rId3" imgW="1244520" imgH="419040" progId="Equation.3">
                  <p:embed/>
                  <p:pic>
                    <p:nvPicPr>
                      <p:cNvPr id="7" name="Object 6"/>
                      <p:cNvPicPr>
                        <a:picLocks noChangeAspect="1" noChangeArrowheads="1"/>
                      </p:cNvPicPr>
                      <p:nvPr/>
                    </p:nvPicPr>
                    <p:blipFill>
                      <a:blip r:embed="rId4"/>
                      <a:srcRect/>
                      <a:stretch>
                        <a:fillRect/>
                      </a:stretch>
                    </p:blipFill>
                    <p:spPr bwMode="auto">
                      <a:xfrm>
                        <a:off x="1173163" y="2190750"/>
                        <a:ext cx="2960687" cy="996950"/>
                      </a:xfrm>
                      <a:prstGeom prst="rect">
                        <a:avLst/>
                      </a:prstGeom>
                      <a:noFill/>
                      <a:ln>
                        <a:noFill/>
                      </a:ln>
                    </p:spPr>
                  </p:pic>
                </p:oleObj>
              </mc:Fallback>
            </mc:AlternateContent>
          </a:graphicData>
        </a:graphic>
      </p:graphicFrame>
      <p:grpSp>
        <p:nvGrpSpPr>
          <p:cNvPr id="18" name="Group 17"/>
          <p:cNvGrpSpPr/>
          <p:nvPr/>
        </p:nvGrpSpPr>
        <p:grpSpPr>
          <a:xfrm>
            <a:off x="5411128" y="1826358"/>
            <a:ext cx="4993636" cy="3410659"/>
            <a:chOff x="5646655" y="2006467"/>
            <a:chExt cx="4993636" cy="3410659"/>
          </a:xfrm>
        </p:grpSpPr>
        <p:grpSp>
          <p:nvGrpSpPr>
            <p:cNvPr id="15" name="Group 14"/>
            <p:cNvGrpSpPr/>
            <p:nvPr/>
          </p:nvGrpSpPr>
          <p:grpSpPr>
            <a:xfrm>
              <a:off x="5646655" y="2006467"/>
              <a:ext cx="4993636" cy="3410659"/>
              <a:chOff x="4225636" y="1562388"/>
              <a:chExt cx="7128164" cy="4351338"/>
            </a:xfrm>
          </p:grpSpPr>
          <p:sp>
            <p:nvSpPr>
              <p:cNvPr id="12" name="Content Placeholder 2"/>
              <p:cNvSpPr txBox="1">
                <a:spLocks/>
              </p:cNvSpPr>
              <p:nvPr/>
            </p:nvSpPr>
            <p:spPr>
              <a:xfrm>
                <a:off x="4225636" y="1562388"/>
                <a:ext cx="7128164" cy="4351338"/>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th-TH" dirty="0"/>
              </a:p>
            </p:txBody>
          </p:sp>
          <p:sp>
            <p:nvSpPr>
              <p:cNvPr id="13" name="Oval 12"/>
              <p:cNvSpPr/>
              <p:nvPr/>
            </p:nvSpPr>
            <p:spPr>
              <a:xfrm>
                <a:off x="5458691" y="2202873"/>
                <a:ext cx="3131127" cy="2646218"/>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4" name="Oval 13"/>
              <p:cNvSpPr/>
              <p:nvPr/>
            </p:nvSpPr>
            <p:spPr>
              <a:xfrm>
                <a:off x="7024254" y="2202873"/>
                <a:ext cx="3131127" cy="264621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pSp>
        <p:sp>
          <p:nvSpPr>
            <p:cNvPr id="16" name="Rectangle 15"/>
            <p:cNvSpPr/>
            <p:nvPr/>
          </p:nvSpPr>
          <p:spPr>
            <a:xfrm>
              <a:off x="6255242" y="2428192"/>
              <a:ext cx="393056" cy="523220"/>
            </a:xfrm>
            <a:prstGeom prst="rect">
              <a:avLst/>
            </a:prstGeom>
          </p:spPr>
          <p:txBody>
            <a:bodyPr wrap="none">
              <a:spAutoFit/>
            </a:bodyPr>
            <a:lstStyle/>
            <a:p>
              <a:r>
                <a:rPr lang="en-US" dirty="0"/>
                <a:t>A</a:t>
              </a:r>
              <a:endParaRPr lang="th-TH" dirty="0"/>
            </a:p>
          </p:txBody>
        </p:sp>
        <p:sp>
          <p:nvSpPr>
            <p:cNvPr id="17" name="Rectangle 16"/>
            <p:cNvSpPr/>
            <p:nvPr/>
          </p:nvSpPr>
          <p:spPr>
            <a:xfrm>
              <a:off x="9567800" y="2428192"/>
              <a:ext cx="359290" cy="523220"/>
            </a:xfrm>
            <a:prstGeom prst="rect">
              <a:avLst/>
            </a:prstGeom>
          </p:spPr>
          <p:txBody>
            <a:bodyPr wrap="square">
              <a:spAutoFit/>
            </a:bodyPr>
            <a:lstStyle/>
            <a:p>
              <a:r>
                <a:rPr lang="en-US" dirty="0" smtClean="0"/>
                <a:t>B</a:t>
              </a:r>
              <a:endParaRPr lang="th-TH" dirty="0"/>
            </a:p>
          </p:txBody>
        </p:sp>
      </p:grpSp>
      <p:sp>
        <p:nvSpPr>
          <p:cNvPr id="19" name="Content Placeholder 2"/>
          <p:cNvSpPr txBox="1">
            <a:spLocks/>
          </p:cNvSpPr>
          <p:nvPr/>
        </p:nvSpPr>
        <p:spPr>
          <a:xfrm>
            <a:off x="1173163" y="3241929"/>
            <a:ext cx="2971481" cy="116060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th-TH" dirty="0"/>
          </a:p>
        </p:txBody>
      </p:sp>
      <p:graphicFrame>
        <p:nvGraphicFramePr>
          <p:cNvPr id="20" name="Content Placeholder 10"/>
          <p:cNvGraphicFramePr>
            <a:graphicFrameLocks noChangeAspect="1"/>
          </p:cNvGraphicFramePr>
          <p:nvPr>
            <p:extLst>
              <p:ext uri="{D42A27DB-BD31-4B8C-83A1-F6EECF244321}">
                <p14:modId xmlns:p14="http://schemas.microsoft.com/office/powerpoint/2010/main" val="3287654302"/>
              </p:ext>
            </p:extLst>
          </p:nvPr>
        </p:nvGraphicFramePr>
        <p:xfrm>
          <a:off x="2229643" y="3659513"/>
          <a:ext cx="423863" cy="325437"/>
        </p:xfrm>
        <a:graphic>
          <a:graphicData uri="http://schemas.openxmlformats.org/presentationml/2006/ole">
            <mc:AlternateContent xmlns:mc="http://schemas.openxmlformats.org/markup-compatibility/2006">
              <mc:Choice xmlns:v="urn:schemas-microsoft-com:vml" Requires="v">
                <p:oleObj spid="_x0000_s2404" name="สมการ" r:id="rId5" imgW="164880" imgH="126720" progId="Equation.3">
                  <p:embed/>
                </p:oleObj>
              </mc:Choice>
              <mc:Fallback>
                <p:oleObj name="สมการ" r:id="rId5" imgW="164880" imgH="126720" progId="Equation.3">
                  <p:embed/>
                  <p:pic>
                    <p:nvPicPr>
                      <p:cNvPr id="6" name="Content Placeholder 10"/>
                      <p:cNvPicPr>
                        <a:picLocks noChangeAspect="1" noChangeArrowheads="1"/>
                      </p:cNvPicPr>
                      <p:nvPr/>
                    </p:nvPicPr>
                    <p:blipFill>
                      <a:blip r:embed="rId6"/>
                      <a:srcRect/>
                      <a:stretch>
                        <a:fillRect/>
                      </a:stretch>
                    </p:blipFill>
                    <p:spPr bwMode="auto">
                      <a:xfrm>
                        <a:off x="2229643" y="3659513"/>
                        <a:ext cx="423863" cy="3254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14920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p:cNvSpPr>
            <a:spLocks noGrp="1"/>
          </p:cNvSpPr>
          <p:nvPr>
            <p:ph type="title"/>
          </p:nvPr>
        </p:nvSpPr>
        <p:spPr>
          <a:xfrm>
            <a:off x="838200" y="365125"/>
            <a:ext cx="10515600" cy="1325563"/>
          </a:xfrm>
        </p:spPr>
        <p:txBody>
          <a:bodyPr/>
          <a:lstStyle/>
          <a:p>
            <a:r>
              <a:rPr lang="en-US" dirty="0" smtClean="0"/>
              <a:t>Bayes Theorem / Law of total probability</a:t>
            </a:r>
            <a:endParaRPr lang="th-TH" dirty="0"/>
          </a:p>
        </p:txBody>
      </p:sp>
      <p:graphicFrame>
        <p:nvGraphicFramePr>
          <p:cNvPr id="6" name="Content Placeholder 10"/>
          <p:cNvGraphicFramePr>
            <a:graphicFrameLocks noGrp="1" noChangeAspect="1"/>
          </p:cNvGraphicFramePr>
          <p:nvPr>
            <p:ph idx="1"/>
            <p:extLst>
              <p:ext uri="{D42A27DB-BD31-4B8C-83A1-F6EECF244321}">
                <p14:modId xmlns:p14="http://schemas.microsoft.com/office/powerpoint/2010/main" val="3464105282"/>
              </p:ext>
            </p:extLst>
          </p:nvPr>
        </p:nvGraphicFramePr>
        <p:xfrm>
          <a:off x="838200" y="2150485"/>
          <a:ext cx="4291013" cy="469900"/>
        </p:xfrm>
        <a:graphic>
          <a:graphicData uri="http://schemas.openxmlformats.org/presentationml/2006/ole">
            <mc:AlternateContent xmlns:mc="http://schemas.openxmlformats.org/markup-compatibility/2006">
              <mc:Choice xmlns:v="urn:schemas-microsoft-com:vml" Requires="v">
                <p:oleObj spid="_x0000_s3418" name="สมการ" r:id="rId3" imgW="1854000" imgH="203040" progId="Equation.3">
                  <p:embed/>
                </p:oleObj>
              </mc:Choice>
              <mc:Fallback>
                <p:oleObj name="สมการ" r:id="rId3" imgW="1854000" imgH="203040" progId="Equation.3">
                  <p:embed/>
                  <p:pic>
                    <p:nvPicPr>
                      <p:cNvPr id="11" name="Content Placeholder 10"/>
                      <p:cNvPicPr>
                        <a:picLocks noChangeAspect="1" noChangeArrowheads="1"/>
                      </p:cNvPicPr>
                      <p:nvPr/>
                    </p:nvPicPr>
                    <p:blipFill>
                      <a:blip r:embed="rId4"/>
                      <a:srcRect/>
                      <a:stretch>
                        <a:fillRect/>
                      </a:stretch>
                    </p:blipFill>
                    <p:spPr bwMode="auto">
                      <a:xfrm>
                        <a:off x="838200" y="2150485"/>
                        <a:ext cx="4291013" cy="469900"/>
                      </a:xfrm>
                      <a:prstGeom prst="rect">
                        <a:avLst/>
                      </a:prstGeom>
                      <a:noFill/>
                      <a:ln>
                        <a:noFill/>
                      </a:ln>
                    </p:spPr>
                  </p:pic>
                </p:oleObj>
              </mc:Fallback>
            </mc:AlternateContent>
          </a:graphicData>
        </a:graphic>
      </p:graphicFrame>
      <p:sp>
        <p:nvSpPr>
          <p:cNvPr id="14" name="Title 1"/>
          <p:cNvSpPr txBox="1">
            <a:spLocks/>
          </p:cNvSpPr>
          <p:nvPr/>
        </p:nvSpPr>
        <p:spPr>
          <a:xfrm>
            <a:off x="5694218" y="2020169"/>
            <a:ext cx="6019800" cy="31952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th-TH" dirty="0"/>
          </a:p>
        </p:txBody>
      </p:sp>
      <p:grpSp>
        <p:nvGrpSpPr>
          <p:cNvPr id="16" name="Group 15"/>
          <p:cNvGrpSpPr/>
          <p:nvPr/>
        </p:nvGrpSpPr>
        <p:grpSpPr>
          <a:xfrm>
            <a:off x="6096000" y="1804714"/>
            <a:ext cx="4993636" cy="3410659"/>
            <a:chOff x="4225636" y="1562388"/>
            <a:chExt cx="7128164" cy="4351338"/>
          </a:xfrm>
        </p:grpSpPr>
        <p:sp>
          <p:nvSpPr>
            <p:cNvPr id="19" name="Content Placeholder 2"/>
            <p:cNvSpPr txBox="1">
              <a:spLocks/>
            </p:cNvSpPr>
            <p:nvPr/>
          </p:nvSpPr>
          <p:spPr>
            <a:xfrm>
              <a:off x="4225636" y="1562388"/>
              <a:ext cx="7128164" cy="4351338"/>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th-TH" dirty="0"/>
            </a:p>
          </p:txBody>
        </p:sp>
        <p:sp>
          <p:nvSpPr>
            <p:cNvPr id="20" name="Oval 19"/>
            <p:cNvSpPr/>
            <p:nvPr/>
          </p:nvSpPr>
          <p:spPr>
            <a:xfrm>
              <a:off x="5458691" y="2202873"/>
              <a:ext cx="3131127" cy="26462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pSp>
      <p:sp>
        <p:nvSpPr>
          <p:cNvPr id="17" name="Rectangle 16"/>
          <p:cNvSpPr/>
          <p:nvPr/>
        </p:nvSpPr>
        <p:spPr>
          <a:xfrm>
            <a:off x="7860044" y="1867164"/>
            <a:ext cx="393056" cy="523220"/>
          </a:xfrm>
          <a:prstGeom prst="rect">
            <a:avLst/>
          </a:prstGeom>
        </p:spPr>
        <p:txBody>
          <a:bodyPr wrap="none">
            <a:spAutoFit/>
          </a:bodyPr>
          <a:lstStyle/>
          <a:p>
            <a:r>
              <a:rPr lang="en-US" dirty="0"/>
              <a:t>A</a:t>
            </a:r>
            <a:endParaRPr lang="th-TH" dirty="0"/>
          </a:p>
        </p:txBody>
      </p:sp>
      <p:sp>
        <p:nvSpPr>
          <p:cNvPr id="23" name="Freeform 22"/>
          <p:cNvSpPr/>
          <p:nvPr/>
        </p:nvSpPr>
        <p:spPr>
          <a:xfrm>
            <a:off x="7550727" y="2327564"/>
            <a:ext cx="781139" cy="1953491"/>
          </a:xfrm>
          <a:custGeom>
            <a:avLst/>
            <a:gdLst>
              <a:gd name="connsiteX0" fmla="*/ 0 w 781139"/>
              <a:gd name="connsiteY0" fmla="*/ 1953491 h 1953491"/>
              <a:gd name="connsiteX1" fmla="*/ 734291 w 781139"/>
              <a:gd name="connsiteY1" fmla="*/ 1066800 h 1953491"/>
              <a:gd name="connsiteX2" fmla="*/ 623455 w 781139"/>
              <a:gd name="connsiteY2" fmla="*/ 0 h 1953491"/>
            </a:gdLst>
            <a:ahLst/>
            <a:cxnLst>
              <a:cxn ang="0">
                <a:pos x="connsiteX0" y="connsiteY0"/>
              </a:cxn>
              <a:cxn ang="0">
                <a:pos x="connsiteX1" y="connsiteY1"/>
              </a:cxn>
              <a:cxn ang="0">
                <a:pos x="connsiteX2" y="connsiteY2"/>
              </a:cxn>
            </a:cxnLst>
            <a:rect l="l" t="t" r="r" b="b"/>
            <a:pathLst>
              <a:path w="781139" h="1953491">
                <a:moveTo>
                  <a:pt x="0" y="1953491"/>
                </a:moveTo>
                <a:cubicBezTo>
                  <a:pt x="315191" y="1672936"/>
                  <a:pt x="630382" y="1392382"/>
                  <a:pt x="734291" y="1066800"/>
                </a:cubicBezTo>
                <a:cubicBezTo>
                  <a:pt x="838200" y="741218"/>
                  <a:pt x="755073" y="92364"/>
                  <a:pt x="623455"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4" name="Rectangle 23"/>
          <p:cNvSpPr/>
          <p:nvPr/>
        </p:nvSpPr>
        <p:spPr>
          <a:xfrm>
            <a:off x="7544496" y="2986823"/>
            <a:ext cx="502061" cy="523220"/>
          </a:xfrm>
          <a:prstGeom prst="rect">
            <a:avLst/>
          </a:prstGeom>
        </p:spPr>
        <p:txBody>
          <a:bodyPr wrap="none">
            <a:spAutoFit/>
          </a:bodyPr>
          <a:lstStyle/>
          <a:p>
            <a:r>
              <a:rPr lang="en-US" dirty="0" smtClean="0"/>
              <a:t>B</a:t>
            </a:r>
            <a:r>
              <a:rPr lang="en-US" baseline="-25000" dirty="0" smtClean="0"/>
              <a:t>1</a:t>
            </a:r>
            <a:endParaRPr lang="th-TH" dirty="0"/>
          </a:p>
        </p:txBody>
      </p:sp>
      <p:sp>
        <p:nvSpPr>
          <p:cNvPr id="26" name="Rectangle 25"/>
          <p:cNvSpPr/>
          <p:nvPr/>
        </p:nvSpPr>
        <p:spPr>
          <a:xfrm>
            <a:off x="8459260" y="3248433"/>
            <a:ext cx="502061" cy="523220"/>
          </a:xfrm>
          <a:prstGeom prst="rect">
            <a:avLst/>
          </a:prstGeom>
        </p:spPr>
        <p:txBody>
          <a:bodyPr wrap="none">
            <a:spAutoFit/>
          </a:bodyPr>
          <a:lstStyle/>
          <a:p>
            <a:r>
              <a:rPr lang="en-US" dirty="0" smtClean="0"/>
              <a:t>B</a:t>
            </a:r>
            <a:r>
              <a:rPr lang="en-US" baseline="-25000" dirty="0"/>
              <a:t>2</a:t>
            </a:r>
            <a:endParaRPr lang="th-TH" dirty="0"/>
          </a:p>
        </p:txBody>
      </p:sp>
      <p:graphicFrame>
        <p:nvGraphicFramePr>
          <p:cNvPr id="27" name="Content Placeholder 10"/>
          <p:cNvGraphicFramePr>
            <a:graphicFrameLocks noChangeAspect="1"/>
          </p:cNvGraphicFramePr>
          <p:nvPr>
            <p:extLst>
              <p:ext uri="{D42A27DB-BD31-4B8C-83A1-F6EECF244321}">
                <p14:modId xmlns:p14="http://schemas.microsoft.com/office/powerpoint/2010/main" val="591596096"/>
              </p:ext>
            </p:extLst>
          </p:nvPr>
        </p:nvGraphicFramePr>
        <p:xfrm>
          <a:off x="1589232" y="2917463"/>
          <a:ext cx="423863" cy="325437"/>
        </p:xfrm>
        <a:graphic>
          <a:graphicData uri="http://schemas.openxmlformats.org/presentationml/2006/ole">
            <mc:AlternateContent xmlns:mc="http://schemas.openxmlformats.org/markup-compatibility/2006">
              <mc:Choice xmlns:v="urn:schemas-microsoft-com:vml" Requires="v">
                <p:oleObj spid="_x0000_s3419" name="สมการ" r:id="rId5" imgW="164880" imgH="126720" progId="Equation.3">
                  <p:embed/>
                </p:oleObj>
              </mc:Choice>
              <mc:Fallback>
                <p:oleObj name="สมการ" r:id="rId5" imgW="164880" imgH="126720" progId="Equation.3">
                  <p:embed/>
                  <p:pic>
                    <p:nvPicPr>
                      <p:cNvPr id="6" name="Content Placeholder 10"/>
                      <p:cNvPicPr>
                        <a:picLocks noChangeAspect="1" noChangeArrowheads="1"/>
                      </p:cNvPicPr>
                      <p:nvPr/>
                    </p:nvPicPr>
                    <p:blipFill>
                      <a:blip r:embed="rId6"/>
                      <a:srcRect/>
                      <a:stretch>
                        <a:fillRect/>
                      </a:stretch>
                    </p:blipFill>
                    <p:spPr bwMode="auto">
                      <a:xfrm>
                        <a:off x="1589232" y="2917463"/>
                        <a:ext cx="423863" cy="325437"/>
                      </a:xfrm>
                      <a:prstGeom prst="rect">
                        <a:avLst/>
                      </a:prstGeom>
                      <a:noFill/>
                      <a:ln>
                        <a:noFill/>
                      </a:ln>
                    </p:spPr>
                  </p:pic>
                </p:oleObj>
              </mc:Fallback>
            </mc:AlternateContent>
          </a:graphicData>
        </a:graphic>
      </p:graphicFrame>
      <p:sp>
        <p:nvSpPr>
          <p:cNvPr id="28" name="Content Placeholder 2"/>
          <p:cNvSpPr txBox="1">
            <a:spLocks/>
          </p:cNvSpPr>
          <p:nvPr/>
        </p:nvSpPr>
        <p:spPr>
          <a:xfrm>
            <a:off x="1954859" y="2759444"/>
            <a:ext cx="3797596" cy="750599"/>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th-TH" dirty="0"/>
          </a:p>
        </p:txBody>
      </p:sp>
    </p:spTree>
    <p:extLst>
      <p:ext uri="{BB962C8B-B14F-4D97-AF65-F5344CB8AC3E}">
        <p14:creationId xmlns:p14="http://schemas.microsoft.com/office/powerpoint/2010/main" val="387814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7"/>
          <p:cNvSpPr>
            <a:spLocks noGrp="1"/>
          </p:cNvSpPr>
          <p:nvPr>
            <p:ph type="title"/>
          </p:nvPr>
        </p:nvSpPr>
        <p:spPr/>
        <p:txBody>
          <a:bodyPr/>
          <a:lstStyle/>
          <a:p>
            <a:r>
              <a:rPr lang="en-US" dirty="0" smtClean="0"/>
              <a:t>Bayes Theorem / Law of total probability</a:t>
            </a:r>
            <a:endParaRPr lang="th-TH" dirty="0"/>
          </a:p>
        </p:txBody>
      </p:sp>
      <p:graphicFrame>
        <p:nvGraphicFramePr>
          <p:cNvPr id="5" name="Content Placeholder 10"/>
          <p:cNvGraphicFramePr>
            <a:graphicFrameLocks noGrp="1" noChangeAspect="1"/>
          </p:cNvGraphicFramePr>
          <p:nvPr>
            <p:ph idx="1"/>
            <p:extLst>
              <p:ext uri="{D42A27DB-BD31-4B8C-83A1-F6EECF244321}">
                <p14:modId xmlns:p14="http://schemas.microsoft.com/office/powerpoint/2010/main" val="840609408"/>
              </p:ext>
            </p:extLst>
          </p:nvPr>
        </p:nvGraphicFramePr>
        <p:xfrm>
          <a:off x="854075" y="1690688"/>
          <a:ext cx="5356225" cy="1077912"/>
        </p:xfrm>
        <a:graphic>
          <a:graphicData uri="http://schemas.openxmlformats.org/presentationml/2006/ole">
            <mc:AlternateContent xmlns:mc="http://schemas.openxmlformats.org/markup-compatibility/2006">
              <mc:Choice xmlns:v="urn:schemas-microsoft-com:vml" Requires="v">
                <p:oleObj spid="_x0000_s4459" name="สมการ" r:id="rId3" imgW="2082600" imgH="419040" progId="Equation.3">
                  <p:embed/>
                </p:oleObj>
              </mc:Choice>
              <mc:Fallback>
                <p:oleObj name="สมการ" r:id="rId3" imgW="2082600" imgH="419040" progId="Equation.3">
                  <p:embed/>
                  <p:pic>
                    <p:nvPicPr>
                      <p:cNvPr id="6" name="Content Placeholder 10"/>
                      <p:cNvPicPr>
                        <a:picLocks noChangeAspect="1" noChangeArrowheads="1"/>
                      </p:cNvPicPr>
                      <p:nvPr/>
                    </p:nvPicPr>
                    <p:blipFill>
                      <a:blip r:embed="rId4"/>
                      <a:srcRect/>
                      <a:stretch>
                        <a:fillRect/>
                      </a:stretch>
                    </p:blipFill>
                    <p:spPr bwMode="auto">
                      <a:xfrm>
                        <a:off x="854075" y="1690688"/>
                        <a:ext cx="5356225" cy="1077912"/>
                      </a:xfrm>
                      <a:prstGeom prst="rect">
                        <a:avLst/>
                      </a:prstGeom>
                      <a:noFill/>
                      <a:ln>
                        <a:noFill/>
                      </a:ln>
                    </p:spPr>
                  </p:pic>
                </p:oleObj>
              </mc:Fallback>
            </mc:AlternateContent>
          </a:graphicData>
        </a:graphic>
      </p:graphicFrame>
      <p:graphicFrame>
        <p:nvGraphicFramePr>
          <p:cNvPr id="6" name="Content Placeholder 10"/>
          <p:cNvGraphicFramePr>
            <a:graphicFrameLocks noChangeAspect="1"/>
          </p:cNvGraphicFramePr>
          <p:nvPr>
            <p:extLst>
              <p:ext uri="{D42A27DB-BD31-4B8C-83A1-F6EECF244321}">
                <p14:modId xmlns:p14="http://schemas.microsoft.com/office/powerpoint/2010/main" val="607963536"/>
              </p:ext>
            </p:extLst>
          </p:nvPr>
        </p:nvGraphicFramePr>
        <p:xfrm>
          <a:off x="2268104" y="3113376"/>
          <a:ext cx="423863" cy="325437"/>
        </p:xfrm>
        <a:graphic>
          <a:graphicData uri="http://schemas.openxmlformats.org/presentationml/2006/ole">
            <mc:AlternateContent xmlns:mc="http://schemas.openxmlformats.org/markup-compatibility/2006">
              <mc:Choice xmlns:v="urn:schemas-microsoft-com:vml" Requires="v">
                <p:oleObj spid="_x0000_s4460" name="สมการ" r:id="rId5" imgW="164880" imgH="126720" progId="Equation.3">
                  <p:embed/>
                </p:oleObj>
              </mc:Choice>
              <mc:Fallback>
                <p:oleObj name="สมการ" r:id="rId5" imgW="164880" imgH="126720" progId="Equation.3">
                  <p:embed/>
                  <p:pic>
                    <p:nvPicPr>
                      <p:cNvPr id="5" name="Content Placeholder 10"/>
                      <p:cNvPicPr>
                        <a:picLocks noChangeAspect="1" noChangeArrowheads="1"/>
                      </p:cNvPicPr>
                      <p:nvPr/>
                    </p:nvPicPr>
                    <p:blipFill>
                      <a:blip r:embed="rId6"/>
                      <a:srcRect/>
                      <a:stretch>
                        <a:fillRect/>
                      </a:stretch>
                    </p:blipFill>
                    <p:spPr bwMode="auto">
                      <a:xfrm>
                        <a:off x="2268104" y="3113376"/>
                        <a:ext cx="423863" cy="325437"/>
                      </a:xfrm>
                      <a:prstGeom prst="rect">
                        <a:avLst/>
                      </a:prstGeom>
                      <a:noFill/>
                      <a:ln>
                        <a:noFill/>
                      </a:ln>
                    </p:spPr>
                  </p:pic>
                </p:oleObj>
              </mc:Fallback>
            </mc:AlternateContent>
          </a:graphicData>
        </a:graphic>
      </p:graphicFrame>
      <p:sp>
        <p:nvSpPr>
          <p:cNvPr id="8" name="Content Placeholder 2"/>
          <p:cNvSpPr txBox="1">
            <a:spLocks/>
          </p:cNvSpPr>
          <p:nvPr/>
        </p:nvSpPr>
        <p:spPr>
          <a:xfrm>
            <a:off x="2691967" y="2768456"/>
            <a:ext cx="5694796" cy="1429471"/>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th-TH" dirty="0"/>
          </a:p>
        </p:txBody>
      </p:sp>
    </p:spTree>
    <p:extLst>
      <p:ext uri="{BB962C8B-B14F-4D97-AF65-F5344CB8AC3E}">
        <p14:creationId xmlns:p14="http://schemas.microsoft.com/office/powerpoint/2010/main" val="1183635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TotalTime>
  <Words>985</Words>
  <Application>Microsoft Office PowerPoint</Application>
  <PresentationFormat>Widescreen</PresentationFormat>
  <Paragraphs>123</Paragraphs>
  <Slides>32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Angsana New</vt:lpstr>
      <vt:lpstr>Arial</vt:lpstr>
      <vt:lpstr>Calibri</vt:lpstr>
      <vt:lpstr>Calibri Light</vt:lpstr>
      <vt:lpstr>Calibri Light (body)</vt:lpstr>
      <vt:lpstr>Cordia New</vt:lpstr>
      <vt:lpstr>Office Theme</vt:lpstr>
      <vt:lpstr>สมการ</vt:lpstr>
      <vt:lpstr>  Probability Exam  (Exam P)</vt:lpstr>
      <vt:lpstr>PowerPoint Presentation</vt:lpstr>
      <vt:lpstr>An urn contain 10 balls: 4 red and 6 blue. A second urn contains 16 red balls and an unknown number of blue balls. A single ball is drawn from each urn. The probability that both balls are the same color is 0.44  calculate the number of blue balls in the second urn.</vt:lpstr>
      <vt:lpstr>PowerPoint Presentation</vt:lpstr>
      <vt:lpstr>PowerPoint Presentation</vt:lpstr>
      <vt:lpstr>PowerPoint Presentation</vt:lpstr>
      <vt:lpstr>Bayes Theorem / Law of total probability</vt:lpstr>
      <vt:lpstr>Bayes Theorem / Law of total probability</vt:lpstr>
      <vt:lpstr>Bayes Theorem / Law of total probability</vt:lpstr>
      <vt:lpstr>PowerPoint Presentation</vt:lpstr>
      <vt:lpstr>PowerPoint Presentation</vt:lpstr>
      <vt:lpstr>Random variable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Random variable</vt:lpstr>
      <vt:lpstr>PowerPoint Presentation</vt:lpstr>
      <vt:lpstr>PowerPoint Presentation</vt:lpstr>
      <vt:lpstr>PowerPoint Presentation</vt:lpstr>
      <vt:lpstr>PowerPoint Presentation</vt:lpstr>
      <vt:lpstr>PowerPoint Presentation</vt:lpstr>
      <vt:lpstr>Integrate Shortcut</vt:lpstr>
      <vt:lpstr>PowerPoint Presentation</vt:lpstr>
      <vt:lpstr>Percentile</vt:lpstr>
      <vt:lpstr>PowerPoint Presentation</vt:lpstr>
      <vt:lpstr>PowerPoint Presentation</vt:lpstr>
      <vt:lpstr>Maximum / Minimum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Probability Exam  (Exam P)</dc:title>
  <dc:creator>WINDOWS</dc:creator>
  <cp:lastModifiedBy>WINDOWS</cp:lastModifiedBy>
  <cp:revision>157</cp:revision>
  <dcterms:created xsi:type="dcterms:W3CDTF">2017-10-29T06:20:03Z</dcterms:created>
  <dcterms:modified xsi:type="dcterms:W3CDTF">2017-11-03T17:59:56Z</dcterms:modified>
</cp:coreProperties>
</file>