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73" r:id="rId8"/>
    <p:sldId id="282" r:id="rId9"/>
    <p:sldId id="283" r:id="rId10"/>
    <p:sldId id="296" r:id="rId11"/>
    <p:sldId id="281" r:id="rId12"/>
    <p:sldId id="284" r:id="rId13"/>
    <p:sldId id="285" r:id="rId14"/>
    <p:sldId id="290" r:id="rId15"/>
    <p:sldId id="261" r:id="rId16"/>
    <p:sldId id="286" r:id="rId17"/>
    <p:sldId id="262" r:id="rId18"/>
    <p:sldId id="287" r:id="rId19"/>
    <p:sldId id="263" r:id="rId20"/>
    <p:sldId id="288" r:id="rId21"/>
    <p:sldId id="279" r:id="rId22"/>
    <p:sldId id="289" r:id="rId23"/>
    <p:sldId id="264" r:id="rId24"/>
    <p:sldId id="265" r:id="rId25"/>
    <p:sldId id="292" r:id="rId26"/>
    <p:sldId id="266" r:id="rId27"/>
    <p:sldId id="293" r:id="rId28"/>
    <p:sldId id="274" r:id="rId29"/>
    <p:sldId id="294" r:id="rId30"/>
    <p:sldId id="275" r:id="rId31"/>
    <p:sldId id="295" r:id="rId32"/>
    <p:sldId id="27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3" autoAdjust="0"/>
    <p:restoredTop sz="94660"/>
  </p:normalViewPr>
  <p:slideViewPr>
    <p:cSldViewPr snapToGrid="0">
      <p:cViewPr varScale="1">
        <p:scale>
          <a:sx n="51" d="100"/>
          <a:sy n="51" d="100"/>
        </p:scale>
        <p:origin x="7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2B1E-F1A7-4AB5-AACF-983E94445965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472AD89-2E7C-4748-9AAD-32196ECC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20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2B1E-F1A7-4AB5-AACF-983E94445965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472AD89-2E7C-4748-9AAD-32196ECC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00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2B1E-F1A7-4AB5-AACF-983E94445965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472AD89-2E7C-4748-9AAD-32196ECC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07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2B1E-F1A7-4AB5-AACF-983E94445965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472AD89-2E7C-4748-9AAD-32196ECC45A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5529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2B1E-F1A7-4AB5-AACF-983E94445965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472AD89-2E7C-4748-9AAD-32196ECC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73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2B1E-F1A7-4AB5-AACF-983E94445965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AD89-2E7C-4748-9AAD-32196ECC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82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2B1E-F1A7-4AB5-AACF-983E94445965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AD89-2E7C-4748-9AAD-32196ECC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98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2B1E-F1A7-4AB5-AACF-983E94445965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AD89-2E7C-4748-9AAD-32196ECC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76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1852B1E-F1A7-4AB5-AACF-983E94445965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472AD89-2E7C-4748-9AAD-32196ECC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2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2B1E-F1A7-4AB5-AACF-983E94445965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AD89-2E7C-4748-9AAD-32196ECC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6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2B1E-F1A7-4AB5-AACF-983E94445965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472AD89-2E7C-4748-9AAD-32196ECC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4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2B1E-F1A7-4AB5-AACF-983E94445965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AD89-2E7C-4748-9AAD-32196ECC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1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2B1E-F1A7-4AB5-AACF-983E94445965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AD89-2E7C-4748-9AAD-32196ECC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32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2B1E-F1A7-4AB5-AACF-983E94445965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AD89-2E7C-4748-9AAD-32196ECC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8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2B1E-F1A7-4AB5-AACF-983E94445965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AD89-2E7C-4748-9AAD-32196ECC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2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2B1E-F1A7-4AB5-AACF-983E94445965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AD89-2E7C-4748-9AAD-32196ECC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3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2B1E-F1A7-4AB5-AACF-983E94445965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AD89-2E7C-4748-9AAD-32196ECC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81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52B1E-F1A7-4AB5-AACF-983E94445965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2AD89-2E7C-4748-9AAD-32196ECC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729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6D6A2-D073-434F-8B53-A98275328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551" y="2449985"/>
            <a:ext cx="8144134" cy="1373070"/>
          </a:xfrm>
        </p:spPr>
        <p:txBody>
          <a:bodyPr/>
          <a:lstStyle/>
          <a:p>
            <a:r>
              <a:rPr lang="en-US" dirty="0"/>
              <a:t>Elapsed Time/Schedules</a:t>
            </a:r>
          </a:p>
        </p:txBody>
      </p:sp>
    </p:spTree>
    <p:extLst>
      <p:ext uri="{BB962C8B-B14F-4D97-AF65-F5344CB8AC3E}">
        <p14:creationId xmlns:p14="http://schemas.microsoft.com/office/powerpoint/2010/main" val="2875973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ACD22-FA89-4F3E-8C15-382F99CF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Here is a list of daily activities for Lori. Fill in the times of each activity based on the time increments if her day starts at 8:00 a.m.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456BF-0B6E-494F-9715-19F30C414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5970" y="2476924"/>
            <a:ext cx="5091830" cy="359931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Breakfast with Mom – 1 hour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Doctor’s Appointment – 45 minutes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Virtual Work Meeting – 2 ½ hours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Lunch with Sister – 1 ½ hours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Shopping – 4 hours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Dinner with a friend – 2 hours 15 minutes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2C524B9-3151-47B4-BE81-E5B61444F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994893"/>
              </p:ext>
            </p:extLst>
          </p:nvPr>
        </p:nvGraphicFramePr>
        <p:xfrm>
          <a:off x="5867400" y="2476924"/>
          <a:ext cx="5739530" cy="4229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9765">
                  <a:extLst>
                    <a:ext uri="{9D8B030D-6E8A-4147-A177-3AD203B41FA5}">
                      <a16:colId xmlns:a16="http://schemas.microsoft.com/office/drawing/2014/main" val="1673685820"/>
                    </a:ext>
                  </a:extLst>
                </a:gridCol>
                <a:gridCol w="2869765">
                  <a:extLst>
                    <a:ext uri="{9D8B030D-6E8A-4147-A177-3AD203B41FA5}">
                      <a16:colId xmlns:a16="http://schemas.microsoft.com/office/drawing/2014/main" val="82233775"/>
                    </a:ext>
                  </a:extLst>
                </a:gridCol>
              </a:tblGrid>
              <a:tr h="71043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Lori’s Schedule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247517"/>
                  </a:ext>
                </a:extLst>
              </a:tr>
              <a:tr h="586142">
                <a:tc>
                  <a:txBody>
                    <a:bodyPr/>
                    <a:lstStyle/>
                    <a:p>
                      <a:r>
                        <a:rPr lang="en-US" sz="2400" dirty="0"/>
                        <a:t>Breakfast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8:00 a.m.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581163"/>
                  </a:ext>
                </a:extLst>
              </a:tr>
              <a:tr h="586142">
                <a:tc>
                  <a:txBody>
                    <a:bodyPr/>
                    <a:lstStyle/>
                    <a:p>
                      <a:r>
                        <a:rPr lang="en-US" sz="2400" dirty="0"/>
                        <a:t>Doctor’s Appt.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113127"/>
                  </a:ext>
                </a:extLst>
              </a:tr>
              <a:tr h="586142">
                <a:tc>
                  <a:txBody>
                    <a:bodyPr/>
                    <a:lstStyle/>
                    <a:p>
                      <a:r>
                        <a:rPr lang="en-US" sz="2400" dirty="0"/>
                        <a:t>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95774"/>
                  </a:ext>
                </a:extLst>
              </a:tr>
              <a:tr h="586142">
                <a:tc>
                  <a:txBody>
                    <a:bodyPr/>
                    <a:lstStyle/>
                    <a:p>
                      <a:r>
                        <a:rPr lang="en-US" sz="2400" dirty="0"/>
                        <a:t>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80033"/>
                  </a:ext>
                </a:extLst>
              </a:tr>
              <a:tr h="586142">
                <a:tc>
                  <a:txBody>
                    <a:bodyPr/>
                    <a:lstStyle/>
                    <a:p>
                      <a:r>
                        <a:rPr lang="en-US" sz="2400" dirty="0"/>
                        <a:t>Shopping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934610"/>
                  </a:ext>
                </a:extLst>
              </a:tr>
              <a:tr h="587960">
                <a:tc>
                  <a:txBody>
                    <a:bodyPr/>
                    <a:lstStyle/>
                    <a:p>
                      <a:r>
                        <a:rPr lang="en-US" sz="2400" dirty="0"/>
                        <a:t>Dinner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918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570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2216D-7E53-4F57-89AE-23A2AC923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in the schedule for Paul’s afternoon and evening activities.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FD0586B-B08E-42E9-9401-9DE7891CA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700388"/>
              </p:ext>
            </p:extLst>
          </p:nvPr>
        </p:nvGraphicFramePr>
        <p:xfrm>
          <a:off x="680321" y="2171700"/>
          <a:ext cx="5798382" cy="40919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99191">
                  <a:extLst>
                    <a:ext uri="{9D8B030D-6E8A-4147-A177-3AD203B41FA5}">
                      <a16:colId xmlns:a16="http://schemas.microsoft.com/office/drawing/2014/main" val="1793366200"/>
                    </a:ext>
                  </a:extLst>
                </a:gridCol>
                <a:gridCol w="2899191">
                  <a:extLst>
                    <a:ext uri="{9D8B030D-6E8A-4147-A177-3AD203B41FA5}">
                      <a16:colId xmlns:a16="http://schemas.microsoft.com/office/drawing/2014/main" val="49983289"/>
                    </a:ext>
                  </a:extLst>
                </a:gridCol>
              </a:tblGrid>
              <a:tr h="68199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Paul’s Schedule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316005"/>
                  </a:ext>
                </a:extLst>
              </a:tr>
              <a:tr h="681990">
                <a:tc>
                  <a:txBody>
                    <a:bodyPr/>
                    <a:lstStyle/>
                    <a:p>
                      <a:r>
                        <a:rPr lang="en-US" sz="2400" dirty="0"/>
                        <a:t>Guitar Lesson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3:00 p.m.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720519"/>
                  </a:ext>
                </a:extLst>
              </a:tr>
              <a:tr h="681990">
                <a:tc>
                  <a:txBody>
                    <a:bodyPr/>
                    <a:lstStyle/>
                    <a:p>
                      <a:r>
                        <a:rPr lang="en-US" sz="2400" dirty="0"/>
                        <a:t>Smoothies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46037"/>
                  </a:ext>
                </a:extLst>
              </a:tr>
              <a:tr h="681990">
                <a:tc>
                  <a:txBody>
                    <a:bodyPr/>
                    <a:lstStyle/>
                    <a:p>
                      <a:r>
                        <a:rPr lang="en-US" sz="2400" dirty="0"/>
                        <a:t>Tennis Match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422666"/>
                  </a:ext>
                </a:extLst>
              </a:tr>
              <a:tr h="681990">
                <a:tc>
                  <a:txBody>
                    <a:bodyPr/>
                    <a:lstStyle/>
                    <a:p>
                      <a:r>
                        <a:rPr lang="en-US" sz="2400" dirty="0"/>
                        <a:t>Dinner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181381"/>
                  </a:ext>
                </a:extLst>
              </a:tr>
              <a:tr h="681990">
                <a:tc>
                  <a:txBody>
                    <a:bodyPr/>
                    <a:lstStyle/>
                    <a:p>
                      <a:r>
                        <a:rPr lang="en-US" sz="2400" dirty="0"/>
                        <a:t>Go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06445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88FAA1A-B1CA-41FA-BBCC-7F55513AB992}"/>
              </a:ext>
            </a:extLst>
          </p:cNvPr>
          <p:cNvSpPr txBox="1">
            <a:spLocks/>
          </p:cNvSpPr>
          <p:nvPr/>
        </p:nvSpPr>
        <p:spPr>
          <a:xfrm>
            <a:off x="6909670" y="3429000"/>
            <a:ext cx="5091830" cy="25183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Guitar Lesson - 45 minutes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Smoothies with a friend – 1 hour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Tennis Match – 1 hour 15 minutes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Dinner – 2 hours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65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2216D-7E53-4F57-89AE-23A2AC923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in the schedule for Layla’s morning.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C19296C-807A-4DFE-B0C4-CE60CCE85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947608"/>
              </p:ext>
            </p:extLst>
          </p:nvPr>
        </p:nvGraphicFramePr>
        <p:xfrm>
          <a:off x="6096000" y="2247900"/>
          <a:ext cx="5331242" cy="43053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65621">
                  <a:extLst>
                    <a:ext uri="{9D8B030D-6E8A-4147-A177-3AD203B41FA5}">
                      <a16:colId xmlns:a16="http://schemas.microsoft.com/office/drawing/2014/main" val="37712404"/>
                    </a:ext>
                  </a:extLst>
                </a:gridCol>
                <a:gridCol w="2665621">
                  <a:extLst>
                    <a:ext uri="{9D8B030D-6E8A-4147-A177-3AD203B41FA5}">
                      <a16:colId xmlns:a16="http://schemas.microsoft.com/office/drawing/2014/main" val="2031654521"/>
                    </a:ext>
                  </a:extLst>
                </a:gridCol>
              </a:tblGrid>
              <a:tr h="861060">
                <a:tc>
                  <a:txBody>
                    <a:bodyPr/>
                    <a:lstStyle/>
                    <a:p>
                      <a:r>
                        <a:rPr lang="en-US" sz="2400" dirty="0"/>
                        <a:t>Layla’s Morning Schedule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384971"/>
                  </a:ext>
                </a:extLst>
              </a:tr>
              <a:tr h="861060">
                <a:tc>
                  <a:txBody>
                    <a:bodyPr/>
                    <a:lstStyle/>
                    <a:p>
                      <a:r>
                        <a:rPr lang="en-US" sz="2400" dirty="0"/>
                        <a:t>Yoga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6:00 a.m.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003953"/>
                  </a:ext>
                </a:extLst>
              </a:tr>
              <a:tr h="861060">
                <a:tc>
                  <a:txBody>
                    <a:bodyPr/>
                    <a:lstStyle/>
                    <a:p>
                      <a:r>
                        <a:rPr lang="en-US" sz="2400" dirty="0"/>
                        <a:t>Shower/Get Ready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912696"/>
                  </a:ext>
                </a:extLst>
              </a:tr>
              <a:tr h="861060">
                <a:tc>
                  <a:txBody>
                    <a:bodyPr/>
                    <a:lstStyle/>
                    <a:p>
                      <a:r>
                        <a:rPr lang="en-US" sz="2400" dirty="0"/>
                        <a:t>Breakfast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776945"/>
                  </a:ext>
                </a:extLst>
              </a:tr>
              <a:tr h="861060">
                <a:tc>
                  <a:txBody>
                    <a:bodyPr/>
                    <a:lstStyle/>
                    <a:p>
                      <a:r>
                        <a:rPr lang="en-US" sz="2400" dirty="0"/>
                        <a:t>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605279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B2ED8-A159-4413-B0B2-95AD817D266D}"/>
              </a:ext>
            </a:extLst>
          </p:cNvPr>
          <p:cNvSpPr txBox="1">
            <a:spLocks/>
          </p:cNvSpPr>
          <p:nvPr/>
        </p:nvSpPr>
        <p:spPr>
          <a:xfrm>
            <a:off x="190500" y="2247900"/>
            <a:ext cx="5666088" cy="4305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Yoga class- 1 hour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Shower &amp; Get ready – 1 hour 15 minutes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Breakfast with friend – 1 hour 30 minutes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Meeting – 2 hours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47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2216D-7E53-4F57-89AE-23A2AC923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in Timmy’s evening schedule.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C85D1B5-4FD2-42A1-BB7B-B4B228A57B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78628"/>
              </p:ext>
            </p:extLst>
          </p:nvPr>
        </p:nvGraphicFramePr>
        <p:xfrm>
          <a:off x="680321" y="2152650"/>
          <a:ext cx="5620622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10311">
                  <a:extLst>
                    <a:ext uri="{9D8B030D-6E8A-4147-A177-3AD203B41FA5}">
                      <a16:colId xmlns:a16="http://schemas.microsoft.com/office/drawing/2014/main" val="3431513790"/>
                    </a:ext>
                  </a:extLst>
                </a:gridCol>
                <a:gridCol w="2810311">
                  <a:extLst>
                    <a:ext uri="{9D8B030D-6E8A-4147-A177-3AD203B41FA5}">
                      <a16:colId xmlns:a16="http://schemas.microsoft.com/office/drawing/2014/main" val="3856859994"/>
                    </a:ext>
                  </a:extLst>
                </a:gridCol>
              </a:tblGrid>
              <a:tr h="733425">
                <a:tc>
                  <a:txBody>
                    <a:bodyPr/>
                    <a:lstStyle/>
                    <a:p>
                      <a:r>
                        <a:rPr lang="en-US" sz="2400" dirty="0"/>
                        <a:t>Timmy’s Schedule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553792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r>
                        <a:rPr lang="en-US" sz="2400" dirty="0"/>
                        <a:t>Dinner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6:00 p.m.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096211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r>
                        <a:rPr lang="en-US" sz="2400" dirty="0"/>
                        <a:t>Movies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869842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r>
                        <a:rPr lang="en-US" sz="2400" dirty="0"/>
                        <a:t>Dessert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52785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r>
                        <a:rPr lang="en-US" sz="2400" dirty="0"/>
                        <a:t>Bowling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33421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r>
                        <a:rPr lang="en-US" sz="2400" dirty="0"/>
                        <a:t>Go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256709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35FBB-1014-483B-9364-7021D84B2EF5}"/>
              </a:ext>
            </a:extLst>
          </p:cNvPr>
          <p:cNvSpPr txBox="1">
            <a:spLocks/>
          </p:cNvSpPr>
          <p:nvPr/>
        </p:nvSpPr>
        <p:spPr>
          <a:xfrm>
            <a:off x="6953250" y="2552700"/>
            <a:ext cx="4819650" cy="38290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Dinner date: 2 hours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Movies: 2 hours 30 minutes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Dessert– 45 minutes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Bowling – 45 minutes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08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074E8-D149-4AE8-B72A-537078367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71" y="3429000"/>
            <a:ext cx="9613861" cy="1080938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Let’s try a few elapsed time calculations. Try on your own and we’ll check it as a class.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3C5476-9FD9-4D77-97D6-63E0CD4A6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861" y="3075879"/>
            <a:ext cx="2297868" cy="227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51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1B3F4-CF05-4094-826C-566274373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971" y="2347913"/>
            <a:ext cx="10216279" cy="248356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Soccer practice starts at 4:00 p.m. and ends at 5:00 p.m. How long is soccer practice?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A4853C-53D5-43E8-B46C-C4D5CAB36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650" y="4510087"/>
            <a:ext cx="21336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90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30A50CE-F4F3-420E-9795-A859C9629138}"/>
              </a:ext>
            </a:extLst>
          </p:cNvPr>
          <p:cNvSpPr txBox="1">
            <a:spLocks/>
          </p:cNvSpPr>
          <p:nvPr/>
        </p:nvSpPr>
        <p:spPr>
          <a:xfrm>
            <a:off x="927971" y="2888530"/>
            <a:ext cx="10216279" cy="2483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Myra’s yoga class went from 6:00 a.m. to 7:30 a.m. How long was the class?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EF09F0-4361-4C12-A222-E8682EDAC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062" y="4900612"/>
            <a:ext cx="315277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91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E37FD-DBAC-486B-96CE-35571944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19" y="3086100"/>
            <a:ext cx="9613861" cy="1080938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Paulina went to the mall from 2:00 p.m. to 5:00 p.m. How long was she at the mall?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D876CC-69CD-46A2-94E5-17C5135B6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656" y="4167038"/>
            <a:ext cx="248602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49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D6ADAF1-578C-446A-828E-183EFC889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860" y="2187215"/>
            <a:ext cx="10216279" cy="2483569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Jordy worked on his homework from 6:30 p.m. until 8:15 p.m. How long did he do his homework? </a:t>
            </a:r>
          </a:p>
        </p:txBody>
      </p:sp>
      <p:pic>
        <p:nvPicPr>
          <p:cNvPr id="3074" name="Picture 2" descr="Not Turning In Homework? Helping Kids with ADHD Remember">
            <a:extLst>
              <a:ext uri="{FF2B5EF4-FFF2-40B4-BE49-F238E27FC236}">
                <a16:creationId xmlns:a16="http://schemas.microsoft.com/office/drawing/2014/main" id="{82696B1E-FADF-41F4-952B-C128ADAA5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4" y="4670784"/>
            <a:ext cx="3257550" cy="1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884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9B9C0-E83C-438C-8E13-87180178A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69" y="3429000"/>
            <a:ext cx="9613861" cy="1080938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Manny had to work at the library from 9:00 a.m. to 11:45 a.m. How long was his shift?</a:t>
            </a:r>
          </a:p>
        </p:txBody>
      </p:sp>
      <p:pic>
        <p:nvPicPr>
          <p:cNvPr id="4098" name="Picture 2" descr="New Longmont library hours start Sept. 8 – Longmont Times-Call">
            <a:extLst>
              <a:ext uri="{FF2B5EF4-FFF2-40B4-BE49-F238E27FC236}">
                <a16:creationId xmlns:a16="http://schemas.microsoft.com/office/drawing/2014/main" id="{9F3802AB-DFA8-441F-A507-8B3310606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482441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628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D2A8D-A91A-4EBF-B1C0-ECEA63513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Elapsed time is the amount of time that passes from the beginning of an event/activity to the end of it.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4137EB-87A5-48B6-9FB1-E5979651A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2456096"/>
            <a:ext cx="3290888" cy="3771748"/>
          </a:xfrm>
          <a:prstGeom prst="rect">
            <a:avLst/>
          </a:prstGeom>
        </p:spPr>
      </p:pic>
      <p:pic>
        <p:nvPicPr>
          <p:cNvPr id="1026" name="Picture 2" descr="Premium Vector | Vector timers or stopwatches set each showing a different  colorful elapsed time on the dial of 15 30 45 and 60 design elements on  white">
            <a:extLst>
              <a:ext uri="{FF2B5EF4-FFF2-40B4-BE49-F238E27FC236}">
                <a16:creationId xmlns:a16="http://schemas.microsoft.com/office/drawing/2014/main" id="{16F811B8-3D8A-405B-A7FA-CD4DBBB14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2" y="2685297"/>
            <a:ext cx="2987944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973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2B685FD-C9E8-4C79-89C2-8B2267A0F941}"/>
              </a:ext>
            </a:extLst>
          </p:cNvPr>
          <p:cNvSpPr txBox="1">
            <a:spLocks/>
          </p:cNvSpPr>
          <p:nvPr/>
        </p:nvSpPr>
        <p:spPr>
          <a:xfrm>
            <a:off x="1289069" y="3105150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Jules was at her friends house from 1:15 p.m. until 6:30 p.m. How many hours was she there?</a:t>
            </a:r>
          </a:p>
        </p:txBody>
      </p:sp>
      <p:pic>
        <p:nvPicPr>
          <p:cNvPr id="6146" name="Picture 2" descr="Neighbors, Friends, and Friends of Friends - Maine Home + Design">
            <a:extLst>
              <a:ext uri="{FF2B5EF4-FFF2-40B4-BE49-F238E27FC236}">
                <a16:creationId xmlns:a16="http://schemas.microsoft.com/office/drawing/2014/main" id="{C148BB99-3ABD-4212-AFF1-8FB655D46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49" y="4794886"/>
            <a:ext cx="2552700" cy="170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528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6B883-49C5-461F-9829-83922EF0E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371" y="3124200"/>
            <a:ext cx="9613861" cy="1080938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Sandra went to the library at 2:30 p.m. and left at 5:45 p.m. How long was she at the library?</a:t>
            </a:r>
          </a:p>
        </p:txBody>
      </p:sp>
      <p:pic>
        <p:nvPicPr>
          <p:cNvPr id="5122" name="Picture 2" descr="Charlotte Whitney Allen Library">
            <a:extLst>
              <a:ext uri="{FF2B5EF4-FFF2-40B4-BE49-F238E27FC236}">
                <a16:creationId xmlns:a16="http://schemas.microsoft.com/office/drawing/2014/main" id="{9CBB8496-1183-4E25-A133-7C6A90BE9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52950"/>
            <a:ext cx="4229100" cy="198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53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A4326AB-1FBC-407E-9B6E-768D1AAD3036}"/>
              </a:ext>
            </a:extLst>
          </p:cNvPr>
          <p:cNvSpPr txBox="1">
            <a:spLocks/>
          </p:cNvSpPr>
          <p:nvPr/>
        </p:nvSpPr>
        <p:spPr>
          <a:xfrm>
            <a:off x="947021" y="3448050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</a:rPr>
              <a:t>The movie started at 7:15 p.m. and was 2 hours and 45 minutes. What time did it end?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FA09A2-E832-409E-B3C7-D3736078B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912" y="4976812"/>
            <a:ext cx="208597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23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9B9C0-E83C-438C-8E13-87180178A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1" y="2514600"/>
            <a:ext cx="9912330" cy="2310416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Lana’s birthday party started at 2:15 p.m. and was going to be 2 hours long. What time will the party end?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CB799D-0702-4593-A1F3-CBAD32F91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087" y="4799124"/>
            <a:ext cx="33242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98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9B9C0-E83C-438C-8E13-87180178A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871" y="3429000"/>
            <a:ext cx="9613861" cy="1080938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Henry left the house at 3:30 p.m. He was gone for 2 ½ hours. What time did he get back?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BDA873-ED4F-444A-89AF-BF75E7007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937" y="4748212"/>
            <a:ext cx="20669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16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EE736AD-46FD-4C17-8619-C14D4BB243B7}"/>
              </a:ext>
            </a:extLst>
          </p:cNvPr>
          <p:cNvSpPr txBox="1">
            <a:spLocks/>
          </p:cNvSpPr>
          <p:nvPr/>
        </p:nvSpPr>
        <p:spPr>
          <a:xfrm>
            <a:off x="758409" y="3181350"/>
            <a:ext cx="10675182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Jake taught a cooking class that lasted 2 hours 15 minutes. If it started at 7:30 p.m., what time would it end? </a:t>
            </a:r>
          </a:p>
        </p:txBody>
      </p:sp>
      <p:pic>
        <p:nvPicPr>
          <p:cNvPr id="10242" name="Picture 2" descr="Virtual Cooking Classes on the Internet | Departures">
            <a:extLst>
              <a:ext uri="{FF2B5EF4-FFF2-40B4-BE49-F238E27FC236}">
                <a16:creationId xmlns:a16="http://schemas.microsoft.com/office/drawing/2014/main" id="{0C029330-317E-4F89-8E1B-8E414860C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4671909"/>
            <a:ext cx="2687638" cy="179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700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9B9C0-E83C-438C-8E13-87180178A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571" y="3429000"/>
            <a:ext cx="9613861" cy="1080938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If Sam went to the theater at 8:00 p.m. and the show lasted 3 hours, what time did Sam get out? </a:t>
            </a:r>
          </a:p>
        </p:txBody>
      </p:sp>
      <p:pic>
        <p:nvPicPr>
          <p:cNvPr id="7172" name="Picture 4" descr="Premium Vector | Talent show, poster, gold inscription on red curtain">
            <a:extLst>
              <a:ext uri="{FF2B5EF4-FFF2-40B4-BE49-F238E27FC236}">
                <a16:creationId xmlns:a16="http://schemas.microsoft.com/office/drawing/2014/main" id="{26460FB1-5924-484C-BB03-3DB22F396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4908345"/>
            <a:ext cx="2962274" cy="16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639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8D5BCB5-E8CC-456F-8D4A-26D920F0E58B}"/>
              </a:ext>
            </a:extLst>
          </p:cNvPr>
          <p:cNvSpPr txBox="1">
            <a:spLocks/>
          </p:cNvSpPr>
          <p:nvPr/>
        </p:nvSpPr>
        <p:spPr>
          <a:xfrm>
            <a:off x="987009" y="3429000"/>
            <a:ext cx="10217982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Cat got to practice at 11:00 a.m. It lasted 1 hour 45 minutes. What time would Cat be done?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97831E-771F-4DD6-A715-BE0BEADF7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7" y="5419725"/>
            <a:ext cx="347662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17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9B9C0-E83C-438C-8E13-87180178A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69" y="3429000"/>
            <a:ext cx="9613861" cy="1080938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Jorge went to the park to play football with his friends at 1:45 p.m. He played for 3 hours and 15 minutes. What time did he finish playing?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ACD2BD-58E7-472B-A6C3-7685D0C67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674" y="5800725"/>
            <a:ext cx="40195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91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63606DA-037F-4B00-B44C-A9615575B9B0}"/>
              </a:ext>
            </a:extLst>
          </p:cNvPr>
          <p:cNvSpPr txBox="1">
            <a:spLocks/>
          </p:cNvSpPr>
          <p:nvPr/>
        </p:nvSpPr>
        <p:spPr>
          <a:xfrm>
            <a:off x="1289069" y="3429000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Brandon’s piano lesson was 45 minutes. If he started at 3:15 p.m., what time would be finished?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EB120B-7F8F-47A5-8299-991A51CA0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50" y="4861974"/>
            <a:ext cx="1804987" cy="183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24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11388-CF79-418A-8CEE-C0CFFE17C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Being able to calculate elapsed time is an important skill that will also help you keep track of your own schedule.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96FC06-5DFB-4F09-A91B-D2EAB97E2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2522769"/>
            <a:ext cx="3644489" cy="36147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0C8DCD-34C4-4980-9AE2-F469A3680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044" y="2851984"/>
            <a:ext cx="5484169" cy="325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044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9B9C0-E83C-438C-8E13-87180178A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69" y="3429000"/>
            <a:ext cx="9613861" cy="1080938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Gabby’s school day started at 7:30 a.m. She was at school for 7 hours. What time did she get out? </a:t>
            </a:r>
          </a:p>
        </p:txBody>
      </p:sp>
      <p:pic>
        <p:nvPicPr>
          <p:cNvPr id="8194" name="Picture 2" descr="Coronavirus Pandemic Complicates College Plans For High School Students |  Here &amp; Now">
            <a:extLst>
              <a:ext uri="{FF2B5EF4-FFF2-40B4-BE49-F238E27FC236}">
                <a16:creationId xmlns:a16="http://schemas.microsoft.com/office/drawing/2014/main" id="{8ED8F802-30E7-4767-B201-5EB9E11E9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870759"/>
            <a:ext cx="2819400" cy="188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210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88B41DF-66DC-41E7-A8B5-5D2069D44F74}"/>
              </a:ext>
            </a:extLst>
          </p:cNvPr>
          <p:cNvSpPr txBox="1">
            <a:spLocks/>
          </p:cNvSpPr>
          <p:nvPr/>
        </p:nvSpPr>
        <p:spPr>
          <a:xfrm>
            <a:off x="1289069" y="3067050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Kyle’s swim meet started at 10:00 a.m. Swim meets usually lasted 3 ½ hours. What time will he be done?</a:t>
            </a:r>
          </a:p>
        </p:txBody>
      </p:sp>
      <p:pic>
        <p:nvPicPr>
          <p:cNvPr id="9218" name="Picture 2" descr="Ricardo Vargas - Men's Swimming &amp; Diving - University of Michigan Athletics">
            <a:extLst>
              <a:ext uri="{FF2B5EF4-FFF2-40B4-BE49-F238E27FC236}">
                <a16:creationId xmlns:a16="http://schemas.microsoft.com/office/drawing/2014/main" id="{7F2DC6D1-3816-445A-B49A-9D5A1300F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038873"/>
            <a:ext cx="28956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366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18FE8-DC15-4357-8E6B-C9EC3E778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What is elapsed time? Let’s try some on your own!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0CA55C-CA28-4DC9-BCB3-CBB3152BA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7" y="2490034"/>
            <a:ext cx="3644489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8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1F0AC-367F-4BD2-B725-B5FAA2256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helps you be more independent and responsible. </a:t>
            </a:r>
          </a:p>
        </p:txBody>
      </p:sp>
      <p:pic>
        <p:nvPicPr>
          <p:cNvPr id="2050" name="Picture 2" descr="1,962 Independent Word Stock Photos, Pictures &amp; Royalty-Free Images - iStock">
            <a:extLst>
              <a:ext uri="{FF2B5EF4-FFF2-40B4-BE49-F238E27FC236}">
                <a16:creationId xmlns:a16="http://schemas.microsoft.com/office/drawing/2014/main" id="{9A9F5ED8-0A87-4045-8125-142150FF1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2319338"/>
            <a:ext cx="582930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234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BBB32-F9A2-4F63-8506-C3F17F380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Before we start, let’s review. Does everyone know how to tell time? (Go over some examples with your class beforehand if necessary).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2515C5-5EF1-4B40-8CA5-18E2D7781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2" y="2500312"/>
            <a:ext cx="3890274" cy="39576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62E503-030F-4F2E-8721-233865BBF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225" y="2628103"/>
            <a:ext cx="3624263" cy="347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81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12138-5E06-435B-945B-6D21B2490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Elapsed Time &amp; Schedules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25B0AF-665C-4509-9232-752EE96A6EB0}"/>
              </a:ext>
            </a:extLst>
          </p:cNvPr>
          <p:cNvSpPr txBox="1"/>
          <p:nvPr/>
        </p:nvSpPr>
        <p:spPr>
          <a:xfrm>
            <a:off x="1866900" y="3269509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Determine the elapsed time and fill in the schedules.</a:t>
            </a:r>
          </a:p>
        </p:txBody>
      </p:sp>
    </p:spTree>
    <p:extLst>
      <p:ext uri="{BB962C8B-B14F-4D97-AF65-F5344CB8AC3E}">
        <p14:creationId xmlns:p14="http://schemas.microsoft.com/office/powerpoint/2010/main" val="3419515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9B9C0-E83C-438C-8E13-87180178A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Corey’s hamster had to get fed every 3 hours. If the first feeding was at 8:00 a.m., what time would the next 3 feedings be?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9454288-6EDE-497D-A8EE-B0700EF9A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591137"/>
              </p:ext>
            </p:extLst>
          </p:nvPr>
        </p:nvGraphicFramePr>
        <p:xfrm>
          <a:off x="2247900" y="2230966"/>
          <a:ext cx="7448550" cy="42388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04837">
                  <a:extLst>
                    <a:ext uri="{9D8B030D-6E8A-4147-A177-3AD203B41FA5}">
                      <a16:colId xmlns:a16="http://schemas.microsoft.com/office/drawing/2014/main" val="658761571"/>
                    </a:ext>
                  </a:extLst>
                </a:gridCol>
                <a:gridCol w="3843713">
                  <a:extLst>
                    <a:ext uri="{9D8B030D-6E8A-4147-A177-3AD203B41FA5}">
                      <a16:colId xmlns:a16="http://schemas.microsoft.com/office/drawing/2014/main" val="2995614125"/>
                    </a:ext>
                  </a:extLst>
                </a:gridCol>
              </a:tblGrid>
              <a:tr h="838462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Feedings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405493"/>
                  </a:ext>
                </a:extLst>
              </a:tr>
              <a:tr h="850107">
                <a:tc>
                  <a:txBody>
                    <a:bodyPr/>
                    <a:lstStyle/>
                    <a:p>
                      <a:r>
                        <a:rPr lang="en-US" sz="3200" dirty="0"/>
                        <a:t>First Feeding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8:00 a.m.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697521"/>
                  </a:ext>
                </a:extLst>
              </a:tr>
              <a:tr h="850107">
                <a:tc>
                  <a:txBody>
                    <a:bodyPr/>
                    <a:lstStyle/>
                    <a:p>
                      <a:r>
                        <a:rPr lang="en-US" sz="3200" dirty="0"/>
                        <a:t>Second Feeding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972539"/>
                  </a:ext>
                </a:extLst>
              </a:tr>
              <a:tr h="850107">
                <a:tc>
                  <a:txBody>
                    <a:bodyPr/>
                    <a:lstStyle/>
                    <a:p>
                      <a:r>
                        <a:rPr lang="en-US" sz="3200" dirty="0"/>
                        <a:t>Third Feeding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672025"/>
                  </a:ext>
                </a:extLst>
              </a:tr>
              <a:tr h="850107">
                <a:tc>
                  <a:txBody>
                    <a:bodyPr/>
                    <a:lstStyle/>
                    <a:p>
                      <a:r>
                        <a:rPr lang="en-US" sz="3200" dirty="0"/>
                        <a:t>Fourth Feeding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713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922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2216D-7E53-4F57-89AE-23A2AC923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bathrooms need to be checked every 2 hours to make sure they a clean. What time will the next checks happen?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5E064DB-7B2F-40F4-AF7D-CC185ACB78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582806"/>
              </p:ext>
            </p:extLst>
          </p:nvPr>
        </p:nvGraphicFramePr>
        <p:xfrm>
          <a:off x="1673225" y="2053166"/>
          <a:ext cx="8845550" cy="461094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22775">
                  <a:extLst>
                    <a:ext uri="{9D8B030D-6E8A-4147-A177-3AD203B41FA5}">
                      <a16:colId xmlns:a16="http://schemas.microsoft.com/office/drawing/2014/main" val="2974843262"/>
                    </a:ext>
                  </a:extLst>
                </a:gridCol>
                <a:gridCol w="4422775">
                  <a:extLst>
                    <a:ext uri="{9D8B030D-6E8A-4147-A177-3AD203B41FA5}">
                      <a16:colId xmlns:a16="http://schemas.microsoft.com/office/drawing/2014/main" val="1426053980"/>
                    </a:ext>
                  </a:extLst>
                </a:gridCol>
              </a:tblGrid>
              <a:tr h="831427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Check 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7:00 a.m.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915860"/>
                  </a:ext>
                </a:extLst>
              </a:tr>
              <a:tr h="8314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Check #2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564816"/>
                  </a:ext>
                </a:extLst>
              </a:tr>
              <a:tr h="8314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Check #3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985441"/>
                  </a:ext>
                </a:extLst>
              </a:tr>
              <a:tr h="8314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Check #4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388905"/>
                  </a:ext>
                </a:extLst>
              </a:tr>
              <a:tr h="8314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Check #5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908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490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2216D-7E53-4F57-89AE-23A2AC923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Tammy was babysitting and the toddler she was watching was potty training. She needed to be taken every 30 minutes. Fill in the chart.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AA78A1D-68D6-4CDA-BDC4-8F609DFC1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458660"/>
              </p:ext>
            </p:extLst>
          </p:nvPr>
        </p:nvGraphicFramePr>
        <p:xfrm>
          <a:off x="1989137" y="2343150"/>
          <a:ext cx="8213726" cy="40107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06863">
                  <a:extLst>
                    <a:ext uri="{9D8B030D-6E8A-4147-A177-3AD203B41FA5}">
                      <a16:colId xmlns:a16="http://schemas.microsoft.com/office/drawing/2014/main" val="2470678078"/>
                    </a:ext>
                  </a:extLst>
                </a:gridCol>
                <a:gridCol w="4106863">
                  <a:extLst>
                    <a:ext uri="{9D8B030D-6E8A-4147-A177-3AD203B41FA5}">
                      <a16:colId xmlns:a16="http://schemas.microsoft.com/office/drawing/2014/main" val="3050019637"/>
                    </a:ext>
                  </a:extLst>
                </a:gridCol>
              </a:tblGrid>
              <a:tr h="80215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sz="28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3:00 p.m.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317293"/>
                  </a:ext>
                </a:extLst>
              </a:tr>
              <a:tr h="80215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2800" baseline="30000" dirty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694149"/>
                  </a:ext>
                </a:extLst>
              </a:tr>
              <a:tr h="80215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sz="28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727210"/>
                  </a:ext>
                </a:extLst>
              </a:tr>
              <a:tr h="80215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en-US" sz="28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710997"/>
                  </a:ext>
                </a:extLst>
              </a:tr>
              <a:tr h="80215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US" sz="28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378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91356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0</TotalTime>
  <Words>939</Words>
  <Application>Microsoft Office PowerPoint</Application>
  <PresentationFormat>Widescreen</PresentationFormat>
  <Paragraphs>130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Trebuchet MS</vt:lpstr>
      <vt:lpstr>Berlin</vt:lpstr>
      <vt:lpstr>Elapsed Time/Schedules</vt:lpstr>
      <vt:lpstr>Elapsed time is the amount of time that passes from the beginning of an event/activity to the end of it. </vt:lpstr>
      <vt:lpstr>Being able to calculate elapsed time is an important skill that will also help you keep track of your own schedule.  </vt:lpstr>
      <vt:lpstr>This helps you be more independent and responsible. </vt:lpstr>
      <vt:lpstr>Before we start, let’s review. Does everyone know how to tell time? (Go over some examples with your class beforehand if necessary).</vt:lpstr>
      <vt:lpstr>Elapsed Time &amp; Schedules</vt:lpstr>
      <vt:lpstr>Corey’s hamster had to get fed every 3 hours. If the first feeding was at 8:00 a.m., what time would the next 3 feedings be?</vt:lpstr>
      <vt:lpstr>The bathrooms need to be checked every 2 hours to make sure they a clean. What time will the next checks happen?</vt:lpstr>
      <vt:lpstr>Tammy was babysitting and the toddler she was watching was potty training. She needed to be taken every 30 minutes. Fill in the chart. </vt:lpstr>
      <vt:lpstr>Here is a list of daily activities for Lori. Fill in the times of each activity based on the time increments if her day starts at 8:00 a.m.</vt:lpstr>
      <vt:lpstr>Fill in the schedule for Paul’s afternoon and evening activities.</vt:lpstr>
      <vt:lpstr>Fill in the schedule for Layla’s morning.</vt:lpstr>
      <vt:lpstr>Fill in Timmy’s evening schedule.</vt:lpstr>
      <vt:lpstr>Let’s try a few elapsed time calculations. Try on your own and we’ll check it as a class.</vt:lpstr>
      <vt:lpstr>Soccer practice starts at 4:00 p.m. and ends at 5:00 p.m. How long is soccer practice? </vt:lpstr>
      <vt:lpstr>PowerPoint Presentation</vt:lpstr>
      <vt:lpstr>Paulina went to the mall from 2:00 p.m. to 5:00 p.m. How long was she at the mall? </vt:lpstr>
      <vt:lpstr>Jordy worked on his homework from 6:30 p.m. until 8:15 p.m. How long did he do his homework? </vt:lpstr>
      <vt:lpstr>Manny had to work at the library from 9:00 a.m. to 11:45 a.m. How long was his shift?</vt:lpstr>
      <vt:lpstr>PowerPoint Presentation</vt:lpstr>
      <vt:lpstr>Sandra went to the library at 2:30 p.m. and left at 5:45 p.m. How long was she at the library?</vt:lpstr>
      <vt:lpstr>PowerPoint Presentation</vt:lpstr>
      <vt:lpstr>Lana’s birthday party started at 2:15 p.m. and was going to be 2 hours long. What time will the party end?</vt:lpstr>
      <vt:lpstr>Henry left the house at 3:30 p.m. He was gone for 2 ½ hours. What time did he get back? </vt:lpstr>
      <vt:lpstr>PowerPoint Presentation</vt:lpstr>
      <vt:lpstr>If Sam went to the theater at 8:00 p.m. and the show lasted 3 hours, what time did Sam get out? </vt:lpstr>
      <vt:lpstr>PowerPoint Presentation</vt:lpstr>
      <vt:lpstr>Jorge went to the park to play football with his friends at 1:45 p.m. He played for 3 hours and 15 minutes. What time did he finish playing?  </vt:lpstr>
      <vt:lpstr>PowerPoint Presentation</vt:lpstr>
      <vt:lpstr>Gabby’s school day started at 7:30 a.m. She was at school for 7 hours. What time did she get out? </vt:lpstr>
      <vt:lpstr>PowerPoint Presentation</vt:lpstr>
      <vt:lpstr>Review: What is elapsed time? Let’s try some on your own!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Elapsed Time/Schedules</dc:title>
  <dc:creator>quynhnguyen4@gmail.com</dc:creator>
  <cp:lastModifiedBy>quynhnguyen4@gmail.com</cp:lastModifiedBy>
  <cp:revision>37</cp:revision>
  <dcterms:created xsi:type="dcterms:W3CDTF">2020-10-28T22:39:20Z</dcterms:created>
  <dcterms:modified xsi:type="dcterms:W3CDTF">2020-11-03T19:26:42Z</dcterms:modified>
</cp:coreProperties>
</file>