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5"/>
  </p:notesMasterIdLst>
  <p:handoutMasterIdLst>
    <p:handoutMasterId r:id="rId16"/>
  </p:handoutMasterIdLst>
  <p:sldIdLst>
    <p:sldId id="258" r:id="rId5"/>
    <p:sldId id="272" r:id="rId6"/>
    <p:sldId id="265" r:id="rId7"/>
    <p:sldId id="300" r:id="rId8"/>
    <p:sldId id="277" r:id="rId9"/>
    <p:sldId id="301" r:id="rId10"/>
    <p:sldId id="282" r:id="rId11"/>
    <p:sldId id="302" r:id="rId12"/>
    <p:sldId id="292" r:id="rId13"/>
    <p:sldId id="299" r:id="rId14"/>
  </p:sldIdLst>
  <p:sldSz cx="12192000" cy="6858000"/>
  <p:notesSz cx="6858000" cy="9144000"/>
  <p:embeddedFontLst>
    <p:embeddedFont>
      <p:font typeface="Avenir Next LT Pro" panose="020B0504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Speak Pro" panose="020B0504020101020102"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p:scale>
          <a:sx n="75" d="100"/>
          <a:sy n="75" d="100"/>
        </p:scale>
        <p:origin x="324" y="-240"/>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5/27/2024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5/27/2024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5/27/2024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5/27/2024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5/27/2024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5/27/2024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5/27/2024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5/27/2024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5/27/2024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5/27/2024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5/27/2024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5/27/2024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5/27/2024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5/27/2024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5/27/2024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5/27/2024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5/27/2024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5/27/2024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5/27/2024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5/27/2024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5/27/2024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5/27/2024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5/27/2024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5/27/2024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5/27/2024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5/27/2024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5/27/2024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5/27/2024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5/27/2024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5/27/2024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5/27/2024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5/27/2024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5/27/2024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5/27/2024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5/27/2024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5/27/2024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5/27/2024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5/27/2024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3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692442" y="4928158"/>
            <a:ext cx="8807116" cy="915873"/>
          </a:xfrm>
        </p:spPr>
        <p:txBody>
          <a:bodyPr>
            <a:normAutofit fontScale="90000"/>
          </a:bodyPr>
          <a:lstStyle/>
          <a:p>
            <a:r>
              <a:rPr lang="en-US" dirty="0"/>
              <a:t>Exploring the Concept of Mental Wellbeing </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dirty="0"/>
              <a:t>Next Session: Risk Factors of Poor Mental Health</a:t>
            </a:r>
          </a:p>
        </p:txBody>
      </p:sp>
    </p:spTree>
    <p:extLst>
      <p:ext uri="{BB962C8B-B14F-4D97-AF65-F5344CB8AC3E}">
        <p14:creationId xmlns:p14="http://schemas.microsoft.com/office/powerpoint/2010/main" val="36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Objectives for this lesson</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a:t>1. Explore what is meant by mental wellbeing</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a:t>2. Discuss the link between mental health and mental wellbeing</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GB" dirty="0"/>
              <a:t>Exploring the Concept of Mental Wellbeing </a:t>
            </a: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2</a:t>
            </a:fld>
            <a:endParaRPr lang="en-US" dirty="0"/>
          </a:p>
        </p:txBody>
      </p:sp>
    </p:spTree>
    <p:extLst>
      <p:ext uri="{BB962C8B-B14F-4D97-AF65-F5344CB8AC3E}">
        <p14:creationId xmlns:p14="http://schemas.microsoft.com/office/powerpoint/2010/main" val="263795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Mental Health Vs. Wellbeing</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83605" y="305337"/>
            <a:ext cx="4592482" cy="6247325"/>
          </a:xfrm>
        </p:spPr>
        <p:txBody>
          <a:bodyPr>
            <a:normAutofit/>
          </a:bodyPr>
          <a:lstStyle/>
          <a:p>
            <a:pPr marL="285750" indent="-285750">
              <a:buFont typeface="Arial" panose="020B0604020202020204" pitchFamily="34" charset="0"/>
              <a:buChar char="•"/>
            </a:pPr>
            <a:r>
              <a:rPr lang="en-GB" sz="2000" dirty="0"/>
              <a:t>While the terms mental health and mental wellbeing are often used interchangeably, wellbeing is the positive framing of our mental health—focusing on how we can build upon our strengths and increase our capacity for other qualities linked to increased levels of wellbeing.</a:t>
            </a:r>
          </a:p>
          <a:p>
            <a:pPr marL="285750" indent="-285750">
              <a:buFont typeface="Arial" panose="020B0604020202020204" pitchFamily="34" charset="0"/>
              <a:buChar char="•"/>
            </a:pPr>
            <a:r>
              <a:rPr lang="en-GB" sz="2000" dirty="0"/>
              <a:t>Mental wellbeing can be described as a combination of how we feel (our emotions and life satisfaction) and how we function (relationships with others, personal control, purpose in life and independence). </a:t>
            </a:r>
          </a:p>
          <a:p>
            <a:pPr marL="285750" indent="-285750">
              <a:buFont typeface="Arial" panose="020B0604020202020204" pitchFamily="34" charset="0"/>
              <a:buChar char="•"/>
            </a:pPr>
            <a:r>
              <a:rPr lang="en-GB" sz="2000" dirty="0"/>
              <a:t>It is something that affects everyone, old and young, and anyone can experience good or poor mental wellbeing. </a:t>
            </a:r>
            <a:endParaRPr lang="en-US" sz="1800"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Exploring the Concept of Mental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3</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lstStyle/>
          <a:p>
            <a:r>
              <a:rPr lang="en-US" dirty="0"/>
              <a:t>What’s the difference?</a:t>
            </a:r>
          </a:p>
        </p:txBody>
      </p:sp>
    </p:spTree>
    <p:extLst>
      <p:ext uri="{BB962C8B-B14F-4D97-AF65-F5344CB8AC3E}">
        <p14:creationId xmlns:p14="http://schemas.microsoft.com/office/powerpoint/2010/main" val="13729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Mental Wellbeing</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83605" y="305337"/>
            <a:ext cx="4592482" cy="6247325"/>
          </a:xfrm>
        </p:spPr>
        <p:txBody>
          <a:bodyPr>
            <a:normAutofit/>
          </a:bodyPr>
          <a:lstStyle/>
          <a:p>
            <a:pPr marL="285750" indent="-285750">
              <a:buFont typeface="Arial" panose="020B0604020202020204" pitchFamily="34" charset="0"/>
              <a:buChar char="•"/>
            </a:pPr>
            <a:r>
              <a:rPr lang="en-GB" sz="1800" dirty="0"/>
              <a:t>Over time, experiencing poor mental wellbeing can contribute to the development of mental health problems such as depression or anxiety. </a:t>
            </a:r>
          </a:p>
          <a:p>
            <a:pPr marL="285750" indent="-285750">
              <a:buFont typeface="Arial" panose="020B0604020202020204" pitchFamily="34" charset="0"/>
              <a:buChar char="•"/>
            </a:pPr>
            <a:endParaRPr lang="en-GB" sz="1800" dirty="0"/>
          </a:p>
          <a:p>
            <a:endParaRPr lang="en-GB" sz="1800" dirty="0"/>
          </a:p>
          <a:p>
            <a:r>
              <a:rPr lang="en-GB" sz="1800" dirty="0"/>
              <a:t>Experiencing factors such as those listed below can change our wellbeing levels:</a:t>
            </a:r>
          </a:p>
          <a:p>
            <a:pPr marL="285750" indent="-285750">
              <a:buFont typeface="Arial" panose="020B0604020202020204" pitchFamily="34" charset="0"/>
              <a:buChar char="•"/>
            </a:pPr>
            <a:r>
              <a:rPr lang="en-GB" sz="1800" dirty="0"/>
              <a:t>Poverty</a:t>
            </a:r>
          </a:p>
          <a:p>
            <a:pPr marL="285750" indent="-285750">
              <a:buFont typeface="Arial" panose="020B0604020202020204" pitchFamily="34" charset="0"/>
              <a:buChar char="•"/>
            </a:pPr>
            <a:r>
              <a:rPr lang="en-GB" sz="1800" dirty="0"/>
              <a:t>Discrimination</a:t>
            </a:r>
          </a:p>
          <a:p>
            <a:pPr marL="285750" indent="-285750">
              <a:buFont typeface="Arial" panose="020B0604020202020204" pitchFamily="34" charset="0"/>
              <a:buChar char="•"/>
            </a:pPr>
            <a:r>
              <a:rPr lang="en-GB" sz="1800" dirty="0"/>
              <a:t>Violence, abuse or neglect</a:t>
            </a:r>
          </a:p>
          <a:p>
            <a:pPr marL="285750" indent="-285750">
              <a:buFont typeface="Arial" panose="020B0604020202020204" pitchFamily="34" charset="0"/>
              <a:buChar char="•"/>
            </a:pPr>
            <a:r>
              <a:rPr lang="en-GB" sz="1800" dirty="0"/>
              <a:t>Peer rejection and isolation</a:t>
            </a:r>
          </a:p>
          <a:p>
            <a:pPr marL="285750" indent="-285750">
              <a:buFont typeface="Arial" panose="020B0604020202020204" pitchFamily="34" charset="0"/>
              <a:buChar char="•"/>
            </a:pPr>
            <a:r>
              <a:rPr lang="en-GB" sz="1800" dirty="0"/>
              <a:t>Stressful life events</a:t>
            </a:r>
          </a:p>
          <a:p>
            <a:pPr marL="285750" indent="-285750">
              <a:buFont typeface="Arial" panose="020B0604020202020204" pitchFamily="34" charset="0"/>
              <a:buChar char="•"/>
            </a:pPr>
            <a:r>
              <a:rPr lang="en-GB" sz="1800" dirty="0"/>
              <a:t>Lack of family support</a:t>
            </a:r>
          </a:p>
          <a:p>
            <a:endParaRPr lang="en-GB" sz="1800" dirty="0"/>
          </a:p>
          <a:p>
            <a:pPr marL="285750" indent="-285750">
              <a:buFont typeface="Arial" panose="020B0604020202020204" pitchFamily="34" charset="0"/>
              <a:buChar char="•"/>
            </a:pPr>
            <a:endParaRPr lang="en-GB" sz="1800"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Exploring the Concept of Mental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4</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lstStyle/>
          <a:p>
            <a:r>
              <a:rPr lang="en-US" dirty="0"/>
              <a:t>Risk Factors</a:t>
            </a:r>
          </a:p>
        </p:txBody>
      </p:sp>
    </p:spTree>
    <p:extLst>
      <p:ext uri="{BB962C8B-B14F-4D97-AF65-F5344CB8AC3E}">
        <p14:creationId xmlns:p14="http://schemas.microsoft.com/office/powerpoint/2010/main" val="362054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873369" y="-26987"/>
            <a:ext cx="10515600" cy="1325563"/>
          </a:xfrm>
        </p:spPr>
        <p:txBody>
          <a:bodyPr/>
          <a:lstStyle/>
          <a:p>
            <a:r>
              <a:rPr lang="en-US" dirty="0"/>
              <a:t>Main Determinants of Health</a:t>
            </a:r>
          </a:p>
        </p:txBody>
      </p:sp>
      <p:sp>
        <p:nvSpPr>
          <p:cNvPr id="3" name="Footer Placeholder 2">
            <a:extLst>
              <a:ext uri="{FF2B5EF4-FFF2-40B4-BE49-F238E27FC236}">
                <a16:creationId xmlns:a16="http://schemas.microsoft.com/office/drawing/2014/main" id="{5ABACD58-C3EC-4488-A3DB-D29386D20C75}"/>
              </a:ext>
            </a:extLst>
          </p:cNvPr>
          <p:cNvSpPr>
            <a:spLocks noGrp="1"/>
          </p:cNvSpPr>
          <p:nvPr>
            <p:ph type="ftr" sz="quarter" idx="11"/>
          </p:nvPr>
        </p:nvSpPr>
        <p:spPr>
          <a:xfrm>
            <a:off x="0" y="6370100"/>
            <a:ext cx="3256673" cy="365125"/>
          </a:xfrm>
        </p:spPr>
        <p:txBody>
          <a:bodyPr/>
          <a:lstStyle/>
          <a:p>
            <a:r>
              <a:rPr lang="en-GB" dirty="0"/>
              <a:t>Exploring the Concept of Mental Wellbeing </a:t>
            </a:r>
          </a:p>
        </p:txBody>
      </p:sp>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5</a:t>
            </a:fld>
            <a:endParaRPr lang="en-US" dirty="0"/>
          </a:p>
        </p:txBody>
      </p:sp>
      <p:pic>
        <p:nvPicPr>
          <p:cNvPr id="9" name="Picture Placeholder 8">
            <a:extLst>
              <a:ext uri="{FF2B5EF4-FFF2-40B4-BE49-F238E27FC236}">
                <a16:creationId xmlns:a16="http://schemas.microsoft.com/office/drawing/2014/main" id="{8C9D4E25-F08A-45D2-B0AC-FC453D611317}"/>
              </a:ext>
            </a:extLst>
          </p:cNvPr>
          <p:cNvPicPr>
            <a:picLocks noGrp="1" noChangeAspect="1"/>
          </p:cNvPicPr>
          <p:nvPr>
            <p:ph type="pic" sz="quarter" idx="15"/>
          </p:nvPr>
        </p:nvPicPr>
        <p:blipFill rotWithShape="1">
          <a:blip r:embed="rId2"/>
          <a:srcRect l="-1" t="9547" r="1732" b="9250"/>
          <a:stretch/>
        </p:blipFill>
        <p:spPr>
          <a:xfrm>
            <a:off x="2904839" y="1298576"/>
            <a:ext cx="8484130" cy="5254087"/>
          </a:xfrm>
          <a:prstGeom prst="rect">
            <a:avLst/>
          </a:prstGeom>
          <a:ln>
            <a:noFill/>
          </a:ln>
          <a:effectLst>
            <a:softEdge rad="112500"/>
          </a:effectLst>
        </p:spPr>
      </p:pic>
      <p:sp>
        <p:nvSpPr>
          <p:cNvPr id="10" name="TextBox 9">
            <a:extLst>
              <a:ext uri="{FF2B5EF4-FFF2-40B4-BE49-F238E27FC236}">
                <a16:creationId xmlns:a16="http://schemas.microsoft.com/office/drawing/2014/main" id="{A640BC79-2B21-4A52-9A7B-8CCAC02C1FEA}"/>
              </a:ext>
            </a:extLst>
          </p:cNvPr>
          <p:cNvSpPr txBox="1"/>
          <p:nvPr/>
        </p:nvSpPr>
        <p:spPr>
          <a:xfrm>
            <a:off x="310074" y="5215466"/>
            <a:ext cx="2077527" cy="646331"/>
          </a:xfrm>
          <a:prstGeom prst="rect">
            <a:avLst/>
          </a:prstGeom>
          <a:noFill/>
        </p:spPr>
        <p:txBody>
          <a:bodyPr wrap="square" rtlCol="0">
            <a:spAutoFit/>
          </a:bodyPr>
          <a:lstStyle/>
          <a:p>
            <a:pPr algn="ctr"/>
            <a:r>
              <a:rPr lang="en-GB" dirty="0">
                <a:solidFill>
                  <a:srgbClr val="FFC000"/>
                </a:solidFill>
              </a:rPr>
              <a:t>Dahlgren and Whitehead (1991)</a:t>
            </a:r>
          </a:p>
        </p:txBody>
      </p:sp>
    </p:spTree>
    <p:extLst>
      <p:ext uri="{BB962C8B-B14F-4D97-AF65-F5344CB8AC3E}">
        <p14:creationId xmlns:p14="http://schemas.microsoft.com/office/powerpoint/2010/main" val="33243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fontScale="90000"/>
          </a:bodyPr>
          <a:lstStyle/>
          <a:p>
            <a:r>
              <a:rPr lang="en-US" dirty="0"/>
              <a:t>Good Mental Health, Poor Mental Wellbeing</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83605" y="305337"/>
            <a:ext cx="4592482" cy="6247325"/>
          </a:xfrm>
        </p:spPr>
        <p:txBody>
          <a:bodyPr>
            <a:normAutofit/>
          </a:bodyPr>
          <a:lstStyle/>
          <a:p>
            <a:endParaRPr lang="en-GB" sz="1800" dirty="0"/>
          </a:p>
          <a:p>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An individual with a diagnosed mental health condition can look after their mental health very well and be ‘flourishing’</a:t>
            </a:r>
          </a:p>
          <a:p>
            <a:pPr marL="285750" indent="-285750">
              <a:buFont typeface="Arial" panose="020B0604020202020204" pitchFamily="34" charset="0"/>
              <a:buChar char="•"/>
            </a:pPr>
            <a:r>
              <a:rPr lang="en-GB" sz="1800" dirty="0"/>
              <a:t>Conversely, someone could have </a:t>
            </a:r>
            <a:r>
              <a:rPr lang="en-GB" sz="1800" b="1" u="sng" dirty="0"/>
              <a:t>no</a:t>
            </a:r>
            <a:r>
              <a:rPr lang="en-GB" sz="1800" dirty="0"/>
              <a:t> diagnosable mental health condition but be ‘languishing’ with a poor level of mental wellbeing </a:t>
            </a:r>
          </a:p>
          <a:p>
            <a:pPr marL="285750" indent="-285750">
              <a:buFont typeface="Arial" panose="020B0604020202020204" pitchFamily="34" charset="0"/>
              <a:buChar char="•"/>
            </a:pPr>
            <a:r>
              <a:rPr lang="en-GB" sz="1800" dirty="0"/>
              <a:t>Overall, many people who may have a diagnosed mental health condition can live rich and rewarding lives whilst others who may not have a diagnosable mental health condition can struggle with their mental wellbeing.</a:t>
            </a:r>
          </a:p>
          <a:p>
            <a:pPr marL="285750" indent="-285750">
              <a:buFont typeface="Arial" panose="020B0604020202020204" pitchFamily="34" charset="0"/>
              <a:buChar char="•"/>
            </a:pPr>
            <a:endParaRPr lang="en-GB" sz="1800"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Exploring the Concept of Mental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6</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lstStyle/>
          <a:p>
            <a:r>
              <a:rPr lang="en-US" dirty="0"/>
              <a:t>Is this possible?</a:t>
            </a:r>
          </a:p>
        </p:txBody>
      </p:sp>
    </p:spTree>
    <p:extLst>
      <p:ext uri="{BB962C8B-B14F-4D97-AF65-F5344CB8AC3E}">
        <p14:creationId xmlns:p14="http://schemas.microsoft.com/office/powerpoint/2010/main" val="1971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a:t>Dual Axis Model of Mental Health</a:t>
            </a:r>
          </a:p>
        </p:txBody>
      </p:sp>
      <p:sp>
        <p:nvSpPr>
          <p:cNvPr id="3" name="Footer Placeholder 2">
            <a:extLst>
              <a:ext uri="{FF2B5EF4-FFF2-40B4-BE49-F238E27FC236}">
                <a16:creationId xmlns:a16="http://schemas.microsoft.com/office/drawing/2014/main" id="{585E8062-5491-4788-A35F-8BEF6FC48888}"/>
              </a:ext>
            </a:extLst>
          </p:cNvPr>
          <p:cNvSpPr>
            <a:spLocks noGrp="1"/>
          </p:cNvSpPr>
          <p:nvPr>
            <p:ph type="ftr" sz="quarter" idx="11"/>
          </p:nvPr>
        </p:nvSpPr>
        <p:spPr/>
        <p:txBody>
          <a:bodyPr/>
          <a:lstStyle/>
          <a:p>
            <a:r>
              <a:rPr lang="en-GB" dirty="0"/>
              <a:t>Exploring the Concept of Mental Wellbeing </a:t>
            </a:r>
          </a:p>
          <a:p>
            <a:endParaRPr lang="en-US" dirty="0"/>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7</a:t>
            </a:fld>
            <a:endParaRPr lang="en-US" dirty="0"/>
          </a:p>
        </p:txBody>
      </p:sp>
      <p:sp>
        <p:nvSpPr>
          <p:cNvPr id="5" name="Text Placeholder 4">
            <a:extLst>
              <a:ext uri="{FF2B5EF4-FFF2-40B4-BE49-F238E27FC236}">
                <a16:creationId xmlns:a16="http://schemas.microsoft.com/office/drawing/2014/main" id="{A8B52AA4-2DB7-4C7A-99AA-093B615C386A}"/>
              </a:ext>
            </a:extLst>
          </p:cNvPr>
          <p:cNvSpPr>
            <a:spLocks noGrp="1"/>
          </p:cNvSpPr>
          <p:nvPr>
            <p:ph type="body" idx="1"/>
          </p:nvPr>
        </p:nvSpPr>
        <p:spPr>
          <a:xfrm>
            <a:off x="306632" y="2331579"/>
            <a:ext cx="5157787" cy="823912"/>
          </a:xfrm>
        </p:spPr>
        <p:txBody>
          <a:bodyPr/>
          <a:lstStyle/>
          <a:p>
            <a:r>
              <a:rPr lang="en-US" dirty="0"/>
              <a:t>What is it?</a:t>
            </a:r>
          </a:p>
        </p:txBody>
      </p:sp>
      <p:sp>
        <p:nvSpPr>
          <p:cNvPr id="6" name="Content Placeholder 5">
            <a:extLst>
              <a:ext uri="{FF2B5EF4-FFF2-40B4-BE49-F238E27FC236}">
                <a16:creationId xmlns:a16="http://schemas.microsoft.com/office/drawing/2014/main" id="{DC9CBA16-FC20-442F-ADE3-E8D745590243}"/>
              </a:ext>
            </a:extLst>
          </p:cNvPr>
          <p:cNvSpPr>
            <a:spLocks noGrp="1"/>
          </p:cNvSpPr>
          <p:nvPr>
            <p:ph sz="half" idx="2"/>
          </p:nvPr>
        </p:nvSpPr>
        <p:spPr>
          <a:xfrm>
            <a:off x="306632" y="3322362"/>
            <a:ext cx="3718613" cy="2773258"/>
          </a:xfrm>
        </p:spPr>
        <p:txBody>
          <a:bodyPr>
            <a:normAutofit fontScale="85000" lnSpcReduction="20000"/>
          </a:bodyPr>
          <a:lstStyle/>
          <a:p>
            <a:pPr marL="285750" indent="-285750">
              <a:buFont typeface="Arial" panose="020B0604020202020204" pitchFamily="34" charset="0"/>
              <a:buChar char="•"/>
            </a:pPr>
            <a:r>
              <a:rPr lang="en-GB" dirty="0"/>
              <a:t>Dual continuum model illustrates that mental health is a complex state and is not merely an absence of mental illness. A person’s mental health includes; their wellbeing, their functioning as an individual, as well as their functioning in society. </a:t>
            </a:r>
          </a:p>
          <a:p>
            <a:pPr marL="285750" indent="-285750">
              <a:buFont typeface="Arial" panose="020B0604020202020204" pitchFamily="34" charset="0"/>
              <a:buChar char="•"/>
            </a:pPr>
            <a:r>
              <a:rPr lang="en-GB" dirty="0"/>
              <a:t>The terms ‘flourishing’ and ‘languishing’ describe a person’s mental health. </a:t>
            </a:r>
          </a:p>
          <a:p>
            <a:pPr marL="285750" indent="-285750">
              <a:buFont typeface="Arial" panose="020B0604020202020204" pitchFamily="34" charset="0"/>
              <a:buChar char="•"/>
            </a:pPr>
            <a:r>
              <a:rPr lang="en-GB" dirty="0"/>
              <a:t>Flourishing to represent an individual who is functioning optimally and implies growth, goodness and resilience.  </a:t>
            </a:r>
          </a:p>
          <a:p>
            <a:pPr marL="285750" indent="-285750">
              <a:buFont typeface="Arial" panose="020B0604020202020204" pitchFamily="34" charset="0"/>
              <a:buChar char="•"/>
            </a:pPr>
            <a:r>
              <a:rPr lang="en-GB" dirty="0"/>
              <a:t>Whilst ‘languishing’ denotes an individual who is living a life that feels empty and hollow.</a:t>
            </a:r>
          </a:p>
          <a:p>
            <a:endParaRPr lang="en-US" dirty="0"/>
          </a:p>
        </p:txBody>
      </p:sp>
      <p:sp>
        <p:nvSpPr>
          <p:cNvPr id="9" name="Text Placeholder 8">
            <a:extLst>
              <a:ext uri="{FF2B5EF4-FFF2-40B4-BE49-F238E27FC236}">
                <a16:creationId xmlns:a16="http://schemas.microsoft.com/office/drawing/2014/main" id="{2CC79059-C535-4122-AA80-8D550BB43135}"/>
              </a:ext>
            </a:extLst>
          </p:cNvPr>
          <p:cNvSpPr>
            <a:spLocks noGrp="1"/>
          </p:cNvSpPr>
          <p:nvPr>
            <p:ph type="body" sz="quarter" idx="14"/>
          </p:nvPr>
        </p:nvSpPr>
        <p:spPr/>
        <p:txBody>
          <a:bodyPr/>
          <a:lstStyle/>
          <a:p>
            <a:r>
              <a:rPr lang="en-US" dirty="0"/>
              <a:t>20XX</a:t>
            </a:r>
          </a:p>
        </p:txBody>
      </p:sp>
      <p:pic>
        <p:nvPicPr>
          <p:cNvPr id="10" name="Content Placeholder 9">
            <a:extLst>
              <a:ext uri="{FF2B5EF4-FFF2-40B4-BE49-F238E27FC236}">
                <a16:creationId xmlns:a16="http://schemas.microsoft.com/office/drawing/2014/main" id="{5FFDB775-5918-4144-B805-5447221CB516}"/>
              </a:ext>
            </a:extLst>
          </p:cNvPr>
          <p:cNvPicPr>
            <a:picLocks noGrp="1" noChangeAspect="1"/>
          </p:cNvPicPr>
          <p:nvPr>
            <p:ph sz="quarter" idx="4"/>
          </p:nvPr>
        </p:nvPicPr>
        <p:blipFill rotWithShape="1">
          <a:blip r:embed="rId2"/>
          <a:srcRect b="13173"/>
          <a:stretch/>
        </p:blipFill>
        <p:spPr>
          <a:xfrm>
            <a:off x="4400628" y="1792826"/>
            <a:ext cx="7484740" cy="4577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04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normAutofit/>
          </a:bodyPr>
          <a:lstStyle/>
          <a:p>
            <a:r>
              <a:rPr lang="en-US" dirty="0"/>
              <a:t>Protective Factors</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683605" y="305337"/>
            <a:ext cx="4592482" cy="6247325"/>
          </a:xfrm>
        </p:spPr>
        <p:txBody>
          <a:bodyPr>
            <a:normAutofit/>
          </a:bodyPr>
          <a:lstStyle/>
          <a:p>
            <a:endParaRPr lang="en-GB" sz="1800" dirty="0"/>
          </a:p>
          <a:p>
            <a:endParaRPr lang="en-GB" sz="1800" dirty="0"/>
          </a:p>
          <a:p>
            <a:pPr marL="285750" indent="-285750">
              <a:buFont typeface="Arial" panose="020B0604020202020204" pitchFamily="34" charset="0"/>
              <a:buChar char="•"/>
            </a:pPr>
            <a:r>
              <a:rPr lang="en-GB" sz="1800" dirty="0"/>
              <a:t>Economic security</a:t>
            </a:r>
          </a:p>
          <a:p>
            <a:pPr marL="285750" indent="-285750">
              <a:buFont typeface="Arial" panose="020B0604020202020204" pitchFamily="34" charset="0"/>
              <a:buChar char="•"/>
            </a:pPr>
            <a:r>
              <a:rPr lang="en-GB" sz="1800" dirty="0"/>
              <a:t>Empowerment</a:t>
            </a:r>
          </a:p>
          <a:p>
            <a:pPr marL="285750" indent="-285750">
              <a:buFont typeface="Arial" panose="020B0604020202020204" pitchFamily="34" charset="0"/>
              <a:buChar char="•"/>
            </a:pPr>
            <a:r>
              <a:rPr lang="en-GB" sz="1800" dirty="0"/>
              <a:t>Feelings of security, mastery and control</a:t>
            </a:r>
          </a:p>
          <a:p>
            <a:pPr marL="285750" indent="-285750">
              <a:buFont typeface="Arial" panose="020B0604020202020204" pitchFamily="34" charset="0"/>
              <a:buChar char="•"/>
            </a:pPr>
            <a:r>
              <a:rPr lang="en-GB" sz="1800" dirty="0"/>
              <a:t>Positive interactions with others</a:t>
            </a:r>
          </a:p>
          <a:p>
            <a:pPr marL="285750" indent="-285750">
              <a:buFont typeface="Arial" panose="020B0604020202020204" pitchFamily="34" charset="0"/>
              <a:buChar char="•"/>
            </a:pPr>
            <a:r>
              <a:rPr lang="en-GB" sz="1800" dirty="0"/>
              <a:t>Physical activity</a:t>
            </a:r>
          </a:p>
          <a:p>
            <a:pPr marL="285750" indent="-285750">
              <a:buFont typeface="Arial" panose="020B0604020202020204" pitchFamily="34" charset="0"/>
              <a:buChar char="•"/>
            </a:pPr>
            <a:r>
              <a:rPr lang="en-GB" sz="1800" dirty="0"/>
              <a:t>Stable and supportive family environments</a:t>
            </a:r>
          </a:p>
          <a:p>
            <a:pPr marL="285750" indent="-285750">
              <a:buFont typeface="Arial" panose="020B0604020202020204" pitchFamily="34" charset="0"/>
              <a:buChar char="•"/>
            </a:pPr>
            <a:r>
              <a:rPr lang="en-GB" sz="1800" dirty="0"/>
              <a:t>Healthy diet and lifestyle</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GB" dirty="0"/>
              <a:t>Exploring the Concept of Mental Wellbeing </a:t>
            </a:r>
            <a:endParaRPr lang="en-US" dirty="0"/>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8</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lstStyle/>
          <a:p>
            <a:r>
              <a:rPr lang="en-US" dirty="0"/>
              <a:t>For Good Mental Wellbeing</a:t>
            </a:r>
          </a:p>
        </p:txBody>
      </p:sp>
    </p:spTree>
    <p:extLst>
      <p:ext uri="{BB962C8B-B14F-4D97-AF65-F5344CB8AC3E}">
        <p14:creationId xmlns:p14="http://schemas.microsoft.com/office/powerpoint/2010/main" val="34968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Summary</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Autofit/>
          </a:bodyPr>
          <a:lstStyle/>
          <a:p>
            <a:r>
              <a:rPr lang="en-US" sz="1600" dirty="0"/>
              <a:t>Mental wellbeing and mental health are terms often used interchangeably</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GB" dirty="0"/>
              <a:t>Exploring the Concept of Mental Wellbeing </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noAutofit/>
          </a:bodyPr>
          <a:lstStyle/>
          <a:p>
            <a:r>
              <a:rPr lang="en-US" sz="1600" dirty="0"/>
              <a:t>Our mental wellbeing includes a combination of life satisfaction, our emotions and how we feel about ourselves </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normAutofit fontScale="62500" lnSpcReduction="20000"/>
          </a:bodyPr>
          <a:lstStyle/>
          <a:p>
            <a:r>
              <a:rPr lang="en-US" dirty="0"/>
              <a:t>Positive or negative mental wellbeing can be influenced by life factors</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noAutofit/>
          </a:bodyPr>
          <a:lstStyle/>
          <a:p>
            <a:r>
              <a:rPr lang="en-US" sz="1600" dirty="0"/>
              <a:t>A person with a mental health condition which is managed can experience good mental wellbeing</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noAutofit/>
          </a:bodyPr>
          <a:lstStyle/>
          <a:p>
            <a:r>
              <a:rPr lang="en-US" sz="1600" dirty="0"/>
              <a:t>A person without a diagnosable mental health condition can experience poor mental wellbeing</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noAutofit/>
          </a:bodyPr>
          <a:lstStyle/>
          <a:p>
            <a:r>
              <a:rPr lang="en-US" sz="1600" dirty="0"/>
              <a:t>There are protective factors which can promote good mental wellbeing such as social support</a:t>
            </a:r>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8940" y="1757980"/>
            <a:ext cx="862926" cy="86400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32166" y="175798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67476" y="1757980"/>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p:pic>
    </p:spTree>
    <p:extLst>
      <p:ext uri="{BB962C8B-B14F-4D97-AF65-F5344CB8AC3E}">
        <p14:creationId xmlns:p14="http://schemas.microsoft.com/office/powerpoint/2010/main" val="643801695"/>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2AFFF-C96F-4C05-9045-3240A5329ECA}">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586</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Avenir Next LT Pro</vt:lpstr>
      <vt:lpstr>Arial</vt:lpstr>
      <vt:lpstr>Speak Pro</vt:lpstr>
      <vt:lpstr>Office Theme</vt:lpstr>
      <vt:lpstr>Exploring the Concept of Mental Wellbeing </vt:lpstr>
      <vt:lpstr>Objectives for this lesson</vt:lpstr>
      <vt:lpstr>Mental Health Vs. Wellbeing</vt:lpstr>
      <vt:lpstr>Mental Wellbeing</vt:lpstr>
      <vt:lpstr>Main Determinants of Health</vt:lpstr>
      <vt:lpstr>Good Mental Health, Poor Mental Wellbeing</vt:lpstr>
      <vt:lpstr>Dual Axis Model of Mental Health</vt:lpstr>
      <vt:lpstr>Protective Factors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2024-05-27T12:01:18Z</dcterms:created>
  <dcterms:modified xsi:type="dcterms:W3CDTF">2024-05-27T13:40:41Z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