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Lst>
  <p:sldSz cy="5143500" cx="9144000"/>
  <p:notesSz cx="6858000" cy="9144000"/>
  <p:embeddedFontLst>
    <p:embeddedFont>
      <p:font typeface="Average"/>
      <p:regular r:id="rId38"/>
    </p:embeddedFont>
    <p:embeddedFont>
      <p:font typeface="Oswald"/>
      <p:regular r:id="rId39"/>
      <p:bold r:id="rId4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font" Target="fonts/Oswald-bold.fntdata"/><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font" Target="fonts/Oswald-regular.fntdata"/><Relationship Id="rId16" Type="http://schemas.openxmlformats.org/officeDocument/2006/relationships/slide" Target="slides/slide11.xml"/><Relationship Id="rId38" Type="http://schemas.openxmlformats.org/officeDocument/2006/relationships/font" Target="fonts/Average-regular.fntdata"/><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5" name="Shape 55"/>
        <p:cNvGrpSpPr/>
        <p:nvPr/>
      </p:nvGrpSpPr>
      <p:grpSpPr>
        <a:xfrm>
          <a:off x="0" y="0"/>
          <a:ext cx="0" cy="0"/>
          <a:chOff x="0" y="0"/>
          <a:chExt cx="0" cy="0"/>
        </a:xfrm>
      </p:grpSpPr>
      <p:sp>
        <p:nvSpPr>
          <p:cNvPr id="56" name="Google Shape;5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Google Shape;110;g6df89ac61b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6df89ac61b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200"/>
              <a:t>SCREENING AND SELECTION ARE THE BEST SAFEGUARDS AGAINST PERPETUAL PREDATORS</a:t>
            </a:r>
            <a:endParaRPr sz="1200"/>
          </a:p>
          <a:p>
            <a:pPr indent="0" lvl="0" marL="0" rtl="0" algn="l">
              <a:lnSpc>
                <a:spcPct val="115000"/>
              </a:lnSpc>
              <a:spcBef>
                <a:spcPts val="0"/>
              </a:spcBef>
              <a:spcAft>
                <a:spcPts val="0"/>
              </a:spcAft>
              <a:buNone/>
            </a:pPr>
            <a:r>
              <a:t/>
            </a:r>
            <a:endParaRPr sz="1200"/>
          </a:p>
          <a:p>
            <a:pPr indent="0" lvl="0" marL="0" rtl="0" algn="l">
              <a:lnSpc>
                <a:spcPct val="115000"/>
              </a:lnSpc>
              <a:spcBef>
                <a:spcPts val="0"/>
              </a:spcBef>
              <a:spcAft>
                <a:spcPts val="0"/>
              </a:spcAft>
              <a:buNone/>
            </a:pPr>
            <a:r>
              <a:rPr lang="en" sz="1200"/>
              <a:t>DISCOURAGES THEM FROM CHOOSING YOUR CHURCH TO TARGET</a:t>
            </a:r>
            <a:endParaRPr sz="1200"/>
          </a:p>
          <a:p>
            <a:pPr indent="0" lvl="0" marL="0" rtl="0" algn="l">
              <a:lnSpc>
                <a:spcPct val="115000"/>
              </a:lnSpc>
              <a:spcBef>
                <a:spcPts val="0"/>
              </a:spcBef>
              <a:spcAft>
                <a:spcPts val="0"/>
              </a:spcAft>
              <a:buNone/>
            </a:pPr>
            <a:r>
              <a:t/>
            </a:r>
            <a:endParaRPr sz="1200"/>
          </a:p>
          <a:p>
            <a:pPr indent="0" lvl="0" marL="0" rtl="0" algn="l">
              <a:lnSpc>
                <a:spcPct val="115000"/>
              </a:lnSpc>
              <a:spcBef>
                <a:spcPts val="0"/>
              </a:spcBef>
              <a:spcAft>
                <a:spcPts val="0"/>
              </a:spcAft>
              <a:buNone/>
            </a:pPr>
            <a:r>
              <a:rPr lang="en" sz="1200"/>
              <a:t>ITS ALSO A POWERFUL MESSAGE TO PARENTS, STUDENTS AND THE CONGREGATION; HELPS THEM FEEL MORE SECURE ABOUT YOUR MINISTRY</a:t>
            </a:r>
            <a:endParaRPr sz="1200"/>
          </a:p>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Google Shape;116;g6df89ac61b_0_5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6df89ac61b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200"/>
              <a:t>IN THE HR RECRUITMENT WORLD WE HAVE A SAYING THAT GOOD PEOPLE KNOW GOOD PEOPLE, BUT THAT DOESN’T MEAN YOU DON’T PERFORM YOU DUE DILIGENCE ON ALL CANDIDATES.</a:t>
            </a:r>
            <a:endParaRPr sz="1200"/>
          </a:p>
          <a:p>
            <a:pPr indent="0" lvl="0" marL="0" rtl="0" algn="l">
              <a:lnSpc>
                <a:spcPct val="115000"/>
              </a:lnSpc>
              <a:spcBef>
                <a:spcPts val="0"/>
              </a:spcBef>
              <a:spcAft>
                <a:spcPts val="0"/>
              </a:spcAft>
              <a:buNone/>
            </a:pPr>
            <a:r>
              <a:t/>
            </a:r>
            <a:endParaRPr sz="1200"/>
          </a:p>
          <a:p>
            <a:pPr indent="0" lvl="0" marL="0" rtl="0" algn="l">
              <a:lnSpc>
                <a:spcPct val="115000"/>
              </a:lnSpc>
              <a:spcBef>
                <a:spcPts val="0"/>
              </a:spcBef>
              <a:spcAft>
                <a:spcPts val="0"/>
              </a:spcAft>
              <a:buNone/>
            </a:pPr>
            <a:r>
              <a:rPr lang="en" sz="1200"/>
              <a:t>JUST LIKE IN A COMPANY, CHURCHES CAN BE FOUND LIABLE FOR NEGLIGENCE</a:t>
            </a:r>
            <a:endParaRPr sz="1200"/>
          </a:p>
          <a:p>
            <a:pPr indent="0" lvl="0" marL="0" rtl="0" algn="l">
              <a:lnSpc>
                <a:spcPct val="115000"/>
              </a:lnSpc>
              <a:spcBef>
                <a:spcPts val="0"/>
              </a:spcBef>
              <a:spcAft>
                <a:spcPts val="0"/>
              </a:spcAft>
              <a:buNone/>
            </a:pPr>
            <a:r>
              <a:t/>
            </a:r>
            <a:endParaRPr sz="1200"/>
          </a:p>
          <a:p>
            <a:pPr indent="0" lvl="0" marL="0" rtl="0" algn="l">
              <a:lnSpc>
                <a:spcPct val="115000"/>
              </a:lnSpc>
              <a:spcBef>
                <a:spcPts val="0"/>
              </a:spcBef>
              <a:spcAft>
                <a:spcPts val="0"/>
              </a:spcAft>
              <a:buNone/>
            </a:pPr>
            <a:r>
              <a:rPr lang="en" sz="1200"/>
              <a:t>AND RECORDS SHOW THAT VOLUNTEER WORKERS ARE JUST AS LIKELY TO BE THE PREDATORS AS STAFF</a:t>
            </a:r>
            <a:endParaRPr sz="1200"/>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Google Shape;122;g6df89ac61b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6df89ac61b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7" name="Shape 127"/>
        <p:cNvGrpSpPr/>
        <p:nvPr/>
      </p:nvGrpSpPr>
      <p:grpSpPr>
        <a:xfrm>
          <a:off x="0" y="0"/>
          <a:ext cx="0" cy="0"/>
          <a:chOff x="0" y="0"/>
          <a:chExt cx="0" cy="0"/>
        </a:xfrm>
      </p:grpSpPr>
      <p:sp>
        <p:nvSpPr>
          <p:cNvPr id="128" name="Google Shape;128;g6df89ac61b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g6df89ac61b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t>WELCOME, I’M KATHLEEN JOHNSEN WITH CHRISTIAN COMPLIANCE TRAINING</a:t>
            </a:r>
            <a:endParaRPr/>
          </a:p>
          <a:p>
            <a:pPr indent="0" lvl="0" marL="0" rtl="0" algn="l">
              <a:lnSpc>
                <a:spcPct val="115000"/>
              </a:lnSpc>
              <a:spcBef>
                <a:spcPts val="0"/>
              </a:spcBef>
              <a:spcAft>
                <a:spcPts val="0"/>
              </a:spcAft>
              <a:buNone/>
            </a:pPr>
            <a:r>
              <a:rPr lang="en"/>
              <a:t>TODAY WE’RE GOING TO ADDRESS A VERY DIFFICULT ISSUE; SEXUAL ABUSE INSIDE THE CHURCH. IT SEEMS YOU CAN’T TURN ON THE NEWS THESE DAYS WITHOUT HEARING ABOUT ANOTHER INSTANCE OF A CHILD BEING ABUSED BY CLERGY INSIDE THE CHURCH.</a:t>
            </a:r>
            <a:endParaRPr/>
          </a:p>
          <a:p>
            <a:pPr indent="0" lvl="0" marL="0" rtl="0" algn="l">
              <a:lnSpc>
                <a:spcPct val="115000"/>
              </a:lnSpc>
              <a:spcBef>
                <a:spcPts val="0"/>
              </a:spcBef>
              <a:spcAft>
                <a:spcPts val="0"/>
              </a:spcAft>
              <a:buNone/>
            </a:pPr>
            <a:r>
              <a:t/>
            </a:r>
            <a:endParaRPr/>
          </a:p>
          <a:p>
            <a:pPr indent="0" lvl="0" marL="0" rtl="0" algn="l">
              <a:lnSpc>
                <a:spcPct val="115000"/>
              </a:lnSpc>
              <a:spcBef>
                <a:spcPts val="0"/>
              </a:spcBef>
              <a:spcAft>
                <a:spcPts val="0"/>
              </a:spcAft>
              <a:buNone/>
            </a:pPr>
            <a:r>
              <a:rPr lang="en"/>
              <a:t>WHILE NO CHURCH IS COMPLETELY SAFE FROM THIS, THERE ARE PRACTICES YOU CAN PUT IN PLACE TO PREVENT IT.</a:t>
            </a:r>
            <a:endParaRPr/>
          </a:p>
          <a:p>
            <a:pPr indent="0" lvl="0" marL="0" rtl="0" algn="l">
              <a:lnSpc>
                <a:spcPct val="115000"/>
              </a:lnSpc>
              <a:spcBef>
                <a:spcPts val="0"/>
              </a:spcBef>
              <a:spcAft>
                <a:spcPts val="0"/>
              </a:spcAft>
              <a:buNone/>
            </a:pPr>
            <a:r>
              <a:t/>
            </a:r>
            <a:endParaRPr/>
          </a:p>
          <a:p>
            <a:pPr indent="0" lvl="0" marL="0" rtl="0" algn="l">
              <a:lnSpc>
                <a:spcPct val="115000"/>
              </a:lnSpc>
              <a:spcBef>
                <a:spcPts val="0"/>
              </a:spcBef>
              <a:spcAft>
                <a:spcPts val="0"/>
              </a:spcAft>
              <a:buNone/>
            </a:pPr>
            <a:r>
              <a:rPr lang="en"/>
              <a:t>(NEXT SLIDE)</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2" name="Shape 132"/>
        <p:cNvGrpSpPr/>
        <p:nvPr/>
      </p:nvGrpSpPr>
      <p:grpSpPr>
        <a:xfrm>
          <a:off x="0" y="0"/>
          <a:ext cx="0" cy="0"/>
          <a:chOff x="0" y="0"/>
          <a:chExt cx="0" cy="0"/>
        </a:xfrm>
      </p:grpSpPr>
      <p:sp>
        <p:nvSpPr>
          <p:cNvPr id="133" name="Google Shape;133;g6df89ac61b_0_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4" name="Google Shape;134;g6df89ac61b_0_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8" name="Shape 138"/>
        <p:cNvGrpSpPr/>
        <p:nvPr/>
      </p:nvGrpSpPr>
      <p:grpSpPr>
        <a:xfrm>
          <a:off x="0" y="0"/>
          <a:ext cx="0" cy="0"/>
          <a:chOff x="0" y="0"/>
          <a:chExt cx="0" cy="0"/>
        </a:xfrm>
      </p:grpSpPr>
      <p:sp>
        <p:nvSpPr>
          <p:cNvPr id="139" name="Google Shape;139;g6df89ac61b_0_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0" name="Google Shape;140;g6df89ac61b_0_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4" name="Shape 144"/>
        <p:cNvGrpSpPr/>
        <p:nvPr/>
      </p:nvGrpSpPr>
      <p:grpSpPr>
        <a:xfrm>
          <a:off x="0" y="0"/>
          <a:ext cx="0" cy="0"/>
          <a:chOff x="0" y="0"/>
          <a:chExt cx="0" cy="0"/>
        </a:xfrm>
      </p:grpSpPr>
      <p:sp>
        <p:nvSpPr>
          <p:cNvPr id="145" name="Google Shape;145;g6df89ac61b_0_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6df89ac61b_0_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200"/>
              <a:t>QUESTION DIFFERENT SCENARIOS OF WHAT THAT PERSON WOULD DO, LIKE,</a:t>
            </a:r>
            <a:endParaRPr sz="1200"/>
          </a:p>
          <a:p>
            <a:pPr indent="0" lvl="0" marL="0" rtl="0" algn="l">
              <a:lnSpc>
                <a:spcPct val="115000"/>
              </a:lnSpc>
              <a:spcBef>
                <a:spcPts val="0"/>
              </a:spcBef>
              <a:spcAft>
                <a:spcPts val="0"/>
              </a:spcAft>
              <a:buNone/>
            </a:pPr>
            <a:r>
              <a:t/>
            </a:r>
            <a:endParaRPr sz="1200"/>
          </a:p>
          <a:p>
            <a:pPr indent="0" lvl="0" marL="0" rtl="0" algn="l">
              <a:lnSpc>
                <a:spcPct val="115000"/>
              </a:lnSpc>
              <a:spcBef>
                <a:spcPts val="0"/>
              </a:spcBef>
              <a:spcAft>
                <a:spcPts val="0"/>
              </a:spcAft>
              <a:buNone/>
            </a:pPr>
            <a:r>
              <a:rPr lang="en" sz="1200"/>
              <a:t>TAKING A KID HOME ALONE, WHAT IF THEY’RE STUCK? WHAT WOULD YOU DO?</a:t>
            </a:r>
            <a:endParaRPr sz="1200"/>
          </a:p>
          <a:p>
            <a:pPr indent="0" lvl="0" marL="0" rtl="0" algn="l">
              <a:lnSpc>
                <a:spcPct val="115000"/>
              </a:lnSpc>
              <a:spcBef>
                <a:spcPts val="0"/>
              </a:spcBef>
              <a:spcAft>
                <a:spcPts val="0"/>
              </a:spcAft>
              <a:buNone/>
            </a:pPr>
            <a:r>
              <a:t/>
            </a:r>
            <a:endParaRPr sz="1200"/>
          </a:p>
          <a:p>
            <a:pPr indent="0" lvl="0" marL="0" rtl="0" algn="l">
              <a:lnSpc>
                <a:spcPct val="115000"/>
              </a:lnSpc>
              <a:spcBef>
                <a:spcPts val="0"/>
              </a:spcBef>
              <a:spcAft>
                <a:spcPts val="0"/>
              </a:spcAft>
              <a:buNone/>
            </a:pPr>
            <a:r>
              <a:rPr lang="en" sz="1200"/>
              <a:t>ASK ABOUT THEIR SPIRITUAL LIFE? UNDERSTAND THEIR FAITH JOURNEY</a:t>
            </a:r>
            <a:endParaRPr sz="1200"/>
          </a:p>
          <a:p>
            <a:pPr indent="0" lvl="0" marL="0" rtl="0" algn="l">
              <a:lnSpc>
                <a:spcPct val="115000"/>
              </a:lnSpc>
              <a:spcBef>
                <a:spcPts val="0"/>
              </a:spcBef>
              <a:spcAft>
                <a:spcPts val="0"/>
              </a:spcAft>
              <a:buNone/>
            </a:pPr>
            <a:r>
              <a:t/>
            </a:r>
            <a:endParaRPr sz="1200"/>
          </a:p>
          <a:p>
            <a:pPr indent="0" lvl="0" marL="0" rtl="0" algn="l">
              <a:lnSpc>
                <a:spcPct val="115000"/>
              </a:lnSpc>
              <a:spcBef>
                <a:spcPts val="0"/>
              </a:spcBef>
              <a:spcAft>
                <a:spcPts val="0"/>
              </a:spcAft>
              <a:buNone/>
            </a:pPr>
            <a:r>
              <a:rPr lang="en" sz="1200"/>
              <a:t>ASK IF THEY HAVE EVER BEEN ATTRACTED TO YOUNG PERSON AS AN ADULT? HAVE THEY EVER STRUGGLED WITH PORNOGRAPHY?</a:t>
            </a:r>
            <a:endParaRPr sz="1200"/>
          </a:p>
          <a:p>
            <a:pPr indent="0" lvl="0" marL="0" rtl="0" algn="l">
              <a:spcBef>
                <a:spcPts val="0"/>
              </a:spcBef>
              <a:spcAft>
                <a:spcPts val="0"/>
              </a:spcAft>
              <a:buNone/>
            </a:pPr>
            <a:r>
              <a:t/>
            </a:r>
            <a:endParaRPr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0" name="Shape 150"/>
        <p:cNvGrpSpPr/>
        <p:nvPr/>
      </p:nvGrpSpPr>
      <p:grpSpPr>
        <a:xfrm>
          <a:off x="0" y="0"/>
          <a:ext cx="0" cy="0"/>
          <a:chOff x="0" y="0"/>
          <a:chExt cx="0" cy="0"/>
        </a:xfrm>
      </p:grpSpPr>
      <p:sp>
        <p:nvSpPr>
          <p:cNvPr id="151" name="Google Shape;151;g6df89ac61b_0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6df89ac61b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Google Shape;157;g6df89ac61b_0_9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6df89ac61b_0_9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200"/>
              <a:t>LET’S MOVE TO THE TOPIC OF BOUNDARIES. SO WHAT DO WE MEAN WHEN WE TALK ABOUT BOUNDARIES? WE’RE GOING TO DISCUSS THE FOLLOWING:</a:t>
            </a:r>
            <a:endParaRPr sz="1200"/>
          </a:p>
          <a:p>
            <a:pPr indent="0" lvl="0" marL="0" rtl="0" algn="l">
              <a:lnSpc>
                <a:spcPct val="150000"/>
              </a:lnSpc>
              <a:spcBef>
                <a:spcPts val="0"/>
              </a:spcBef>
              <a:spcAft>
                <a:spcPts val="0"/>
              </a:spcAft>
              <a:buNone/>
            </a:pPr>
            <a:r>
              <a:rPr lang="en" sz="1200"/>
              <a:t>●PHYSICAL</a:t>
            </a:r>
            <a:endParaRPr sz="1200"/>
          </a:p>
          <a:p>
            <a:pPr indent="0" lvl="0" marL="0" rtl="0" algn="l">
              <a:lnSpc>
                <a:spcPct val="150000"/>
              </a:lnSpc>
              <a:spcBef>
                <a:spcPts val="0"/>
              </a:spcBef>
              <a:spcAft>
                <a:spcPts val="0"/>
              </a:spcAft>
              <a:buNone/>
            </a:pPr>
            <a:r>
              <a:rPr lang="en" sz="1200"/>
              <a:t>●EMOTIONAL</a:t>
            </a:r>
            <a:endParaRPr sz="1200"/>
          </a:p>
          <a:p>
            <a:pPr indent="0" lvl="0" marL="0" rtl="0" algn="l">
              <a:lnSpc>
                <a:spcPct val="150000"/>
              </a:lnSpc>
              <a:spcBef>
                <a:spcPts val="0"/>
              </a:spcBef>
              <a:spcAft>
                <a:spcPts val="0"/>
              </a:spcAft>
              <a:buNone/>
            </a:pPr>
            <a:r>
              <a:rPr lang="en" sz="1200"/>
              <a:t>●COMMUNICATION</a:t>
            </a:r>
            <a:endParaRPr sz="1200"/>
          </a:p>
          <a:p>
            <a:pPr indent="0" lvl="0" marL="0" rtl="0" algn="l">
              <a:lnSpc>
                <a:spcPct val="150000"/>
              </a:lnSpc>
              <a:spcBef>
                <a:spcPts val="0"/>
              </a:spcBef>
              <a:spcAft>
                <a:spcPts val="0"/>
              </a:spcAft>
              <a:buNone/>
            </a:pPr>
            <a:r>
              <a:rPr lang="en" sz="1200"/>
              <a:t>●ACCOUNTABILITY</a:t>
            </a:r>
            <a:endParaRPr sz="1200"/>
          </a:p>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2" name="Shape 162"/>
        <p:cNvGrpSpPr/>
        <p:nvPr/>
      </p:nvGrpSpPr>
      <p:grpSpPr>
        <a:xfrm>
          <a:off x="0" y="0"/>
          <a:ext cx="0" cy="0"/>
          <a:chOff x="0" y="0"/>
          <a:chExt cx="0" cy="0"/>
        </a:xfrm>
      </p:grpSpPr>
      <p:sp>
        <p:nvSpPr>
          <p:cNvPr id="163" name="Google Shape;163;g6df89ac61b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6df89ac61b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200"/>
              <a:t>WHY DO WE NEED BOUNDARIES?</a:t>
            </a:r>
            <a:endParaRPr sz="1200"/>
          </a:p>
          <a:p>
            <a:pPr indent="0" lvl="0" marL="0" rtl="0" algn="l">
              <a:lnSpc>
                <a:spcPct val="115000"/>
              </a:lnSpc>
              <a:spcBef>
                <a:spcPts val="0"/>
              </a:spcBef>
              <a:spcAft>
                <a:spcPts val="0"/>
              </a:spcAft>
              <a:buNone/>
            </a:pPr>
            <a:r>
              <a:t/>
            </a:r>
            <a:endParaRPr sz="1200"/>
          </a:p>
          <a:p>
            <a:pPr indent="0" lvl="0" marL="0" rtl="0" algn="l">
              <a:lnSpc>
                <a:spcPct val="115000"/>
              </a:lnSpc>
              <a:spcBef>
                <a:spcPts val="0"/>
              </a:spcBef>
              <a:spcAft>
                <a:spcPts val="0"/>
              </a:spcAft>
              <a:buNone/>
            </a:pPr>
            <a:r>
              <a:rPr lang="en" sz="1200"/>
              <a:t>BOUNDARIES ARE PARTICULARLY EFFECTIVE IN SAFEGUARDING AGAINST SITUATIONAL PREDATORS.</a:t>
            </a:r>
            <a:endParaRPr sz="1200"/>
          </a:p>
          <a:p>
            <a:pPr indent="0" lvl="0" marL="0" rtl="0" algn="l">
              <a:lnSpc>
                <a:spcPct val="115000"/>
              </a:lnSpc>
              <a:spcBef>
                <a:spcPts val="0"/>
              </a:spcBef>
              <a:spcAft>
                <a:spcPts val="0"/>
              </a:spcAft>
              <a:buNone/>
            </a:pPr>
            <a:r>
              <a:t/>
            </a:r>
            <a:endParaRPr sz="1200"/>
          </a:p>
          <a:p>
            <a:pPr indent="0" lvl="0" marL="0" rtl="0" algn="l">
              <a:lnSpc>
                <a:spcPct val="115000"/>
              </a:lnSpc>
              <a:spcBef>
                <a:spcPts val="0"/>
              </a:spcBef>
              <a:spcAft>
                <a:spcPts val="0"/>
              </a:spcAft>
              <a:buNone/>
            </a:pPr>
            <a:r>
              <a:rPr lang="en" sz="1200"/>
              <a:t>BOUNDARIES TAKE AWAY ANY OPPORTUNITY TO GAIN ACCESS TO A CHILD OR YOUTH.</a:t>
            </a:r>
            <a:endParaRPr sz="1200"/>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0" name="Shape 60"/>
        <p:cNvGrpSpPr/>
        <p:nvPr/>
      </p:nvGrpSpPr>
      <p:grpSpPr>
        <a:xfrm>
          <a:off x="0" y="0"/>
          <a:ext cx="0" cy="0"/>
          <a:chOff x="0" y="0"/>
          <a:chExt cx="0" cy="0"/>
        </a:xfrm>
      </p:grpSpPr>
      <p:sp>
        <p:nvSpPr>
          <p:cNvPr id="61" name="Google Shape;61;g6dcdfb9c23_0_1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6dcdfb9c23_0_1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t>THESE ARE THE OBJECTIVES FOR TODAY’S WORKSHOP</a:t>
            </a:r>
            <a:endParaRPr/>
          </a:p>
          <a:p>
            <a:pPr indent="0" lvl="0" marL="0" rtl="0" algn="l">
              <a:lnSpc>
                <a:spcPct val="115000"/>
              </a:lnSpc>
              <a:spcBef>
                <a:spcPts val="0"/>
              </a:spcBef>
              <a:spcAft>
                <a:spcPts val="0"/>
              </a:spcAft>
              <a:buNone/>
            </a:pPr>
            <a:r>
              <a:rPr lang="en"/>
              <a:t>WE WILL…</a:t>
            </a:r>
            <a:endParaRPr/>
          </a:p>
          <a:p>
            <a:pPr indent="0" lvl="0" marL="76200" rtl="0" algn="l">
              <a:lnSpc>
                <a:spcPct val="115000"/>
              </a:lnSpc>
              <a:spcBef>
                <a:spcPts val="1800"/>
              </a:spcBef>
              <a:spcAft>
                <a:spcPts val="0"/>
              </a:spcAft>
              <a:buNone/>
            </a:pPr>
            <a:r>
              <a:rPr lang="en">
                <a:latin typeface="Oswald"/>
                <a:ea typeface="Oswald"/>
                <a:cs typeface="Oswald"/>
                <a:sym typeface="Oswald"/>
              </a:rPr>
              <a:t>(NEXT SLIDE)</a:t>
            </a:r>
            <a:endParaRPr>
              <a:latin typeface="Oswald"/>
              <a:ea typeface="Oswald"/>
              <a:cs typeface="Oswald"/>
              <a:sym typeface="Oswald"/>
            </a:endParaRPr>
          </a:p>
          <a:p>
            <a:pPr indent="0" lvl="0" marL="0" rtl="0" algn="l">
              <a:spcBef>
                <a:spcPts val="0"/>
              </a:spcBef>
              <a:spcAft>
                <a:spcPts val="0"/>
              </a:spcAft>
              <a:buNone/>
            </a:pPr>
            <a:r>
              <a:t/>
            </a:r>
            <a:endParaRPr>
              <a:latin typeface="Oswald"/>
              <a:ea typeface="Oswald"/>
              <a:cs typeface="Oswald"/>
              <a:sym typeface="Oswa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8" name="Shape 168"/>
        <p:cNvGrpSpPr/>
        <p:nvPr/>
      </p:nvGrpSpPr>
      <p:grpSpPr>
        <a:xfrm>
          <a:off x="0" y="0"/>
          <a:ext cx="0" cy="0"/>
          <a:chOff x="0" y="0"/>
          <a:chExt cx="0" cy="0"/>
        </a:xfrm>
      </p:grpSpPr>
      <p:sp>
        <p:nvSpPr>
          <p:cNvPr id="169" name="Google Shape;169;g6df89ac61b_0_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6df89ac61b_0_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200"/>
              <a:t>BOUNDARIES ALSO HELP WITH ENSURING YOUR MINISTRY IS ABOVE REPROACH.</a:t>
            </a:r>
            <a:endParaRPr sz="1200"/>
          </a:p>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3" name="Shape 173"/>
        <p:cNvGrpSpPr/>
        <p:nvPr/>
      </p:nvGrpSpPr>
      <p:grpSpPr>
        <a:xfrm>
          <a:off x="0" y="0"/>
          <a:ext cx="0" cy="0"/>
          <a:chOff x="0" y="0"/>
          <a:chExt cx="0" cy="0"/>
        </a:xfrm>
      </p:grpSpPr>
      <p:sp>
        <p:nvSpPr>
          <p:cNvPr id="174" name="Google Shape;174;g6df89ac61b_0_1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5" name="Google Shape;175;g6df89ac61b_0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200"/>
              <a:t>HOW DOES YOUR CHURCH HANDLE THE FOLLOWING:</a:t>
            </a:r>
            <a:endParaRPr sz="1200"/>
          </a:p>
          <a:p>
            <a:pPr indent="0" lvl="0" marL="0" rtl="0" algn="l">
              <a:spcBef>
                <a:spcPts val="0"/>
              </a:spcBef>
              <a:spcAft>
                <a:spcPts val="0"/>
              </a:spcAft>
              <a:buNone/>
            </a:pPr>
            <a:r>
              <a:t/>
            </a:r>
            <a:endParaRPr sz="1200"/>
          </a:p>
          <a:p>
            <a:pPr indent="-304800" lvl="0" marL="457200" rtl="0" algn="l">
              <a:spcBef>
                <a:spcPts val="0"/>
              </a:spcBef>
              <a:spcAft>
                <a:spcPts val="0"/>
              </a:spcAft>
              <a:buSzPts val="1200"/>
              <a:buChar char="●"/>
            </a:pPr>
            <a:r>
              <a:rPr lang="en" sz="1200"/>
              <a:t>CONTACT</a:t>
            </a:r>
            <a:endParaRPr sz="1200"/>
          </a:p>
          <a:p>
            <a:pPr indent="-304800" lvl="1" marL="914400" rtl="0" algn="l">
              <a:spcBef>
                <a:spcPts val="0"/>
              </a:spcBef>
              <a:spcAft>
                <a:spcPts val="0"/>
              </a:spcAft>
              <a:buSzPts val="1200"/>
              <a:buChar char="○"/>
            </a:pPr>
            <a:r>
              <a:rPr lang="en" sz="1200"/>
              <a:t>HUGS (NEUTRAL SIDE HUG OR FIST PUMP)</a:t>
            </a:r>
            <a:endParaRPr sz="1200"/>
          </a:p>
          <a:p>
            <a:pPr indent="-304800" lvl="1" marL="914400" rtl="0" algn="l">
              <a:spcBef>
                <a:spcPts val="0"/>
              </a:spcBef>
              <a:spcAft>
                <a:spcPts val="0"/>
              </a:spcAft>
              <a:buSzPts val="1200"/>
              <a:buChar char="○"/>
            </a:pPr>
            <a:r>
              <a:rPr lang="en" sz="1200"/>
              <a:t>LAP-SITTING  (FOR VERY YOUNG CHILDREN WHO NEED CONSOLING – VERY SHORT DURATION, NEVER OKAY FOR MEN)</a:t>
            </a:r>
            <a:endParaRPr sz="1200"/>
          </a:p>
          <a:p>
            <a:pPr indent="-304800" lvl="1" marL="914400" rtl="0" algn="l">
              <a:spcBef>
                <a:spcPts val="0"/>
              </a:spcBef>
              <a:spcAft>
                <a:spcPts val="0"/>
              </a:spcAft>
              <a:buSzPts val="1200"/>
              <a:buChar char="○"/>
            </a:pPr>
            <a:r>
              <a:rPr lang="en" sz="1200"/>
              <a:t>CONSOLING (HOW CAN YOU CONSOLE AND CONVEY WARMTH WITHOUT HUGGING OR PHYSICAL CONTACT)</a:t>
            </a:r>
            <a:endParaRPr sz="1200"/>
          </a:p>
          <a:p>
            <a:pPr indent="-304800" lvl="0" marL="457200" rtl="0" algn="l">
              <a:spcBef>
                <a:spcPts val="0"/>
              </a:spcBef>
              <a:spcAft>
                <a:spcPts val="0"/>
              </a:spcAft>
              <a:buSzPts val="1200"/>
              <a:buChar char="●"/>
            </a:pPr>
            <a:r>
              <a:rPr lang="en" sz="1200"/>
              <a:t>NEVER ALONE</a:t>
            </a:r>
            <a:endParaRPr sz="1200"/>
          </a:p>
          <a:p>
            <a:pPr indent="-304800" lvl="1" marL="914400" rtl="0" algn="l">
              <a:spcBef>
                <a:spcPts val="0"/>
              </a:spcBef>
              <a:spcAft>
                <a:spcPts val="0"/>
              </a:spcAft>
              <a:buSzPts val="1200"/>
              <a:buChar char="○"/>
            </a:pPr>
            <a:r>
              <a:rPr lang="en" sz="1200"/>
              <a:t>TRANSPORTATION</a:t>
            </a:r>
            <a:endParaRPr sz="1200"/>
          </a:p>
          <a:p>
            <a:pPr indent="-304800" lvl="1" marL="914400" rtl="0" algn="l">
              <a:spcBef>
                <a:spcPts val="0"/>
              </a:spcBef>
              <a:spcAft>
                <a:spcPts val="0"/>
              </a:spcAft>
              <a:buSzPts val="1200"/>
              <a:buChar char="○"/>
            </a:pPr>
            <a:r>
              <a:rPr lang="en" sz="1200"/>
              <a:t>HANGING OUT (PRE/POST EVENT)</a:t>
            </a:r>
            <a:endParaRPr sz="1200"/>
          </a:p>
          <a:p>
            <a:pPr indent="-304800" lvl="0" marL="457200" rtl="0" algn="l">
              <a:spcBef>
                <a:spcPts val="0"/>
              </a:spcBef>
              <a:spcAft>
                <a:spcPts val="0"/>
              </a:spcAft>
              <a:buSzPts val="1200"/>
              <a:buChar char="●"/>
            </a:pPr>
            <a:r>
              <a:rPr lang="en" sz="1200"/>
              <a:t>DO YOU HAVE A PROCEDURE IN PLACE THAT PRIOR TO EVERY GATHERING YOU DO WALK-THRU TO ENSURE THERE ARE NO UNLOCKED OFFICES, CLOSETS, HIDDEN AREAS THAT COULD BE USED TO ISOLATE A CHILD OR YOUTH. IT’S A GOOD PROTOCOL.</a:t>
            </a:r>
            <a:endParaRPr sz="1200"/>
          </a:p>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9" name="Shape 179"/>
        <p:cNvGrpSpPr/>
        <p:nvPr/>
      </p:nvGrpSpPr>
      <p:grpSpPr>
        <a:xfrm>
          <a:off x="0" y="0"/>
          <a:ext cx="0" cy="0"/>
          <a:chOff x="0" y="0"/>
          <a:chExt cx="0" cy="0"/>
        </a:xfrm>
      </p:grpSpPr>
      <p:sp>
        <p:nvSpPr>
          <p:cNvPr id="180" name="Google Shape;180;g6df89ac61b_0_10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1" name="Google Shape;181;g6df89ac61b_0_10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t>1.CUT BACK YOUR TIME WITH THESE GIRLS.</a:t>
            </a:r>
            <a:endParaRPr/>
          </a:p>
          <a:p>
            <a:pPr indent="0" lvl="0" marL="457200" rtl="0" algn="l">
              <a:lnSpc>
                <a:spcPct val="115000"/>
              </a:lnSpc>
              <a:spcBef>
                <a:spcPts val="0"/>
              </a:spcBef>
              <a:spcAft>
                <a:spcPts val="0"/>
              </a:spcAft>
              <a:buNone/>
            </a:pPr>
            <a:r>
              <a:rPr lang="en"/>
              <a:t>1.FOCUS ATTENTION ON THE GUYS IN THE GROUP AND HAVE A FEMALE TAKE THE LEAD WITH THE GIRLS.</a:t>
            </a:r>
            <a:endParaRPr/>
          </a:p>
          <a:p>
            <a:pPr indent="0" lvl="0" marL="457200" rtl="0" algn="l">
              <a:lnSpc>
                <a:spcPct val="115000"/>
              </a:lnSpc>
              <a:spcBef>
                <a:spcPts val="0"/>
              </a:spcBef>
              <a:spcAft>
                <a:spcPts val="0"/>
              </a:spcAft>
              <a:buNone/>
            </a:pPr>
            <a:r>
              <a:rPr lang="en"/>
              <a:t>2.BE VERY CAREFUL AND STRICT REGARDING YOUR PHYSICAL CONTACT AND VERBAL INTERACTION WITH THESE YOUNG WOMEN. FIST PUMPS OR NEUTRAL SIDE HUGS IN PUBLIC ONLY.</a:t>
            </a:r>
            <a:endParaRPr/>
          </a:p>
          <a:p>
            <a:pPr indent="0" lvl="0" marL="457200" rtl="0" algn="l">
              <a:lnSpc>
                <a:spcPct val="115000"/>
              </a:lnSpc>
              <a:spcBef>
                <a:spcPts val="0"/>
              </a:spcBef>
              <a:spcAft>
                <a:spcPts val="0"/>
              </a:spcAft>
              <a:buNone/>
            </a:pPr>
            <a:r>
              <a:rPr lang="en"/>
              <a:t>3.AVOID CONVERSATIONS ABOUT THEIR PHYSICAL APPEARANCE OR SEXUAL TOPICS</a:t>
            </a:r>
            <a:endParaRPr/>
          </a:p>
          <a:p>
            <a:pPr indent="0" lvl="0" marL="0" rtl="0" algn="l">
              <a:lnSpc>
                <a:spcPct val="115000"/>
              </a:lnSpc>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4" name="Shape 184"/>
        <p:cNvGrpSpPr/>
        <p:nvPr/>
      </p:nvGrpSpPr>
      <p:grpSpPr>
        <a:xfrm>
          <a:off x="0" y="0"/>
          <a:ext cx="0" cy="0"/>
          <a:chOff x="0" y="0"/>
          <a:chExt cx="0" cy="0"/>
        </a:xfrm>
      </p:grpSpPr>
      <p:sp>
        <p:nvSpPr>
          <p:cNvPr id="185" name="Google Shape;185;g6df89ac61b_0_1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6df89ac61b_0_1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lang="en" sz="1200"/>
              <a:t>ONCE AGAIN NEVER ALONE APPLIES TO ALL FORMS OF COMMUNICATION, SO PRIVATE CONVERSATIONS ARE OUT.</a:t>
            </a:r>
            <a:endParaRPr sz="1200"/>
          </a:p>
          <a:p>
            <a:pPr indent="0" lvl="0" marL="0" rtl="0" algn="l">
              <a:lnSpc>
                <a:spcPct val="150000"/>
              </a:lnSpc>
              <a:spcBef>
                <a:spcPts val="0"/>
              </a:spcBef>
              <a:spcAft>
                <a:spcPts val="0"/>
              </a:spcAft>
              <a:buNone/>
            </a:pPr>
            <a:r>
              <a:rPr lang="en" sz="1200"/>
              <a:t>AT ONE TIME IT MAY HAVE BEEN A SAFE GUIDELINE THAT PRIVATE CONVERSATION ARE OKAY AS LONG AS THEY ARE SAME SEX. HOWEVER, THIS IS RISKY IN TODAY’S CULTURE.</a:t>
            </a:r>
            <a:endParaRPr sz="1200"/>
          </a:p>
          <a:p>
            <a:pPr indent="0" lvl="0" marL="0" rtl="0" algn="l">
              <a:lnSpc>
                <a:spcPct val="150000"/>
              </a:lnSpc>
              <a:spcBef>
                <a:spcPts val="0"/>
              </a:spcBef>
              <a:spcAft>
                <a:spcPts val="0"/>
              </a:spcAft>
              <a:buNone/>
            </a:pPr>
            <a:r>
              <a:rPr lang="en" sz="1200"/>
              <a:t>ONE-ON-ONE CONVERSATIONS MAY BE OKAY BUT MAKE SURE THEY ARE IN AN OPEN AREA WITHIN SIGHT OF OTHER LEADERS.</a:t>
            </a:r>
            <a:endParaRPr sz="1200"/>
          </a:p>
          <a:p>
            <a:pPr indent="0" lvl="0" marL="0" rtl="0" algn="l">
              <a:lnSpc>
                <a:spcPct val="150000"/>
              </a:lnSpc>
              <a:spcBef>
                <a:spcPts val="0"/>
              </a:spcBef>
              <a:spcAft>
                <a:spcPts val="0"/>
              </a:spcAft>
              <a:buNone/>
            </a:pPr>
            <a:r>
              <a:rPr lang="en" sz="1200"/>
              <a:t>NO CLOSED-DOOR OFFICE SESSIONS</a:t>
            </a:r>
            <a:endParaRPr sz="1200"/>
          </a:p>
          <a:p>
            <a:pPr indent="0" lvl="0" marL="0" rtl="0" algn="l">
              <a:lnSpc>
                <a:spcPct val="150000"/>
              </a:lnSpc>
              <a:spcBef>
                <a:spcPts val="0"/>
              </a:spcBef>
              <a:spcAft>
                <a:spcPts val="0"/>
              </a:spcAft>
              <a:buNone/>
            </a:pPr>
            <a:r>
              <a:t/>
            </a:r>
            <a:endParaRPr sz="1200"/>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0" name="Shape 190"/>
        <p:cNvGrpSpPr/>
        <p:nvPr/>
      </p:nvGrpSpPr>
      <p:grpSpPr>
        <a:xfrm>
          <a:off x="0" y="0"/>
          <a:ext cx="0" cy="0"/>
          <a:chOff x="0" y="0"/>
          <a:chExt cx="0" cy="0"/>
        </a:xfrm>
      </p:grpSpPr>
      <p:sp>
        <p:nvSpPr>
          <p:cNvPr id="191" name="Google Shape;191;g6df89ac61b_0_1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2" name="Google Shape;192;g6df89ac61b_0_1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lang="en" sz="1200"/>
              <a:t>NEVER ALONE APPLIES AS MUCH TO SOCIAL MEDIA COMMUNICATION AS IT DOES TO PHYSICAL CONTACT, EMOTIONAL CONNECTION, AND OTHER FORMS OF COMMUNICATION.</a:t>
            </a:r>
            <a:endParaRPr sz="1200"/>
          </a:p>
          <a:p>
            <a:pPr indent="0" lvl="0" marL="0" rtl="0" algn="l">
              <a:lnSpc>
                <a:spcPct val="150000"/>
              </a:lnSpc>
              <a:spcBef>
                <a:spcPts val="0"/>
              </a:spcBef>
              <a:spcAft>
                <a:spcPts val="0"/>
              </a:spcAft>
              <a:buNone/>
            </a:pPr>
            <a:r>
              <a:rPr lang="en" sz="1200"/>
              <a:t>HOW DO YOU USE SOCIAL MEDIA?</a:t>
            </a:r>
            <a:endParaRPr sz="1200"/>
          </a:p>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6" name="Shape 196"/>
        <p:cNvGrpSpPr/>
        <p:nvPr/>
      </p:nvGrpSpPr>
      <p:grpSpPr>
        <a:xfrm>
          <a:off x="0" y="0"/>
          <a:ext cx="0" cy="0"/>
          <a:chOff x="0" y="0"/>
          <a:chExt cx="0" cy="0"/>
        </a:xfrm>
      </p:grpSpPr>
      <p:sp>
        <p:nvSpPr>
          <p:cNvPr id="197" name="Google Shape;197;g6df89ac61b_0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8" name="Google Shape;198;g6df89ac61b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lang="en" sz="1200"/>
              <a:t>BOUNDARIES AND EXPECTATIONS MUST BE COMMUNICATED TO ALL STAKEHOLDERS:</a:t>
            </a:r>
            <a:endParaRPr sz="1200"/>
          </a:p>
          <a:p>
            <a:pPr indent="-304800" lvl="0" marL="457200" rtl="0" algn="l">
              <a:lnSpc>
                <a:spcPct val="150000"/>
              </a:lnSpc>
              <a:spcBef>
                <a:spcPts val="0"/>
              </a:spcBef>
              <a:spcAft>
                <a:spcPts val="0"/>
              </a:spcAft>
              <a:buSzPts val="1200"/>
              <a:buAutoNum type="arabicParenR"/>
            </a:pPr>
            <a:r>
              <a:rPr lang="en" sz="1200"/>
              <a:t>OBVIOUSLY, STAFF AND VOLUNTEERS, NOT JUST ONCE WHEN THEY ARE TRAINING/ORIENTED, BUT THIS SHOULD BE DISCUSSED ON A REGULAR BASIS.</a:t>
            </a:r>
            <a:endParaRPr sz="1200"/>
          </a:p>
          <a:p>
            <a:pPr indent="-304800" lvl="1" marL="914400" rtl="0" algn="l">
              <a:lnSpc>
                <a:spcPct val="150000"/>
              </a:lnSpc>
              <a:spcBef>
                <a:spcPts val="0"/>
              </a:spcBef>
              <a:spcAft>
                <a:spcPts val="0"/>
              </a:spcAft>
              <a:buSzPts val="1200"/>
              <a:buAutoNum type="alphaLcParenR"/>
            </a:pPr>
            <a:r>
              <a:rPr lang="en" sz="1200"/>
              <a:t>CONSIDER HAVING YOUR VOLUNTEERS SIGN AN AGREEMENT CLEARLY STATING BOUNDARIES/EXPECTATIONS</a:t>
            </a:r>
            <a:endParaRPr sz="1200"/>
          </a:p>
          <a:p>
            <a:pPr indent="-304800" lvl="0" marL="457200" rtl="0" algn="l">
              <a:lnSpc>
                <a:spcPct val="150000"/>
              </a:lnSpc>
              <a:spcBef>
                <a:spcPts val="0"/>
              </a:spcBef>
              <a:spcAft>
                <a:spcPts val="0"/>
              </a:spcAft>
              <a:buSzPts val="1200"/>
              <a:buAutoNum type="arabicParenR"/>
            </a:pPr>
            <a:r>
              <a:rPr lang="en" sz="1200"/>
              <a:t>PARENTS NEED TO UNDERSTAND THE BOUNDARIES YOU’VE PUT IN PLACE FOR YOUR STAFF AND VOLUNTEERS.</a:t>
            </a:r>
            <a:endParaRPr sz="1200"/>
          </a:p>
          <a:p>
            <a:pPr indent="-304800" lvl="1" marL="914400" rtl="0" algn="l">
              <a:lnSpc>
                <a:spcPct val="150000"/>
              </a:lnSpc>
              <a:spcBef>
                <a:spcPts val="0"/>
              </a:spcBef>
              <a:spcAft>
                <a:spcPts val="0"/>
              </a:spcAft>
              <a:buSzPts val="1200"/>
              <a:buAutoNum type="alphaLcParenR"/>
            </a:pPr>
            <a:r>
              <a:rPr lang="en" sz="1200"/>
              <a:t>HELPS THEM TO FEEL SAFE HAVING THEIR CHILDREN INVOLVED</a:t>
            </a:r>
            <a:endParaRPr sz="1200"/>
          </a:p>
          <a:p>
            <a:pPr indent="0" lvl="0" marL="457200" rtl="0" algn="l">
              <a:lnSpc>
                <a:spcPct val="150000"/>
              </a:lnSpc>
              <a:spcBef>
                <a:spcPts val="0"/>
              </a:spcBef>
              <a:spcAft>
                <a:spcPts val="0"/>
              </a:spcAft>
              <a:buNone/>
            </a:pPr>
            <a:r>
              <a:rPr lang="en" sz="1200"/>
              <a:t>2) PROVIDE THEM A WAY TO TALK WITH THEIR CHILDREN ABOUT THE BOUNDARIES</a:t>
            </a:r>
            <a:endParaRPr sz="1200"/>
          </a:p>
          <a:p>
            <a:pPr indent="-304800" lvl="0" marL="457200" rtl="0" algn="l">
              <a:lnSpc>
                <a:spcPct val="150000"/>
              </a:lnSpc>
              <a:spcBef>
                <a:spcPts val="0"/>
              </a:spcBef>
              <a:spcAft>
                <a:spcPts val="0"/>
              </a:spcAft>
              <a:buSzPts val="1200"/>
              <a:buAutoNum type="arabicParenR"/>
            </a:pPr>
            <a:r>
              <a:rPr lang="en" sz="1200"/>
              <a:t>CHILDREN AND YOUTH SHOULD BE TOLD ABOUT THE BOUNDARIES AND EXPECTATIONS.</a:t>
            </a:r>
            <a:endParaRPr sz="1200"/>
          </a:p>
          <a:p>
            <a:pPr indent="-304800" lvl="1" marL="914400" rtl="0" algn="l">
              <a:lnSpc>
                <a:spcPct val="150000"/>
              </a:lnSpc>
              <a:spcBef>
                <a:spcPts val="0"/>
              </a:spcBef>
              <a:spcAft>
                <a:spcPts val="0"/>
              </a:spcAft>
              <a:buSzPts val="1200"/>
              <a:buAutoNum type="alphaLcParenR"/>
            </a:pPr>
            <a:r>
              <a:rPr lang="en" sz="1200"/>
              <a:t>AGE APPROPRIATE CONVERSATIONS</a:t>
            </a:r>
            <a:endParaRPr sz="1200"/>
          </a:p>
          <a:p>
            <a:pPr indent="0" lvl="0" marL="457200" rtl="0" algn="l">
              <a:lnSpc>
                <a:spcPct val="150000"/>
              </a:lnSpc>
              <a:spcBef>
                <a:spcPts val="0"/>
              </a:spcBef>
              <a:spcAft>
                <a:spcPts val="0"/>
              </a:spcAft>
              <a:buNone/>
            </a:pPr>
            <a:r>
              <a:rPr lang="en" sz="1200"/>
              <a:t>2) YOUNGER CHILDREN SHOULD HAVE THE CONVERSATION WITH THEIR PARENTS</a:t>
            </a:r>
            <a:endParaRPr sz="1200"/>
          </a:p>
          <a:p>
            <a:pPr indent="0" lvl="0" marL="457200" rtl="0" algn="l">
              <a:lnSpc>
                <a:spcPct val="150000"/>
              </a:lnSpc>
              <a:spcBef>
                <a:spcPts val="0"/>
              </a:spcBef>
              <a:spcAft>
                <a:spcPts val="0"/>
              </a:spcAft>
              <a:buNone/>
            </a:pPr>
            <a:r>
              <a:rPr lang="en" sz="1200"/>
              <a:t>3) OLDER STUDENTS SHOULD BE INTRODUCED TO THE BOUNDARIES AND EXPECTATIONS</a:t>
            </a:r>
            <a:endParaRPr sz="1200"/>
          </a:p>
          <a:p>
            <a:pPr indent="0" lvl="0" marL="0" rtl="0" algn="l">
              <a:spcBef>
                <a:spcPts val="0"/>
              </a:spcBef>
              <a:spcAft>
                <a:spcPts val="0"/>
              </a:spcAft>
              <a:buNone/>
            </a:pPr>
            <a:r>
              <a:t/>
            </a:r>
            <a:endParaRPr sz="1200"/>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2" name="Shape 202"/>
        <p:cNvGrpSpPr/>
        <p:nvPr/>
      </p:nvGrpSpPr>
      <p:grpSpPr>
        <a:xfrm>
          <a:off x="0" y="0"/>
          <a:ext cx="0" cy="0"/>
          <a:chOff x="0" y="0"/>
          <a:chExt cx="0" cy="0"/>
        </a:xfrm>
      </p:grpSpPr>
      <p:sp>
        <p:nvSpPr>
          <p:cNvPr id="203" name="Google Shape;203;g6df89ac61b_0_1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4" name="Google Shape;204;g6df89ac61b_0_1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lang="en" sz="1200"/>
              <a:t>ACCOUNTABILITY GOES DEEPER THAN JUST COMMUNICATING THE BOUNDARIES AND EXPECTATIONS.</a:t>
            </a:r>
            <a:endParaRPr sz="1200"/>
          </a:p>
          <a:p>
            <a:pPr indent="0" lvl="0" marL="0" rtl="0" algn="l">
              <a:lnSpc>
                <a:spcPct val="150000"/>
              </a:lnSpc>
              <a:spcBef>
                <a:spcPts val="0"/>
              </a:spcBef>
              <a:spcAft>
                <a:spcPts val="0"/>
              </a:spcAft>
              <a:buNone/>
            </a:pPr>
            <a:r>
              <a:rPr lang="en" sz="1200"/>
              <a:t>IT’S IMPORTANT THAT THE STAFF AND VOLUNTEERS ARE STAYING ACCOUNTABLE TO SPIRITUAL HEALTH AND GROWTH</a:t>
            </a:r>
            <a:endParaRPr sz="1200"/>
          </a:p>
          <a:p>
            <a:pPr indent="0" lvl="0" marL="0" rtl="0" algn="l">
              <a:lnSpc>
                <a:spcPct val="150000"/>
              </a:lnSpc>
              <a:spcBef>
                <a:spcPts val="0"/>
              </a:spcBef>
              <a:spcAft>
                <a:spcPts val="0"/>
              </a:spcAft>
              <a:buNone/>
            </a:pPr>
            <a:r>
              <a:rPr lang="en" sz="1200"/>
              <a:t>● WHAT ARE KEY INDICATORS OF SPIRITUAL GROWTH FOR STAFF AND VOLUNTEERS?</a:t>
            </a:r>
            <a:endParaRPr sz="1200"/>
          </a:p>
          <a:p>
            <a:pPr indent="0" lvl="0" marL="0" rtl="0" algn="l">
              <a:lnSpc>
                <a:spcPct val="150000"/>
              </a:lnSpc>
              <a:spcBef>
                <a:spcPts val="0"/>
              </a:spcBef>
              <a:spcAft>
                <a:spcPts val="0"/>
              </a:spcAft>
              <a:buNone/>
            </a:pPr>
            <a:r>
              <a:rPr lang="en" sz="1200"/>
              <a:t>CHECK IN TO ENSURE STAFF AND VOLUNTEERS ARE CONNECTED SPIRITUALLY AND NOT WAVERING IN THEIR FAITH</a:t>
            </a:r>
            <a:endParaRPr sz="1200"/>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8" name="Shape 208"/>
        <p:cNvGrpSpPr/>
        <p:nvPr/>
      </p:nvGrpSpPr>
      <p:grpSpPr>
        <a:xfrm>
          <a:off x="0" y="0"/>
          <a:ext cx="0" cy="0"/>
          <a:chOff x="0" y="0"/>
          <a:chExt cx="0" cy="0"/>
        </a:xfrm>
      </p:grpSpPr>
      <p:sp>
        <p:nvSpPr>
          <p:cNvPr id="209" name="Google Shape;209;g6df89ac61b_0_1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0" name="Google Shape;210;g6df89ac61b_0_1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3" name="Shape 213"/>
        <p:cNvGrpSpPr/>
        <p:nvPr/>
      </p:nvGrpSpPr>
      <p:grpSpPr>
        <a:xfrm>
          <a:off x="0" y="0"/>
          <a:ext cx="0" cy="0"/>
          <a:chOff x="0" y="0"/>
          <a:chExt cx="0" cy="0"/>
        </a:xfrm>
      </p:grpSpPr>
      <p:sp>
        <p:nvSpPr>
          <p:cNvPr id="214" name="Google Shape;214;g6df89ac61b_0_1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5" name="Google Shape;215;g6df89ac61b_0_1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200"/>
              <a:t>I JUST WANT TO TOUCH ON THE KEY ELEMENTS OF MANDATED REPORTER LAWS.</a:t>
            </a:r>
            <a:endParaRPr sz="1200"/>
          </a:p>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9" name="Shape 219"/>
        <p:cNvGrpSpPr/>
        <p:nvPr/>
      </p:nvGrpSpPr>
      <p:grpSpPr>
        <a:xfrm>
          <a:off x="0" y="0"/>
          <a:ext cx="0" cy="0"/>
          <a:chOff x="0" y="0"/>
          <a:chExt cx="0" cy="0"/>
        </a:xfrm>
      </p:grpSpPr>
      <p:sp>
        <p:nvSpPr>
          <p:cNvPr id="220" name="Google Shape;220;g6df89ac61b_0_1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1" name="Google Shape;221;g6df89ac61b_0_1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 name="Shape 66"/>
        <p:cNvGrpSpPr/>
        <p:nvPr/>
      </p:nvGrpSpPr>
      <p:grpSpPr>
        <a:xfrm>
          <a:off x="0" y="0"/>
          <a:ext cx="0" cy="0"/>
          <a:chOff x="0" y="0"/>
          <a:chExt cx="0" cy="0"/>
        </a:xfrm>
      </p:grpSpPr>
      <p:sp>
        <p:nvSpPr>
          <p:cNvPr id="67" name="Google Shape;67;g6df89ac61b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6df89ac61b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t>IN 1 TIMOTHY, PAUL WRITES…</a:t>
            </a:r>
            <a:endParaRPr/>
          </a:p>
          <a:p>
            <a:pPr indent="0" lvl="0" marL="0" rtl="0" algn="l">
              <a:lnSpc>
                <a:spcPct val="115000"/>
              </a:lnSpc>
              <a:spcBef>
                <a:spcPts val="0"/>
              </a:spcBef>
              <a:spcAft>
                <a:spcPts val="0"/>
              </a:spcAft>
              <a:buNone/>
            </a:pPr>
            <a:r>
              <a:rPr lang="en">
                <a:solidFill>
                  <a:srgbClr val="FFFFFF"/>
                </a:solidFill>
                <a:latin typeface="Oswald"/>
                <a:ea typeface="Oswald"/>
                <a:cs typeface="Oswald"/>
                <a:sym typeface="Oswald"/>
              </a:rPr>
              <a:t>“Watch your life and doctrine closely. Persevere in them, because if you do, you will save both yourself and your hearers.”</a:t>
            </a:r>
            <a:endParaRPr>
              <a:solidFill>
                <a:srgbClr val="FFFFFF"/>
              </a:solidFill>
              <a:latin typeface="Oswald"/>
              <a:ea typeface="Oswald"/>
              <a:cs typeface="Oswald"/>
              <a:sym typeface="Oswald"/>
            </a:endParaRPr>
          </a:p>
          <a:p>
            <a:pPr indent="0" lvl="0" marL="0" rtl="0" algn="l">
              <a:lnSpc>
                <a:spcPct val="115000"/>
              </a:lnSpc>
              <a:spcBef>
                <a:spcPts val="0"/>
              </a:spcBef>
              <a:spcAft>
                <a:spcPts val="0"/>
              </a:spcAft>
              <a:buNone/>
            </a:pPr>
            <a:r>
              <a:rPr lang="en"/>
              <a:t>IT’S NOT JUST ABOUT THE WORDS WE PREACH, HOW WE CONDUCT OURSELVES SPEAKS VOLUMES TO THOSE AROUND US. WE NEED TO GUARD OUR LIVES AND MINISTRY FROM ALL CORRUPTION, ESPECIALLY SEXUAL ABUSE. LET’S PRAY:</a:t>
            </a:r>
            <a:endParaRPr/>
          </a:p>
          <a:p>
            <a:pPr indent="0" lvl="0" marL="0" rtl="0" algn="l">
              <a:lnSpc>
                <a:spcPct val="115000"/>
              </a:lnSpc>
              <a:spcBef>
                <a:spcPts val="0"/>
              </a:spcBef>
              <a:spcAft>
                <a:spcPts val="0"/>
              </a:spcAft>
              <a:buNone/>
            </a:pPr>
            <a:r>
              <a:t/>
            </a:r>
            <a:endParaRPr/>
          </a:p>
          <a:p>
            <a:pPr indent="0" lvl="0" marL="0" rtl="0" algn="l">
              <a:lnSpc>
                <a:spcPct val="115000"/>
              </a:lnSpc>
              <a:spcBef>
                <a:spcPts val="0"/>
              </a:spcBef>
              <a:spcAft>
                <a:spcPts val="0"/>
              </a:spcAft>
              <a:buNone/>
            </a:pPr>
            <a:r>
              <a:rPr lang="en"/>
              <a:t>LORD JESUS IN MATTHEW 19 YOU SAID, “LET THE CHILDREN COME UNTO ME, AND LET NO ONE HINDER THEM. FOR THE KINGDOM OF HEAVEN BELONGS TO THE CHILDREN.” OH LORD WE PRAY YOUR PROTECTION OVER OUR CHURCHES. WE PRAY FOR WISDOM AND DISCERNMENT IN WHO IS LEADING OUR YOUNG AND HOW WE SAFEGUARD OUR MINISTRY.</a:t>
            </a:r>
            <a:endParaRPr/>
          </a:p>
          <a:p>
            <a:pPr indent="0" lvl="0" marL="0" rtl="0" algn="l">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5" name="Shape 225"/>
        <p:cNvGrpSpPr/>
        <p:nvPr/>
      </p:nvGrpSpPr>
      <p:grpSpPr>
        <a:xfrm>
          <a:off x="0" y="0"/>
          <a:ext cx="0" cy="0"/>
          <a:chOff x="0" y="0"/>
          <a:chExt cx="0" cy="0"/>
        </a:xfrm>
      </p:grpSpPr>
      <p:sp>
        <p:nvSpPr>
          <p:cNvPr id="226" name="Google Shape;226;g6df89ac61b_0_1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7" name="Google Shape;227;g6df89ac61b_0_1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rPr lang="en" sz="1200"/>
              <a:t>With your team</a:t>
            </a:r>
            <a:r>
              <a:rPr lang="en" sz="1200"/>
              <a:t>, talk about…</a:t>
            </a:r>
            <a:endParaRPr sz="1200"/>
          </a:p>
          <a:p>
            <a:pPr indent="0" lvl="0" marL="0" rtl="0" algn="l">
              <a:lnSpc>
                <a:spcPct val="150000"/>
              </a:lnSpc>
              <a:spcBef>
                <a:spcPts val="0"/>
              </a:spcBef>
              <a:spcAft>
                <a:spcPts val="0"/>
              </a:spcAft>
              <a:buNone/>
            </a:pPr>
            <a:r>
              <a:t/>
            </a:r>
            <a:endParaRPr sz="1200"/>
          </a:p>
          <a:p>
            <a:pPr indent="-304800" lvl="0" marL="457200" rtl="0" algn="l">
              <a:lnSpc>
                <a:spcPct val="150000"/>
              </a:lnSpc>
              <a:spcBef>
                <a:spcPts val="0"/>
              </a:spcBef>
              <a:spcAft>
                <a:spcPts val="0"/>
              </a:spcAft>
              <a:buSzPts val="1200"/>
              <a:buChar char="●"/>
            </a:pPr>
            <a:r>
              <a:rPr lang="en" sz="1200"/>
              <a:t>What which practices you have in place and feel confident they’re working</a:t>
            </a:r>
            <a:endParaRPr sz="1200"/>
          </a:p>
          <a:p>
            <a:pPr indent="-304800" lvl="0" marL="457200" rtl="0" algn="l">
              <a:lnSpc>
                <a:spcPct val="150000"/>
              </a:lnSpc>
              <a:spcBef>
                <a:spcPts val="0"/>
              </a:spcBef>
              <a:spcAft>
                <a:spcPts val="0"/>
              </a:spcAft>
              <a:buSzPts val="1200"/>
              <a:buChar char="●"/>
            </a:pPr>
            <a:r>
              <a:rPr lang="en" sz="1200"/>
              <a:t>Which best practices need to be revisited</a:t>
            </a:r>
            <a:endParaRPr sz="1200"/>
          </a:p>
          <a:p>
            <a:pPr indent="-304800" lvl="0" marL="457200" rtl="0" algn="l">
              <a:lnSpc>
                <a:spcPct val="150000"/>
              </a:lnSpc>
              <a:spcBef>
                <a:spcPts val="0"/>
              </a:spcBef>
              <a:spcAft>
                <a:spcPts val="0"/>
              </a:spcAft>
              <a:buSzPts val="1200"/>
              <a:buChar char="●"/>
            </a:pPr>
            <a:r>
              <a:rPr lang="en" sz="1200"/>
              <a:t>Which best practices you need to implement</a:t>
            </a:r>
            <a:endParaRPr sz="1200"/>
          </a:p>
          <a:p>
            <a:pPr indent="-304800" lvl="0" marL="457200" rtl="0" algn="l">
              <a:lnSpc>
                <a:spcPct val="150000"/>
              </a:lnSpc>
              <a:spcBef>
                <a:spcPts val="0"/>
              </a:spcBef>
              <a:spcAft>
                <a:spcPts val="0"/>
              </a:spcAft>
              <a:buSzPts val="1200"/>
              <a:buChar char="●"/>
            </a:pPr>
            <a:r>
              <a:rPr lang="en" sz="1200"/>
              <a:t>Which best practices don’t work for you organization</a:t>
            </a:r>
            <a:endParaRPr sz="1200"/>
          </a:p>
          <a:p>
            <a:pPr indent="0" lvl="0" marL="0" rtl="0" algn="l">
              <a:lnSpc>
                <a:spcPct val="150000"/>
              </a:lnSpc>
              <a:spcBef>
                <a:spcPts val="0"/>
              </a:spcBef>
              <a:spcAft>
                <a:spcPts val="0"/>
              </a:spcAft>
              <a:buNone/>
            </a:pPr>
            <a:r>
              <a:t/>
            </a:r>
            <a:endParaRPr sz="1200"/>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1" name="Shape 231"/>
        <p:cNvGrpSpPr/>
        <p:nvPr/>
      </p:nvGrpSpPr>
      <p:grpSpPr>
        <a:xfrm>
          <a:off x="0" y="0"/>
          <a:ext cx="0" cy="0"/>
          <a:chOff x="0" y="0"/>
          <a:chExt cx="0" cy="0"/>
        </a:xfrm>
      </p:grpSpPr>
      <p:sp>
        <p:nvSpPr>
          <p:cNvPr id="232" name="Google Shape;232;g6df89ac61b_0_1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3" name="Google Shape;233;g6df89ac61b_0_1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7" name="Shape 237"/>
        <p:cNvGrpSpPr/>
        <p:nvPr/>
      </p:nvGrpSpPr>
      <p:grpSpPr>
        <a:xfrm>
          <a:off x="0" y="0"/>
          <a:ext cx="0" cy="0"/>
          <a:chOff x="0" y="0"/>
          <a:chExt cx="0" cy="0"/>
        </a:xfrm>
      </p:grpSpPr>
      <p:sp>
        <p:nvSpPr>
          <p:cNvPr id="238" name="Google Shape;238;g6df89ac61b_0_1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9" name="Google Shape;239;g6df89ac61b_0_1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1" name="Shape 71"/>
        <p:cNvGrpSpPr/>
        <p:nvPr/>
      </p:nvGrpSpPr>
      <p:grpSpPr>
        <a:xfrm>
          <a:off x="0" y="0"/>
          <a:ext cx="0" cy="0"/>
          <a:chOff x="0" y="0"/>
          <a:chExt cx="0" cy="0"/>
        </a:xfrm>
      </p:grpSpPr>
      <p:sp>
        <p:nvSpPr>
          <p:cNvPr id="72" name="Google Shape;72;g6df89ac61b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6df89ac61b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t>OH HOW WE WANT TO TRUST, DON’T WE? HAVE YOU EVER FOUND YOURSELF SAYING…</a:t>
            </a:r>
            <a:endParaRPr/>
          </a:p>
          <a:p>
            <a:pPr indent="0" lvl="0" marL="0" rtl="0" algn="l">
              <a:lnSpc>
                <a:spcPct val="115000"/>
              </a:lnSpc>
              <a:spcBef>
                <a:spcPts val="0"/>
              </a:spcBef>
              <a:spcAft>
                <a:spcPts val="0"/>
              </a:spcAft>
              <a:buNone/>
            </a:pPr>
            <a:r>
              <a:t/>
            </a:r>
            <a:endParaRPr sz="1200"/>
          </a:p>
          <a:p>
            <a:pPr indent="0" lvl="0" marL="0" rtl="0" algn="l">
              <a:lnSpc>
                <a:spcPct val="115000"/>
              </a:lnSpc>
              <a:spcBef>
                <a:spcPts val="0"/>
              </a:spcBef>
              <a:spcAft>
                <a:spcPts val="0"/>
              </a:spcAft>
              <a:buNone/>
            </a:pPr>
            <a:r>
              <a:rPr lang="en" sz="1200"/>
              <a:t>UNFORTUNATELY, WE CAN’T JUST TRUST ANYMORE. APPROXIMATELY 3,500 CHURCHES EACH YEAR RESPOND TO ALLEGATIONS OF SEXUAL ABUSE. I’M FAIRLY CERTAIN, THAT MOST OF THEM WOULD HAVE SAID SEXUAL ABUSE WOULD NEVER HAPPEN AT THEIR CHURCH.</a:t>
            </a:r>
            <a:endParaRPr sz="1200"/>
          </a:p>
          <a:p>
            <a:pPr indent="0" lvl="0" marL="0" rtl="0" algn="l">
              <a:lnSpc>
                <a:spcPct val="115000"/>
              </a:lnSpc>
              <a:spcBef>
                <a:spcPts val="0"/>
              </a:spcBef>
              <a:spcAft>
                <a:spcPts val="0"/>
              </a:spcAft>
              <a:buNone/>
            </a:pPr>
            <a:r>
              <a:t/>
            </a:r>
            <a:endParaRPr sz="1200"/>
          </a:p>
          <a:p>
            <a:pPr indent="0" lvl="0" marL="0" rtl="0" algn="l">
              <a:lnSpc>
                <a:spcPct val="115000"/>
              </a:lnSpc>
              <a:spcBef>
                <a:spcPts val="0"/>
              </a:spcBef>
              <a:spcAft>
                <a:spcPts val="0"/>
              </a:spcAft>
              <a:buNone/>
            </a:pPr>
            <a:r>
              <a:rPr lang="en" sz="1200"/>
              <a:t>(NEXT SLIDE)</a:t>
            </a:r>
            <a:endParaRPr sz="1200"/>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 name="Shape 79"/>
        <p:cNvGrpSpPr/>
        <p:nvPr/>
      </p:nvGrpSpPr>
      <p:grpSpPr>
        <a:xfrm>
          <a:off x="0" y="0"/>
          <a:ext cx="0" cy="0"/>
          <a:chOff x="0" y="0"/>
          <a:chExt cx="0" cy="0"/>
        </a:xfrm>
      </p:grpSpPr>
      <p:sp>
        <p:nvSpPr>
          <p:cNvPr id="80" name="Google Shape;80;g6df89ac61b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6df89ac61b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165100" rtl="0" algn="l">
              <a:lnSpc>
                <a:spcPct val="115000"/>
              </a:lnSpc>
              <a:spcBef>
                <a:spcPts val="0"/>
              </a:spcBef>
              <a:spcAft>
                <a:spcPts val="0"/>
              </a:spcAft>
              <a:buNone/>
            </a:pPr>
            <a:r>
              <a:rPr lang="en" sz="1200"/>
              <a:t>THIS STORY WAS TOLD TO CHURCH LAW AND TAX, WHICH IS A PUBLICATION PUT OUT BY CHRISTIANITY TODAY. </a:t>
            </a:r>
            <a:endParaRPr sz="1200"/>
          </a:p>
          <a:p>
            <a:pPr indent="0" lvl="0" marL="165100" rtl="0" algn="l">
              <a:lnSpc>
                <a:spcPct val="115000"/>
              </a:lnSpc>
              <a:spcBef>
                <a:spcPts val="0"/>
              </a:spcBef>
              <a:spcAft>
                <a:spcPts val="0"/>
              </a:spcAft>
              <a:buNone/>
            </a:pPr>
            <a:r>
              <a:t/>
            </a:r>
            <a:endParaRPr/>
          </a:p>
          <a:p>
            <a:pPr indent="0" lvl="0" marL="165100" rtl="0" algn="l">
              <a:lnSpc>
                <a:spcPct val="115000"/>
              </a:lnSpc>
              <a:spcBef>
                <a:spcPts val="0"/>
              </a:spcBef>
              <a:spcAft>
                <a:spcPts val="0"/>
              </a:spcAft>
              <a:buNone/>
            </a:pPr>
            <a:r>
              <a:rPr lang="en"/>
              <a:t>IN THIS ARTICLE </a:t>
            </a:r>
            <a:r>
              <a:rPr lang="en" sz="1200"/>
              <a:t>THIS SR. PASTOR REFLECTS ON WHAT HE WOULD HAVE DONE DIFFERENTLY OVER 10 YEARS AGO TO PREVENT THE SEXUAL MOLESTATION OF </a:t>
            </a:r>
            <a:r>
              <a:rPr b="1" i="1" lang="en" sz="1200"/>
              <a:t>HIS OWN DAUGHTER </a:t>
            </a:r>
            <a:r>
              <a:rPr lang="en" sz="1200"/>
              <a:t>BY A CO-PASTOR.</a:t>
            </a:r>
            <a:endParaRPr sz="1200"/>
          </a:p>
          <a:p>
            <a:pPr indent="0" lvl="0" marL="165100" rtl="0" algn="l">
              <a:lnSpc>
                <a:spcPct val="115000"/>
              </a:lnSpc>
              <a:spcBef>
                <a:spcPts val="0"/>
              </a:spcBef>
              <a:spcAft>
                <a:spcPts val="0"/>
              </a:spcAft>
              <a:buNone/>
            </a:pPr>
            <a:r>
              <a:t/>
            </a:r>
            <a:endParaRPr/>
          </a:p>
          <a:p>
            <a:pPr indent="0" lvl="0" marL="165100" rtl="0" algn="l">
              <a:lnSpc>
                <a:spcPct val="115000"/>
              </a:lnSpc>
              <a:spcBef>
                <a:spcPts val="0"/>
              </a:spcBef>
              <a:spcAft>
                <a:spcPts val="0"/>
              </a:spcAft>
              <a:buNone/>
            </a:pPr>
            <a:r>
              <a:rPr lang="en" sz="1200"/>
              <a:t>HE GOES ON TO SAY, “WE HAD STANDARDS IN PLACE FOR YOUTH LEADERS AND DIRECTORS, WHICH SERVED US WELL. BUT THERE IS NOT MUCH YOU CAN DO WHEN THEY CHOOSE TO VIOLATE THEM. IT’S CHANGED MY PARADIGM IN TERMS OF SCREENING PEOPLE. I THINK I WAS UNDER AN OLD SCHOOL—MAYBE IT’S OLD SCHOOL—OF THOUGHT. JUST TRUSTING. HIS TESTIMONY WAS GREAT. HIS MINISTRY WAS FANTASTIC. HE’S A BROTHER IN THE LORD. WHAT’S NOT TO TRUST? I JUST ASSUMED IT. I DON’T THINK I CAN EVER DO THAT AGAIN.”</a:t>
            </a:r>
            <a:endParaRPr sz="1200"/>
          </a:p>
          <a:p>
            <a:pPr indent="0" lvl="0" marL="165100" rtl="0" algn="l">
              <a:lnSpc>
                <a:spcPct val="115000"/>
              </a:lnSpc>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5" name="Shape 85"/>
        <p:cNvGrpSpPr/>
        <p:nvPr/>
      </p:nvGrpSpPr>
      <p:grpSpPr>
        <a:xfrm>
          <a:off x="0" y="0"/>
          <a:ext cx="0" cy="0"/>
          <a:chOff x="0" y="0"/>
          <a:chExt cx="0" cy="0"/>
        </a:xfrm>
      </p:grpSpPr>
      <p:sp>
        <p:nvSpPr>
          <p:cNvPr id="86" name="Google Shape;86;g6df89ac61b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6df89ac61b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0" name="Shape 90"/>
        <p:cNvGrpSpPr/>
        <p:nvPr/>
      </p:nvGrpSpPr>
      <p:grpSpPr>
        <a:xfrm>
          <a:off x="0" y="0"/>
          <a:ext cx="0" cy="0"/>
          <a:chOff x="0" y="0"/>
          <a:chExt cx="0" cy="0"/>
        </a:xfrm>
      </p:grpSpPr>
      <p:sp>
        <p:nvSpPr>
          <p:cNvPr id="91" name="Google Shape;91;g6df89ac61b_0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6df89ac61b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200"/>
              <a:t>THERE ARE TWO TYPES OF SEXUAL PREDATORS</a:t>
            </a:r>
            <a:endParaRPr sz="1200"/>
          </a:p>
          <a:p>
            <a:pPr indent="0" lvl="0" marL="0" rtl="0" algn="l">
              <a:lnSpc>
                <a:spcPct val="115000"/>
              </a:lnSpc>
              <a:spcBef>
                <a:spcPts val="0"/>
              </a:spcBef>
              <a:spcAft>
                <a:spcPts val="0"/>
              </a:spcAft>
              <a:buNone/>
            </a:pPr>
            <a:r>
              <a:t/>
            </a:r>
            <a:endParaRPr sz="1200"/>
          </a:p>
          <a:p>
            <a:pPr indent="0" lvl="0" marL="0" rtl="0" algn="l">
              <a:lnSpc>
                <a:spcPct val="115000"/>
              </a:lnSpc>
              <a:spcBef>
                <a:spcPts val="0"/>
              </a:spcBef>
              <a:spcAft>
                <a:spcPts val="0"/>
              </a:spcAft>
              <a:buNone/>
            </a:pPr>
            <a:r>
              <a:rPr lang="en" sz="1200"/>
              <a:t>PREFERENTIAL</a:t>
            </a:r>
            <a:endParaRPr sz="1200"/>
          </a:p>
          <a:p>
            <a:pPr indent="0" lvl="0" marL="0" rtl="0" algn="l">
              <a:lnSpc>
                <a:spcPct val="115000"/>
              </a:lnSpc>
              <a:spcBef>
                <a:spcPts val="0"/>
              </a:spcBef>
              <a:spcAft>
                <a:spcPts val="0"/>
              </a:spcAft>
              <a:buNone/>
            </a:pPr>
            <a:r>
              <a:rPr lang="en" sz="1200"/>
              <a:t>SAFEGUARDS AGAINST PREFERENTIAL PREDATORS ARE SCREENING &amp; SELECTION</a:t>
            </a:r>
            <a:endParaRPr sz="1200"/>
          </a:p>
          <a:p>
            <a:pPr indent="0" lvl="0" marL="0" rtl="0" algn="l">
              <a:lnSpc>
                <a:spcPct val="115000"/>
              </a:lnSpc>
              <a:spcBef>
                <a:spcPts val="0"/>
              </a:spcBef>
              <a:spcAft>
                <a:spcPts val="0"/>
              </a:spcAft>
              <a:buNone/>
            </a:pPr>
            <a:r>
              <a:t/>
            </a:r>
            <a:endParaRPr sz="1200"/>
          </a:p>
          <a:p>
            <a:pPr indent="0" lvl="0" marL="0" rtl="0" algn="l">
              <a:lnSpc>
                <a:spcPct val="115000"/>
              </a:lnSpc>
              <a:spcBef>
                <a:spcPts val="0"/>
              </a:spcBef>
              <a:spcAft>
                <a:spcPts val="0"/>
              </a:spcAft>
              <a:buNone/>
            </a:pPr>
            <a:r>
              <a:rPr lang="en" sz="1200"/>
              <a:t>THE OTHER IS SITUATIONAL</a:t>
            </a:r>
            <a:endParaRPr sz="1200"/>
          </a:p>
          <a:p>
            <a:pPr indent="0" lvl="0" marL="0" rtl="0" algn="l">
              <a:lnSpc>
                <a:spcPct val="115000"/>
              </a:lnSpc>
              <a:spcBef>
                <a:spcPts val="0"/>
              </a:spcBef>
              <a:spcAft>
                <a:spcPts val="0"/>
              </a:spcAft>
              <a:buNone/>
            </a:pPr>
            <a:r>
              <a:rPr lang="en" sz="1200"/>
              <a:t>SAFEGUA</a:t>
            </a:r>
            <a:r>
              <a:rPr lang="en" sz="1200"/>
              <a:t>RDS AGAINST SITUATIONAL PREDATORS ARE BOUNDARIES &amp; ACCOUNTABILITY</a:t>
            </a:r>
            <a:endParaRPr sz="1200"/>
          </a:p>
          <a:p>
            <a:pPr indent="0" lvl="0" marL="0" rtl="0" algn="l">
              <a:spcBef>
                <a:spcPts val="0"/>
              </a:spcBef>
              <a:spcAft>
                <a:spcPts val="0"/>
              </a:spcAft>
              <a:buNone/>
            </a:pPr>
            <a:r>
              <a:t/>
            </a:r>
            <a:endParaRPr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7" name="Shape 97"/>
        <p:cNvGrpSpPr/>
        <p:nvPr/>
      </p:nvGrpSpPr>
      <p:grpSpPr>
        <a:xfrm>
          <a:off x="0" y="0"/>
          <a:ext cx="0" cy="0"/>
          <a:chOff x="0" y="0"/>
          <a:chExt cx="0" cy="0"/>
        </a:xfrm>
      </p:grpSpPr>
      <p:sp>
        <p:nvSpPr>
          <p:cNvPr id="98" name="Google Shape;98;g6df89ac61b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6df89ac61b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a:t>HOW CAN YOU IDENTIFY A PREDATOR? IT’S NOT EASY, THEY…</a:t>
            </a:r>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3" name="Shape 103"/>
        <p:cNvGrpSpPr/>
        <p:nvPr/>
      </p:nvGrpSpPr>
      <p:grpSpPr>
        <a:xfrm>
          <a:off x="0" y="0"/>
          <a:ext cx="0" cy="0"/>
          <a:chOff x="0" y="0"/>
          <a:chExt cx="0" cy="0"/>
        </a:xfrm>
      </p:grpSpPr>
      <p:sp>
        <p:nvSpPr>
          <p:cNvPr id="104" name="Google Shape;104;g6df89ac61b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6df89ac61b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200"/>
              <a:t>GROOMING IS THE TERM FOR HOW PREDATORS CHOOSE AND PREP THEIR VICTIMS.</a:t>
            </a:r>
            <a:endParaRPr sz="1200"/>
          </a:p>
          <a:p>
            <a:pPr indent="0" lvl="0" marL="0" rtl="0" algn="l">
              <a:spcBef>
                <a:spcPts val="0"/>
              </a:spcBef>
              <a:spcAft>
                <a:spcPts val="0"/>
              </a:spcAft>
              <a:buNone/>
            </a:pPr>
            <a:r>
              <a:t/>
            </a:r>
            <a:endParaRPr/>
          </a:p>
          <a:p>
            <a:pPr indent="0" lvl="0" marL="0" rtl="0" algn="l">
              <a:lnSpc>
                <a:spcPct val="115000"/>
              </a:lnSpc>
              <a:spcBef>
                <a:spcPts val="0"/>
              </a:spcBef>
              <a:spcAft>
                <a:spcPts val="0"/>
              </a:spcAft>
              <a:buNone/>
            </a:pPr>
            <a:r>
              <a:rPr lang="en" sz="1200"/>
              <a:t>●THEY ENCOURAGE THE CHILD TO UNDERSTAND THAT THE BEHAVIOR MUST BE KEPT A SECRET – JUST BETWEEN THEM.</a:t>
            </a:r>
            <a:endParaRPr sz="1200"/>
          </a:p>
          <a:p>
            <a:pPr indent="0" lvl="0" marL="457200" rtl="0" algn="l">
              <a:lnSpc>
                <a:spcPct val="115000"/>
              </a:lnSpc>
              <a:spcBef>
                <a:spcPts val="0"/>
              </a:spcBef>
              <a:spcAft>
                <a:spcPts val="0"/>
              </a:spcAft>
              <a:buNone/>
            </a:pPr>
            <a:r>
              <a:rPr lang="en" sz="1200"/>
              <a:t>○THEY DO THIS BY KEEPING PHOTOGRAPHS,</a:t>
            </a:r>
            <a:endParaRPr sz="1200"/>
          </a:p>
          <a:p>
            <a:pPr indent="0" lvl="0" marL="457200" rtl="0" algn="l">
              <a:lnSpc>
                <a:spcPct val="115000"/>
              </a:lnSpc>
              <a:spcBef>
                <a:spcPts val="0"/>
              </a:spcBef>
              <a:spcAft>
                <a:spcPts val="0"/>
              </a:spcAft>
              <a:buNone/>
            </a:pPr>
            <a:r>
              <a:rPr lang="en" sz="1200"/>
              <a:t>○WARNING OF THE EMBARRASSMENT TO THE CHILD AND FAMILY SHOULD ANYONE FIND OUR ABOUT WHAT HAS HAPPENED;</a:t>
            </a:r>
            <a:endParaRPr sz="1200"/>
          </a:p>
          <a:p>
            <a:pPr indent="0" lvl="0" marL="457200" rtl="0" algn="l">
              <a:lnSpc>
                <a:spcPct val="115000"/>
              </a:lnSpc>
              <a:spcBef>
                <a:spcPts val="0"/>
              </a:spcBef>
              <a:spcAft>
                <a:spcPts val="0"/>
              </a:spcAft>
              <a:buNone/>
            </a:pPr>
            <a:r>
              <a:rPr lang="en" sz="1200"/>
              <a:t>○BY BLAMING THE CHILD FOR INITIATING IT;</a:t>
            </a:r>
            <a:endParaRPr sz="1200"/>
          </a:p>
          <a:p>
            <a:pPr indent="0" lvl="0" marL="457200" rtl="0" algn="l">
              <a:lnSpc>
                <a:spcPct val="115000"/>
              </a:lnSpc>
              <a:spcBef>
                <a:spcPts val="0"/>
              </a:spcBef>
              <a:spcAft>
                <a:spcPts val="0"/>
              </a:spcAft>
              <a:buNone/>
            </a:pPr>
            <a:r>
              <a:rPr lang="en" sz="1200"/>
              <a:t>○BY REWARDING THE CHILD WITH GIFTS AND OUTINGS;</a:t>
            </a:r>
            <a:endParaRPr sz="1200"/>
          </a:p>
          <a:p>
            <a:pPr indent="0" lvl="0" marL="457200" rtl="0" algn="l">
              <a:lnSpc>
                <a:spcPct val="115000"/>
              </a:lnSpc>
              <a:spcBef>
                <a:spcPts val="0"/>
              </a:spcBef>
              <a:spcAft>
                <a:spcPts val="0"/>
              </a:spcAft>
              <a:buNone/>
            </a:pPr>
            <a:r>
              <a:rPr lang="en" sz="1200"/>
              <a:t>○BY TELLING THE CHILD THAT DISCLOSURE WOULD BREAK UP THE FAMILY STRUCTURE</a:t>
            </a:r>
            <a:endParaRPr sz="1200"/>
          </a:p>
          <a:p>
            <a:pPr indent="0" lvl="0" marL="457200" rtl="0" algn="l">
              <a:lnSpc>
                <a:spcPct val="115000"/>
              </a:lnSpc>
              <a:spcBef>
                <a:spcPts val="0"/>
              </a:spcBef>
              <a:spcAft>
                <a:spcPts val="0"/>
              </a:spcAft>
              <a:buNone/>
            </a:pPr>
            <a:r>
              <a:rPr lang="en" sz="1200"/>
              <a:t>○THAT THE SEXUAL ABUSE IS A DEMONSTRATION OF THEIR ‘LOVE’ FOR THE CHILD. </a:t>
            </a:r>
            <a:endParaRPr sz="1200"/>
          </a:p>
          <a:p>
            <a:pPr indent="0" lvl="0" marL="45720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grpSp>
        <p:nvGrpSpPr>
          <p:cNvPr id="10" name="Google Shape;10;p2"/>
          <p:cNvGrpSpPr/>
          <p:nvPr/>
        </p:nvGrpSpPr>
        <p:grpSpPr>
          <a:xfrm>
            <a:off x="4350279" y="2855377"/>
            <a:ext cx="443589" cy="105632"/>
            <a:chOff x="4137525" y="2915950"/>
            <a:chExt cx="869100" cy="207000"/>
          </a:xfrm>
        </p:grpSpPr>
        <p:sp>
          <p:nvSpPr>
            <p:cNvPr id="11" name="Google Shape;11;p2"/>
            <p:cNvSpPr/>
            <p:nvPr/>
          </p:nvSpPr>
          <p:spPr>
            <a:xfrm>
              <a:off x="446857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a:off x="47996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4137525" y="2915950"/>
              <a:ext cx="207000" cy="207000"/>
            </a:xfrm>
            <a:prstGeom prst="ellips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671258" y="990800"/>
            <a:ext cx="7801500" cy="1730100"/>
          </a:xfrm>
          <a:prstGeom prst="rect">
            <a:avLst/>
          </a:prstGeom>
        </p:spPr>
        <p:txBody>
          <a:bodyPr anchorCtr="0" anchor="b" bIns="91425" lIns="91425" spcFirstLastPara="1" rIns="91425" wrap="square" tIns="91425">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5" name="Google Shape;15;p2"/>
          <p:cNvSpPr txBox="1"/>
          <p:nvPr>
            <p:ph idx="1" type="subTitle"/>
          </p:nvPr>
        </p:nvSpPr>
        <p:spPr>
          <a:xfrm>
            <a:off x="671250" y="3174876"/>
            <a:ext cx="78015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16" name="Google Shape;16;p2"/>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9" name="Shape 49"/>
        <p:cNvGrpSpPr/>
        <p:nvPr/>
      </p:nvGrpSpPr>
      <p:grpSpPr>
        <a:xfrm>
          <a:off x="0" y="0"/>
          <a:ext cx="0" cy="0"/>
          <a:chOff x="0" y="0"/>
          <a:chExt cx="0" cy="0"/>
        </a:xfrm>
      </p:grpSpPr>
      <p:sp>
        <p:nvSpPr>
          <p:cNvPr id="50" name="Google Shape;50;p11"/>
          <p:cNvSpPr txBox="1"/>
          <p:nvPr>
            <p:ph hasCustomPrompt="1" type="title"/>
          </p:nvPr>
        </p:nvSpPr>
        <p:spPr>
          <a:xfrm>
            <a:off x="311700" y="1255275"/>
            <a:ext cx="8520600" cy="18906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1" name="Google Shape;51;p11"/>
          <p:cNvSpPr txBox="1"/>
          <p:nvPr>
            <p:ph idx="1" type="body"/>
          </p:nvPr>
        </p:nvSpPr>
        <p:spPr>
          <a:xfrm>
            <a:off x="311700" y="32284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2" name="Google Shape;52;p11"/>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7" name="Shape 17"/>
        <p:cNvGrpSpPr/>
        <p:nvPr/>
      </p:nvGrpSpPr>
      <p:grpSpPr>
        <a:xfrm>
          <a:off x="0" y="0"/>
          <a:ext cx="0" cy="0"/>
          <a:chOff x="0" y="0"/>
          <a:chExt cx="0" cy="0"/>
        </a:xfrm>
      </p:grpSpPr>
      <p:sp>
        <p:nvSpPr>
          <p:cNvPr id="18" name="Google Shape;18;p3"/>
          <p:cNvSpPr txBox="1"/>
          <p:nvPr>
            <p:ph type="title"/>
          </p:nvPr>
        </p:nvSpPr>
        <p:spPr>
          <a:xfrm>
            <a:off x="671250" y="2141250"/>
            <a:ext cx="7852200" cy="8610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9" name="Google Shape;19;p3"/>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sp>
        <p:nvSpPr>
          <p:cNvPr id="21" name="Google Shape;21;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3" name="Google Shape;23;p4"/>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7" name="Google Shape;27;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Google Shape;28;p5"/>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9" name="Shape 29"/>
        <p:cNvGrpSpPr/>
        <p:nvPr/>
      </p:nvGrpSpPr>
      <p:grpSpPr>
        <a:xfrm>
          <a:off x="0" y="0"/>
          <a:ext cx="0" cy="0"/>
          <a:chOff x="0" y="0"/>
          <a:chExt cx="0" cy="0"/>
        </a:xfrm>
      </p:grpSpPr>
      <p:sp>
        <p:nvSpPr>
          <p:cNvPr id="30" name="Google Shape;30;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1" name="Google Shape;31;p6"/>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2" name="Shape 32"/>
        <p:cNvGrpSpPr/>
        <p:nvPr/>
      </p:nvGrpSpPr>
      <p:grpSpPr>
        <a:xfrm>
          <a:off x="0" y="0"/>
          <a:ext cx="0" cy="0"/>
          <a:chOff x="0" y="0"/>
          <a:chExt cx="0" cy="0"/>
        </a:xfrm>
      </p:grpSpPr>
      <p:sp>
        <p:nvSpPr>
          <p:cNvPr id="33" name="Google Shape;33;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4" name="Google Shape;34;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5" name="Google Shape;35;p7"/>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lt2"/>
        </a:solidFill>
      </p:bgPr>
    </p:bg>
    <p:spTree>
      <p:nvGrpSpPr>
        <p:cNvPr id="36" name="Shape 36"/>
        <p:cNvGrpSpPr/>
        <p:nvPr/>
      </p:nvGrpSpPr>
      <p:grpSpPr>
        <a:xfrm>
          <a:off x="0" y="0"/>
          <a:ext cx="0" cy="0"/>
          <a:chOff x="0" y="0"/>
          <a:chExt cx="0" cy="0"/>
        </a:xfrm>
      </p:grpSpPr>
      <p:sp>
        <p:nvSpPr>
          <p:cNvPr id="37" name="Google Shape;37;p8"/>
          <p:cNvSpPr txBox="1"/>
          <p:nvPr>
            <p:ph type="title"/>
          </p:nvPr>
        </p:nvSpPr>
        <p:spPr>
          <a:xfrm>
            <a:off x="490250" y="526350"/>
            <a:ext cx="6227100" cy="4090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38" name="Google Shape;38;p8"/>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9" name="Shape 39"/>
        <p:cNvGrpSpPr/>
        <p:nvPr/>
      </p:nvGrpSpPr>
      <p:grpSpPr>
        <a:xfrm>
          <a:off x="0" y="0"/>
          <a:ext cx="0" cy="0"/>
          <a:chOff x="0" y="0"/>
          <a:chExt cx="0" cy="0"/>
        </a:xfrm>
      </p:grpSpPr>
      <p:sp>
        <p:nvSpPr>
          <p:cNvPr id="40" name="Google Shape;40;p9"/>
          <p:cNvSpPr/>
          <p:nvPr/>
        </p:nvSpPr>
        <p:spPr>
          <a:xfrm>
            <a:off x="4572000" y="0"/>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1" name="Google Shape;4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2" name="Google Shape;42;p9"/>
          <p:cNvSpPr txBox="1"/>
          <p:nvPr>
            <p:ph type="title"/>
          </p:nvPr>
        </p:nvSpPr>
        <p:spPr>
          <a:xfrm>
            <a:off x="265500" y="1081400"/>
            <a:ext cx="4045200" cy="1710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3" name="Google Shape;43;p9"/>
          <p:cNvSpPr txBox="1"/>
          <p:nvPr>
            <p:ph idx="1" type="subTitle"/>
          </p:nvPr>
        </p:nvSpPr>
        <p:spPr>
          <a:xfrm>
            <a:off x="265500" y="2845201"/>
            <a:ext cx="4045200" cy="13455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p:txBody>
      </p:sp>
      <p:sp>
        <p:nvSpPr>
          <p:cNvPr id="44" name="Google Shape;44;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5" name="Google Shape;45;p9"/>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6" name="Shape 46"/>
        <p:cNvGrpSpPr/>
        <p:nvPr/>
      </p:nvGrpSpPr>
      <p:grpSpPr>
        <a:xfrm>
          <a:off x="0" y="0"/>
          <a:ext cx="0" cy="0"/>
          <a:chOff x="0" y="0"/>
          <a:chExt cx="0" cy="0"/>
        </a:xfrm>
      </p:grpSpPr>
      <p:sp>
        <p:nvSpPr>
          <p:cNvPr id="47" name="Google Shape;47;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p:txBody>
      </p:sp>
      <p:sp>
        <p:nvSpPr>
          <p:cNvPr id="48" name="Google Shape;48;p10"/>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lat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indent="-317500" lvl="1" marL="9144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indent="-317500" lvl="2" marL="13716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indent="-317500" lvl="3" marL="18288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indent="-317500" lvl="4" marL="22860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indent="-317500" lvl="5" marL="27432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indent="-317500" lvl="6" marL="32004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indent="-317500" lvl="7" marL="36576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indent="-317500" lvl="8" marL="4114800">
              <a:lnSpc>
                <a:spcPct val="115000"/>
              </a:lnSpc>
              <a:spcBef>
                <a:spcPts val="1600"/>
              </a:spcBef>
              <a:spcAft>
                <a:spcPts val="1600"/>
              </a:spcAft>
              <a:buClr>
                <a:schemeClr val="accent3"/>
              </a:buClr>
              <a:buSzPts val="1400"/>
              <a:buFont typeface="Average"/>
              <a:buChar char="■"/>
              <a:defRPr>
                <a:solidFill>
                  <a:schemeClr val="accent3"/>
                </a:solidFill>
                <a:latin typeface="Average"/>
                <a:ea typeface="Average"/>
                <a:cs typeface="Average"/>
                <a:sym typeface="Average"/>
              </a:defRPr>
            </a:lvl9pPr>
          </a:lstStyle>
          <a:p/>
        </p:txBody>
      </p:sp>
      <p:sp>
        <p:nvSpPr>
          <p:cNvPr id="8" name="Google Shape;8;p1"/>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accent3"/>
                </a:solidFill>
                <a:latin typeface="Average"/>
                <a:ea typeface="Average"/>
                <a:cs typeface="Average"/>
                <a:sym typeface="Average"/>
              </a:defRPr>
            </a:lvl1pPr>
            <a:lvl2pPr lvl="1" algn="r">
              <a:buNone/>
              <a:defRPr sz="1000">
                <a:solidFill>
                  <a:schemeClr val="accent3"/>
                </a:solidFill>
                <a:latin typeface="Average"/>
                <a:ea typeface="Average"/>
                <a:cs typeface="Average"/>
                <a:sym typeface="Average"/>
              </a:defRPr>
            </a:lvl2pPr>
            <a:lvl3pPr lvl="2" algn="r">
              <a:buNone/>
              <a:defRPr sz="1000">
                <a:solidFill>
                  <a:schemeClr val="accent3"/>
                </a:solidFill>
                <a:latin typeface="Average"/>
                <a:ea typeface="Average"/>
                <a:cs typeface="Average"/>
                <a:sym typeface="Average"/>
              </a:defRPr>
            </a:lvl3pPr>
            <a:lvl4pPr lvl="3" algn="r">
              <a:buNone/>
              <a:defRPr sz="1000">
                <a:solidFill>
                  <a:schemeClr val="accent3"/>
                </a:solidFill>
                <a:latin typeface="Average"/>
                <a:ea typeface="Average"/>
                <a:cs typeface="Average"/>
                <a:sym typeface="Average"/>
              </a:defRPr>
            </a:lvl4pPr>
            <a:lvl5pPr lvl="4" algn="r">
              <a:buNone/>
              <a:defRPr sz="1000">
                <a:solidFill>
                  <a:schemeClr val="accent3"/>
                </a:solidFill>
                <a:latin typeface="Average"/>
                <a:ea typeface="Average"/>
                <a:cs typeface="Average"/>
                <a:sym typeface="Average"/>
              </a:defRPr>
            </a:lvl5pPr>
            <a:lvl6pPr lvl="5" algn="r">
              <a:buNone/>
              <a:defRPr sz="1000">
                <a:solidFill>
                  <a:schemeClr val="accent3"/>
                </a:solidFill>
                <a:latin typeface="Average"/>
                <a:ea typeface="Average"/>
                <a:cs typeface="Average"/>
                <a:sym typeface="Average"/>
              </a:defRPr>
            </a:lvl6pPr>
            <a:lvl7pPr lvl="6" algn="r">
              <a:buNone/>
              <a:defRPr sz="1000">
                <a:solidFill>
                  <a:schemeClr val="accent3"/>
                </a:solidFill>
                <a:latin typeface="Average"/>
                <a:ea typeface="Average"/>
                <a:cs typeface="Average"/>
                <a:sym typeface="Average"/>
              </a:defRPr>
            </a:lvl7pPr>
            <a:lvl8pPr lvl="7" algn="r">
              <a:buNone/>
              <a:defRPr sz="1000">
                <a:solidFill>
                  <a:schemeClr val="accent3"/>
                </a:solidFill>
                <a:latin typeface="Average"/>
                <a:ea typeface="Average"/>
                <a:cs typeface="Average"/>
                <a:sym typeface="Average"/>
              </a:defRPr>
            </a:lvl8pPr>
            <a:lvl9pPr lvl="8" algn="r">
              <a:buNone/>
              <a:defRPr sz="1000">
                <a:solidFill>
                  <a:schemeClr val="accent3"/>
                </a:solidFill>
                <a:latin typeface="Average"/>
                <a:ea typeface="Average"/>
                <a:cs typeface="Average"/>
                <a:sym typeface="Average"/>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ransition>
    <p:fade thruBlk="1"/>
  </p:transition>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1.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image" Target="../media/image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3.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image" Target="../media/image2.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image" Target="../media/image2.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 Id="rId3" Type="http://schemas.openxmlformats.org/officeDocument/2006/relationships/image" Target="../media/image2.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 Id="rId3" Type="http://schemas.openxmlformats.org/officeDocument/2006/relationships/image" Target="../media/image2.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image" Target="../media/image3.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 Id="rId3" Type="http://schemas.openxmlformats.org/officeDocument/2006/relationships/image" Target="../media/image2.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jp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 Id="rId3" Type="http://schemas.openxmlformats.org/officeDocument/2006/relationships/image" Target="../media/image2.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 Id="rId3" Type="http://schemas.openxmlformats.org/officeDocument/2006/relationships/image" Target="../media/image2.png"/><Relationship Id="rId4" Type="http://schemas.openxmlformats.org/officeDocument/2006/relationships/hyperlink" Target="https://mandatedreporterca.com/training/clergy"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58" name="Shape 58"/>
        <p:cNvGrpSpPr/>
        <p:nvPr/>
      </p:nvGrpSpPr>
      <p:grpSpPr>
        <a:xfrm>
          <a:off x="0" y="0"/>
          <a:ext cx="0" cy="0"/>
          <a:chOff x="0" y="0"/>
          <a:chExt cx="0" cy="0"/>
        </a:xfrm>
      </p:grpSpPr>
      <p:sp>
        <p:nvSpPr>
          <p:cNvPr id="59" name="Google Shape;59;p13"/>
          <p:cNvSpPr txBox="1"/>
          <p:nvPr>
            <p:ph type="title"/>
          </p:nvPr>
        </p:nvSpPr>
        <p:spPr>
          <a:xfrm>
            <a:off x="671250" y="2293275"/>
            <a:ext cx="7852200" cy="861000"/>
          </a:xfrm>
          <a:prstGeom prst="rect">
            <a:avLst/>
          </a:prstGeom>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rPr lang="en">
                <a:solidFill>
                  <a:srgbClr val="E13E15"/>
                </a:solidFill>
              </a:rPr>
              <a:t>SAFEGUARDING</a:t>
            </a:r>
            <a:endParaRPr>
              <a:solidFill>
                <a:srgbClr val="E13E15"/>
              </a:solidFill>
              <a:latin typeface="Oswald"/>
              <a:ea typeface="Oswald"/>
              <a:cs typeface="Oswald"/>
              <a:sym typeface="Oswald"/>
            </a:endParaRPr>
          </a:p>
          <a:p>
            <a:pPr indent="0" lvl="0" marL="0" rtl="0" algn="ctr">
              <a:lnSpc>
                <a:spcPct val="115000"/>
              </a:lnSpc>
              <a:spcBef>
                <a:spcPts val="0"/>
              </a:spcBef>
              <a:spcAft>
                <a:spcPts val="0"/>
              </a:spcAft>
              <a:buNone/>
            </a:pPr>
            <a:r>
              <a:rPr b="1" lang="en" sz="5000">
                <a:solidFill>
                  <a:srgbClr val="000000"/>
                </a:solidFill>
              </a:rPr>
              <a:t>CHILDREN &amp; YOUTH</a:t>
            </a:r>
            <a:endParaRPr b="1" sz="5000">
              <a:solidFill>
                <a:srgbClr val="000000"/>
              </a:solidFill>
            </a:endParaRPr>
          </a:p>
          <a:p>
            <a:pPr indent="0" lvl="0" marL="0" rtl="0" algn="ctr">
              <a:lnSpc>
                <a:spcPct val="115000"/>
              </a:lnSpc>
              <a:spcBef>
                <a:spcPts val="0"/>
              </a:spcBef>
              <a:spcAft>
                <a:spcPts val="0"/>
              </a:spcAft>
              <a:buNone/>
            </a:pPr>
            <a:r>
              <a:rPr lang="en">
                <a:solidFill>
                  <a:srgbClr val="E13E15"/>
                </a:solidFill>
              </a:rPr>
              <a:t>FROM SEXUAL ABUSE</a:t>
            </a:r>
            <a:endParaRPr b="1" sz="5000">
              <a:solidFill>
                <a:srgbClr val="0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112" name="Shape 112"/>
        <p:cNvGrpSpPr/>
        <p:nvPr/>
      </p:nvGrpSpPr>
      <p:grpSpPr>
        <a:xfrm>
          <a:off x="0" y="0"/>
          <a:ext cx="0" cy="0"/>
          <a:chOff x="0" y="0"/>
          <a:chExt cx="0" cy="0"/>
        </a:xfrm>
      </p:grpSpPr>
      <p:sp>
        <p:nvSpPr>
          <p:cNvPr id="113" name="Google Shape;113;p22"/>
          <p:cNvSpPr txBox="1"/>
          <p:nvPr>
            <p:ph type="title"/>
          </p:nvPr>
        </p:nvSpPr>
        <p:spPr>
          <a:xfrm>
            <a:off x="311700" y="5212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0000"/>
                </a:solidFill>
              </a:rPr>
              <a:t>SCREENING AND SELECTION</a:t>
            </a:r>
            <a:r>
              <a:rPr b="1" lang="en">
                <a:solidFill>
                  <a:srgbClr val="000000"/>
                </a:solidFill>
              </a:rPr>
              <a:t>: WHY YOU SHOULD DO IT</a:t>
            </a:r>
            <a:endParaRPr b="1">
              <a:solidFill>
                <a:srgbClr val="000000"/>
              </a:solidFill>
            </a:endParaRPr>
          </a:p>
        </p:txBody>
      </p:sp>
      <p:sp>
        <p:nvSpPr>
          <p:cNvPr id="114" name="Google Shape;114;p22"/>
          <p:cNvSpPr txBox="1"/>
          <p:nvPr>
            <p:ph idx="1" type="body"/>
          </p:nvPr>
        </p:nvSpPr>
        <p:spPr>
          <a:xfrm>
            <a:off x="311700" y="1841587"/>
            <a:ext cx="8520600" cy="34164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Discourage individuals who have an intent or history of abuse from choosing your church</a:t>
            </a:r>
            <a:endParaRPr sz="2400">
              <a:solidFill>
                <a:srgbClr val="000000"/>
              </a:solidFill>
              <a:latin typeface="Oswald"/>
              <a:ea typeface="Oswald"/>
              <a:cs typeface="Oswald"/>
              <a:sym typeface="Oswald"/>
            </a:endParaRPr>
          </a:p>
          <a:p>
            <a:pPr indent="-381000" lvl="1" marL="914400" rtl="0" algn="l">
              <a:spcBef>
                <a:spcPts val="180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Particularly important step in discouraging perpetual predators</a:t>
            </a:r>
            <a:endParaRPr sz="2400">
              <a:solidFill>
                <a:srgbClr val="000000"/>
              </a:solidFill>
              <a:latin typeface="Oswald"/>
              <a:ea typeface="Oswald"/>
              <a:cs typeface="Oswald"/>
              <a:sym typeface="Oswald"/>
            </a:endParaRPr>
          </a:p>
          <a:p>
            <a:pPr indent="-381000" lvl="0" marL="457200" rtl="0" algn="l">
              <a:spcBef>
                <a:spcPts val="1800"/>
              </a:spcBef>
              <a:spcAft>
                <a:spcPts val="1800"/>
              </a:spcAft>
              <a:buClr>
                <a:srgbClr val="000000"/>
              </a:buClr>
              <a:buSzPts val="2400"/>
              <a:buFont typeface="Oswald"/>
              <a:buChar char="●"/>
            </a:pPr>
            <a:r>
              <a:rPr lang="en" sz="2400">
                <a:solidFill>
                  <a:srgbClr val="000000"/>
                </a:solidFill>
                <a:latin typeface="Oswald"/>
                <a:ea typeface="Oswald"/>
                <a:cs typeface="Oswald"/>
                <a:sym typeface="Oswald"/>
              </a:rPr>
              <a:t>Message it sends to parents, students, and congregation about your ministry</a:t>
            </a:r>
            <a:endParaRPr sz="2400">
              <a:solidFill>
                <a:srgbClr val="000000"/>
              </a:solidFill>
              <a:latin typeface="Oswald"/>
              <a:ea typeface="Oswald"/>
              <a:cs typeface="Oswald"/>
              <a:sym typeface="Oswa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118" name="Shape 118"/>
        <p:cNvGrpSpPr/>
        <p:nvPr/>
      </p:nvGrpSpPr>
      <p:grpSpPr>
        <a:xfrm>
          <a:off x="0" y="0"/>
          <a:ext cx="0" cy="0"/>
          <a:chOff x="0" y="0"/>
          <a:chExt cx="0" cy="0"/>
        </a:xfrm>
      </p:grpSpPr>
      <p:sp>
        <p:nvSpPr>
          <p:cNvPr id="119" name="Google Shape;119;p23"/>
          <p:cNvSpPr txBox="1"/>
          <p:nvPr>
            <p:ph type="title"/>
          </p:nvPr>
        </p:nvSpPr>
        <p:spPr>
          <a:xfrm>
            <a:off x="311700" y="5212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4000">
                <a:solidFill>
                  <a:srgbClr val="000000"/>
                </a:solidFill>
              </a:rPr>
              <a:t>SHOULD VOLUNTEERS BE SCREENED?</a:t>
            </a:r>
            <a:endParaRPr b="1" sz="4000">
              <a:solidFill>
                <a:srgbClr val="000000"/>
              </a:solidFill>
            </a:endParaRPr>
          </a:p>
        </p:txBody>
      </p:sp>
      <p:sp>
        <p:nvSpPr>
          <p:cNvPr id="120" name="Google Shape;120;p23"/>
          <p:cNvSpPr txBox="1"/>
          <p:nvPr>
            <p:ph idx="1" type="body"/>
          </p:nvPr>
        </p:nvSpPr>
        <p:spPr>
          <a:xfrm>
            <a:off x="311700" y="1841587"/>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4800">
                <a:solidFill>
                  <a:srgbClr val="000000"/>
                </a:solidFill>
                <a:latin typeface="Oswald"/>
                <a:ea typeface="Oswald"/>
                <a:cs typeface="Oswald"/>
                <a:sym typeface="Oswald"/>
              </a:rPr>
              <a:t>YES!</a:t>
            </a:r>
            <a:endParaRPr b="1" sz="4800">
              <a:solidFill>
                <a:srgbClr val="000000"/>
              </a:solidFill>
              <a:latin typeface="Oswald"/>
              <a:ea typeface="Oswald"/>
              <a:cs typeface="Oswald"/>
              <a:sym typeface="Oswald"/>
            </a:endParaRPr>
          </a:p>
          <a:p>
            <a:pPr indent="-381000" lvl="0" marL="457200" rtl="0" algn="l">
              <a:spcBef>
                <a:spcPts val="180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Churches can be found liable for negligence</a:t>
            </a:r>
            <a:endParaRPr sz="2400">
              <a:solidFill>
                <a:srgbClr val="000000"/>
              </a:solidFill>
              <a:latin typeface="Oswald"/>
              <a:ea typeface="Oswald"/>
              <a:cs typeface="Oswald"/>
              <a:sym typeface="Oswald"/>
            </a:endParaRPr>
          </a:p>
          <a:p>
            <a:pPr indent="-381000" lvl="0" marL="457200" rtl="0" algn="l">
              <a:spcBef>
                <a:spcPts val="1800"/>
              </a:spcBef>
              <a:spcAft>
                <a:spcPts val="1800"/>
              </a:spcAft>
              <a:buClr>
                <a:srgbClr val="000000"/>
              </a:buClr>
              <a:buSzPts val="2400"/>
              <a:buFont typeface="Oswald"/>
              <a:buChar char="●"/>
            </a:pPr>
            <a:r>
              <a:rPr lang="en" sz="2400">
                <a:solidFill>
                  <a:srgbClr val="000000"/>
                </a:solidFill>
                <a:latin typeface="Oswald"/>
                <a:ea typeface="Oswald"/>
                <a:cs typeface="Oswald"/>
                <a:sym typeface="Oswald"/>
              </a:rPr>
              <a:t>Volunteer workers are just as likely to be the predators as staff</a:t>
            </a:r>
            <a:endParaRPr sz="2400">
              <a:solidFill>
                <a:srgbClr val="000000"/>
              </a:solidFill>
              <a:latin typeface="Oswald"/>
              <a:ea typeface="Oswald"/>
              <a:cs typeface="Oswald"/>
              <a:sym typeface="Oswa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124" name="Shape 124"/>
        <p:cNvGrpSpPr/>
        <p:nvPr/>
      </p:nvGrpSpPr>
      <p:grpSpPr>
        <a:xfrm>
          <a:off x="0" y="0"/>
          <a:ext cx="0" cy="0"/>
          <a:chOff x="0" y="0"/>
          <a:chExt cx="0" cy="0"/>
        </a:xfrm>
      </p:grpSpPr>
      <p:sp>
        <p:nvSpPr>
          <p:cNvPr id="125" name="Google Shape;125;p24"/>
          <p:cNvSpPr txBox="1"/>
          <p:nvPr>
            <p:ph type="title"/>
          </p:nvPr>
        </p:nvSpPr>
        <p:spPr>
          <a:xfrm>
            <a:off x="311700" y="5212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4000">
                <a:solidFill>
                  <a:srgbClr val="000000"/>
                </a:solidFill>
              </a:rPr>
              <a:t>START WITH MINIMUM GUIDELINES</a:t>
            </a:r>
            <a:endParaRPr b="1" sz="4000">
              <a:solidFill>
                <a:srgbClr val="000000"/>
              </a:solidFill>
            </a:endParaRPr>
          </a:p>
        </p:txBody>
      </p:sp>
      <p:sp>
        <p:nvSpPr>
          <p:cNvPr id="126" name="Google Shape;126;p24"/>
          <p:cNvSpPr txBox="1"/>
          <p:nvPr>
            <p:ph idx="1" type="body"/>
          </p:nvPr>
        </p:nvSpPr>
        <p:spPr>
          <a:xfrm>
            <a:off x="311700" y="1841587"/>
            <a:ext cx="8520600" cy="34164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Length of Time at the Church</a:t>
            </a:r>
            <a:endParaRPr sz="2400">
              <a:solidFill>
                <a:srgbClr val="000000"/>
              </a:solidFill>
              <a:latin typeface="Oswald"/>
              <a:ea typeface="Oswald"/>
              <a:cs typeface="Oswald"/>
              <a:sym typeface="Oswald"/>
            </a:endParaRPr>
          </a:p>
          <a:p>
            <a:pPr indent="-381000" lvl="1" marL="914400" rtl="0" algn="l">
              <a:spcBef>
                <a:spcPts val="180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“Six-month” Rule</a:t>
            </a:r>
            <a:endParaRPr sz="2400">
              <a:solidFill>
                <a:srgbClr val="000000"/>
              </a:solidFill>
              <a:latin typeface="Oswald"/>
              <a:ea typeface="Oswald"/>
              <a:cs typeface="Oswald"/>
              <a:sym typeface="Oswald"/>
            </a:endParaRPr>
          </a:p>
          <a:p>
            <a:pPr indent="-381000" lvl="0" marL="457200" rtl="0" algn="l">
              <a:spcBef>
                <a:spcPts val="180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Level of Church Involvement</a:t>
            </a:r>
            <a:endParaRPr sz="2400">
              <a:solidFill>
                <a:srgbClr val="000000"/>
              </a:solidFill>
              <a:latin typeface="Oswald"/>
              <a:ea typeface="Oswald"/>
              <a:cs typeface="Oswald"/>
              <a:sym typeface="Oswald"/>
            </a:endParaRPr>
          </a:p>
          <a:p>
            <a:pPr indent="-381000" lvl="1" marL="914400" rtl="0" algn="l">
              <a:spcBef>
                <a:spcPts val="1800"/>
              </a:spcBef>
              <a:spcAft>
                <a:spcPts val="1800"/>
              </a:spcAft>
              <a:buClr>
                <a:srgbClr val="000000"/>
              </a:buClr>
              <a:buSzPts val="2400"/>
              <a:buFont typeface="Oswald"/>
              <a:buChar char="○"/>
            </a:pPr>
            <a:r>
              <a:rPr lang="en" sz="2400">
                <a:solidFill>
                  <a:srgbClr val="000000"/>
                </a:solidFill>
                <a:latin typeface="Oswald"/>
                <a:ea typeface="Oswald"/>
                <a:cs typeface="Oswald"/>
                <a:sym typeface="Oswald"/>
              </a:rPr>
              <a:t>Active enough in the life of the church that other members can </a:t>
            </a:r>
            <a:br>
              <a:rPr lang="en" sz="2400">
                <a:solidFill>
                  <a:srgbClr val="000000"/>
                </a:solidFill>
                <a:latin typeface="Oswald"/>
                <a:ea typeface="Oswald"/>
                <a:cs typeface="Oswald"/>
                <a:sym typeface="Oswald"/>
              </a:rPr>
            </a:br>
            <a:r>
              <a:rPr lang="en" sz="2400">
                <a:solidFill>
                  <a:srgbClr val="000000"/>
                </a:solidFill>
                <a:latin typeface="Oswald"/>
                <a:ea typeface="Oswald"/>
                <a:cs typeface="Oswald"/>
                <a:sym typeface="Oswald"/>
              </a:rPr>
              <a:t>provide a reference</a:t>
            </a:r>
            <a:endParaRPr sz="2400">
              <a:solidFill>
                <a:srgbClr val="000000"/>
              </a:solidFill>
              <a:latin typeface="Oswald"/>
              <a:ea typeface="Oswald"/>
              <a:cs typeface="Oswald"/>
              <a:sym typeface="Oswa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130" name="Shape 130"/>
        <p:cNvGrpSpPr/>
        <p:nvPr/>
      </p:nvGrpSpPr>
      <p:grpSpPr>
        <a:xfrm>
          <a:off x="0" y="0"/>
          <a:ext cx="0" cy="0"/>
          <a:chOff x="0" y="0"/>
          <a:chExt cx="0" cy="0"/>
        </a:xfrm>
      </p:grpSpPr>
      <p:sp>
        <p:nvSpPr>
          <p:cNvPr id="131" name="Google Shape;131;p25"/>
          <p:cNvSpPr txBox="1"/>
          <p:nvPr/>
        </p:nvSpPr>
        <p:spPr>
          <a:xfrm>
            <a:off x="932400" y="259761"/>
            <a:ext cx="7279200" cy="8493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b="1" lang="en" sz="4800">
                <a:latin typeface="Oswald"/>
                <a:ea typeface="Oswald"/>
                <a:cs typeface="Oswald"/>
                <a:sym typeface="Oswald"/>
              </a:rPr>
              <a:t>CASE STUDY</a:t>
            </a:r>
            <a:endParaRPr b="1" sz="4800">
              <a:latin typeface="Oswald"/>
              <a:ea typeface="Oswald"/>
              <a:cs typeface="Oswald"/>
              <a:sym typeface="Oswald"/>
            </a:endParaRPr>
          </a:p>
          <a:p>
            <a:pPr indent="0" lvl="0" marL="0" rtl="0" algn="ctr">
              <a:lnSpc>
                <a:spcPct val="115000"/>
              </a:lnSpc>
              <a:spcBef>
                <a:spcPts val="1800"/>
              </a:spcBef>
              <a:spcAft>
                <a:spcPts val="0"/>
              </a:spcAft>
              <a:buNone/>
            </a:pPr>
            <a:r>
              <a:rPr lang="en" sz="1800">
                <a:latin typeface="Oswald"/>
                <a:ea typeface="Oswald"/>
                <a:cs typeface="Oswald"/>
                <a:sym typeface="Oswald"/>
              </a:rPr>
              <a:t>Coastal Church has a fairly large congregation. There are many military families that call Coastal their church home when they are stationed here. The military families are a great source for volunteer staff for the church’s children’s and youth ministries. They are eager to jump right in and get involved so they can assimilate their families quickly. The downside is they only come in for a short duration (6 months - 2 years). </a:t>
            </a:r>
            <a:endParaRPr sz="1800">
              <a:latin typeface="Oswald"/>
              <a:ea typeface="Oswald"/>
              <a:cs typeface="Oswald"/>
              <a:sym typeface="Oswald"/>
            </a:endParaRPr>
          </a:p>
          <a:p>
            <a:pPr indent="0" lvl="0" marL="0" rtl="0" algn="ctr">
              <a:lnSpc>
                <a:spcPct val="115000"/>
              </a:lnSpc>
              <a:spcBef>
                <a:spcPts val="1800"/>
              </a:spcBef>
              <a:spcAft>
                <a:spcPts val="0"/>
              </a:spcAft>
              <a:buNone/>
            </a:pPr>
            <a:r>
              <a:rPr lang="en" sz="1800">
                <a:latin typeface="Oswald"/>
                <a:ea typeface="Oswald"/>
                <a:cs typeface="Oswald"/>
                <a:sym typeface="Oswald"/>
              </a:rPr>
              <a:t>Coastal understands the critical responsibility to safeguard their programs, however, it is a shame to not take advantage of the military family volunteers right away since they are only here for a short time. </a:t>
            </a:r>
            <a:endParaRPr sz="1800">
              <a:latin typeface="Oswald"/>
              <a:ea typeface="Oswald"/>
              <a:cs typeface="Oswald"/>
              <a:sym typeface="Oswald"/>
            </a:endParaRPr>
          </a:p>
          <a:p>
            <a:pPr indent="0" lvl="0" marL="0" rtl="0" algn="ctr">
              <a:lnSpc>
                <a:spcPct val="115000"/>
              </a:lnSpc>
              <a:spcBef>
                <a:spcPts val="1800"/>
              </a:spcBef>
              <a:spcAft>
                <a:spcPts val="1800"/>
              </a:spcAft>
              <a:buNone/>
            </a:pPr>
            <a:r>
              <a:rPr i="1" lang="en" sz="2400">
                <a:solidFill>
                  <a:srgbClr val="E13E15"/>
                </a:solidFill>
                <a:latin typeface="Oswald"/>
                <a:ea typeface="Oswald"/>
                <a:cs typeface="Oswald"/>
                <a:sym typeface="Oswald"/>
              </a:rPr>
              <a:t>How should Coastal Church handle this situation?</a:t>
            </a:r>
            <a:endParaRPr sz="2400">
              <a:solidFill>
                <a:srgbClr val="E13E15"/>
              </a:solidFill>
              <a:latin typeface="Oswald"/>
              <a:ea typeface="Oswald"/>
              <a:cs typeface="Oswald"/>
              <a:sym typeface="Oswa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135" name="Shape 135"/>
        <p:cNvGrpSpPr/>
        <p:nvPr/>
      </p:nvGrpSpPr>
      <p:grpSpPr>
        <a:xfrm>
          <a:off x="0" y="0"/>
          <a:ext cx="0" cy="0"/>
          <a:chOff x="0" y="0"/>
          <a:chExt cx="0" cy="0"/>
        </a:xfrm>
      </p:grpSpPr>
      <p:sp>
        <p:nvSpPr>
          <p:cNvPr id="136" name="Google Shape;136;p26"/>
          <p:cNvSpPr txBox="1"/>
          <p:nvPr>
            <p:ph type="title"/>
          </p:nvPr>
        </p:nvSpPr>
        <p:spPr>
          <a:xfrm>
            <a:off x="311700" y="5212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4000">
                <a:solidFill>
                  <a:srgbClr val="000000"/>
                </a:solidFill>
              </a:rPr>
              <a:t>SCREENING PROCESS</a:t>
            </a:r>
            <a:endParaRPr b="1" sz="4000">
              <a:solidFill>
                <a:srgbClr val="000000"/>
              </a:solidFill>
            </a:endParaRPr>
          </a:p>
        </p:txBody>
      </p:sp>
      <p:sp>
        <p:nvSpPr>
          <p:cNvPr id="137" name="Google Shape;137;p26"/>
          <p:cNvSpPr txBox="1"/>
          <p:nvPr>
            <p:ph idx="1" type="body"/>
          </p:nvPr>
        </p:nvSpPr>
        <p:spPr>
          <a:xfrm>
            <a:off x="311700" y="1841587"/>
            <a:ext cx="8520600" cy="34164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Written Application</a:t>
            </a:r>
            <a:endParaRPr sz="2400">
              <a:solidFill>
                <a:srgbClr val="000000"/>
              </a:solidFill>
              <a:latin typeface="Oswald"/>
              <a:ea typeface="Oswald"/>
              <a:cs typeface="Oswald"/>
              <a:sym typeface="Oswald"/>
            </a:endParaRPr>
          </a:p>
          <a:p>
            <a:pPr indent="-381000" lvl="0" marL="457200" rtl="0" algn="l">
              <a:spcBef>
                <a:spcPts val="180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Personal Interview</a:t>
            </a:r>
            <a:endParaRPr sz="2400">
              <a:solidFill>
                <a:srgbClr val="000000"/>
              </a:solidFill>
              <a:latin typeface="Oswald"/>
              <a:ea typeface="Oswald"/>
              <a:cs typeface="Oswald"/>
              <a:sym typeface="Oswald"/>
            </a:endParaRPr>
          </a:p>
          <a:p>
            <a:pPr indent="-381000" lvl="0" marL="457200" rtl="0" algn="l">
              <a:spcBef>
                <a:spcPts val="180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Check References (personal, professional, &amp; w/in church)</a:t>
            </a:r>
            <a:endParaRPr sz="2400">
              <a:solidFill>
                <a:srgbClr val="000000"/>
              </a:solidFill>
              <a:latin typeface="Oswald"/>
              <a:ea typeface="Oswald"/>
              <a:cs typeface="Oswald"/>
              <a:sym typeface="Oswald"/>
            </a:endParaRPr>
          </a:p>
          <a:p>
            <a:pPr indent="-381000" lvl="0" marL="457200" rtl="0" algn="l">
              <a:spcBef>
                <a:spcPts val="1800"/>
              </a:spcBef>
              <a:spcAft>
                <a:spcPts val="1800"/>
              </a:spcAft>
              <a:buClr>
                <a:srgbClr val="000000"/>
              </a:buClr>
              <a:buSzPts val="2400"/>
              <a:buFont typeface="Oswald"/>
              <a:buChar char="●"/>
            </a:pPr>
            <a:r>
              <a:rPr lang="en" sz="2400">
                <a:solidFill>
                  <a:srgbClr val="000000"/>
                </a:solidFill>
                <a:latin typeface="Oswald"/>
                <a:ea typeface="Oswald"/>
                <a:cs typeface="Oswald"/>
                <a:sym typeface="Oswald"/>
              </a:rPr>
              <a:t>Background/Criminal Check</a:t>
            </a:r>
            <a:endParaRPr sz="2400">
              <a:solidFill>
                <a:srgbClr val="000000"/>
              </a:solidFill>
              <a:latin typeface="Oswald"/>
              <a:ea typeface="Oswald"/>
              <a:cs typeface="Oswald"/>
              <a:sym typeface="Oswa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141" name="Shape 141"/>
        <p:cNvGrpSpPr/>
        <p:nvPr/>
      </p:nvGrpSpPr>
      <p:grpSpPr>
        <a:xfrm>
          <a:off x="0" y="0"/>
          <a:ext cx="0" cy="0"/>
          <a:chOff x="0" y="0"/>
          <a:chExt cx="0" cy="0"/>
        </a:xfrm>
      </p:grpSpPr>
      <p:sp>
        <p:nvSpPr>
          <p:cNvPr id="142" name="Google Shape;142;p27"/>
          <p:cNvSpPr txBox="1"/>
          <p:nvPr>
            <p:ph type="title"/>
          </p:nvPr>
        </p:nvSpPr>
        <p:spPr>
          <a:xfrm>
            <a:off x="311700" y="5212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4000">
                <a:solidFill>
                  <a:srgbClr val="000000"/>
                </a:solidFill>
              </a:rPr>
              <a:t>SIMILAR TO HIRING PAID STAFF</a:t>
            </a:r>
            <a:endParaRPr b="1" sz="4000">
              <a:solidFill>
                <a:srgbClr val="000000"/>
              </a:solidFill>
            </a:endParaRPr>
          </a:p>
        </p:txBody>
      </p:sp>
      <p:sp>
        <p:nvSpPr>
          <p:cNvPr id="143" name="Google Shape;143;p27"/>
          <p:cNvSpPr txBox="1"/>
          <p:nvPr>
            <p:ph idx="1" type="body"/>
          </p:nvPr>
        </p:nvSpPr>
        <p:spPr>
          <a:xfrm>
            <a:off x="311700" y="1689175"/>
            <a:ext cx="8610600" cy="3416400"/>
          </a:xfrm>
          <a:prstGeom prst="rect">
            <a:avLst/>
          </a:prstGeom>
        </p:spPr>
        <p:txBody>
          <a:bodyPr anchorCtr="0" anchor="t" bIns="91425" lIns="91425" spcFirstLastPara="1" rIns="91425" wrap="square" tIns="91425">
            <a:noAutofit/>
          </a:bodyPr>
          <a:lstStyle/>
          <a:p>
            <a:pPr indent="-381000" lvl="0" marL="457200" rtl="0" algn="l">
              <a:lnSpc>
                <a:spcPct val="100000"/>
              </a:lnSpc>
              <a:spcBef>
                <a:spcPts val="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Application and screening documents are kept confidential</a:t>
            </a:r>
            <a:endParaRPr sz="2400">
              <a:solidFill>
                <a:srgbClr val="000000"/>
              </a:solidFill>
              <a:latin typeface="Oswald"/>
              <a:ea typeface="Oswald"/>
              <a:cs typeface="Oswald"/>
              <a:sym typeface="Oswald"/>
            </a:endParaRPr>
          </a:p>
          <a:p>
            <a:pPr indent="-381000" lvl="0" marL="457200" rtl="0" algn="l">
              <a:lnSpc>
                <a:spcPct val="100000"/>
              </a:lnSpc>
              <a:spcBef>
                <a:spcPts val="180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Signed applications and release forms authorizing permission for reference/background checks</a:t>
            </a:r>
            <a:endParaRPr sz="2400">
              <a:solidFill>
                <a:srgbClr val="000000"/>
              </a:solidFill>
              <a:latin typeface="Oswald"/>
              <a:ea typeface="Oswald"/>
              <a:cs typeface="Oswald"/>
              <a:sym typeface="Oswald"/>
            </a:endParaRPr>
          </a:p>
          <a:p>
            <a:pPr indent="-381000" lvl="0" marL="457200" rtl="0" algn="l">
              <a:lnSpc>
                <a:spcPct val="100000"/>
              </a:lnSpc>
              <a:spcBef>
                <a:spcPts val="180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Interview questions are prepared and consistent for all applicants; responses are documented</a:t>
            </a:r>
            <a:endParaRPr sz="2400">
              <a:solidFill>
                <a:srgbClr val="000000"/>
              </a:solidFill>
              <a:latin typeface="Oswald"/>
              <a:ea typeface="Oswald"/>
              <a:cs typeface="Oswald"/>
              <a:sym typeface="Oswald"/>
            </a:endParaRPr>
          </a:p>
          <a:p>
            <a:pPr indent="-381000" lvl="0" marL="457200" rtl="0" algn="l">
              <a:lnSpc>
                <a:spcPct val="100000"/>
              </a:lnSpc>
              <a:spcBef>
                <a:spcPts val="1800"/>
              </a:spcBef>
              <a:spcAft>
                <a:spcPts val="1800"/>
              </a:spcAft>
              <a:buClr>
                <a:srgbClr val="000000"/>
              </a:buClr>
              <a:buSzPts val="2400"/>
              <a:buFont typeface="Oswald"/>
              <a:buChar char="●"/>
            </a:pPr>
            <a:r>
              <a:rPr lang="en" sz="2400">
                <a:solidFill>
                  <a:srgbClr val="000000"/>
                </a:solidFill>
                <a:latin typeface="Oswald"/>
                <a:ea typeface="Oswald"/>
                <a:cs typeface="Oswald"/>
                <a:sym typeface="Oswald"/>
              </a:rPr>
              <a:t>References are contacted and conversations are documented; </a:t>
            </a:r>
            <a:br>
              <a:rPr lang="en" sz="2400">
                <a:solidFill>
                  <a:srgbClr val="000000"/>
                </a:solidFill>
                <a:latin typeface="Oswald"/>
                <a:ea typeface="Oswald"/>
                <a:cs typeface="Oswald"/>
                <a:sym typeface="Oswald"/>
              </a:rPr>
            </a:br>
            <a:r>
              <a:rPr lang="en" sz="2400">
                <a:solidFill>
                  <a:srgbClr val="000000"/>
                </a:solidFill>
                <a:latin typeface="Oswald"/>
                <a:ea typeface="Oswald"/>
                <a:cs typeface="Oswald"/>
                <a:sym typeface="Oswald"/>
              </a:rPr>
              <a:t>reference types - professional, personal, w/in church</a:t>
            </a:r>
            <a:endParaRPr sz="2400">
              <a:solidFill>
                <a:srgbClr val="000000"/>
              </a:solidFill>
              <a:latin typeface="Oswald"/>
              <a:ea typeface="Oswald"/>
              <a:cs typeface="Oswald"/>
              <a:sym typeface="Oswa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147" name="Shape 147"/>
        <p:cNvGrpSpPr/>
        <p:nvPr/>
      </p:nvGrpSpPr>
      <p:grpSpPr>
        <a:xfrm>
          <a:off x="0" y="0"/>
          <a:ext cx="0" cy="0"/>
          <a:chOff x="0" y="0"/>
          <a:chExt cx="0" cy="0"/>
        </a:xfrm>
      </p:grpSpPr>
      <p:sp>
        <p:nvSpPr>
          <p:cNvPr id="148" name="Google Shape;148;p28"/>
          <p:cNvSpPr txBox="1"/>
          <p:nvPr>
            <p:ph type="title"/>
          </p:nvPr>
        </p:nvSpPr>
        <p:spPr>
          <a:xfrm>
            <a:off x="311700" y="5212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4000">
                <a:solidFill>
                  <a:srgbClr val="000000"/>
                </a:solidFill>
              </a:rPr>
              <a:t>INTERVIEW PROCESS</a:t>
            </a:r>
            <a:endParaRPr b="1" sz="4000">
              <a:solidFill>
                <a:srgbClr val="000000"/>
              </a:solidFill>
            </a:endParaRPr>
          </a:p>
        </p:txBody>
      </p:sp>
      <p:sp>
        <p:nvSpPr>
          <p:cNvPr id="149" name="Google Shape;149;p28"/>
          <p:cNvSpPr txBox="1"/>
          <p:nvPr>
            <p:ph idx="1" type="body"/>
          </p:nvPr>
        </p:nvSpPr>
        <p:spPr>
          <a:xfrm>
            <a:off x="311700" y="1841575"/>
            <a:ext cx="8610600" cy="3416400"/>
          </a:xfrm>
          <a:prstGeom prst="rect">
            <a:avLst/>
          </a:prstGeom>
        </p:spPr>
        <p:txBody>
          <a:bodyPr anchorCtr="0" anchor="t" bIns="91425" lIns="91425" spcFirstLastPara="1" rIns="91425" wrap="square" tIns="91425">
            <a:noAutofit/>
          </a:bodyPr>
          <a:lstStyle/>
          <a:p>
            <a:pPr indent="-381000" lvl="0" marL="457200" rtl="0" algn="l">
              <a:lnSpc>
                <a:spcPct val="100000"/>
              </a:lnSpc>
              <a:spcBef>
                <a:spcPts val="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Ask pertinent behavioral interviewing questions</a:t>
            </a:r>
            <a:endParaRPr sz="2400">
              <a:solidFill>
                <a:srgbClr val="000000"/>
              </a:solidFill>
              <a:latin typeface="Oswald"/>
              <a:ea typeface="Oswald"/>
              <a:cs typeface="Oswald"/>
              <a:sym typeface="Oswald"/>
            </a:endParaRPr>
          </a:p>
          <a:p>
            <a:pPr indent="-381000" lvl="1" marL="914400" rtl="0" algn="l">
              <a:lnSpc>
                <a:spcPct val="100000"/>
              </a:lnSpc>
              <a:spcBef>
                <a:spcPts val="180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“Tell me about a time you …”</a:t>
            </a:r>
            <a:endParaRPr sz="2400">
              <a:solidFill>
                <a:srgbClr val="000000"/>
              </a:solidFill>
              <a:latin typeface="Oswald"/>
              <a:ea typeface="Oswald"/>
              <a:cs typeface="Oswald"/>
              <a:sym typeface="Oswald"/>
            </a:endParaRPr>
          </a:p>
          <a:p>
            <a:pPr indent="-381000" lvl="0" marL="457200" rtl="0" algn="l">
              <a:lnSpc>
                <a:spcPct val="100000"/>
              </a:lnSpc>
              <a:spcBef>
                <a:spcPts val="180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Share your church’s beliefs and lifestyle covenant</a:t>
            </a:r>
            <a:endParaRPr sz="2400">
              <a:solidFill>
                <a:srgbClr val="000000"/>
              </a:solidFill>
              <a:latin typeface="Oswald"/>
              <a:ea typeface="Oswald"/>
              <a:cs typeface="Oswald"/>
              <a:sym typeface="Oswald"/>
            </a:endParaRPr>
          </a:p>
          <a:p>
            <a:pPr indent="-381000" lvl="1" marL="914400" rtl="0" algn="l">
              <a:lnSpc>
                <a:spcPct val="100000"/>
              </a:lnSpc>
              <a:spcBef>
                <a:spcPts val="180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Ask candidate if they share and are in alignment w/ beliefs</a:t>
            </a:r>
            <a:endParaRPr sz="2400">
              <a:solidFill>
                <a:srgbClr val="000000"/>
              </a:solidFill>
              <a:latin typeface="Oswald"/>
              <a:ea typeface="Oswald"/>
              <a:cs typeface="Oswald"/>
              <a:sym typeface="Oswald"/>
            </a:endParaRPr>
          </a:p>
          <a:p>
            <a:pPr indent="-381000" lvl="0" marL="457200" rtl="0" algn="l">
              <a:lnSpc>
                <a:spcPct val="100000"/>
              </a:lnSpc>
              <a:spcBef>
                <a:spcPts val="1800"/>
              </a:spcBef>
              <a:spcAft>
                <a:spcPts val="1800"/>
              </a:spcAft>
              <a:buClr>
                <a:srgbClr val="000000"/>
              </a:buClr>
              <a:buSzPts val="2400"/>
              <a:buFont typeface="Oswald"/>
              <a:buChar char="●"/>
            </a:pPr>
            <a:r>
              <a:rPr lang="en" sz="2400">
                <a:solidFill>
                  <a:srgbClr val="000000"/>
                </a:solidFill>
                <a:latin typeface="Oswald"/>
                <a:ea typeface="Oswald"/>
                <a:cs typeface="Oswald"/>
                <a:sym typeface="Oswald"/>
              </a:rPr>
              <a:t>Share expectations and policies about boundaries/behaviors</a:t>
            </a:r>
            <a:endParaRPr sz="2400">
              <a:solidFill>
                <a:srgbClr val="000000"/>
              </a:solidFill>
              <a:latin typeface="Oswald"/>
              <a:ea typeface="Oswald"/>
              <a:cs typeface="Oswald"/>
              <a:sym typeface="Oswald"/>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153" name="Shape 153"/>
        <p:cNvGrpSpPr/>
        <p:nvPr/>
      </p:nvGrpSpPr>
      <p:grpSpPr>
        <a:xfrm>
          <a:off x="0" y="0"/>
          <a:ext cx="0" cy="0"/>
          <a:chOff x="0" y="0"/>
          <a:chExt cx="0" cy="0"/>
        </a:xfrm>
      </p:grpSpPr>
      <p:sp>
        <p:nvSpPr>
          <p:cNvPr id="154" name="Google Shape;154;p29"/>
          <p:cNvSpPr txBox="1"/>
          <p:nvPr>
            <p:ph type="title"/>
          </p:nvPr>
        </p:nvSpPr>
        <p:spPr>
          <a:xfrm>
            <a:off x="671250" y="1023900"/>
            <a:ext cx="7852200" cy="861000"/>
          </a:xfrm>
          <a:prstGeom prst="rect">
            <a:avLst/>
          </a:prstGeom>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rPr b="1" lang="en">
                <a:solidFill>
                  <a:srgbClr val="000000"/>
                </a:solidFill>
              </a:rPr>
              <a:t>QUESTIONS TO ASK IN THE INTERVIEW</a:t>
            </a:r>
            <a:endParaRPr b="1">
              <a:solidFill>
                <a:srgbClr val="000000"/>
              </a:solidFill>
            </a:endParaRPr>
          </a:p>
        </p:txBody>
      </p:sp>
      <p:sp>
        <p:nvSpPr>
          <p:cNvPr id="155" name="Google Shape;155;p29"/>
          <p:cNvSpPr txBox="1"/>
          <p:nvPr/>
        </p:nvSpPr>
        <p:spPr>
          <a:xfrm>
            <a:off x="1175300" y="2261000"/>
            <a:ext cx="7014000" cy="3000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3000">
                <a:solidFill>
                  <a:srgbClr val="E13E15"/>
                </a:solidFill>
                <a:latin typeface="Oswald"/>
                <a:ea typeface="Oswald"/>
                <a:cs typeface="Oswald"/>
                <a:sym typeface="Oswald"/>
              </a:rPr>
              <a:t>DISCUSSION</a:t>
            </a:r>
            <a:r>
              <a:rPr b="1" lang="en" sz="3000">
                <a:solidFill>
                  <a:srgbClr val="E13E15"/>
                </a:solidFill>
                <a:latin typeface="Oswald"/>
                <a:ea typeface="Oswald"/>
                <a:cs typeface="Oswald"/>
                <a:sym typeface="Oswald"/>
              </a:rPr>
              <a:t>:</a:t>
            </a:r>
            <a:endParaRPr b="1" sz="3000">
              <a:solidFill>
                <a:srgbClr val="E13E15"/>
              </a:solidFill>
              <a:latin typeface="Oswald"/>
              <a:ea typeface="Oswald"/>
              <a:cs typeface="Oswald"/>
              <a:sym typeface="Oswald"/>
            </a:endParaRPr>
          </a:p>
          <a:p>
            <a:pPr indent="0" lvl="0" marL="0" rtl="0" algn="ctr">
              <a:spcBef>
                <a:spcPts val="0"/>
              </a:spcBef>
              <a:spcAft>
                <a:spcPts val="0"/>
              </a:spcAft>
              <a:buNone/>
            </a:pPr>
            <a:r>
              <a:t/>
            </a:r>
            <a:endParaRPr b="1" sz="2400">
              <a:solidFill>
                <a:srgbClr val="E13E15"/>
              </a:solidFill>
              <a:latin typeface="Oswald"/>
              <a:ea typeface="Oswald"/>
              <a:cs typeface="Oswald"/>
              <a:sym typeface="Oswald"/>
            </a:endParaRPr>
          </a:p>
          <a:p>
            <a:pPr indent="-381000" lvl="0" marL="457200" rtl="0" algn="ctr">
              <a:spcBef>
                <a:spcPts val="0"/>
              </a:spcBef>
              <a:spcAft>
                <a:spcPts val="0"/>
              </a:spcAft>
              <a:buSzPts val="2400"/>
              <a:buFont typeface="Oswald"/>
              <a:buChar char="●"/>
            </a:pPr>
            <a:r>
              <a:rPr lang="en" sz="2400">
                <a:latin typeface="Oswald"/>
                <a:ea typeface="Oswald"/>
                <a:cs typeface="Oswald"/>
                <a:sym typeface="Oswald"/>
              </a:rPr>
              <a:t>Give examples of questions you would ask</a:t>
            </a:r>
            <a:endParaRPr sz="2400">
              <a:latin typeface="Oswald"/>
              <a:ea typeface="Oswald"/>
              <a:cs typeface="Oswald"/>
              <a:sym typeface="Oswald"/>
            </a:endParaRPr>
          </a:p>
          <a:p>
            <a:pPr indent="0" lvl="0" marL="457200" rtl="0" algn="ctr">
              <a:spcBef>
                <a:spcPts val="0"/>
              </a:spcBef>
              <a:spcAft>
                <a:spcPts val="0"/>
              </a:spcAft>
              <a:buNone/>
            </a:pPr>
            <a:r>
              <a:t/>
            </a:r>
            <a:endParaRPr sz="2400">
              <a:latin typeface="Oswald"/>
              <a:ea typeface="Oswald"/>
              <a:cs typeface="Oswald"/>
              <a:sym typeface="Oswald"/>
            </a:endParaRPr>
          </a:p>
          <a:p>
            <a:pPr indent="-381000" lvl="0" marL="457200" rtl="0" algn="ctr">
              <a:spcBef>
                <a:spcPts val="0"/>
              </a:spcBef>
              <a:spcAft>
                <a:spcPts val="0"/>
              </a:spcAft>
              <a:buSzPts val="2400"/>
              <a:buFont typeface="Oswald"/>
              <a:buChar char="●"/>
            </a:pPr>
            <a:r>
              <a:rPr lang="en" sz="2400">
                <a:latin typeface="Oswald"/>
                <a:ea typeface="Oswald"/>
                <a:cs typeface="Oswald"/>
                <a:sym typeface="Oswald"/>
              </a:rPr>
              <a:t>What are answers that would be red flags for you?</a:t>
            </a:r>
            <a:endParaRPr sz="2400">
              <a:latin typeface="Oswald"/>
              <a:ea typeface="Oswald"/>
              <a:cs typeface="Oswald"/>
              <a:sym typeface="Oswald"/>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159" name="Shape 159"/>
        <p:cNvGrpSpPr/>
        <p:nvPr/>
      </p:nvGrpSpPr>
      <p:grpSpPr>
        <a:xfrm>
          <a:off x="0" y="0"/>
          <a:ext cx="0" cy="0"/>
          <a:chOff x="0" y="0"/>
          <a:chExt cx="0" cy="0"/>
        </a:xfrm>
      </p:grpSpPr>
      <p:sp>
        <p:nvSpPr>
          <p:cNvPr id="160" name="Google Shape;160;p30"/>
          <p:cNvSpPr txBox="1"/>
          <p:nvPr>
            <p:ph type="title"/>
          </p:nvPr>
        </p:nvSpPr>
        <p:spPr>
          <a:xfrm>
            <a:off x="311700" y="5212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4000">
                <a:solidFill>
                  <a:srgbClr val="000000"/>
                </a:solidFill>
              </a:rPr>
              <a:t>BOUNDARIES</a:t>
            </a:r>
            <a:endParaRPr b="1" sz="4000">
              <a:solidFill>
                <a:srgbClr val="000000"/>
              </a:solidFill>
            </a:endParaRPr>
          </a:p>
        </p:txBody>
      </p:sp>
      <p:sp>
        <p:nvSpPr>
          <p:cNvPr id="161" name="Google Shape;161;p30"/>
          <p:cNvSpPr txBox="1"/>
          <p:nvPr>
            <p:ph idx="1" type="body"/>
          </p:nvPr>
        </p:nvSpPr>
        <p:spPr>
          <a:xfrm>
            <a:off x="311700" y="1841575"/>
            <a:ext cx="8610600" cy="34164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Physical</a:t>
            </a:r>
            <a:endParaRPr sz="2400">
              <a:solidFill>
                <a:srgbClr val="000000"/>
              </a:solidFill>
              <a:latin typeface="Oswald"/>
              <a:ea typeface="Oswald"/>
              <a:cs typeface="Oswald"/>
              <a:sym typeface="Oswald"/>
            </a:endParaRPr>
          </a:p>
          <a:p>
            <a:pPr indent="-381000" lvl="0" marL="457200" rtl="0" algn="l">
              <a:spcBef>
                <a:spcPts val="180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Emotional</a:t>
            </a:r>
            <a:endParaRPr sz="2400">
              <a:solidFill>
                <a:srgbClr val="000000"/>
              </a:solidFill>
              <a:latin typeface="Oswald"/>
              <a:ea typeface="Oswald"/>
              <a:cs typeface="Oswald"/>
              <a:sym typeface="Oswald"/>
            </a:endParaRPr>
          </a:p>
          <a:p>
            <a:pPr indent="-381000" lvl="0" marL="457200" rtl="0" algn="l">
              <a:spcBef>
                <a:spcPts val="180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Communication</a:t>
            </a:r>
            <a:endParaRPr sz="2400">
              <a:solidFill>
                <a:srgbClr val="000000"/>
              </a:solidFill>
              <a:latin typeface="Oswald"/>
              <a:ea typeface="Oswald"/>
              <a:cs typeface="Oswald"/>
              <a:sym typeface="Oswald"/>
            </a:endParaRPr>
          </a:p>
          <a:p>
            <a:pPr indent="-381000" lvl="0" marL="457200" rtl="0" algn="l">
              <a:spcBef>
                <a:spcPts val="1800"/>
              </a:spcBef>
              <a:spcAft>
                <a:spcPts val="1800"/>
              </a:spcAft>
              <a:buClr>
                <a:srgbClr val="000000"/>
              </a:buClr>
              <a:buSzPts val="2400"/>
              <a:buFont typeface="Oswald"/>
              <a:buChar char="●"/>
            </a:pPr>
            <a:r>
              <a:rPr lang="en" sz="2400">
                <a:solidFill>
                  <a:srgbClr val="000000"/>
                </a:solidFill>
                <a:latin typeface="Oswald"/>
                <a:ea typeface="Oswald"/>
                <a:cs typeface="Oswald"/>
                <a:sym typeface="Oswald"/>
              </a:rPr>
              <a:t>Accountability</a:t>
            </a:r>
            <a:endParaRPr sz="2400">
              <a:solidFill>
                <a:srgbClr val="000000"/>
              </a:solidFill>
              <a:latin typeface="Oswald"/>
              <a:ea typeface="Oswald"/>
              <a:cs typeface="Oswald"/>
              <a:sym typeface="Oswa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165" name="Shape 165"/>
        <p:cNvGrpSpPr/>
        <p:nvPr/>
      </p:nvGrpSpPr>
      <p:grpSpPr>
        <a:xfrm>
          <a:off x="0" y="0"/>
          <a:ext cx="0" cy="0"/>
          <a:chOff x="0" y="0"/>
          <a:chExt cx="0" cy="0"/>
        </a:xfrm>
      </p:grpSpPr>
      <p:sp>
        <p:nvSpPr>
          <p:cNvPr id="166" name="Google Shape;166;p3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4800">
                <a:solidFill>
                  <a:srgbClr val="000000"/>
                </a:solidFill>
              </a:rPr>
              <a:t>WHY DO YOU NEED BOUNDARIES?</a:t>
            </a:r>
            <a:endParaRPr b="1" sz="4800">
              <a:solidFill>
                <a:srgbClr val="000000"/>
              </a:solidFill>
            </a:endParaRPr>
          </a:p>
        </p:txBody>
      </p:sp>
      <p:sp>
        <p:nvSpPr>
          <p:cNvPr id="167" name="Google Shape;167;p31"/>
          <p:cNvSpPr txBox="1"/>
          <p:nvPr>
            <p:ph idx="1" type="body"/>
          </p:nvPr>
        </p:nvSpPr>
        <p:spPr>
          <a:xfrm>
            <a:off x="311700" y="1917787"/>
            <a:ext cx="8520600" cy="3416400"/>
          </a:xfrm>
          <a:prstGeom prst="rect">
            <a:avLst/>
          </a:prstGeom>
        </p:spPr>
        <p:txBody>
          <a:bodyPr anchorCtr="0" anchor="t" bIns="91425" lIns="91425" spcFirstLastPara="1" rIns="91425" wrap="square" tIns="91425">
            <a:noAutofit/>
          </a:bodyPr>
          <a:lstStyle/>
          <a:p>
            <a:pPr indent="-381000" lvl="0" marL="457200" rtl="0" algn="l">
              <a:lnSpc>
                <a:spcPct val="100000"/>
              </a:lnSpc>
              <a:spcBef>
                <a:spcPts val="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Protect the Children and Youth</a:t>
            </a:r>
            <a:endParaRPr sz="2400">
              <a:solidFill>
                <a:srgbClr val="000000"/>
              </a:solidFill>
              <a:latin typeface="Oswald"/>
              <a:ea typeface="Oswald"/>
              <a:cs typeface="Oswald"/>
              <a:sym typeface="Oswald"/>
            </a:endParaRPr>
          </a:p>
          <a:p>
            <a:pPr indent="-381000" lvl="0" marL="457200" rtl="0" algn="l">
              <a:lnSpc>
                <a:spcPct val="100000"/>
              </a:lnSpc>
              <a:spcBef>
                <a:spcPts val="180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Protect the Staff and Volunteers</a:t>
            </a:r>
            <a:endParaRPr sz="2400">
              <a:solidFill>
                <a:srgbClr val="000000"/>
              </a:solidFill>
              <a:latin typeface="Oswald"/>
              <a:ea typeface="Oswald"/>
              <a:cs typeface="Oswald"/>
              <a:sym typeface="Oswald"/>
            </a:endParaRPr>
          </a:p>
          <a:p>
            <a:pPr indent="-381000" lvl="0" marL="457200" rtl="0" algn="l">
              <a:lnSpc>
                <a:spcPct val="100000"/>
              </a:lnSpc>
              <a:spcBef>
                <a:spcPts val="180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Protect the Church and Ministry</a:t>
            </a:r>
            <a:endParaRPr sz="2400">
              <a:solidFill>
                <a:srgbClr val="000000"/>
              </a:solidFill>
              <a:latin typeface="Oswald"/>
              <a:ea typeface="Oswald"/>
              <a:cs typeface="Oswald"/>
              <a:sym typeface="Oswald"/>
            </a:endParaRPr>
          </a:p>
          <a:p>
            <a:pPr indent="-381000" lvl="0" marL="457200" rtl="0" algn="l">
              <a:lnSpc>
                <a:spcPct val="100000"/>
              </a:lnSpc>
              <a:spcBef>
                <a:spcPts val="180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Protect the Name of Jesus, His Holiness, and our Witness</a:t>
            </a:r>
            <a:endParaRPr sz="2400">
              <a:solidFill>
                <a:srgbClr val="000000"/>
              </a:solidFill>
              <a:latin typeface="Oswald"/>
              <a:ea typeface="Oswald"/>
              <a:cs typeface="Oswald"/>
              <a:sym typeface="Oswald"/>
            </a:endParaRPr>
          </a:p>
          <a:p>
            <a:pPr indent="0" lvl="0" marL="457200" rtl="0" algn="l">
              <a:lnSpc>
                <a:spcPct val="100000"/>
              </a:lnSpc>
              <a:spcBef>
                <a:spcPts val="1800"/>
              </a:spcBef>
              <a:spcAft>
                <a:spcPts val="1600"/>
              </a:spcAft>
              <a:buNone/>
            </a:pPr>
            <a:r>
              <a:t/>
            </a:r>
            <a:endParaRPr sz="2400">
              <a:solidFill>
                <a:srgbClr val="000000"/>
              </a:solidFill>
              <a:latin typeface="Oswald"/>
              <a:ea typeface="Oswald"/>
              <a:cs typeface="Oswald"/>
              <a:sym typeface="Oswa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63" name="Shape 63"/>
        <p:cNvGrpSpPr/>
        <p:nvPr/>
      </p:nvGrpSpPr>
      <p:grpSpPr>
        <a:xfrm>
          <a:off x="0" y="0"/>
          <a:ext cx="0" cy="0"/>
          <a:chOff x="0" y="0"/>
          <a:chExt cx="0" cy="0"/>
        </a:xfrm>
      </p:grpSpPr>
      <p:sp>
        <p:nvSpPr>
          <p:cNvPr id="64" name="Google Shape;64;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4800">
                <a:solidFill>
                  <a:srgbClr val="000000"/>
                </a:solidFill>
              </a:rPr>
              <a:t>WORKSHOP OBJECTIVES</a:t>
            </a:r>
            <a:endParaRPr b="1" sz="4800">
              <a:solidFill>
                <a:srgbClr val="000000"/>
              </a:solidFill>
            </a:endParaRPr>
          </a:p>
        </p:txBody>
      </p:sp>
      <p:sp>
        <p:nvSpPr>
          <p:cNvPr id="65" name="Google Shape;65;p14"/>
          <p:cNvSpPr txBox="1"/>
          <p:nvPr>
            <p:ph idx="1" type="body"/>
          </p:nvPr>
        </p:nvSpPr>
        <p:spPr>
          <a:xfrm>
            <a:off x="311700" y="1661412"/>
            <a:ext cx="8520600" cy="3416400"/>
          </a:xfrm>
          <a:prstGeom prst="rect">
            <a:avLst/>
          </a:prstGeom>
        </p:spPr>
        <p:txBody>
          <a:bodyPr anchorCtr="0" anchor="t" bIns="91425" lIns="91425" spcFirstLastPara="1" rIns="91425" wrap="square" tIns="91425">
            <a:noAutofit/>
          </a:bodyPr>
          <a:lstStyle/>
          <a:p>
            <a:pPr indent="-381000" lvl="0" marL="457200" rtl="0" algn="l">
              <a:lnSpc>
                <a:spcPct val="100000"/>
              </a:lnSpc>
              <a:spcBef>
                <a:spcPts val="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Identify Predators and How They Work</a:t>
            </a:r>
            <a:endParaRPr sz="2400">
              <a:solidFill>
                <a:srgbClr val="000000"/>
              </a:solidFill>
              <a:latin typeface="Oswald"/>
              <a:ea typeface="Oswald"/>
              <a:cs typeface="Oswald"/>
              <a:sym typeface="Oswald"/>
            </a:endParaRPr>
          </a:p>
          <a:p>
            <a:pPr indent="-381000" lvl="0" marL="457200" rtl="0" algn="l">
              <a:lnSpc>
                <a:spcPct val="100000"/>
              </a:lnSpc>
              <a:spcBef>
                <a:spcPts val="180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Screening &amp; Selecting New Staff &amp; Volunteers</a:t>
            </a:r>
            <a:endParaRPr sz="2400">
              <a:solidFill>
                <a:srgbClr val="000000"/>
              </a:solidFill>
              <a:latin typeface="Oswald"/>
              <a:ea typeface="Oswald"/>
              <a:cs typeface="Oswald"/>
              <a:sym typeface="Oswald"/>
            </a:endParaRPr>
          </a:p>
          <a:p>
            <a:pPr indent="-381000" lvl="0" marL="457200" rtl="0" algn="l">
              <a:lnSpc>
                <a:spcPct val="100000"/>
              </a:lnSpc>
              <a:spcBef>
                <a:spcPts val="180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Creating Healthy Boundaries </a:t>
            </a:r>
            <a:endParaRPr sz="2400">
              <a:solidFill>
                <a:srgbClr val="000000"/>
              </a:solidFill>
              <a:latin typeface="Oswald"/>
              <a:ea typeface="Oswald"/>
              <a:cs typeface="Oswald"/>
              <a:sym typeface="Oswald"/>
            </a:endParaRPr>
          </a:p>
          <a:p>
            <a:pPr indent="-381000" lvl="0" marL="457200" rtl="0" algn="l">
              <a:lnSpc>
                <a:spcPct val="100000"/>
              </a:lnSpc>
              <a:spcBef>
                <a:spcPts val="180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Accountability &amp; Communication</a:t>
            </a:r>
            <a:endParaRPr sz="2400">
              <a:solidFill>
                <a:srgbClr val="000000"/>
              </a:solidFill>
              <a:latin typeface="Oswald"/>
              <a:ea typeface="Oswald"/>
              <a:cs typeface="Oswald"/>
              <a:sym typeface="Oswald"/>
            </a:endParaRPr>
          </a:p>
          <a:p>
            <a:pPr indent="-381000" lvl="0" marL="457200" rtl="0" algn="l">
              <a:lnSpc>
                <a:spcPct val="100000"/>
              </a:lnSpc>
              <a:spcBef>
                <a:spcPts val="180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Best Practices</a:t>
            </a:r>
            <a:endParaRPr sz="2400">
              <a:solidFill>
                <a:srgbClr val="000000"/>
              </a:solidFill>
              <a:latin typeface="Oswald"/>
              <a:ea typeface="Oswald"/>
              <a:cs typeface="Oswald"/>
              <a:sym typeface="Oswald"/>
            </a:endParaRPr>
          </a:p>
          <a:p>
            <a:pPr indent="-381000" lvl="0" marL="457200" rtl="0" algn="l">
              <a:lnSpc>
                <a:spcPct val="100000"/>
              </a:lnSpc>
              <a:spcBef>
                <a:spcPts val="180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Mandated Reporter Guidelines</a:t>
            </a:r>
            <a:endParaRPr sz="2400">
              <a:solidFill>
                <a:srgbClr val="000000"/>
              </a:solidFill>
              <a:latin typeface="Oswald"/>
              <a:ea typeface="Oswald"/>
              <a:cs typeface="Oswald"/>
              <a:sym typeface="Oswald"/>
            </a:endParaRPr>
          </a:p>
          <a:p>
            <a:pPr indent="0" lvl="0" marL="457200" rtl="0" algn="l">
              <a:lnSpc>
                <a:spcPct val="100000"/>
              </a:lnSpc>
              <a:spcBef>
                <a:spcPts val="1800"/>
              </a:spcBef>
              <a:spcAft>
                <a:spcPts val="1600"/>
              </a:spcAft>
              <a:buNone/>
            </a:pPr>
            <a:r>
              <a:t/>
            </a:r>
            <a:endParaRPr sz="2400">
              <a:solidFill>
                <a:srgbClr val="000000"/>
              </a:solidFill>
              <a:latin typeface="Oswald"/>
              <a:ea typeface="Oswald"/>
              <a:cs typeface="Oswald"/>
              <a:sym typeface="Oswa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171" name="Shape 171"/>
        <p:cNvGrpSpPr/>
        <p:nvPr/>
      </p:nvGrpSpPr>
      <p:grpSpPr>
        <a:xfrm>
          <a:off x="0" y="0"/>
          <a:ext cx="0" cy="0"/>
          <a:chOff x="0" y="0"/>
          <a:chExt cx="0" cy="0"/>
        </a:xfrm>
      </p:grpSpPr>
      <p:sp>
        <p:nvSpPr>
          <p:cNvPr id="172" name="Google Shape;172;p32"/>
          <p:cNvSpPr txBox="1"/>
          <p:nvPr/>
        </p:nvSpPr>
        <p:spPr>
          <a:xfrm>
            <a:off x="641700" y="1233200"/>
            <a:ext cx="7860600" cy="8493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lang="en" sz="2400">
                <a:latin typeface="Oswald"/>
                <a:ea typeface="Oswald"/>
                <a:cs typeface="Oswald"/>
                <a:sym typeface="Oswald"/>
              </a:rPr>
              <a:t>“</a:t>
            </a:r>
            <a:r>
              <a:rPr lang="en" sz="2800">
                <a:solidFill>
                  <a:schemeClr val="lt1"/>
                </a:solidFill>
                <a:latin typeface="Oswald"/>
                <a:ea typeface="Oswald"/>
                <a:cs typeface="Oswald"/>
                <a:sym typeface="Oswald"/>
              </a:rPr>
              <a:t>It doesn’t take a conviction to end a career; it takes an accusation. Because once that is tied to your name, you’re done. If there’s a whiff of impropriety, you’re done.”</a:t>
            </a:r>
            <a:endParaRPr sz="2400">
              <a:latin typeface="Oswald"/>
              <a:ea typeface="Oswald"/>
              <a:cs typeface="Oswald"/>
              <a:sym typeface="Oswald"/>
            </a:endParaRPr>
          </a:p>
          <a:p>
            <a:pPr indent="0" lvl="0" marL="0" rtl="0" algn="ctr">
              <a:spcBef>
                <a:spcPts val="0"/>
              </a:spcBef>
              <a:spcAft>
                <a:spcPts val="0"/>
              </a:spcAft>
              <a:buNone/>
            </a:pPr>
            <a:r>
              <a:t/>
            </a:r>
            <a:endParaRPr sz="2400">
              <a:solidFill>
                <a:srgbClr val="E13E15"/>
              </a:solidFill>
              <a:latin typeface="Oswald"/>
              <a:ea typeface="Oswald"/>
              <a:cs typeface="Oswald"/>
              <a:sym typeface="Oswald"/>
            </a:endParaRPr>
          </a:p>
          <a:p>
            <a:pPr indent="0" lvl="0" marL="0" rtl="0" algn="ctr">
              <a:spcBef>
                <a:spcPts val="0"/>
              </a:spcBef>
              <a:spcAft>
                <a:spcPts val="0"/>
              </a:spcAft>
              <a:buNone/>
            </a:pPr>
            <a:r>
              <a:rPr lang="en" sz="2400">
                <a:solidFill>
                  <a:srgbClr val="E13E15"/>
                </a:solidFill>
                <a:latin typeface="Oswald"/>
                <a:ea typeface="Oswald"/>
                <a:cs typeface="Oswald"/>
                <a:sym typeface="Oswald"/>
              </a:rPr>
              <a:t>Wes.Trevor,</a:t>
            </a:r>
            <a:br>
              <a:rPr lang="en" sz="2400">
                <a:solidFill>
                  <a:srgbClr val="E13E15"/>
                </a:solidFill>
                <a:latin typeface="Oswald"/>
                <a:ea typeface="Oswald"/>
                <a:cs typeface="Oswald"/>
                <a:sym typeface="Oswald"/>
              </a:rPr>
            </a:br>
            <a:r>
              <a:rPr lang="en" sz="2400">
                <a:solidFill>
                  <a:srgbClr val="E13E15"/>
                </a:solidFill>
                <a:latin typeface="Oswald"/>
                <a:ea typeface="Oswald"/>
                <a:cs typeface="Oswald"/>
                <a:sym typeface="Oswald"/>
              </a:rPr>
              <a:t>Colorado Youth Pastor</a:t>
            </a:r>
            <a:endParaRPr sz="2400">
              <a:solidFill>
                <a:srgbClr val="E13E15"/>
              </a:solidFill>
              <a:latin typeface="Oswald"/>
              <a:ea typeface="Oswald"/>
              <a:cs typeface="Oswald"/>
              <a:sym typeface="Oswald"/>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176" name="Shape 176"/>
        <p:cNvGrpSpPr/>
        <p:nvPr/>
      </p:nvGrpSpPr>
      <p:grpSpPr>
        <a:xfrm>
          <a:off x="0" y="0"/>
          <a:ext cx="0" cy="0"/>
          <a:chOff x="0" y="0"/>
          <a:chExt cx="0" cy="0"/>
        </a:xfrm>
      </p:grpSpPr>
      <p:sp>
        <p:nvSpPr>
          <p:cNvPr id="177" name="Google Shape;177;p33"/>
          <p:cNvSpPr txBox="1"/>
          <p:nvPr>
            <p:ph type="title"/>
          </p:nvPr>
        </p:nvSpPr>
        <p:spPr>
          <a:xfrm>
            <a:off x="311700" y="5212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4000">
                <a:solidFill>
                  <a:srgbClr val="000000"/>
                </a:solidFill>
              </a:rPr>
              <a:t>PHYSICAL </a:t>
            </a:r>
            <a:endParaRPr b="1" sz="4000">
              <a:solidFill>
                <a:srgbClr val="000000"/>
              </a:solidFill>
            </a:endParaRPr>
          </a:p>
        </p:txBody>
      </p:sp>
      <p:sp>
        <p:nvSpPr>
          <p:cNvPr id="178" name="Google Shape;178;p33"/>
          <p:cNvSpPr txBox="1"/>
          <p:nvPr>
            <p:ph idx="1" type="body"/>
          </p:nvPr>
        </p:nvSpPr>
        <p:spPr>
          <a:xfrm>
            <a:off x="311700" y="1572350"/>
            <a:ext cx="8610600" cy="3456900"/>
          </a:xfrm>
          <a:prstGeom prst="rect">
            <a:avLst/>
          </a:prstGeom>
        </p:spPr>
        <p:txBody>
          <a:bodyPr anchorCtr="0" anchor="t" bIns="91425" lIns="91425" spcFirstLastPara="1" rIns="91425" wrap="square" tIns="91425">
            <a:noAutofit/>
          </a:bodyPr>
          <a:lstStyle/>
          <a:p>
            <a:pPr indent="-381000" lvl="0" marL="457200" rtl="0" algn="l">
              <a:lnSpc>
                <a:spcPct val="100000"/>
              </a:lnSpc>
              <a:spcBef>
                <a:spcPts val="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Contact</a:t>
            </a:r>
            <a:endParaRPr sz="2400">
              <a:solidFill>
                <a:srgbClr val="000000"/>
              </a:solidFill>
              <a:latin typeface="Oswald"/>
              <a:ea typeface="Oswald"/>
              <a:cs typeface="Oswald"/>
              <a:sym typeface="Oswald"/>
            </a:endParaRPr>
          </a:p>
          <a:p>
            <a:pPr indent="-381000" lvl="1" marL="914400" rtl="0" algn="l">
              <a:lnSpc>
                <a:spcPct val="100000"/>
              </a:lnSpc>
              <a:spcBef>
                <a:spcPts val="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Hugs</a:t>
            </a:r>
            <a:endParaRPr sz="2400">
              <a:solidFill>
                <a:srgbClr val="000000"/>
              </a:solidFill>
              <a:latin typeface="Oswald"/>
              <a:ea typeface="Oswald"/>
              <a:cs typeface="Oswald"/>
              <a:sym typeface="Oswald"/>
            </a:endParaRPr>
          </a:p>
          <a:p>
            <a:pPr indent="-381000" lvl="1" marL="914400" rtl="0" algn="l">
              <a:lnSpc>
                <a:spcPct val="100000"/>
              </a:lnSpc>
              <a:spcBef>
                <a:spcPts val="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Lap-sitting</a:t>
            </a:r>
            <a:endParaRPr sz="2400">
              <a:solidFill>
                <a:srgbClr val="000000"/>
              </a:solidFill>
              <a:latin typeface="Oswald"/>
              <a:ea typeface="Oswald"/>
              <a:cs typeface="Oswald"/>
              <a:sym typeface="Oswald"/>
            </a:endParaRPr>
          </a:p>
          <a:p>
            <a:pPr indent="-381000" lvl="1" marL="914400" rtl="0" algn="l">
              <a:lnSpc>
                <a:spcPct val="100000"/>
              </a:lnSpc>
              <a:spcBef>
                <a:spcPts val="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Consoling</a:t>
            </a:r>
            <a:endParaRPr sz="2400">
              <a:solidFill>
                <a:srgbClr val="000000"/>
              </a:solidFill>
              <a:latin typeface="Oswald"/>
              <a:ea typeface="Oswald"/>
              <a:cs typeface="Oswald"/>
              <a:sym typeface="Oswald"/>
            </a:endParaRPr>
          </a:p>
          <a:p>
            <a:pPr indent="-381000" lvl="0" marL="457200" rtl="0" algn="l">
              <a:lnSpc>
                <a:spcPct val="100000"/>
              </a:lnSpc>
              <a:spcBef>
                <a:spcPts val="60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Never Alone</a:t>
            </a:r>
            <a:endParaRPr sz="2400">
              <a:solidFill>
                <a:srgbClr val="000000"/>
              </a:solidFill>
              <a:latin typeface="Oswald"/>
              <a:ea typeface="Oswald"/>
              <a:cs typeface="Oswald"/>
              <a:sym typeface="Oswald"/>
            </a:endParaRPr>
          </a:p>
          <a:p>
            <a:pPr indent="-381000" lvl="1" marL="914400" rtl="0" algn="l">
              <a:lnSpc>
                <a:spcPct val="100000"/>
              </a:lnSpc>
              <a:spcBef>
                <a:spcPts val="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Transportation</a:t>
            </a:r>
            <a:endParaRPr sz="2400">
              <a:solidFill>
                <a:srgbClr val="000000"/>
              </a:solidFill>
              <a:latin typeface="Oswald"/>
              <a:ea typeface="Oswald"/>
              <a:cs typeface="Oswald"/>
              <a:sym typeface="Oswald"/>
            </a:endParaRPr>
          </a:p>
          <a:p>
            <a:pPr indent="-381000" lvl="1" marL="914400" rtl="0" algn="l">
              <a:lnSpc>
                <a:spcPct val="100000"/>
              </a:lnSpc>
              <a:spcBef>
                <a:spcPts val="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Hanging out (pre/post event)</a:t>
            </a:r>
            <a:endParaRPr sz="2400">
              <a:solidFill>
                <a:srgbClr val="000000"/>
              </a:solidFill>
              <a:latin typeface="Oswald"/>
              <a:ea typeface="Oswald"/>
              <a:cs typeface="Oswald"/>
              <a:sym typeface="Oswald"/>
            </a:endParaRPr>
          </a:p>
          <a:p>
            <a:pPr indent="-381000" lvl="0" marL="457200" rtl="0" algn="l">
              <a:lnSpc>
                <a:spcPct val="100000"/>
              </a:lnSpc>
              <a:spcBef>
                <a:spcPts val="600"/>
              </a:spcBef>
              <a:spcAft>
                <a:spcPts val="600"/>
              </a:spcAft>
              <a:buClr>
                <a:srgbClr val="000000"/>
              </a:buClr>
              <a:buSzPts val="2400"/>
              <a:buFont typeface="Oswald"/>
              <a:buChar char="●"/>
            </a:pPr>
            <a:r>
              <a:rPr lang="en" sz="2400">
                <a:solidFill>
                  <a:srgbClr val="000000"/>
                </a:solidFill>
                <a:latin typeface="Oswald"/>
                <a:ea typeface="Oswald"/>
                <a:cs typeface="Oswald"/>
                <a:sym typeface="Oswald"/>
              </a:rPr>
              <a:t>Checklist/Safety-proof your surroundings</a:t>
            </a:r>
            <a:endParaRPr sz="2400">
              <a:solidFill>
                <a:srgbClr val="000000"/>
              </a:solidFill>
              <a:latin typeface="Oswald"/>
              <a:ea typeface="Oswald"/>
              <a:cs typeface="Oswald"/>
              <a:sym typeface="Oswa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182" name="Shape 182"/>
        <p:cNvGrpSpPr/>
        <p:nvPr/>
      </p:nvGrpSpPr>
      <p:grpSpPr>
        <a:xfrm>
          <a:off x="0" y="0"/>
          <a:ext cx="0" cy="0"/>
          <a:chOff x="0" y="0"/>
          <a:chExt cx="0" cy="0"/>
        </a:xfrm>
      </p:grpSpPr>
      <p:sp>
        <p:nvSpPr>
          <p:cNvPr id="183" name="Google Shape;183;p34"/>
          <p:cNvSpPr txBox="1"/>
          <p:nvPr/>
        </p:nvSpPr>
        <p:spPr>
          <a:xfrm>
            <a:off x="932400" y="259761"/>
            <a:ext cx="7279200" cy="8493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b="1" lang="en" sz="4800">
                <a:latin typeface="Oswald"/>
                <a:ea typeface="Oswald"/>
                <a:cs typeface="Oswald"/>
                <a:sym typeface="Oswald"/>
              </a:rPr>
              <a:t>CASE STUDY</a:t>
            </a:r>
            <a:endParaRPr b="1" sz="4800">
              <a:latin typeface="Oswald"/>
              <a:ea typeface="Oswald"/>
              <a:cs typeface="Oswald"/>
              <a:sym typeface="Oswald"/>
            </a:endParaRPr>
          </a:p>
          <a:p>
            <a:pPr indent="0" lvl="0" marL="0" rtl="0" algn="ctr">
              <a:lnSpc>
                <a:spcPct val="115000"/>
              </a:lnSpc>
              <a:spcBef>
                <a:spcPts val="1800"/>
              </a:spcBef>
              <a:spcAft>
                <a:spcPts val="0"/>
              </a:spcAft>
              <a:buNone/>
            </a:pPr>
            <a:r>
              <a:rPr lang="en" sz="1800">
                <a:latin typeface="Oswald"/>
                <a:ea typeface="Oswald"/>
                <a:cs typeface="Oswald"/>
                <a:sym typeface="Oswald"/>
              </a:rPr>
              <a:t>Phil is a volunteer in our junior high ministry. Some of the young women flirt openly with him. He used to laugh along and occasionally get caught up in it. It was flattering in a way. However recently, it has become uncomfortable.He’s not sure how to respond to their advances. </a:t>
            </a:r>
            <a:r>
              <a:rPr lang="en" sz="1800">
                <a:latin typeface="Oswald"/>
                <a:ea typeface="Oswald"/>
                <a:cs typeface="Oswald"/>
                <a:sym typeface="Oswald"/>
              </a:rPr>
              <a:t> </a:t>
            </a:r>
            <a:endParaRPr sz="1800">
              <a:latin typeface="Oswald"/>
              <a:ea typeface="Oswald"/>
              <a:cs typeface="Oswald"/>
              <a:sym typeface="Oswald"/>
            </a:endParaRPr>
          </a:p>
          <a:p>
            <a:pPr indent="-342900" lvl="0" marL="457200" rtl="0" algn="l">
              <a:lnSpc>
                <a:spcPct val="115000"/>
              </a:lnSpc>
              <a:spcBef>
                <a:spcPts val="1800"/>
              </a:spcBef>
              <a:spcAft>
                <a:spcPts val="0"/>
              </a:spcAft>
              <a:buClr>
                <a:srgbClr val="E13E15"/>
              </a:buClr>
              <a:buSzPts val="1800"/>
              <a:buFont typeface="Oswald"/>
              <a:buAutoNum type="arabicPeriod"/>
            </a:pPr>
            <a:r>
              <a:rPr i="1" lang="en" sz="1800">
                <a:solidFill>
                  <a:srgbClr val="E13E15"/>
                </a:solidFill>
                <a:latin typeface="Oswald"/>
                <a:ea typeface="Oswald"/>
                <a:cs typeface="Oswald"/>
                <a:sym typeface="Oswald"/>
              </a:rPr>
              <a:t>What should Phil do to discourage their behavior without humiliating them?</a:t>
            </a:r>
            <a:endParaRPr i="1" sz="1800">
              <a:solidFill>
                <a:srgbClr val="E13E15"/>
              </a:solidFill>
              <a:latin typeface="Oswald"/>
              <a:ea typeface="Oswald"/>
              <a:cs typeface="Oswald"/>
              <a:sym typeface="Oswald"/>
            </a:endParaRPr>
          </a:p>
          <a:p>
            <a:pPr indent="-342900" lvl="0" marL="457200" rtl="0" algn="l">
              <a:lnSpc>
                <a:spcPct val="115000"/>
              </a:lnSpc>
              <a:spcBef>
                <a:spcPts val="1000"/>
              </a:spcBef>
              <a:spcAft>
                <a:spcPts val="0"/>
              </a:spcAft>
              <a:buClr>
                <a:srgbClr val="E13E15"/>
              </a:buClr>
              <a:buSzPts val="1800"/>
              <a:buFont typeface="Oswald"/>
              <a:buAutoNum type="arabicPeriod"/>
            </a:pPr>
            <a:r>
              <a:rPr i="1" lang="en" sz="1800">
                <a:solidFill>
                  <a:srgbClr val="E13E15"/>
                </a:solidFill>
                <a:latin typeface="Oswald"/>
                <a:ea typeface="Oswald"/>
                <a:cs typeface="Oswald"/>
                <a:sym typeface="Oswald"/>
              </a:rPr>
              <a:t>How can Phil’s team support him?</a:t>
            </a:r>
            <a:endParaRPr i="1" sz="1800">
              <a:solidFill>
                <a:srgbClr val="E13E15"/>
              </a:solidFill>
              <a:latin typeface="Oswald"/>
              <a:ea typeface="Oswald"/>
              <a:cs typeface="Oswald"/>
              <a:sym typeface="Oswald"/>
            </a:endParaRPr>
          </a:p>
          <a:p>
            <a:pPr indent="-342900" lvl="0" marL="457200" rtl="0" algn="l">
              <a:lnSpc>
                <a:spcPct val="115000"/>
              </a:lnSpc>
              <a:spcBef>
                <a:spcPts val="1000"/>
              </a:spcBef>
              <a:spcAft>
                <a:spcPts val="0"/>
              </a:spcAft>
              <a:buClr>
                <a:srgbClr val="E13E15"/>
              </a:buClr>
              <a:buSzPts val="1800"/>
              <a:buFont typeface="Oswald"/>
              <a:buAutoNum type="arabicPeriod"/>
            </a:pPr>
            <a:r>
              <a:rPr i="1" lang="en" sz="1800">
                <a:solidFill>
                  <a:srgbClr val="E13E15"/>
                </a:solidFill>
                <a:latin typeface="Oswald"/>
                <a:ea typeface="Oswald"/>
                <a:cs typeface="Oswald"/>
                <a:sym typeface="Oswald"/>
              </a:rPr>
              <a:t>How would you advise Phil if you were on the ministry team with him?</a:t>
            </a:r>
            <a:endParaRPr i="1" sz="1800">
              <a:solidFill>
                <a:srgbClr val="E13E15"/>
              </a:solidFill>
              <a:latin typeface="Oswald"/>
              <a:ea typeface="Oswald"/>
              <a:cs typeface="Oswald"/>
              <a:sym typeface="Oswald"/>
            </a:endParaRPr>
          </a:p>
          <a:p>
            <a:pPr indent="-342900" lvl="0" marL="457200" rtl="0" algn="l">
              <a:lnSpc>
                <a:spcPct val="115000"/>
              </a:lnSpc>
              <a:spcBef>
                <a:spcPts val="1000"/>
              </a:spcBef>
              <a:spcAft>
                <a:spcPts val="0"/>
              </a:spcAft>
              <a:buClr>
                <a:srgbClr val="E13E15"/>
              </a:buClr>
              <a:buSzPts val="1800"/>
              <a:buFont typeface="Oswald"/>
              <a:buAutoNum type="arabicPeriod"/>
            </a:pPr>
            <a:r>
              <a:rPr i="1" lang="en" sz="1800">
                <a:solidFill>
                  <a:srgbClr val="E13E15"/>
                </a:solidFill>
                <a:latin typeface="Oswald"/>
                <a:ea typeface="Oswald"/>
                <a:cs typeface="Oswald"/>
                <a:sym typeface="Oswald"/>
              </a:rPr>
              <a:t>What boundaries should be in place to prevent this and/or identify issues?</a:t>
            </a:r>
            <a:endParaRPr i="1" sz="1800">
              <a:solidFill>
                <a:srgbClr val="E13E15"/>
              </a:solidFill>
              <a:latin typeface="Oswald"/>
              <a:ea typeface="Oswald"/>
              <a:cs typeface="Oswald"/>
              <a:sym typeface="Oswald"/>
            </a:endParaRPr>
          </a:p>
          <a:p>
            <a:pPr indent="0" lvl="0" marL="0" rtl="0" algn="ctr">
              <a:lnSpc>
                <a:spcPct val="115000"/>
              </a:lnSpc>
              <a:spcBef>
                <a:spcPts val="1000"/>
              </a:spcBef>
              <a:spcAft>
                <a:spcPts val="1800"/>
              </a:spcAft>
              <a:buNone/>
            </a:pPr>
            <a:r>
              <a:t/>
            </a:r>
            <a:endParaRPr i="1" sz="2400">
              <a:solidFill>
                <a:srgbClr val="E13E15"/>
              </a:solidFill>
              <a:latin typeface="Oswald"/>
              <a:ea typeface="Oswald"/>
              <a:cs typeface="Oswald"/>
              <a:sym typeface="Oswald"/>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187" name="Shape 187"/>
        <p:cNvGrpSpPr/>
        <p:nvPr/>
      </p:nvGrpSpPr>
      <p:grpSpPr>
        <a:xfrm>
          <a:off x="0" y="0"/>
          <a:ext cx="0" cy="0"/>
          <a:chOff x="0" y="0"/>
          <a:chExt cx="0" cy="0"/>
        </a:xfrm>
      </p:grpSpPr>
      <p:sp>
        <p:nvSpPr>
          <p:cNvPr id="188" name="Google Shape;188;p35"/>
          <p:cNvSpPr txBox="1"/>
          <p:nvPr>
            <p:ph type="title"/>
          </p:nvPr>
        </p:nvSpPr>
        <p:spPr>
          <a:xfrm>
            <a:off x="311700" y="5212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4000">
                <a:solidFill>
                  <a:srgbClr val="000000"/>
                </a:solidFill>
              </a:rPr>
              <a:t>COMMUNICATION</a:t>
            </a:r>
            <a:endParaRPr b="1" sz="4000">
              <a:solidFill>
                <a:srgbClr val="000000"/>
              </a:solidFill>
            </a:endParaRPr>
          </a:p>
        </p:txBody>
      </p:sp>
      <p:sp>
        <p:nvSpPr>
          <p:cNvPr id="189" name="Google Shape;189;p35"/>
          <p:cNvSpPr txBox="1"/>
          <p:nvPr>
            <p:ph idx="1" type="body"/>
          </p:nvPr>
        </p:nvSpPr>
        <p:spPr>
          <a:xfrm>
            <a:off x="311700" y="1917775"/>
            <a:ext cx="8610600" cy="34164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Private conversations </a:t>
            </a:r>
            <a:endParaRPr sz="2400">
              <a:solidFill>
                <a:srgbClr val="000000"/>
              </a:solidFill>
              <a:latin typeface="Oswald"/>
              <a:ea typeface="Oswald"/>
              <a:cs typeface="Oswald"/>
              <a:sym typeface="Oswald"/>
            </a:endParaRPr>
          </a:p>
          <a:p>
            <a:pPr indent="-381000" lvl="0" marL="457200" rtl="0" algn="l">
              <a:spcBef>
                <a:spcPts val="180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Flirting</a:t>
            </a:r>
            <a:endParaRPr sz="2400">
              <a:solidFill>
                <a:srgbClr val="000000"/>
              </a:solidFill>
              <a:latin typeface="Oswald"/>
              <a:ea typeface="Oswald"/>
              <a:cs typeface="Oswald"/>
              <a:sym typeface="Oswald"/>
            </a:endParaRPr>
          </a:p>
          <a:p>
            <a:pPr indent="-381000" lvl="0" marL="457200" rtl="0" algn="l">
              <a:spcBef>
                <a:spcPts val="180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Confiding</a:t>
            </a:r>
            <a:endParaRPr sz="2400">
              <a:solidFill>
                <a:srgbClr val="000000"/>
              </a:solidFill>
              <a:latin typeface="Oswald"/>
              <a:ea typeface="Oswald"/>
              <a:cs typeface="Oswald"/>
              <a:sym typeface="Oswald"/>
            </a:endParaRPr>
          </a:p>
          <a:p>
            <a:pPr indent="-381000" lvl="1" marL="914400" rtl="0" algn="l">
              <a:spcBef>
                <a:spcPts val="1800"/>
              </a:spcBef>
              <a:spcAft>
                <a:spcPts val="1800"/>
              </a:spcAft>
              <a:buClr>
                <a:srgbClr val="000000"/>
              </a:buClr>
              <a:buSzPts val="2400"/>
              <a:buFont typeface="Oswald"/>
              <a:buChar char="○"/>
            </a:pPr>
            <a:r>
              <a:rPr lang="en" sz="2400">
                <a:solidFill>
                  <a:srgbClr val="000000"/>
                </a:solidFill>
                <a:latin typeface="Oswald"/>
                <a:ea typeface="Oswald"/>
                <a:cs typeface="Oswald"/>
                <a:sym typeface="Oswald"/>
              </a:rPr>
              <a:t>No Confidentiality Rule</a:t>
            </a:r>
            <a:endParaRPr sz="2400">
              <a:solidFill>
                <a:srgbClr val="000000"/>
              </a:solidFill>
              <a:latin typeface="Oswald"/>
              <a:ea typeface="Oswald"/>
              <a:cs typeface="Oswald"/>
              <a:sym typeface="Oswald"/>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193" name="Shape 193"/>
        <p:cNvGrpSpPr/>
        <p:nvPr/>
      </p:nvGrpSpPr>
      <p:grpSpPr>
        <a:xfrm>
          <a:off x="0" y="0"/>
          <a:ext cx="0" cy="0"/>
          <a:chOff x="0" y="0"/>
          <a:chExt cx="0" cy="0"/>
        </a:xfrm>
      </p:grpSpPr>
      <p:sp>
        <p:nvSpPr>
          <p:cNvPr id="194" name="Google Shape;194;p36"/>
          <p:cNvSpPr txBox="1"/>
          <p:nvPr>
            <p:ph type="title"/>
          </p:nvPr>
        </p:nvSpPr>
        <p:spPr>
          <a:xfrm>
            <a:off x="311700" y="5212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4000">
                <a:solidFill>
                  <a:srgbClr val="000000"/>
                </a:solidFill>
              </a:rPr>
              <a:t>SOCIAL MEDIA</a:t>
            </a:r>
            <a:endParaRPr b="1" sz="4000">
              <a:solidFill>
                <a:srgbClr val="000000"/>
              </a:solidFill>
            </a:endParaRPr>
          </a:p>
        </p:txBody>
      </p:sp>
      <p:sp>
        <p:nvSpPr>
          <p:cNvPr id="195" name="Google Shape;195;p36"/>
          <p:cNvSpPr txBox="1"/>
          <p:nvPr>
            <p:ph idx="1" type="body"/>
          </p:nvPr>
        </p:nvSpPr>
        <p:spPr>
          <a:xfrm>
            <a:off x="311700" y="1917775"/>
            <a:ext cx="8610600" cy="34164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Texting</a:t>
            </a:r>
            <a:endParaRPr sz="2400">
              <a:solidFill>
                <a:srgbClr val="000000"/>
              </a:solidFill>
              <a:latin typeface="Oswald"/>
              <a:ea typeface="Oswald"/>
              <a:cs typeface="Oswald"/>
              <a:sym typeface="Oswald"/>
            </a:endParaRPr>
          </a:p>
          <a:p>
            <a:pPr indent="-381000" lvl="0" marL="457200" rtl="0" algn="l">
              <a:spcBef>
                <a:spcPts val="180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Facebook/Instagram</a:t>
            </a:r>
            <a:endParaRPr sz="2400">
              <a:solidFill>
                <a:srgbClr val="000000"/>
              </a:solidFill>
              <a:latin typeface="Oswald"/>
              <a:ea typeface="Oswald"/>
              <a:cs typeface="Oswald"/>
              <a:sym typeface="Oswald"/>
            </a:endParaRPr>
          </a:p>
          <a:p>
            <a:pPr indent="-381000" lvl="0" marL="457200" rtl="0" algn="l">
              <a:spcBef>
                <a:spcPts val="180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Group Messaging</a:t>
            </a:r>
            <a:endParaRPr sz="2400">
              <a:solidFill>
                <a:srgbClr val="000000"/>
              </a:solidFill>
              <a:latin typeface="Oswald"/>
              <a:ea typeface="Oswald"/>
              <a:cs typeface="Oswald"/>
              <a:sym typeface="Oswald"/>
            </a:endParaRPr>
          </a:p>
          <a:p>
            <a:pPr indent="-381000" lvl="0" marL="457200" rtl="0" algn="l">
              <a:spcBef>
                <a:spcPts val="1800"/>
              </a:spcBef>
              <a:spcAft>
                <a:spcPts val="1800"/>
              </a:spcAft>
              <a:buClr>
                <a:srgbClr val="000000"/>
              </a:buClr>
              <a:buSzPts val="2400"/>
              <a:buFont typeface="Oswald"/>
              <a:buChar char="●"/>
            </a:pPr>
            <a:r>
              <a:rPr lang="en" sz="2400">
                <a:solidFill>
                  <a:srgbClr val="000000"/>
                </a:solidFill>
                <a:latin typeface="Oswald"/>
                <a:ea typeface="Oswald"/>
                <a:cs typeface="Oswald"/>
                <a:sym typeface="Oswald"/>
              </a:rPr>
              <a:t>Twitter</a:t>
            </a:r>
            <a:endParaRPr sz="2400">
              <a:solidFill>
                <a:srgbClr val="000000"/>
              </a:solidFill>
              <a:latin typeface="Oswald"/>
              <a:ea typeface="Oswald"/>
              <a:cs typeface="Oswald"/>
              <a:sym typeface="Oswald"/>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199" name="Shape 199"/>
        <p:cNvGrpSpPr/>
        <p:nvPr/>
      </p:nvGrpSpPr>
      <p:grpSpPr>
        <a:xfrm>
          <a:off x="0" y="0"/>
          <a:ext cx="0" cy="0"/>
          <a:chOff x="0" y="0"/>
          <a:chExt cx="0" cy="0"/>
        </a:xfrm>
      </p:grpSpPr>
      <p:sp>
        <p:nvSpPr>
          <p:cNvPr id="200" name="Google Shape;200;p37"/>
          <p:cNvSpPr txBox="1"/>
          <p:nvPr>
            <p:ph type="title"/>
          </p:nvPr>
        </p:nvSpPr>
        <p:spPr>
          <a:xfrm>
            <a:off x="311700" y="5212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4000">
                <a:solidFill>
                  <a:srgbClr val="000000"/>
                </a:solidFill>
              </a:rPr>
              <a:t>ACCOUNTABILITY</a:t>
            </a:r>
            <a:endParaRPr b="1" sz="4000">
              <a:solidFill>
                <a:srgbClr val="000000"/>
              </a:solidFill>
            </a:endParaRPr>
          </a:p>
        </p:txBody>
      </p:sp>
      <p:sp>
        <p:nvSpPr>
          <p:cNvPr id="201" name="Google Shape;201;p37"/>
          <p:cNvSpPr txBox="1"/>
          <p:nvPr>
            <p:ph idx="1" type="body"/>
          </p:nvPr>
        </p:nvSpPr>
        <p:spPr>
          <a:xfrm>
            <a:off x="311700" y="1765375"/>
            <a:ext cx="8610600" cy="34164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Adopt policies and procedures involving boundaries and expectations</a:t>
            </a:r>
            <a:endParaRPr sz="2400">
              <a:solidFill>
                <a:srgbClr val="000000"/>
              </a:solidFill>
              <a:latin typeface="Oswald"/>
              <a:ea typeface="Oswald"/>
              <a:cs typeface="Oswald"/>
              <a:sym typeface="Oswald"/>
            </a:endParaRPr>
          </a:p>
          <a:p>
            <a:pPr indent="-381000" lvl="0" marL="457200" rtl="0" algn="l">
              <a:spcBef>
                <a:spcPts val="180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Communicate boundaries and expectations to all interested parties:</a:t>
            </a:r>
            <a:endParaRPr sz="2400">
              <a:solidFill>
                <a:srgbClr val="000000"/>
              </a:solidFill>
              <a:latin typeface="Oswald"/>
              <a:ea typeface="Oswald"/>
              <a:cs typeface="Oswald"/>
              <a:sym typeface="Oswald"/>
            </a:endParaRPr>
          </a:p>
          <a:p>
            <a:pPr indent="-381000" lvl="1" marL="914400" rtl="0" algn="l">
              <a:spcBef>
                <a:spcPts val="180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Staff and volunteers</a:t>
            </a:r>
            <a:endParaRPr sz="2400">
              <a:solidFill>
                <a:srgbClr val="000000"/>
              </a:solidFill>
              <a:latin typeface="Oswald"/>
              <a:ea typeface="Oswald"/>
              <a:cs typeface="Oswald"/>
              <a:sym typeface="Oswald"/>
            </a:endParaRPr>
          </a:p>
          <a:p>
            <a:pPr indent="-381000" lvl="1" marL="914400" rtl="0" algn="l">
              <a:spcBef>
                <a:spcPts val="180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Parents</a:t>
            </a:r>
            <a:endParaRPr sz="2400">
              <a:solidFill>
                <a:srgbClr val="000000"/>
              </a:solidFill>
              <a:latin typeface="Oswald"/>
              <a:ea typeface="Oswald"/>
              <a:cs typeface="Oswald"/>
              <a:sym typeface="Oswald"/>
            </a:endParaRPr>
          </a:p>
          <a:p>
            <a:pPr indent="-381000" lvl="1" marL="914400" rtl="0" algn="l">
              <a:spcBef>
                <a:spcPts val="1800"/>
              </a:spcBef>
              <a:spcAft>
                <a:spcPts val="1800"/>
              </a:spcAft>
              <a:buClr>
                <a:srgbClr val="000000"/>
              </a:buClr>
              <a:buSzPts val="2400"/>
              <a:buFont typeface="Oswald"/>
              <a:buChar char="○"/>
            </a:pPr>
            <a:r>
              <a:rPr lang="en" sz="2400">
                <a:solidFill>
                  <a:srgbClr val="000000"/>
                </a:solidFill>
                <a:latin typeface="Oswald"/>
                <a:ea typeface="Oswald"/>
                <a:cs typeface="Oswald"/>
                <a:sym typeface="Oswald"/>
              </a:rPr>
              <a:t>Children and Youth</a:t>
            </a:r>
            <a:endParaRPr sz="2400">
              <a:solidFill>
                <a:srgbClr val="000000"/>
              </a:solidFill>
              <a:latin typeface="Oswald"/>
              <a:ea typeface="Oswald"/>
              <a:cs typeface="Oswald"/>
              <a:sym typeface="Oswald"/>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205" name="Shape 205"/>
        <p:cNvGrpSpPr/>
        <p:nvPr/>
      </p:nvGrpSpPr>
      <p:grpSpPr>
        <a:xfrm>
          <a:off x="0" y="0"/>
          <a:ext cx="0" cy="0"/>
          <a:chOff x="0" y="0"/>
          <a:chExt cx="0" cy="0"/>
        </a:xfrm>
      </p:grpSpPr>
      <p:sp>
        <p:nvSpPr>
          <p:cNvPr id="206" name="Google Shape;206;p38"/>
          <p:cNvSpPr txBox="1"/>
          <p:nvPr>
            <p:ph type="title"/>
          </p:nvPr>
        </p:nvSpPr>
        <p:spPr>
          <a:xfrm>
            <a:off x="311700" y="5212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4000">
                <a:solidFill>
                  <a:srgbClr val="000000"/>
                </a:solidFill>
              </a:rPr>
              <a:t>ACCOUNTABILITY</a:t>
            </a:r>
            <a:endParaRPr b="1" sz="4000">
              <a:solidFill>
                <a:srgbClr val="000000"/>
              </a:solidFill>
            </a:endParaRPr>
          </a:p>
        </p:txBody>
      </p:sp>
      <p:sp>
        <p:nvSpPr>
          <p:cNvPr id="207" name="Google Shape;207;p38"/>
          <p:cNvSpPr txBox="1"/>
          <p:nvPr>
            <p:ph idx="1" type="body"/>
          </p:nvPr>
        </p:nvSpPr>
        <p:spPr>
          <a:xfrm>
            <a:off x="311700" y="1689175"/>
            <a:ext cx="8610600" cy="3416400"/>
          </a:xfrm>
          <a:prstGeom prst="rect">
            <a:avLst/>
          </a:prstGeom>
        </p:spPr>
        <p:txBody>
          <a:bodyPr anchorCtr="0" anchor="t" bIns="91425" lIns="91425" spcFirstLastPara="1" rIns="91425" wrap="square" tIns="91425">
            <a:noAutofit/>
          </a:bodyPr>
          <a:lstStyle/>
          <a:p>
            <a:pPr indent="-381000" lvl="0" marL="457200" rtl="0" algn="l">
              <a:lnSpc>
                <a:spcPct val="100000"/>
              </a:lnSpc>
              <a:spcBef>
                <a:spcPts val="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Set up and communicate process for reporting when boundaries are crossed</a:t>
            </a:r>
            <a:endParaRPr sz="2400">
              <a:solidFill>
                <a:srgbClr val="000000"/>
              </a:solidFill>
              <a:latin typeface="Oswald"/>
              <a:ea typeface="Oswald"/>
              <a:cs typeface="Oswald"/>
              <a:sym typeface="Oswald"/>
            </a:endParaRPr>
          </a:p>
          <a:p>
            <a:pPr indent="-381000" lvl="0" marL="457200" rtl="0" algn="l">
              <a:lnSpc>
                <a:spcPct val="100000"/>
              </a:lnSpc>
              <a:spcBef>
                <a:spcPts val="180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Stay connected to each staff member/volunteer to ensure spiritual health and growth</a:t>
            </a:r>
            <a:endParaRPr sz="2400">
              <a:solidFill>
                <a:srgbClr val="000000"/>
              </a:solidFill>
              <a:latin typeface="Oswald"/>
              <a:ea typeface="Oswald"/>
              <a:cs typeface="Oswald"/>
              <a:sym typeface="Oswald"/>
            </a:endParaRPr>
          </a:p>
          <a:p>
            <a:pPr indent="-381000" lvl="0" marL="457200" rtl="0" algn="l">
              <a:lnSpc>
                <a:spcPct val="100000"/>
              </a:lnSpc>
              <a:spcBef>
                <a:spcPts val="180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Discuss and keep boundaries top of mind for youth staff/volunteers and students</a:t>
            </a:r>
            <a:endParaRPr sz="2400">
              <a:solidFill>
                <a:srgbClr val="000000"/>
              </a:solidFill>
              <a:latin typeface="Oswald"/>
              <a:ea typeface="Oswald"/>
              <a:cs typeface="Oswald"/>
              <a:sym typeface="Oswald"/>
            </a:endParaRPr>
          </a:p>
          <a:p>
            <a:pPr indent="-381000" lvl="0" marL="457200" rtl="0" algn="l">
              <a:lnSpc>
                <a:spcPct val="100000"/>
              </a:lnSpc>
              <a:spcBef>
                <a:spcPts val="1800"/>
              </a:spcBef>
              <a:spcAft>
                <a:spcPts val="1800"/>
              </a:spcAft>
              <a:buClr>
                <a:srgbClr val="000000"/>
              </a:buClr>
              <a:buSzPts val="2400"/>
              <a:buFont typeface="Oswald"/>
              <a:buChar char="●"/>
            </a:pPr>
            <a:r>
              <a:rPr lang="en" sz="2400">
                <a:solidFill>
                  <a:srgbClr val="000000"/>
                </a:solidFill>
                <a:latin typeface="Oswald"/>
                <a:ea typeface="Oswald"/>
                <a:cs typeface="Oswald"/>
                <a:sym typeface="Oswald"/>
              </a:rPr>
              <a:t>Speak up and call out questionable behavior in love</a:t>
            </a:r>
            <a:endParaRPr sz="2400">
              <a:solidFill>
                <a:srgbClr val="000000"/>
              </a:solidFill>
              <a:latin typeface="Oswald"/>
              <a:ea typeface="Oswald"/>
              <a:cs typeface="Oswald"/>
              <a:sym typeface="Oswald"/>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211" name="Shape 211"/>
        <p:cNvGrpSpPr/>
        <p:nvPr/>
      </p:nvGrpSpPr>
      <p:grpSpPr>
        <a:xfrm>
          <a:off x="0" y="0"/>
          <a:ext cx="0" cy="0"/>
          <a:chOff x="0" y="0"/>
          <a:chExt cx="0" cy="0"/>
        </a:xfrm>
      </p:grpSpPr>
      <p:sp>
        <p:nvSpPr>
          <p:cNvPr id="212" name="Google Shape;212;p39"/>
          <p:cNvSpPr txBox="1"/>
          <p:nvPr/>
        </p:nvSpPr>
        <p:spPr>
          <a:xfrm>
            <a:off x="641700" y="928400"/>
            <a:ext cx="7860600" cy="8493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lang="en" sz="2000">
                <a:solidFill>
                  <a:schemeClr val="lt1"/>
                </a:solidFill>
                <a:latin typeface="Oswald"/>
                <a:ea typeface="Oswald"/>
                <a:cs typeface="Oswald"/>
                <a:sym typeface="Oswald"/>
              </a:rPr>
              <a:t>“Reminding myself constantly that although I work with teens, I am not one of them, helps me to find that balance. My students are looking to me to be their shepherd, not their friend. One failing moment in this early on helped me draw some clearer boundaries. A graduate of mine said to me (and I am paraphrasing), ‘I was put off by how you interacted with me. You are my pastor.’ I can love them. I can rejoice with them. I can laugh with them. I can cry with them. But I cannot become too familiar with them. When I do, I am no longer shepherding them.”</a:t>
            </a:r>
            <a:endParaRPr sz="2400">
              <a:latin typeface="Oswald"/>
              <a:ea typeface="Oswald"/>
              <a:cs typeface="Oswald"/>
              <a:sym typeface="Oswald"/>
            </a:endParaRPr>
          </a:p>
          <a:p>
            <a:pPr indent="0" lvl="0" marL="0" rtl="0" algn="ctr">
              <a:spcBef>
                <a:spcPts val="0"/>
              </a:spcBef>
              <a:spcAft>
                <a:spcPts val="0"/>
              </a:spcAft>
              <a:buNone/>
            </a:pPr>
            <a:r>
              <a:t/>
            </a:r>
            <a:endParaRPr sz="2400">
              <a:solidFill>
                <a:srgbClr val="E13E15"/>
              </a:solidFill>
              <a:latin typeface="Oswald"/>
              <a:ea typeface="Oswald"/>
              <a:cs typeface="Oswald"/>
              <a:sym typeface="Oswald"/>
            </a:endParaRPr>
          </a:p>
          <a:p>
            <a:pPr indent="0" lvl="0" marL="0" rtl="0" algn="ctr">
              <a:spcBef>
                <a:spcPts val="0"/>
              </a:spcBef>
              <a:spcAft>
                <a:spcPts val="0"/>
              </a:spcAft>
              <a:buNone/>
            </a:pPr>
            <a:r>
              <a:rPr lang="en" sz="1600">
                <a:solidFill>
                  <a:srgbClr val="E13E15"/>
                </a:solidFill>
                <a:latin typeface="Oswald"/>
                <a:ea typeface="Oswald"/>
                <a:cs typeface="Oswald"/>
                <a:sym typeface="Oswald"/>
              </a:rPr>
              <a:t>Shaun McDonald</a:t>
            </a:r>
            <a:endParaRPr sz="1600">
              <a:solidFill>
                <a:srgbClr val="E13E15"/>
              </a:solidFill>
              <a:latin typeface="Oswald"/>
              <a:ea typeface="Oswald"/>
              <a:cs typeface="Oswald"/>
              <a:sym typeface="Oswald"/>
            </a:endParaRPr>
          </a:p>
          <a:p>
            <a:pPr indent="0" lvl="0" marL="0" rtl="0" algn="ctr">
              <a:spcBef>
                <a:spcPts val="0"/>
              </a:spcBef>
              <a:spcAft>
                <a:spcPts val="0"/>
              </a:spcAft>
              <a:buNone/>
            </a:pPr>
            <a:r>
              <a:rPr lang="en" sz="1600">
                <a:solidFill>
                  <a:srgbClr val="E13E15"/>
                </a:solidFill>
                <a:latin typeface="Oswald"/>
                <a:ea typeface="Oswald"/>
                <a:cs typeface="Oswald"/>
                <a:sym typeface="Oswald"/>
              </a:rPr>
              <a:t>Youth Pastor at Open Arms Church, upstate New York)</a:t>
            </a:r>
            <a:endParaRPr sz="2400">
              <a:solidFill>
                <a:srgbClr val="E13E15"/>
              </a:solidFill>
              <a:latin typeface="Oswald"/>
              <a:ea typeface="Oswald"/>
              <a:cs typeface="Oswald"/>
              <a:sym typeface="Oswald"/>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216" name="Shape 216"/>
        <p:cNvGrpSpPr/>
        <p:nvPr/>
      </p:nvGrpSpPr>
      <p:grpSpPr>
        <a:xfrm>
          <a:off x="0" y="0"/>
          <a:ext cx="0" cy="0"/>
          <a:chOff x="0" y="0"/>
          <a:chExt cx="0" cy="0"/>
        </a:xfrm>
      </p:grpSpPr>
      <p:sp>
        <p:nvSpPr>
          <p:cNvPr id="217" name="Google Shape;217;p40"/>
          <p:cNvSpPr txBox="1"/>
          <p:nvPr>
            <p:ph type="title"/>
          </p:nvPr>
        </p:nvSpPr>
        <p:spPr>
          <a:xfrm>
            <a:off x="311700" y="5212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4000">
                <a:solidFill>
                  <a:srgbClr val="000000"/>
                </a:solidFill>
              </a:rPr>
              <a:t>MANDATED REPORTER</a:t>
            </a:r>
            <a:endParaRPr b="1" sz="4000">
              <a:solidFill>
                <a:srgbClr val="000000"/>
              </a:solidFill>
            </a:endParaRPr>
          </a:p>
        </p:txBody>
      </p:sp>
      <p:sp>
        <p:nvSpPr>
          <p:cNvPr id="218" name="Google Shape;218;p40"/>
          <p:cNvSpPr txBox="1"/>
          <p:nvPr>
            <p:ph idx="1" type="body"/>
          </p:nvPr>
        </p:nvSpPr>
        <p:spPr>
          <a:xfrm>
            <a:off x="311700" y="1841575"/>
            <a:ext cx="8610600" cy="34164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Ministers and staff working with children/youth are mandated reporters</a:t>
            </a:r>
            <a:endParaRPr sz="2400">
              <a:solidFill>
                <a:srgbClr val="000000"/>
              </a:solidFill>
              <a:latin typeface="Oswald"/>
              <a:ea typeface="Oswald"/>
              <a:cs typeface="Oswald"/>
              <a:sym typeface="Oswald"/>
            </a:endParaRPr>
          </a:p>
          <a:p>
            <a:pPr indent="-381000" lvl="0" marL="457200" rtl="0" algn="l">
              <a:spcBef>
                <a:spcPts val="180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Volunteers are not mandated reporters but California encourages training for volunteers on identifying and reporting procedures</a:t>
            </a:r>
            <a:endParaRPr sz="2400">
              <a:solidFill>
                <a:srgbClr val="000000"/>
              </a:solidFill>
              <a:latin typeface="Oswald"/>
              <a:ea typeface="Oswald"/>
              <a:cs typeface="Oswald"/>
              <a:sym typeface="Oswald"/>
            </a:endParaRPr>
          </a:p>
          <a:p>
            <a:pPr indent="-381000" lvl="0" marL="457200" rtl="0" algn="l">
              <a:spcBef>
                <a:spcPts val="180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Mandated reporters must identify themselves </a:t>
            </a:r>
            <a:endParaRPr sz="2400">
              <a:solidFill>
                <a:srgbClr val="000000"/>
              </a:solidFill>
              <a:latin typeface="Oswald"/>
              <a:ea typeface="Oswald"/>
              <a:cs typeface="Oswald"/>
              <a:sym typeface="Oswald"/>
            </a:endParaRPr>
          </a:p>
          <a:p>
            <a:pPr indent="-381000" lvl="0" marL="457200" rtl="0" algn="l">
              <a:spcBef>
                <a:spcPts val="1800"/>
              </a:spcBef>
              <a:spcAft>
                <a:spcPts val="1800"/>
              </a:spcAft>
              <a:buClr>
                <a:srgbClr val="000000"/>
              </a:buClr>
              <a:buSzPts val="2400"/>
              <a:buFont typeface="Oswald"/>
              <a:buChar char="●"/>
            </a:pPr>
            <a:r>
              <a:rPr lang="en" sz="2400">
                <a:solidFill>
                  <a:srgbClr val="000000"/>
                </a:solidFill>
                <a:latin typeface="Oswald"/>
                <a:ea typeface="Oswald"/>
                <a:cs typeface="Oswald"/>
                <a:sym typeface="Oswald"/>
              </a:rPr>
              <a:t>Volunteers can file anonymous reports</a:t>
            </a:r>
            <a:endParaRPr sz="2400">
              <a:solidFill>
                <a:srgbClr val="000000"/>
              </a:solidFill>
              <a:latin typeface="Oswald"/>
              <a:ea typeface="Oswald"/>
              <a:cs typeface="Oswald"/>
              <a:sym typeface="Oswald"/>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222" name="Shape 222"/>
        <p:cNvGrpSpPr/>
        <p:nvPr/>
      </p:nvGrpSpPr>
      <p:grpSpPr>
        <a:xfrm>
          <a:off x="0" y="0"/>
          <a:ext cx="0" cy="0"/>
          <a:chOff x="0" y="0"/>
          <a:chExt cx="0" cy="0"/>
        </a:xfrm>
      </p:grpSpPr>
      <p:sp>
        <p:nvSpPr>
          <p:cNvPr id="223" name="Google Shape;223;p41"/>
          <p:cNvSpPr txBox="1"/>
          <p:nvPr>
            <p:ph type="title"/>
          </p:nvPr>
        </p:nvSpPr>
        <p:spPr>
          <a:xfrm>
            <a:off x="311700" y="5212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4000">
                <a:solidFill>
                  <a:srgbClr val="000000"/>
                </a:solidFill>
              </a:rPr>
              <a:t>MANDATED REPORTER</a:t>
            </a:r>
            <a:endParaRPr b="1" sz="4000">
              <a:solidFill>
                <a:srgbClr val="000000"/>
              </a:solidFill>
            </a:endParaRPr>
          </a:p>
        </p:txBody>
      </p:sp>
      <p:sp>
        <p:nvSpPr>
          <p:cNvPr id="224" name="Google Shape;224;p41"/>
          <p:cNvSpPr txBox="1"/>
          <p:nvPr>
            <p:ph idx="1" type="body"/>
          </p:nvPr>
        </p:nvSpPr>
        <p:spPr>
          <a:xfrm>
            <a:off x="311700" y="1765375"/>
            <a:ext cx="8610600" cy="3416400"/>
          </a:xfrm>
          <a:prstGeom prst="rect">
            <a:avLst/>
          </a:prstGeom>
        </p:spPr>
        <p:txBody>
          <a:bodyPr anchorCtr="0" anchor="t" bIns="91425" lIns="91425" spcFirstLastPara="1" rIns="91425" wrap="square" tIns="91425">
            <a:noAutofit/>
          </a:bodyPr>
          <a:lstStyle/>
          <a:p>
            <a:pPr indent="-355600" lvl="0" marL="457200" rtl="0" algn="l">
              <a:lnSpc>
                <a:spcPct val="100000"/>
              </a:lnSpc>
              <a:spcBef>
                <a:spcPts val="0"/>
              </a:spcBef>
              <a:spcAft>
                <a:spcPts val="0"/>
              </a:spcAft>
              <a:buClr>
                <a:srgbClr val="000000"/>
              </a:buClr>
              <a:buSzPts val="2000"/>
              <a:buFont typeface="Oswald"/>
              <a:buChar char="●"/>
            </a:pPr>
            <a:r>
              <a:rPr lang="en" sz="2000">
                <a:solidFill>
                  <a:srgbClr val="000000"/>
                </a:solidFill>
                <a:latin typeface="Oswald"/>
                <a:ea typeface="Oswald"/>
                <a:cs typeface="Oswald"/>
                <a:sym typeface="Oswald"/>
              </a:rPr>
              <a:t>Reports must be submitted in two forms</a:t>
            </a:r>
            <a:endParaRPr sz="2000">
              <a:solidFill>
                <a:srgbClr val="000000"/>
              </a:solidFill>
              <a:latin typeface="Oswald"/>
              <a:ea typeface="Oswald"/>
              <a:cs typeface="Oswald"/>
              <a:sym typeface="Oswald"/>
            </a:endParaRPr>
          </a:p>
          <a:p>
            <a:pPr indent="-355600" lvl="1" marL="914400" rtl="0" algn="l">
              <a:lnSpc>
                <a:spcPct val="100000"/>
              </a:lnSpc>
              <a:spcBef>
                <a:spcPts val="1800"/>
              </a:spcBef>
              <a:spcAft>
                <a:spcPts val="0"/>
              </a:spcAft>
              <a:buClr>
                <a:srgbClr val="000000"/>
              </a:buClr>
              <a:buSzPts val="2000"/>
              <a:buFont typeface="Oswald"/>
              <a:buChar char="○"/>
            </a:pPr>
            <a:r>
              <a:rPr lang="en" sz="2000">
                <a:solidFill>
                  <a:srgbClr val="000000"/>
                </a:solidFill>
                <a:latin typeface="Oswald"/>
                <a:ea typeface="Oswald"/>
                <a:cs typeface="Oswald"/>
                <a:sym typeface="Oswald"/>
              </a:rPr>
              <a:t>Phone call immediately to the appropriate local law enforcement or county child welfare agency</a:t>
            </a:r>
            <a:endParaRPr sz="2000">
              <a:solidFill>
                <a:srgbClr val="000000"/>
              </a:solidFill>
              <a:latin typeface="Oswald"/>
              <a:ea typeface="Oswald"/>
              <a:cs typeface="Oswald"/>
              <a:sym typeface="Oswald"/>
            </a:endParaRPr>
          </a:p>
          <a:p>
            <a:pPr indent="-355600" lvl="1" marL="914400" rtl="0" algn="l">
              <a:lnSpc>
                <a:spcPct val="100000"/>
              </a:lnSpc>
              <a:spcBef>
                <a:spcPts val="1800"/>
              </a:spcBef>
              <a:spcAft>
                <a:spcPts val="0"/>
              </a:spcAft>
              <a:buClr>
                <a:srgbClr val="000000"/>
              </a:buClr>
              <a:buSzPts val="2000"/>
              <a:buFont typeface="Oswald"/>
              <a:buChar char="○"/>
            </a:pPr>
            <a:r>
              <a:rPr lang="en" sz="2000">
                <a:solidFill>
                  <a:srgbClr val="000000"/>
                </a:solidFill>
                <a:latin typeface="Oswald"/>
                <a:ea typeface="Oswald"/>
                <a:cs typeface="Oswald"/>
                <a:sym typeface="Oswald"/>
              </a:rPr>
              <a:t>Reporter must submit a written report to the same agency using Form SS 8572 within 36 hours</a:t>
            </a:r>
            <a:endParaRPr sz="2000">
              <a:solidFill>
                <a:srgbClr val="000000"/>
              </a:solidFill>
              <a:latin typeface="Oswald"/>
              <a:ea typeface="Oswald"/>
              <a:cs typeface="Oswald"/>
              <a:sym typeface="Oswald"/>
            </a:endParaRPr>
          </a:p>
          <a:p>
            <a:pPr indent="-355600" lvl="0" marL="457200" rtl="0" algn="l">
              <a:lnSpc>
                <a:spcPct val="100000"/>
              </a:lnSpc>
              <a:spcBef>
                <a:spcPts val="1800"/>
              </a:spcBef>
              <a:spcAft>
                <a:spcPts val="0"/>
              </a:spcAft>
              <a:buClr>
                <a:srgbClr val="000000"/>
              </a:buClr>
              <a:buSzPts val="2000"/>
              <a:buFont typeface="Oswald"/>
              <a:buChar char="●"/>
            </a:pPr>
            <a:r>
              <a:rPr lang="en" sz="2000">
                <a:solidFill>
                  <a:srgbClr val="000000"/>
                </a:solidFill>
                <a:latin typeface="Oswald"/>
                <a:ea typeface="Oswald"/>
                <a:cs typeface="Oswald"/>
                <a:sym typeface="Oswald"/>
              </a:rPr>
              <a:t>Training is strongly encouraged but not required by law</a:t>
            </a:r>
            <a:endParaRPr sz="2000">
              <a:solidFill>
                <a:srgbClr val="000000"/>
              </a:solidFill>
              <a:latin typeface="Oswald"/>
              <a:ea typeface="Oswald"/>
              <a:cs typeface="Oswald"/>
              <a:sym typeface="Oswald"/>
            </a:endParaRPr>
          </a:p>
          <a:p>
            <a:pPr indent="-355600" lvl="1" marL="914400" rtl="0" algn="l">
              <a:lnSpc>
                <a:spcPct val="100000"/>
              </a:lnSpc>
              <a:spcBef>
                <a:spcPts val="1800"/>
              </a:spcBef>
              <a:spcAft>
                <a:spcPts val="1800"/>
              </a:spcAft>
              <a:buClr>
                <a:srgbClr val="000000"/>
              </a:buClr>
              <a:buSzPts val="2000"/>
              <a:buFont typeface="Oswald"/>
              <a:buChar char="○"/>
            </a:pPr>
            <a:r>
              <a:rPr lang="en" sz="2000">
                <a:solidFill>
                  <a:srgbClr val="000000"/>
                </a:solidFill>
                <a:latin typeface="Oswald"/>
                <a:ea typeface="Oswald"/>
                <a:cs typeface="Oswald"/>
                <a:sym typeface="Oswald"/>
              </a:rPr>
              <a:t>https://mandatedreporterca.com/training/clergy</a:t>
            </a:r>
            <a:endParaRPr sz="2000">
              <a:solidFill>
                <a:srgbClr val="000000"/>
              </a:solidFill>
              <a:latin typeface="Oswald"/>
              <a:ea typeface="Oswald"/>
              <a:cs typeface="Oswald"/>
              <a:sym typeface="Oswa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69" name="Shape 69"/>
        <p:cNvGrpSpPr/>
        <p:nvPr/>
      </p:nvGrpSpPr>
      <p:grpSpPr>
        <a:xfrm>
          <a:off x="0" y="0"/>
          <a:ext cx="0" cy="0"/>
          <a:chOff x="0" y="0"/>
          <a:chExt cx="0" cy="0"/>
        </a:xfrm>
      </p:grpSpPr>
      <p:sp>
        <p:nvSpPr>
          <p:cNvPr id="70" name="Google Shape;70;p15"/>
          <p:cNvSpPr txBox="1"/>
          <p:nvPr/>
        </p:nvSpPr>
        <p:spPr>
          <a:xfrm>
            <a:off x="932400" y="1478961"/>
            <a:ext cx="7279200" cy="8493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None/>
            </a:pPr>
            <a:r>
              <a:rPr lang="en" sz="3500">
                <a:solidFill>
                  <a:schemeClr val="lt1"/>
                </a:solidFill>
                <a:latin typeface="Oswald"/>
                <a:ea typeface="Oswald"/>
                <a:cs typeface="Oswald"/>
                <a:sym typeface="Oswald"/>
              </a:rPr>
              <a:t>“Watch your life and doctrine closely. Persevere in them, because if you do, you will save both yourself and your hearers.”</a:t>
            </a:r>
            <a:endParaRPr sz="3500">
              <a:solidFill>
                <a:schemeClr val="lt1"/>
              </a:solidFill>
              <a:latin typeface="Oswald"/>
              <a:ea typeface="Oswald"/>
              <a:cs typeface="Oswald"/>
              <a:sym typeface="Oswald"/>
            </a:endParaRPr>
          </a:p>
          <a:p>
            <a:pPr indent="0" lvl="0" marL="0" rtl="0" algn="ctr">
              <a:lnSpc>
                <a:spcPct val="115000"/>
              </a:lnSpc>
              <a:spcBef>
                <a:spcPts val="0"/>
              </a:spcBef>
              <a:spcAft>
                <a:spcPts val="0"/>
              </a:spcAft>
              <a:buNone/>
            </a:pPr>
            <a:r>
              <a:t/>
            </a:r>
            <a:endParaRPr sz="2400">
              <a:solidFill>
                <a:srgbClr val="E13E15"/>
              </a:solidFill>
              <a:latin typeface="Oswald"/>
              <a:ea typeface="Oswald"/>
              <a:cs typeface="Oswald"/>
              <a:sym typeface="Oswald"/>
            </a:endParaRPr>
          </a:p>
          <a:p>
            <a:pPr indent="0" lvl="0" marL="0" rtl="0" algn="ctr">
              <a:lnSpc>
                <a:spcPct val="115000"/>
              </a:lnSpc>
              <a:spcBef>
                <a:spcPts val="0"/>
              </a:spcBef>
              <a:spcAft>
                <a:spcPts val="0"/>
              </a:spcAft>
              <a:buNone/>
            </a:pPr>
            <a:r>
              <a:rPr lang="en" sz="2400">
                <a:solidFill>
                  <a:srgbClr val="E13E15"/>
                </a:solidFill>
                <a:latin typeface="Oswald"/>
                <a:ea typeface="Oswald"/>
                <a:cs typeface="Oswald"/>
                <a:sym typeface="Oswald"/>
              </a:rPr>
              <a:t>1 Timothy 4:16</a:t>
            </a:r>
            <a:endParaRPr sz="2400">
              <a:solidFill>
                <a:srgbClr val="E13E15"/>
              </a:solidFill>
              <a:latin typeface="Oswald"/>
              <a:ea typeface="Oswald"/>
              <a:cs typeface="Oswald"/>
              <a:sym typeface="Oswald"/>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228" name="Shape 228"/>
        <p:cNvGrpSpPr/>
        <p:nvPr/>
      </p:nvGrpSpPr>
      <p:grpSpPr>
        <a:xfrm>
          <a:off x="0" y="0"/>
          <a:ext cx="0" cy="0"/>
          <a:chOff x="0" y="0"/>
          <a:chExt cx="0" cy="0"/>
        </a:xfrm>
      </p:grpSpPr>
      <p:sp>
        <p:nvSpPr>
          <p:cNvPr id="229" name="Google Shape;229;p42"/>
          <p:cNvSpPr txBox="1"/>
          <p:nvPr>
            <p:ph type="title"/>
          </p:nvPr>
        </p:nvSpPr>
        <p:spPr>
          <a:xfrm>
            <a:off x="311700" y="5212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4000">
                <a:solidFill>
                  <a:srgbClr val="000000"/>
                </a:solidFill>
              </a:rPr>
              <a:t>BEST PRACTICES</a:t>
            </a:r>
            <a:endParaRPr b="1" sz="4000">
              <a:solidFill>
                <a:srgbClr val="000000"/>
              </a:solidFill>
            </a:endParaRPr>
          </a:p>
        </p:txBody>
      </p:sp>
      <p:sp>
        <p:nvSpPr>
          <p:cNvPr id="230" name="Google Shape;230;p42"/>
          <p:cNvSpPr txBox="1"/>
          <p:nvPr>
            <p:ph idx="1" type="body"/>
          </p:nvPr>
        </p:nvSpPr>
        <p:spPr>
          <a:xfrm>
            <a:off x="311700" y="1719250"/>
            <a:ext cx="8610600" cy="3345900"/>
          </a:xfrm>
          <a:prstGeom prst="rect">
            <a:avLst/>
          </a:prstGeom>
        </p:spPr>
        <p:txBody>
          <a:bodyPr anchorCtr="0" anchor="t" bIns="91425" lIns="91425" spcFirstLastPara="1" rIns="91425" wrap="square" tIns="91425">
            <a:noAutofit/>
          </a:bodyPr>
          <a:lstStyle/>
          <a:p>
            <a:pPr indent="-342900" lvl="0" marL="457200" rtl="0" algn="l">
              <a:spcBef>
                <a:spcPts val="0"/>
              </a:spcBef>
              <a:spcAft>
                <a:spcPts val="0"/>
              </a:spcAft>
              <a:buClr>
                <a:srgbClr val="000000"/>
              </a:buClr>
              <a:buSzPts val="1800"/>
              <a:buFont typeface="Oswald"/>
              <a:buAutoNum type="arabicPeriod"/>
            </a:pPr>
            <a:r>
              <a:rPr lang="en">
                <a:solidFill>
                  <a:srgbClr val="000000"/>
                </a:solidFill>
                <a:latin typeface="Oswald"/>
                <a:ea typeface="Oswald"/>
                <a:cs typeface="Oswald"/>
                <a:sym typeface="Oswald"/>
              </a:rPr>
              <a:t>Minimum threshold for church attendance/involvement in church</a:t>
            </a:r>
            <a:endParaRPr>
              <a:solidFill>
                <a:srgbClr val="000000"/>
              </a:solidFill>
              <a:latin typeface="Oswald"/>
              <a:ea typeface="Oswald"/>
              <a:cs typeface="Oswald"/>
              <a:sym typeface="Oswald"/>
            </a:endParaRPr>
          </a:p>
          <a:p>
            <a:pPr indent="-342900" lvl="0" marL="457200" rtl="0" algn="l">
              <a:spcBef>
                <a:spcPts val="0"/>
              </a:spcBef>
              <a:spcAft>
                <a:spcPts val="0"/>
              </a:spcAft>
              <a:buClr>
                <a:srgbClr val="000000"/>
              </a:buClr>
              <a:buSzPts val="1800"/>
              <a:buFont typeface="Oswald"/>
              <a:buAutoNum type="arabicPeriod"/>
            </a:pPr>
            <a:r>
              <a:rPr lang="en">
                <a:solidFill>
                  <a:srgbClr val="000000"/>
                </a:solidFill>
                <a:latin typeface="Oswald"/>
                <a:ea typeface="Oswald"/>
                <a:cs typeface="Oswald"/>
                <a:sym typeface="Oswald"/>
              </a:rPr>
              <a:t>Prescreen ALL candidates consistently </a:t>
            </a:r>
            <a:endParaRPr>
              <a:solidFill>
                <a:srgbClr val="000000"/>
              </a:solidFill>
              <a:latin typeface="Oswald"/>
              <a:ea typeface="Oswald"/>
              <a:cs typeface="Oswald"/>
              <a:sym typeface="Oswald"/>
            </a:endParaRPr>
          </a:p>
          <a:p>
            <a:pPr indent="-342900" lvl="0" marL="457200" rtl="0" algn="l">
              <a:spcBef>
                <a:spcPts val="0"/>
              </a:spcBef>
              <a:spcAft>
                <a:spcPts val="0"/>
              </a:spcAft>
              <a:buClr>
                <a:srgbClr val="000000"/>
              </a:buClr>
              <a:buSzPts val="1800"/>
              <a:buFont typeface="Oswald"/>
              <a:buAutoNum type="arabicPeriod"/>
            </a:pPr>
            <a:r>
              <a:rPr lang="en">
                <a:solidFill>
                  <a:srgbClr val="000000"/>
                </a:solidFill>
                <a:latin typeface="Oswald"/>
                <a:ea typeface="Oswald"/>
                <a:cs typeface="Oswald"/>
                <a:sym typeface="Oswald"/>
              </a:rPr>
              <a:t>Adopt policies and procedures involving boundaries/expectations</a:t>
            </a:r>
            <a:endParaRPr>
              <a:solidFill>
                <a:srgbClr val="000000"/>
              </a:solidFill>
              <a:latin typeface="Oswald"/>
              <a:ea typeface="Oswald"/>
              <a:cs typeface="Oswald"/>
              <a:sym typeface="Oswald"/>
            </a:endParaRPr>
          </a:p>
          <a:p>
            <a:pPr indent="-342900" lvl="0" marL="457200" rtl="0" algn="l">
              <a:spcBef>
                <a:spcPts val="0"/>
              </a:spcBef>
              <a:spcAft>
                <a:spcPts val="0"/>
              </a:spcAft>
              <a:buClr>
                <a:srgbClr val="000000"/>
              </a:buClr>
              <a:buSzPts val="1800"/>
              <a:buFont typeface="Oswald"/>
              <a:buAutoNum type="arabicPeriod"/>
            </a:pPr>
            <a:r>
              <a:rPr lang="en">
                <a:solidFill>
                  <a:srgbClr val="000000"/>
                </a:solidFill>
                <a:latin typeface="Oswald"/>
                <a:ea typeface="Oswald"/>
                <a:cs typeface="Oswald"/>
                <a:sym typeface="Oswald"/>
              </a:rPr>
              <a:t>Checklist - ensure there are no unlocked closets/office/hidden places before every gathering </a:t>
            </a:r>
            <a:endParaRPr>
              <a:solidFill>
                <a:srgbClr val="000000"/>
              </a:solidFill>
              <a:latin typeface="Oswald"/>
              <a:ea typeface="Oswald"/>
              <a:cs typeface="Oswald"/>
              <a:sym typeface="Oswald"/>
            </a:endParaRPr>
          </a:p>
          <a:p>
            <a:pPr indent="-342900" lvl="0" marL="457200" rtl="0" algn="l">
              <a:spcBef>
                <a:spcPts val="0"/>
              </a:spcBef>
              <a:spcAft>
                <a:spcPts val="0"/>
              </a:spcAft>
              <a:buClr>
                <a:srgbClr val="000000"/>
              </a:buClr>
              <a:buSzPts val="1800"/>
              <a:buFont typeface="Oswald"/>
              <a:buAutoNum type="arabicPeriod"/>
            </a:pPr>
            <a:r>
              <a:rPr lang="en">
                <a:solidFill>
                  <a:srgbClr val="000000"/>
                </a:solidFill>
                <a:latin typeface="Oswald"/>
                <a:ea typeface="Oswald"/>
                <a:cs typeface="Oswald"/>
                <a:sym typeface="Oswald"/>
              </a:rPr>
              <a:t>“Never Alone” with Child/Student - physically and virtually</a:t>
            </a:r>
            <a:endParaRPr>
              <a:solidFill>
                <a:srgbClr val="000000"/>
              </a:solidFill>
              <a:latin typeface="Oswald"/>
              <a:ea typeface="Oswald"/>
              <a:cs typeface="Oswald"/>
              <a:sym typeface="Oswald"/>
            </a:endParaRPr>
          </a:p>
          <a:p>
            <a:pPr indent="-342900" lvl="0" marL="457200" rtl="0" algn="l">
              <a:spcBef>
                <a:spcPts val="0"/>
              </a:spcBef>
              <a:spcAft>
                <a:spcPts val="0"/>
              </a:spcAft>
              <a:buClr>
                <a:srgbClr val="000000"/>
              </a:buClr>
              <a:buSzPts val="1800"/>
              <a:buFont typeface="Oswald"/>
              <a:buAutoNum type="arabicPeriod"/>
            </a:pPr>
            <a:r>
              <a:rPr lang="en">
                <a:solidFill>
                  <a:srgbClr val="000000"/>
                </a:solidFill>
                <a:latin typeface="Oswald"/>
                <a:ea typeface="Oswald"/>
                <a:cs typeface="Oswald"/>
                <a:sym typeface="Oswald"/>
              </a:rPr>
              <a:t>Communicate boundaries and expectations to all interested parties</a:t>
            </a:r>
            <a:endParaRPr>
              <a:solidFill>
                <a:srgbClr val="000000"/>
              </a:solidFill>
              <a:latin typeface="Oswald"/>
              <a:ea typeface="Oswald"/>
              <a:cs typeface="Oswald"/>
              <a:sym typeface="Oswald"/>
            </a:endParaRPr>
          </a:p>
          <a:p>
            <a:pPr indent="-342900" lvl="0" marL="457200" rtl="0" algn="l">
              <a:spcBef>
                <a:spcPts val="0"/>
              </a:spcBef>
              <a:spcAft>
                <a:spcPts val="0"/>
              </a:spcAft>
              <a:buClr>
                <a:srgbClr val="000000"/>
              </a:buClr>
              <a:buSzPts val="1800"/>
              <a:buFont typeface="Oswald"/>
              <a:buAutoNum type="arabicPeriod"/>
            </a:pPr>
            <a:r>
              <a:rPr lang="en">
                <a:solidFill>
                  <a:srgbClr val="000000"/>
                </a:solidFill>
                <a:latin typeface="Oswald"/>
                <a:ea typeface="Oswald"/>
                <a:cs typeface="Oswald"/>
                <a:sym typeface="Oswald"/>
              </a:rPr>
              <a:t>Regular check ins with individual staff members/volunteers </a:t>
            </a:r>
            <a:endParaRPr>
              <a:solidFill>
                <a:srgbClr val="000000"/>
              </a:solidFill>
              <a:latin typeface="Oswald"/>
              <a:ea typeface="Oswald"/>
              <a:cs typeface="Oswald"/>
              <a:sym typeface="Oswald"/>
            </a:endParaRPr>
          </a:p>
          <a:p>
            <a:pPr indent="-342900" lvl="0" marL="457200" rtl="0" algn="l">
              <a:spcBef>
                <a:spcPts val="0"/>
              </a:spcBef>
              <a:spcAft>
                <a:spcPts val="0"/>
              </a:spcAft>
              <a:buClr>
                <a:srgbClr val="000000"/>
              </a:buClr>
              <a:buSzPts val="1800"/>
              <a:buFont typeface="Oswald"/>
              <a:buAutoNum type="arabicPeriod"/>
            </a:pPr>
            <a:r>
              <a:rPr lang="en">
                <a:solidFill>
                  <a:srgbClr val="000000"/>
                </a:solidFill>
                <a:latin typeface="Oswald"/>
                <a:ea typeface="Oswald"/>
                <a:cs typeface="Oswald"/>
                <a:sym typeface="Oswald"/>
              </a:rPr>
              <a:t>Discuss and keep boundaries top of mind </a:t>
            </a:r>
            <a:endParaRPr>
              <a:solidFill>
                <a:srgbClr val="000000"/>
              </a:solidFill>
              <a:latin typeface="Oswald"/>
              <a:ea typeface="Oswald"/>
              <a:cs typeface="Oswald"/>
              <a:sym typeface="Oswald"/>
            </a:endParaRPr>
          </a:p>
          <a:p>
            <a:pPr indent="-342900" lvl="0" marL="457200" rtl="0" algn="l">
              <a:spcBef>
                <a:spcPts val="0"/>
              </a:spcBef>
              <a:spcAft>
                <a:spcPts val="0"/>
              </a:spcAft>
              <a:buClr>
                <a:srgbClr val="000000"/>
              </a:buClr>
              <a:buSzPts val="1800"/>
              <a:buFont typeface="Oswald"/>
              <a:buAutoNum type="arabicPeriod"/>
            </a:pPr>
            <a:r>
              <a:rPr lang="en">
                <a:solidFill>
                  <a:srgbClr val="000000"/>
                </a:solidFill>
                <a:latin typeface="Oswald"/>
                <a:ea typeface="Oswald"/>
                <a:cs typeface="Oswald"/>
                <a:sym typeface="Oswald"/>
              </a:rPr>
              <a:t>See It, Say It immediately</a:t>
            </a:r>
            <a:endParaRPr>
              <a:solidFill>
                <a:srgbClr val="000000"/>
              </a:solidFill>
              <a:latin typeface="Oswald"/>
              <a:ea typeface="Oswald"/>
              <a:cs typeface="Oswald"/>
              <a:sym typeface="Oswald"/>
            </a:endParaRPr>
          </a:p>
          <a:p>
            <a:pPr indent="-342900" lvl="0" marL="457200" rtl="0" algn="l">
              <a:spcBef>
                <a:spcPts val="0"/>
              </a:spcBef>
              <a:spcAft>
                <a:spcPts val="0"/>
              </a:spcAft>
              <a:buClr>
                <a:srgbClr val="000000"/>
              </a:buClr>
              <a:buSzPts val="1800"/>
              <a:buFont typeface="Oswald"/>
              <a:buAutoNum type="arabicPeriod"/>
            </a:pPr>
            <a:r>
              <a:rPr lang="en">
                <a:solidFill>
                  <a:srgbClr val="000000"/>
                </a:solidFill>
                <a:latin typeface="Oswald"/>
                <a:ea typeface="Oswald"/>
                <a:cs typeface="Oswald"/>
                <a:sym typeface="Oswald"/>
              </a:rPr>
              <a:t>Create and communicate clear process for reporting</a:t>
            </a:r>
            <a:endParaRPr>
              <a:solidFill>
                <a:srgbClr val="000000"/>
              </a:solidFill>
              <a:latin typeface="Oswald"/>
              <a:ea typeface="Oswald"/>
              <a:cs typeface="Oswald"/>
              <a:sym typeface="Oswald"/>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234" name="Shape 234"/>
        <p:cNvGrpSpPr/>
        <p:nvPr/>
      </p:nvGrpSpPr>
      <p:grpSpPr>
        <a:xfrm>
          <a:off x="0" y="0"/>
          <a:ext cx="0" cy="0"/>
          <a:chOff x="0" y="0"/>
          <a:chExt cx="0" cy="0"/>
        </a:xfrm>
      </p:grpSpPr>
      <p:sp>
        <p:nvSpPr>
          <p:cNvPr id="235" name="Google Shape;235;p43"/>
          <p:cNvSpPr txBox="1"/>
          <p:nvPr>
            <p:ph type="title"/>
          </p:nvPr>
        </p:nvSpPr>
        <p:spPr>
          <a:xfrm>
            <a:off x="311700" y="5212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4000">
                <a:solidFill>
                  <a:srgbClr val="000000"/>
                </a:solidFill>
              </a:rPr>
              <a:t>RESOURCES AND SUPPORT MATERIALS</a:t>
            </a:r>
            <a:endParaRPr b="1" sz="4000">
              <a:solidFill>
                <a:srgbClr val="000000"/>
              </a:solidFill>
            </a:endParaRPr>
          </a:p>
        </p:txBody>
      </p:sp>
      <p:sp>
        <p:nvSpPr>
          <p:cNvPr id="236" name="Google Shape;236;p43"/>
          <p:cNvSpPr txBox="1"/>
          <p:nvPr>
            <p:ph idx="1" type="body"/>
          </p:nvPr>
        </p:nvSpPr>
        <p:spPr>
          <a:xfrm>
            <a:off x="311700" y="1689175"/>
            <a:ext cx="8610600" cy="3416400"/>
          </a:xfrm>
          <a:prstGeom prst="rect">
            <a:avLst/>
          </a:prstGeom>
        </p:spPr>
        <p:txBody>
          <a:bodyPr anchorCtr="0" anchor="t" bIns="91425" lIns="91425" spcFirstLastPara="1" rIns="91425" wrap="square" tIns="91425">
            <a:noAutofit/>
          </a:bodyPr>
          <a:lstStyle/>
          <a:p>
            <a:pPr indent="-381000" lvl="0" marL="457200" rtl="0" algn="l">
              <a:lnSpc>
                <a:spcPct val="150000"/>
              </a:lnSpc>
              <a:spcBef>
                <a:spcPts val="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Draw the Line: Relational Boundaries for Safe Youth Ministry</a:t>
            </a:r>
            <a:endParaRPr sz="2400">
              <a:solidFill>
                <a:srgbClr val="000000"/>
              </a:solidFill>
              <a:latin typeface="Oswald"/>
              <a:ea typeface="Oswald"/>
              <a:cs typeface="Oswald"/>
              <a:sym typeface="Oswald"/>
            </a:endParaRPr>
          </a:p>
          <a:p>
            <a:pPr indent="-330200" lvl="1" marL="914400" rtl="0" algn="l">
              <a:lnSpc>
                <a:spcPct val="150000"/>
              </a:lnSpc>
              <a:spcBef>
                <a:spcPts val="0"/>
              </a:spcBef>
              <a:spcAft>
                <a:spcPts val="0"/>
              </a:spcAft>
              <a:buClr>
                <a:srgbClr val="E13E15"/>
              </a:buClr>
              <a:buSzPts val="1600"/>
              <a:buFont typeface="Oswald"/>
              <a:buChar char="○"/>
            </a:pPr>
            <a:r>
              <a:rPr lang="en" sz="1600">
                <a:solidFill>
                  <a:srgbClr val="E13E15"/>
                </a:solidFill>
                <a:latin typeface="Oswald"/>
                <a:ea typeface="Oswald"/>
                <a:cs typeface="Oswald"/>
                <a:sym typeface="Oswald"/>
              </a:rPr>
              <a:t>From the editors and advisors of Church Law and Tax, Ver. 1.0 Copyright © 2014 Christianity Today</a:t>
            </a:r>
            <a:endParaRPr sz="1600">
              <a:solidFill>
                <a:srgbClr val="E13E15"/>
              </a:solidFill>
              <a:latin typeface="Oswald"/>
              <a:ea typeface="Oswald"/>
              <a:cs typeface="Oswald"/>
              <a:sym typeface="Oswald"/>
            </a:endParaRPr>
          </a:p>
          <a:p>
            <a:pPr indent="-381000" lvl="0" marL="457200" rtl="0" algn="l">
              <a:lnSpc>
                <a:spcPct val="150000"/>
              </a:lnSpc>
              <a:spcBef>
                <a:spcPts val="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AbuseWatch.net </a:t>
            </a:r>
            <a:endParaRPr sz="2400">
              <a:solidFill>
                <a:srgbClr val="000000"/>
              </a:solidFill>
              <a:latin typeface="Oswald"/>
              <a:ea typeface="Oswald"/>
              <a:cs typeface="Oswald"/>
              <a:sym typeface="Oswald"/>
            </a:endParaRPr>
          </a:p>
          <a:p>
            <a:pPr indent="-381000" lvl="0" marL="457200" rtl="0" algn="l">
              <a:lnSpc>
                <a:spcPct val="150000"/>
              </a:lnSpc>
              <a:spcBef>
                <a:spcPts val="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Ministry Safe</a:t>
            </a:r>
            <a:endParaRPr sz="2400">
              <a:solidFill>
                <a:srgbClr val="000000"/>
              </a:solidFill>
              <a:latin typeface="Oswald"/>
              <a:ea typeface="Oswald"/>
              <a:cs typeface="Oswald"/>
              <a:sym typeface="Oswald"/>
            </a:endParaRPr>
          </a:p>
          <a:p>
            <a:pPr indent="-381000" lvl="0" marL="457200" rtl="0" algn="l">
              <a:lnSpc>
                <a:spcPct val="150000"/>
              </a:lnSpc>
              <a:spcBef>
                <a:spcPts val="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Mandatory Reporter Training  </a:t>
            </a:r>
            <a:endParaRPr sz="2400">
              <a:solidFill>
                <a:srgbClr val="000000"/>
              </a:solidFill>
              <a:latin typeface="Oswald"/>
              <a:ea typeface="Oswald"/>
              <a:cs typeface="Oswald"/>
              <a:sym typeface="Oswald"/>
            </a:endParaRPr>
          </a:p>
          <a:p>
            <a:pPr indent="-342900" lvl="1" marL="914400" rtl="0" algn="l">
              <a:lnSpc>
                <a:spcPct val="150000"/>
              </a:lnSpc>
              <a:spcBef>
                <a:spcPts val="0"/>
              </a:spcBef>
              <a:spcAft>
                <a:spcPts val="0"/>
              </a:spcAft>
              <a:buClr>
                <a:srgbClr val="E13E15"/>
              </a:buClr>
              <a:buSzPts val="1800"/>
              <a:buFont typeface="Oswald"/>
              <a:buChar char="○"/>
            </a:pPr>
            <a:r>
              <a:rPr lang="en" sz="1800" u="sng">
                <a:solidFill>
                  <a:srgbClr val="E13E15"/>
                </a:solidFill>
                <a:latin typeface="Oswald"/>
                <a:ea typeface="Oswald"/>
                <a:cs typeface="Oswald"/>
                <a:sym typeface="Oswald"/>
                <a:hlinkClick r:id="rId4"/>
              </a:rPr>
              <a:t>https://mandatedreporterca.com/training/clergy</a:t>
            </a:r>
            <a:endParaRPr sz="1800">
              <a:solidFill>
                <a:srgbClr val="E13E15"/>
              </a:solidFill>
              <a:latin typeface="Oswald"/>
              <a:ea typeface="Oswald"/>
              <a:cs typeface="Oswald"/>
              <a:sym typeface="Oswald"/>
            </a:endParaRPr>
          </a:p>
          <a:p>
            <a:pPr indent="-342900" lvl="1" marL="914400" rtl="0" algn="l">
              <a:lnSpc>
                <a:spcPct val="150000"/>
              </a:lnSpc>
              <a:spcBef>
                <a:spcPts val="0"/>
              </a:spcBef>
              <a:spcAft>
                <a:spcPts val="0"/>
              </a:spcAft>
              <a:buClr>
                <a:srgbClr val="E13E15"/>
              </a:buClr>
              <a:buSzPts val="1800"/>
              <a:buFont typeface="Oswald"/>
              <a:buChar char="○"/>
            </a:pPr>
            <a:r>
              <a:rPr lang="en" sz="1800">
                <a:solidFill>
                  <a:srgbClr val="E13E15"/>
                </a:solidFill>
                <a:latin typeface="Oswald"/>
                <a:ea typeface="Oswald"/>
                <a:cs typeface="Oswald"/>
                <a:sym typeface="Oswald"/>
              </a:rPr>
              <a:t>Form SS 8572</a:t>
            </a:r>
            <a:endParaRPr sz="1800">
              <a:solidFill>
                <a:srgbClr val="E13E15"/>
              </a:solidFill>
              <a:latin typeface="Oswald"/>
              <a:ea typeface="Oswald"/>
              <a:cs typeface="Oswald"/>
              <a:sym typeface="Oswald"/>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240" name="Shape 240"/>
        <p:cNvGrpSpPr/>
        <p:nvPr/>
      </p:nvGrpSpPr>
      <p:grpSpPr>
        <a:xfrm>
          <a:off x="0" y="0"/>
          <a:ext cx="0" cy="0"/>
          <a:chOff x="0" y="0"/>
          <a:chExt cx="0" cy="0"/>
        </a:xfrm>
      </p:grpSpPr>
      <p:sp>
        <p:nvSpPr>
          <p:cNvPr id="241" name="Google Shape;241;p44"/>
          <p:cNvSpPr txBox="1"/>
          <p:nvPr>
            <p:ph type="title"/>
          </p:nvPr>
        </p:nvSpPr>
        <p:spPr>
          <a:xfrm>
            <a:off x="311700" y="5212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4000">
                <a:solidFill>
                  <a:srgbClr val="000000"/>
                </a:solidFill>
              </a:rPr>
              <a:t>SPECIAL THANKS TO...</a:t>
            </a:r>
            <a:endParaRPr b="1" sz="4000">
              <a:solidFill>
                <a:srgbClr val="000000"/>
              </a:solidFill>
            </a:endParaRPr>
          </a:p>
        </p:txBody>
      </p:sp>
      <p:sp>
        <p:nvSpPr>
          <p:cNvPr id="242" name="Google Shape;242;p44"/>
          <p:cNvSpPr txBox="1"/>
          <p:nvPr>
            <p:ph idx="1" type="body"/>
          </p:nvPr>
        </p:nvSpPr>
        <p:spPr>
          <a:xfrm>
            <a:off x="311700" y="1727100"/>
            <a:ext cx="8610600" cy="34164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Pipeline Church, Visalia, CA</a:t>
            </a:r>
            <a:endParaRPr sz="2400">
              <a:solidFill>
                <a:srgbClr val="000000"/>
              </a:solidFill>
              <a:latin typeface="Oswald"/>
              <a:ea typeface="Oswald"/>
              <a:cs typeface="Oswald"/>
              <a:sym typeface="Oswald"/>
            </a:endParaRPr>
          </a:p>
          <a:p>
            <a:pPr indent="-381000" lvl="1" marL="914400" rtl="0" algn="l">
              <a:spcBef>
                <a:spcPts val="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Children and Youth Staff and Volunteers</a:t>
            </a:r>
            <a:endParaRPr sz="2400">
              <a:solidFill>
                <a:srgbClr val="000000"/>
              </a:solidFill>
              <a:latin typeface="Oswald"/>
              <a:ea typeface="Oswald"/>
              <a:cs typeface="Oswald"/>
              <a:sym typeface="Oswald"/>
            </a:endParaRPr>
          </a:p>
          <a:p>
            <a:pPr indent="-381000" lvl="0" marL="457200" rtl="0" algn="l">
              <a:spcBef>
                <a:spcPts val="240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Shoreline Church, Monterey, CA</a:t>
            </a:r>
            <a:endParaRPr sz="2400">
              <a:solidFill>
                <a:srgbClr val="000000"/>
              </a:solidFill>
              <a:latin typeface="Oswald"/>
              <a:ea typeface="Oswald"/>
              <a:cs typeface="Oswald"/>
              <a:sym typeface="Oswald"/>
            </a:endParaRPr>
          </a:p>
          <a:p>
            <a:pPr indent="-381000" lvl="1" marL="914400" rtl="0" algn="l">
              <a:spcBef>
                <a:spcPts val="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Roy Pina, Greg Broom, and Tyler Smith</a:t>
            </a:r>
            <a:endParaRPr sz="2400">
              <a:solidFill>
                <a:srgbClr val="000000"/>
              </a:solidFill>
              <a:latin typeface="Oswald"/>
              <a:ea typeface="Oswald"/>
              <a:cs typeface="Oswald"/>
              <a:sym typeface="Oswald"/>
            </a:endParaRPr>
          </a:p>
          <a:p>
            <a:pPr indent="-381000" lvl="0" marL="457200" rtl="0" algn="l">
              <a:spcBef>
                <a:spcPts val="240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Ocean Hills Covenant Church, Santa Barbara, CA</a:t>
            </a:r>
            <a:endParaRPr sz="2400">
              <a:solidFill>
                <a:srgbClr val="000000"/>
              </a:solidFill>
              <a:latin typeface="Oswald"/>
              <a:ea typeface="Oswald"/>
              <a:cs typeface="Oswald"/>
              <a:sym typeface="Oswald"/>
            </a:endParaRPr>
          </a:p>
          <a:p>
            <a:pPr indent="-381000" lvl="1" marL="914400" rtl="0" algn="l">
              <a:spcBef>
                <a:spcPts val="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Cosy Del Carlo and Brandon Wong</a:t>
            </a:r>
            <a:endParaRPr sz="2400">
              <a:solidFill>
                <a:srgbClr val="000000"/>
              </a:solidFill>
              <a:latin typeface="Oswald"/>
              <a:ea typeface="Oswald"/>
              <a:cs typeface="Oswald"/>
              <a:sym typeface="Oswa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74" name="Shape 74"/>
        <p:cNvGrpSpPr/>
        <p:nvPr/>
      </p:nvGrpSpPr>
      <p:grpSpPr>
        <a:xfrm>
          <a:off x="0" y="0"/>
          <a:ext cx="0" cy="0"/>
          <a:chOff x="0" y="0"/>
          <a:chExt cx="0" cy="0"/>
        </a:xfrm>
      </p:grpSpPr>
      <p:sp>
        <p:nvSpPr>
          <p:cNvPr id="75" name="Google Shape;75;p16"/>
          <p:cNvSpPr txBox="1"/>
          <p:nvPr>
            <p:ph type="title"/>
          </p:nvPr>
        </p:nvSpPr>
        <p:spPr>
          <a:xfrm>
            <a:off x="671250" y="2141250"/>
            <a:ext cx="7852200" cy="861000"/>
          </a:xfrm>
          <a:prstGeom prst="rect">
            <a:avLst/>
          </a:prstGeom>
        </p:spPr>
        <p:txBody>
          <a:bodyPr anchorCtr="0" anchor="ctr" bIns="91425" lIns="91425" spcFirstLastPara="1" rIns="91425" wrap="square" tIns="91425">
            <a:noAutofit/>
          </a:bodyPr>
          <a:lstStyle/>
          <a:p>
            <a:pPr indent="0" lvl="0" marL="0" rtl="0" algn="ctr">
              <a:lnSpc>
                <a:spcPct val="115000"/>
              </a:lnSpc>
              <a:spcBef>
                <a:spcPts val="0"/>
              </a:spcBef>
              <a:spcAft>
                <a:spcPts val="0"/>
              </a:spcAft>
              <a:buNone/>
            </a:pPr>
            <a:r>
              <a:rPr b="1" lang="en" sz="7200">
                <a:solidFill>
                  <a:srgbClr val="000000"/>
                </a:solidFill>
              </a:rPr>
              <a:t>TRUST</a:t>
            </a:r>
            <a:endParaRPr b="1" sz="7200">
              <a:solidFill>
                <a:srgbClr val="000000"/>
              </a:solidFill>
            </a:endParaRPr>
          </a:p>
        </p:txBody>
      </p:sp>
      <p:sp>
        <p:nvSpPr>
          <p:cNvPr id="76" name="Google Shape;76;p16"/>
          <p:cNvSpPr txBox="1"/>
          <p:nvPr/>
        </p:nvSpPr>
        <p:spPr>
          <a:xfrm>
            <a:off x="1475275" y="3041125"/>
            <a:ext cx="3000000" cy="1849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2400">
                <a:latin typeface="Oswald"/>
                <a:ea typeface="Oswald"/>
                <a:cs typeface="Oswald"/>
                <a:sym typeface="Oswald"/>
              </a:rPr>
              <a:t>“We pray and trust God to bring us Godly people to serve our children </a:t>
            </a:r>
            <a:br>
              <a:rPr lang="en" sz="2400">
                <a:latin typeface="Oswald"/>
                <a:ea typeface="Oswald"/>
                <a:cs typeface="Oswald"/>
                <a:sym typeface="Oswald"/>
              </a:rPr>
            </a:br>
            <a:r>
              <a:rPr lang="en" sz="2400">
                <a:latin typeface="Oswald"/>
                <a:ea typeface="Oswald"/>
                <a:cs typeface="Oswald"/>
                <a:sym typeface="Oswald"/>
              </a:rPr>
              <a:t>and youth.”</a:t>
            </a:r>
            <a:endParaRPr sz="2400">
              <a:latin typeface="Oswald"/>
              <a:ea typeface="Oswald"/>
              <a:cs typeface="Oswald"/>
              <a:sym typeface="Oswald"/>
            </a:endParaRPr>
          </a:p>
          <a:p>
            <a:pPr indent="0" lvl="0" marL="0" rtl="0" algn="ctr">
              <a:spcBef>
                <a:spcPts val="0"/>
              </a:spcBef>
              <a:spcAft>
                <a:spcPts val="0"/>
              </a:spcAft>
              <a:buNone/>
            </a:pPr>
            <a:r>
              <a:t/>
            </a:r>
            <a:endParaRPr sz="2400">
              <a:latin typeface="Oswald"/>
              <a:ea typeface="Oswald"/>
              <a:cs typeface="Oswald"/>
              <a:sym typeface="Oswald"/>
            </a:endParaRPr>
          </a:p>
        </p:txBody>
      </p:sp>
      <p:sp>
        <p:nvSpPr>
          <p:cNvPr id="77" name="Google Shape;77;p16"/>
          <p:cNvSpPr txBox="1"/>
          <p:nvPr/>
        </p:nvSpPr>
        <p:spPr>
          <a:xfrm>
            <a:off x="5991875" y="2696425"/>
            <a:ext cx="3000000" cy="21108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2400">
                <a:latin typeface="Oswald"/>
                <a:ea typeface="Oswald"/>
                <a:cs typeface="Oswald"/>
                <a:sym typeface="Oswald"/>
              </a:rPr>
              <a:t>“We’re a small church in a small community; everyone knows everybody.”</a:t>
            </a:r>
            <a:endParaRPr sz="2400">
              <a:latin typeface="Oswald"/>
              <a:ea typeface="Oswald"/>
              <a:cs typeface="Oswald"/>
              <a:sym typeface="Oswald"/>
            </a:endParaRPr>
          </a:p>
        </p:txBody>
      </p:sp>
      <p:sp>
        <p:nvSpPr>
          <p:cNvPr id="78" name="Google Shape;78;p16"/>
          <p:cNvSpPr txBox="1"/>
          <p:nvPr/>
        </p:nvSpPr>
        <p:spPr>
          <a:xfrm>
            <a:off x="357725" y="1022600"/>
            <a:ext cx="3000000" cy="13437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2400">
                <a:latin typeface="Oswald"/>
                <a:ea typeface="Oswald"/>
                <a:cs typeface="Oswald"/>
                <a:sym typeface="Oswald"/>
              </a:rPr>
              <a:t>“Nothing bad could or would happen here at ...”</a:t>
            </a:r>
            <a:endParaRPr sz="2400">
              <a:latin typeface="Oswald"/>
              <a:ea typeface="Oswald"/>
              <a:cs typeface="Oswald"/>
              <a:sym typeface="Oswald"/>
            </a:endParaRPr>
          </a:p>
          <a:p>
            <a:pPr indent="0" lvl="0" marL="0" rtl="0" algn="ctr">
              <a:spcBef>
                <a:spcPts val="0"/>
              </a:spcBef>
              <a:spcAft>
                <a:spcPts val="0"/>
              </a:spcAft>
              <a:buNone/>
            </a:pPr>
            <a:r>
              <a:t/>
            </a:r>
            <a:endParaRPr sz="2400">
              <a:latin typeface="Oswald"/>
              <a:ea typeface="Oswald"/>
              <a:cs typeface="Oswald"/>
              <a:sym typeface="Oswald"/>
            </a:endParaRPr>
          </a:p>
          <a:p>
            <a:pPr indent="0" lvl="0" marL="0" rtl="0" algn="ctr">
              <a:spcBef>
                <a:spcPts val="0"/>
              </a:spcBef>
              <a:spcAft>
                <a:spcPts val="0"/>
              </a:spcAft>
              <a:buNone/>
            </a:pPr>
            <a:r>
              <a:t/>
            </a:r>
            <a:endParaRPr sz="2400">
              <a:latin typeface="Oswald"/>
              <a:ea typeface="Oswald"/>
              <a:cs typeface="Oswald"/>
              <a:sym typeface="Oswa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8"/>
                                        </p:tgtEl>
                                        <p:attrNameLst>
                                          <p:attrName>style.visibility</p:attrName>
                                        </p:attrNameLst>
                                      </p:cBhvr>
                                      <p:to>
                                        <p:strVal val="visible"/>
                                      </p:to>
                                    </p:set>
                                    <p:animEffect filter="fade" transition="in">
                                      <p:cBhvr>
                                        <p:cTn dur="1000"/>
                                        <p:tgtEl>
                                          <p:spTgt spid="7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6"/>
                                        </p:tgtEl>
                                        <p:attrNameLst>
                                          <p:attrName>style.visibility</p:attrName>
                                        </p:attrNameLst>
                                      </p:cBhvr>
                                      <p:to>
                                        <p:strVal val="visible"/>
                                      </p:to>
                                    </p:set>
                                    <p:animEffect filter="fade" transition="in">
                                      <p:cBhvr>
                                        <p:cTn dur="1000"/>
                                        <p:tgtEl>
                                          <p:spTgt spid="7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77"/>
                                        </p:tgtEl>
                                        <p:attrNameLst>
                                          <p:attrName>style.visibility</p:attrName>
                                        </p:attrNameLst>
                                      </p:cBhvr>
                                      <p:to>
                                        <p:strVal val="visible"/>
                                      </p:to>
                                    </p:set>
                                    <p:animEffect filter="fade" transition="in">
                                      <p:cBhvr>
                                        <p:cTn dur="1000"/>
                                        <p:tgtEl>
                                          <p:spTgt spid="7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82" name="Shape 82"/>
        <p:cNvGrpSpPr/>
        <p:nvPr/>
      </p:nvGrpSpPr>
      <p:grpSpPr>
        <a:xfrm>
          <a:off x="0" y="0"/>
          <a:ext cx="0" cy="0"/>
          <a:chOff x="0" y="0"/>
          <a:chExt cx="0" cy="0"/>
        </a:xfrm>
      </p:grpSpPr>
      <p:sp>
        <p:nvSpPr>
          <p:cNvPr id="83" name="Google Shape;83;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4800">
                <a:solidFill>
                  <a:srgbClr val="000000"/>
                </a:solidFill>
              </a:rPr>
              <a:t>BEYOND TRUST</a:t>
            </a:r>
            <a:endParaRPr b="1" sz="4800">
              <a:solidFill>
                <a:srgbClr val="000000"/>
              </a:solidFill>
            </a:endParaRPr>
          </a:p>
        </p:txBody>
      </p:sp>
      <p:sp>
        <p:nvSpPr>
          <p:cNvPr id="84" name="Google Shape;84;p17"/>
          <p:cNvSpPr txBox="1"/>
          <p:nvPr>
            <p:ph idx="1" type="body"/>
          </p:nvPr>
        </p:nvSpPr>
        <p:spPr>
          <a:xfrm>
            <a:off x="311700" y="1811451"/>
            <a:ext cx="8520600" cy="3274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800">
                <a:solidFill>
                  <a:srgbClr val="000000"/>
                </a:solidFill>
                <a:latin typeface="Oswald"/>
                <a:ea typeface="Oswald"/>
                <a:cs typeface="Oswald"/>
                <a:sym typeface="Oswald"/>
              </a:rPr>
              <a:t>“It’s been over a year now since our associate pastor, Tim,* resigned after 11 years with us. We were sad to see him go. The January following his exit, we had a girl come forward who confessed that Tim had been sexually molesting her since she was 13. He started grooming her in her pre-teens. This relationship continued for several years.”</a:t>
            </a:r>
            <a:endParaRPr sz="2800">
              <a:solidFill>
                <a:srgbClr val="000000"/>
              </a:solidFill>
              <a:latin typeface="Oswald"/>
              <a:ea typeface="Oswald"/>
              <a:cs typeface="Oswald"/>
              <a:sym typeface="Oswald"/>
            </a:endParaRPr>
          </a:p>
          <a:p>
            <a:pPr indent="0" lvl="0" marL="0" rtl="0" algn="l">
              <a:lnSpc>
                <a:spcPct val="100000"/>
              </a:lnSpc>
              <a:spcBef>
                <a:spcPts val="0"/>
              </a:spcBef>
              <a:spcAft>
                <a:spcPts val="0"/>
              </a:spcAft>
              <a:buNone/>
            </a:pPr>
            <a:r>
              <a:t/>
            </a:r>
            <a:endParaRPr sz="3600">
              <a:solidFill>
                <a:srgbClr val="000000"/>
              </a:solidFill>
              <a:latin typeface="Oswald"/>
              <a:ea typeface="Oswald"/>
              <a:cs typeface="Oswald"/>
              <a:sym typeface="Oswald"/>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88" name="Shape 88"/>
        <p:cNvGrpSpPr/>
        <p:nvPr/>
      </p:nvGrpSpPr>
      <p:grpSpPr>
        <a:xfrm>
          <a:off x="0" y="0"/>
          <a:ext cx="0" cy="0"/>
          <a:chOff x="0" y="0"/>
          <a:chExt cx="0" cy="0"/>
        </a:xfrm>
      </p:grpSpPr>
      <p:sp>
        <p:nvSpPr>
          <p:cNvPr id="89" name="Google Shape;89;p18"/>
          <p:cNvSpPr txBox="1"/>
          <p:nvPr/>
        </p:nvSpPr>
        <p:spPr>
          <a:xfrm>
            <a:off x="932400" y="640761"/>
            <a:ext cx="7279200" cy="849300"/>
          </a:xfrm>
          <a:prstGeom prst="rect">
            <a:avLst/>
          </a:prstGeom>
          <a:noFill/>
          <a:ln>
            <a:noFill/>
          </a:ln>
        </p:spPr>
        <p:txBody>
          <a:bodyPr anchorCtr="0" anchor="t" bIns="91425" lIns="91425" spcFirstLastPara="1" rIns="91425" wrap="square" tIns="91425">
            <a:noAutofit/>
          </a:bodyPr>
          <a:lstStyle/>
          <a:p>
            <a:pPr indent="0" lvl="0" marL="0" rtl="0" algn="ctr">
              <a:lnSpc>
                <a:spcPct val="150000"/>
              </a:lnSpc>
              <a:spcBef>
                <a:spcPts val="0"/>
              </a:spcBef>
              <a:spcAft>
                <a:spcPts val="0"/>
              </a:spcAft>
              <a:buNone/>
            </a:pPr>
            <a:r>
              <a:rPr lang="en" sz="2400">
                <a:latin typeface="Oswald"/>
                <a:ea typeface="Oswald"/>
                <a:cs typeface="Oswald"/>
                <a:sym typeface="Oswald"/>
              </a:rPr>
              <a:t>“I find so many churches I talk to around the country that haven’t made that decision that they’re a church and a corporation. They don’t understand the exposures that they have and that their ministry can get obliterated with one bad claim, one accusation of sexual abuse. They think they know everybody, and it’s just scary.”</a:t>
            </a:r>
            <a:endParaRPr sz="2400">
              <a:latin typeface="Oswald"/>
              <a:ea typeface="Oswald"/>
              <a:cs typeface="Oswald"/>
              <a:sym typeface="Oswald"/>
            </a:endParaRPr>
          </a:p>
          <a:p>
            <a:pPr indent="0" lvl="0" marL="0" rtl="0" algn="ctr">
              <a:spcBef>
                <a:spcPts val="0"/>
              </a:spcBef>
              <a:spcAft>
                <a:spcPts val="0"/>
              </a:spcAft>
              <a:buNone/>
            </a:pPr>
            <a:r>
              <a:rPr lang="en" sz="2000">
                <a:solidFill>
                  <a:srgbClr val="E13E15"/>
                </a:solidFill>
                <a:latin typeface="Oswald"/>
                <a:ea typeface="Oswald"/>
                <a:cs typeface="Oswald"/>
                <a:sym typeface="Oswald"/>
              </a:rPr>
              <a:t>Brian McAuliffe, </a:t>
            </a:r>
            <a:br>
              <a:rPr lang="en" sz="2000">
                <a:solidFill>
                  <a:srgbClr val="E13E15"/>
                </a:solidFill>
                <a:latin typeface="Oswald"/>
                <a:ea typeface="Oswald"/>
                <a:cs typeface="Oswald"/>
                <a:sym typeface="Oswald"/>
              </a:rPr>
            </a:br>
            <a:r>
              <a:rPr lang="en" sz="2000">
                <a:solidFill>
                  <a:srgbClr val="E13E15"/>
                </a:solidFill>
                <a:latin typeface="Oswald"/>
                <a:ea typeface="Oswald"/>
                <a:cs typeface="Oswald"/>
                <a:sym typeface="Oswald"/>
              </a:rPr>
              <a:t>Willow Creek CFO (Illinois)</a:t>
            </a:r>
            <a:endParaRPr sz="2400">
              <a:solidFill>
                <a:srgbClr val="E13E15"/>
              </a:solidFill>
              <a:latin typeface="Oswald"/>
              <a:ea typeface="Oswald"/>
              <a:cs typeface="Oswald"/>
              <a:sym typeface="Oswald"/>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93" name="Shape 93"/>
        <p:cNvGrpSpPr/>
        <p:nvPr/>
      </p:nvGrpSpPr>
      <p:grpSpPr>
        <a:xfrm>
          <a:off x="0" y="0"/>
          <a:ext cx="0" cy="0"/>
          <a:chOff x="0" y="0"/>
          <a:chExt cx="0" cy="0"/>
        </a:xfrm>
      </p:grpSpPr>
      <p:sp>
        <p:nvSpPr>
          <p:cNvPr id="94" name="Google Shape;94;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4500">
                <a:solidFill>
                  <a:srgbClr val="000000"/>
                </a:solidFill>
              </a:rPr>
              <a:t>TWO TYPES OF SEXUAL PREDATORS</a:t>
            </a:r>
            <a:endParaRPr b="1" sz="4500">
              <a:solidFill>
                <a:srgbClr val="000000"/>
              </a:solidFill>
            </a:endParaRPr>
          </a:p>
        </p:txBody>
      </p:sp>
      <p:sp>
        <p:nvSpPr>
          <p:cNvPr id="95" name="Google Shape;95;p19"/>
          <p:cNvSpPr txBox="1"/>
          <p:nvPr>
            <p:ph idx="1" type="body"/>
          </p:nvPr>
        </p:nvSpPr>
        <p:spPr>
          <a:xfrm>
            <a:off x="83100" y="1689175"/>
            <a:ext cx="4465200" cy="3416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2400">
                <a:solidFill>
                  <a:srgbClr val="000000"/>
                </a:solidFill>
                <a:latin typeface="Oswald"/>
                <a:ea typeface="Oswald"/>
                <a:cs typeface="Oswald"/>
                <a:sym typeface="Oswald"/>
              </a:rPr>
              <a:t>PREFERENTIAL</a:t>
            </a:r>
            <a:endParaRPr b="1" sz="2400">
              <a:solidFill>
                <a:srgbClr val="000000"/>
              </a:solidFill>
              <a:latin typeface="Oswald"/>
              <a:ea typeface="Oswald"/>
              <a:cs typeface="Oswald"/>
              <a:sym typeface="Oswald"/>
            </a:endParaRPr>
          </a:p>
          <a:p>
            <a:pPr indent="0" lvl="0" marL="0" rtl="0" algn="l">
              <a:lnSpc>
                <a:spcPct val="100000"/>
              </a:lnSpc>
              <a:spcBef>
                <a:spcPts val="0"/>
              </a:spcBef>
              <a:spcAft>
                <a:spcPts val="0"/>
              </a:spcAft>
              <a:buNone/>
            </a:pPr>
            <a:r>
              <a:rPr lang="en" sz="2400">
                <a:solidFill>
                  <a:srgbClr val="000000"/>
                </a:solidFill>
                <a:latin typeface="Oswald"/>
                <a:ea typeface="Oswald"/>
                <a:cs typeface="Oswald"/>
                <a:sym typeface="Oswald"/>
              </a:rPr>
              <a:t>Screening &amp; Selection</a:t>
            </a:r>
            <a:endParaRPr sz="2400">
              <a:solidFill>
                <a:srgbClr val="000000"/>
              </a:solidFill>
              <a:latin typeface="Oswald"/>
              <a:ea typeface="Oswald"/>
              <a:cs typeface="Oswald"/>
              <a:sym typeface="Oswald"/>
            </a:endParaRPr>
          </a:p>
          <a:p>
            <a:pPr indent="-342900" lvl="0" marL="457200" rtl="0" algn="l">
              <a:spcBef>
                <a:spcPts val="1000"/>
              </a:spcBef>
              <a:spcAft>
                <a:spcPts val="0"/>
              </a:spcAft>
              <a:buClr>
                <a:srgbClr val="000000"/>
              </a:buClr>
              <a:buSzPts val="1800"/>
              <a:buFont typeface="Oswald"/>
              <a:buChar char="●"/>
            </a:pPr>
            <a:r>
              <a:rPr lang="en">
                <a:solidFill>
                  <a:srgbClr val="000000"/>
                </a:solidFill>
                <a:latin typeface="Oswald"/>
                <a:ea typeface="Oswald"/>
                <a:cs typeface="Oswald"/>
                <a:sym typeface="Oswald"/>
              </a:rPr>
              <a:t>Distinct sexual preferences (ages, gender, etc.)</a:t>
            </a:r>
            <a:endParaRPr>
              <a:solidFill>
                <a:srgbClr val="000000"/>
              </a:solidFill>
              <a:latin typeface="Oswald"/>
              <a:ea typeface="Oswald"/>
              <a:cs typeface="Oswald"/>
              <a:sym typeface="Oswald"/>
            </a:endParaRPr>
          </a:p>
          <a:p>
            <a:pPr indent="-342900" lvl="0" marL="457200" rtl="0" algn="l">
              <a:spcBef>
                <a:spcPts val="1000"/>
              </a:spcBef>
              <a:spcAft>
                <a:spcPts val="0"/>
              </a:spcAft>
              <a:buClr>
                <a:srgbClr val="000000"/>
              </a:buClr>
              <a:buSzPts val="1800"/>
              <a:buFont typeface="Oswald"/>
              <a:buChar char="●"/>
            </a:pPr>
            <a:r>
              <a:rPr lang="en">
                <a:solidFill>
                  <a:srgbClr val="000000"/>
                </a:solidFill>
                <a:latin typeface="Oswald"/>
                <a:ea typeface="Oswald"/>
                <a:cs typeface="Oswald"/>
                <a:sym typeface="Oswald"/>
              </a:rPr>
              <a:t>A single perpetrator can molest hundreds of children</a:t>
            </a:r>
            <a:endParaRPr>
              <a:solidFill>
                <a:srgbClr val="000000"/>
              </a:solidFill>
              <a:latin typeface="Oswald"/>
              <a:ea typeface="Oswald"/>
              <a:cs typeface="Oswald"/>
              <a:sym typeface="Oswald"/>
            </a:endParaRPr>
          </a:p>
          <a:p>
            <a:pPr indent="-342900" lvl="0" marL="457200" rtl="0" algn="l">
              <a:spcBef>
                <a:spcPts val="1000"/>
              </a:spcBef>
              <a:spcAft>
                <a:spcPts val="0"/>
              </a:spcAft>
              <a:buClr>
                <a:srgbClr val="000000"/>
              </a:buClr>
              <a:buSzPts val="1800"/>
              <a:buFont typeface="Oswald"/>
              <a:buChar char="●"/>
            </a:pPr>
            <a:r>
              <a:rPr lang="en">
                <a:solidFill>
                  <a:srgbClr val="000000"/>
                </a:solidFill>
                <a:latin typeface="Oswald"/>
                <a:ea typeface="Oswald"/>
                <a:cs typeface="Oswald"/>
                <a:sym typeface="Oswald"/>
              </a:rPr>
              <a:t>May appear as the ideal worker for children</a:t>
            </a:r>
            <a:endParaRPr>
              <a:solidFill>
                <a:srgbClr val="000000"/>
              </a:solidFill>
              <a:latin typeface="Oswald"/>
              <a:ea typeface="Oswald"/>
              <a:cs typeface="Oswald"/>
              <a:sym typeface="Oswald"/>
            </a:endParaRPr>
          </a:p>
          <a:p>
            <a:pPr indent="-342900" lvl="1" marL="914400" rtl="0" algn="l">
              <a:spcBef>
                <a:spcPts val="0"/>
              </a:spcBef>
              <a:spcAft>
                <a:spcPts val="0"/>
              </a:spcAft>
              <a:buClr>
                <a:srgbClr val="000000"/>
              </a:buClr>
              <a:buSzPts val="1800"/>
              <a:buFont typeface="Oswald"/>
              <a:buChar char="○"/>
            </a:pPr>
            <a:r>
              <a:rPr lang="en" sz="1800">
                <a:solidFill>
                  <a:srgbClr val="000000"/>
                </a:solidFill>
                <a:latin typeface="Oswald"/>
                <a:ea typeface="Oswald"/>
                <a:cs typeface="Oswald"/>
                <a:sym typeface="Oswald"/>
              </a:rPr>
              <a:t>They enjoy being with children and will spend lots of time socializing with them</a:t>
            </a:r>
            <a:endParaRPr>
              <a:solidFill>
                <a:srgbClr val="000000"/>
              </a:solidFill>
              <a:latin typeface="Oswald"/>
              <a:ea typeface="Oswald"/>
              <a:cs typeface="Oswald"/>
              <a:sym typeface="Oswald"/>
            </a:endParaRPr>
          </a:p>
          <a:p>
            <a:pPr indent="0" lvl="0" marL="457200" rtl="0" algn="l">
              <a:lnSpc>
                <a:spcPct val="100000"/>
              </a:lnSpc>
              <a:spcBef>
                <a:spcPts val="1600"/>
              </a:spcBef>
              <a:spcAft>
                <a:spcPts val="1600"/>
              </a:spcAft>
              <a:buNone/>
            </a:pPr>
            <a:r>
              <a:t/>
            </a:r>
            <a:endParaRPr sz="2400">
              <a:solidFill>
                <a:srgbClr val="000000"/>
              </a:solidFill>
              <a:latin typeface="Oswald"/>
              <a:ea typeface="Oswald"/>
              <a:cs typeface="Oswald"/>
              <a:sym typeface="Oswald"/>
            </a:endParaRPr>
          </a:p>
        </p:txBody>
      </p:sp>
      <p:sp>
        <p:nvSpPr>
          <p:cNvPr id="96" name="Google Shape;96;p19"/>
          <p:cNvSpPr txBox="1"/>
          <p:nvPr>
            <p:ph idx="1" type="body"/>
          </p:nvPr>
        </p:nvSpPr>
        <p:spPr>
          <a:xfrm>
            <a:off x="4502700" y="1689175"/>
            <a:ext cx="4465200" cy="3416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b="1" lang="en" sz="2400">
                <a:solidFill>
                  <a:srgbClr val="000000"/>
                </a:solidFill>
                <a:latin typeface="Oswald"/>
                <a:ea typeface="Oswald"/>
                <a:cs typeface="Oswald"/>
                <a:sym typeface="Oswald"/>
              </a:rPr>
              <a:t>SITUATIONAL</a:t>
            </a:r>
            <a:endParaRPr b="1" sz="2400">
              <a:solidFill>
                <a:srgbClr val="000000"/>
              </a:solidFill>
              <a:latin typeface="Oswald"/>
              <a:ea typeface="Oswald"/>
              <a:cs typeface="Oswald"/>
              <a:sym typeface="Oswald"/>
            </a:endParaRPr>
          </a:p>
          <a:p>
            <a:pPr indent="0" lvl="0" marL="0" rtl="0" algn="l">
              <a:lnSpc>
                <a:spcPct val="100000"/>
              </a:lnSpc>
              <a:spcBef>
                <a:spcPts val="0"/>
              </a:spcBef>
              <a:spcAft>
                <a:spcPts val="0"/>
              </a:spcAft>
              <a:buNone/>
            </a:pPr>
            <a:r>
              <a:rPr lang="en" sz="2400">
                <a:solidFill>
                  <a:srgbClr val="000000"/>
                </a:solidFill>
                <a:latin typeface="Oswald"/>
                <a:ea typeface="Oswald"/>
                <a:cs typeface="Oswald"/>
                <a:sym typeface="Oswald"/>
              </a:rPr>
              <a:t>Boundaries &amp; Accountability</a:t>
            </a:r>
            <a:endParaRPr sz="2400">
              <a:solidFill>
                <a:srgbClr val="000000"/>
              </a:solidFill>
              <a:latin typeface="Oswald"/>
              <a:ea typeface="Oswald"/>
              <a:cs typeface="Oswald"/>
              <a:sym typeface="Oswald"/>
            </a:endParaRPr>
          </a:p>
          <a:p>
            <a:pPr indent="-342900" lvl="0" marL="457200" rtl="0" algn="l">
              <a:spcBef>
                <a:spcPts val="1000"/>
              </a:spcBef>
              <a:spcAft>
                <a:spcPts val="0"/>
              </a:spcAft>
              <a:buClr>
                <a:srgbClr val="000000"/>
              </a:buClr>
              <a:buSzPts val="1800"/>
              <a:buFont typeface="Oswald"/>
              <a:buChar char="●"/>
            </a:pPr>
            <a:r>
              <a:rPr lang="en">
                <a:solidFill>
                  <a:srgbClr val="000000"/>
                </a:solidFill>
                <a:latin typeface="Oswald"/>
                <a:ea typeface="Oswald"/>
                <a:cs typeface="Oswald"/>
                <a:sym typeface="Oswald"/>
              </a:rPr>
              <a:t>Take advantage of an “opportunity”</a:t>
            </a:r>
            <a:endParaRPr>
              <a:solidFill>
                <a:srgbClr val="000000"/>
              </a:solidFill>
              <a:latin typeface="Oswald"/>
              <a:ea typeface="Oswald"/>
              <a:cs typeface="Oswald"/>
              <a:sym typeface="Oswald"/>
            </a:endParaRPr>
          </a:p>
          <a:p>
            <a:pPr indent="-342900" lvl="0" marL="457200" rtl="0" algn="l">
              <a:spcBef>
                <a:spcPts val="1000"/>
              </a:spcBef>
              <a:spcAft>
                <a:spcPts val="0"/>
              </a:spcAft>
              <a:buClr>
                <a:srgbClr val="000000"/>
              </a:buClr>
              <a:buSzPts val="1800"/>
              <a:buFont typeface="Oswald"/>
              <a:buChar char="●"/>
            </a:pPr>
            <a:r>
              <a:rPr lang="en">
                <a:solidFill>
                  <a:srgbClr val="000000"/>
                </a:solidFill>
                <a:latin typeface="Oswald"/>
                <a:ea typeface="Oswald"/>
                <a:cs typeface="Oswald"/>
                <a:sym typeface="Oswald"/>
              </a:rPr>
              <a:t>Exist in greater number, but they have fewer victims</a:t>
            </a:r>
            <a:endParaRPr>
              <a:solidFill>
                <a:srgbClr val="000000"/>
              </a:solidFill>
              <a:latin typeface="Oswald"/>
              <a:ea typeface="Oswald"/>
              <a:cs typeface="Oswald"/>
              <a:sym typeface="Oswald"/>
            </a:endParaRPr>
          </a:p>
          <a:p>
            <a:pPr indent="-342900" lvl="0" marL="457200" rtl="0" algn="l">
              <a:spcBef>
                <a:spcPts val="1000"/>
              </a:spcBef>
              <a:spcAft>
                <a:spcPts val="0"/>
              </a:spcAft>
              <a:buClr>
                <a:srgbClr val="000000"/>
              </a:buClr>
              <a:buSzPts val="1800"/>
              <a:buFont typeface="Oswald"/>
              <a:buChar char="●"/>
            </a:pPr>
            <a:r>
              <a:rPr lang="en">
                <a:solidFill>
                  <a:srgbClr val="000000"/>
                </a:solidFill>
                <a:latin typeface="Oswald"/>
                <a:ea typeface="Oswald"/>
                <a:cs typeface="Oswald"/>
                <a:sym typeface="Oswald"/>
              </a:rPr>
              <a:t>Engage in misconduct when a situation develops or exists that makes abuse possible</a:t>
            </a:r>
            <a:endParaRPr>
              <a:solidFill>
                <a:srgbClr val="000000"/>
              </a:solidFill>
              <a:latin typeface="Oswald"/>
              <a:ea typeface="Oswald"/>
              <a:cs typeface="Oswald"/>
              <a:sym typeface="Oswald"/>
            </a:endParaRPr>
          </a:p>
          <a:p>
            <a:pPr indent="0" lvl="0" marL="457200" rtl="0" algn="l">
              <a:lnSpc>
                <a:spcPct val="100000"/>
              </a:lnSpc>
              <a:spcBef>
                <a:spcPts val="1000"/>
              </a:spcBef>
              <a:spcAft>
                <a:spcPts val="1600"/>
              </a:spcAft>
              <a:buNone/>
            </a:pPr>
            <a:r>
              <a:t/>
            </a:r>
            <a:endParaRPr sz="2400">
              <a:solidFill>
                <a:srgbClr val="000000"/>
              </a:solidFill>
              <a:latin typeface="Oswald"/>
              <a:ea typeface="Oswald"/>
              <a:cs typeface="Oswald"/>
              <a:sym typeface="Oswald"/>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100" name="Shape 100"/>
        <p:cNvGrpSpPr/>
        <p:nvPr/>
      </p:nvGrpSpPr>
      <p:grpSpPr>
        <a:xfrm>
          <a:off x="0" y="0"/>
          <a:ext cx="0" cy="0"/>
          <a:chOff x="0" y="0"/>
          <a:chExt cx="0" cy="0"/>
        </a:xfrm>
      </p:grpSpPr>
      <p:sp>
        <p:nvSpPr>
          <p:cNvPr id="101" name="Google Shape;101;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sz="4800">
                <a:solidFill>
                  <a:srgbClr val="000000"/>
                </a:solidFill>
              </a:rPr>
              <a:t>IDENTIFYING A PREDATOR</a:t>
            </a:r>
            <a:endParaRPr b="1" sz="4800">
              <a:solidFill>
                <a:srgbClr val="000000"/>
              </a:solidFill>
            </a:endParaRPr>
          </a:p>
        </p:txBody>
      </p:sp>
      <p:sp>
        <p:nvSpPr>
          <p:cNvPr id="102" name="Google Shape;102;p20"/>
          <p:cNvSpPr txBox="1"/>
          <p:nvPr>
            <p:ph idx="1" type="body"/>
          </p:nvPr>
        </p:nvSpPr>
        <p:spPr>
          <a:xfrm>
            <a:off x="311700" y="1841587"/>
            <a:ext cx="8520600" cy="3416400"/>
          </a:xfrm>
          <a:prstGeom prst="rect">
            <a:avLst/>
          </a:prstGeom>
        </p:spPr>
        <p:txBody>
          <a:bodyPr anchorCtr="0" anchor="t" bIns="91425" lIns="91425" spcFirstLastPara="1" rIns="91425" wrap="square" tIns="91425">
            <a:noAutofit/>
          </a:bodyPr>
          <a:lstStyle/>
          <a:p>
            <a:pPr indent="-381000" lvl="0" marL="457200" rtl="0" algn="l">
              <a:lnSpc>
                <a:spcPct val="100000"/>
              </a:lnSpc>
              <a:spcBef>
                <a:spcPts val="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Live in plain sight among us</a:t>
            </a:r>
            <a:endParaRPr sz="2400">
              <a:solidFill>
                <a:srgbClr val="000000"/>
              </a:solidFill>
              <a:latin typeface="Oswald"/>
              <a:ea typeface="Oswald"/>
              <a:cs typeface="Oswald"/>
              <a:sym typeface="Oswald"/>
            </a:endParaRPr>
          </a:p>
          <a:p>
            <a:pPr indent="-381000" lvl="0" marL="457200" rtl="0" algn="l">
              <a:lnSpc>
                <a:spcPct val="100000"/>
              </a:lnSpc>
              <a:spcBef>
                <a:spcPts val="180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Look just like us</a:t>
            </a:r>
            <a:endParaRPr sz="2400">
              <a:solidFill>
                <a:srgbClr val="000000"/>
              </a:solidFill>
              <a:latin typeface="Oswald"/>
              <a:ea typeface="Oswald"/>
              <a:cs typeface="Oswald"/>
              <a:sym typeface="Oswald"/>
            </a:endParaRPr>
          </a:p>
          <a:p>
            <a:pPr indent="-381000" lvl="0" marL="457200" rtl="0" algn="l">
              <a:lnSpc>
                <a:spcPct val="100000"/>
              </a:lnSpc>
              <a:spcBef>
                <a:spcPts val="180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Many child sex abusers choose professions and or volunteer opportunities with access to children</a:t>
            </a:r>
            <a:endParaRPr sz="2400">
              <a:solidFill>
                <a:srgbClr val="000000"/>
              </a:solidFill>
              <a:latin typeface="Oswald"/>
              <a:ea typeface="Oswald"/>
              <a:cs typeface="Oswald"/>
              <a:sym typeface="Oswald"/>
            </a:endParaRPr>
          </a:p>
          <a:p>
            <a:pPr indent="-381000" lvl="0" marL="457200" rtl="0" algn="l">
              <a:lnSpc>
                <a:spcPct val="100000"/>
              </a:lnSpc>
              <a:spcBef>
                <a:spcPts val="1800"/>
              </a:spcBef>
              <a:spcAft>
                <a:spcPts val="1800"/>
              </a:spcAft>
              <a:buClr>
                <a:srgbClr val="000000"/>
              </a:buClr>
              <a:buSzPts val="2400"/>
              <a:buFont typeface="Oswald"/>
              <a:buChar char="●"/>
            </a:pPr>
            <a:r>
              <a:rPr lang="en" sz="2400">
                <a:solidFill>
                  <a:srgbClr val="000000"/>
                </a:solidFill>
                <a:latin typeface="Oswald"/>
                <a:ea typeface="Oswald"/>
                <a:cs typeface="Oswald"/>
                <a:sym typeface="Oswald"/>
              </a:rPr>
              <a:t>Predators are masters at building relationships - both with children and adults</a:t>
            </a:r>
            <a:endParaRPr sz="2400">
              <a:solidFill>
                <a:srgbClr val="000000"/>
              </a:solidFill>
              <a:latin typeface="Oswald"/>
              <a:ea typeface="Oswald"/>
              <a:cs typeface="Oswald"/>
              <a:sym typeface="Oswa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a:blip r:embed="rId3">
            <a:alphaModFix/>
          </a:blip>
          <a:stretch>
            <a:fillRect/>
          </a:stretch>
        </a:blipFill>
      </p:bgPr>
    </p:bg>
    <p:spTree>
      <p:nvGrpSpPr>
        <p:cNvPr id="106" name="Shape 106"/>
        <p:cNvGrpSpPr/>
        <p:nvPr/>
      </p:nvGrpSpPr>
      <p:grpSpPr>
        <a:xfrm>
          <a:off x="0" y="0"/>
          <a:ext cx="0" cy="0"/>
          <a:chOff x="0" y="0"/>
          <a:chExt cx="0" cy="0"/>
        </a:xfrm>
      </p:grpSpPr>
      <p:sp>
        <p:nvSpPr>
          <p:cNvPr id="107" name="Google Shape;107;p21"/>
          <p:cNvSpPr txBox="1"/>
          <p:nvPr>
            <p:ph type="title"/>
          </p:nvPr>
        </p:nvSpPr>
        <p:spPr>
          <a:xfrm>
            <a:off x="311700" y="5212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000000"/>
                </a:solidFill>
              </a:rPr>
              <a:t>GROOMING: HOW PREDATORS CHOOSE THEIR VICTIMS</a:t>
            </a:r>
            <a:endParaRPr b="1">
              <a:solidFill>
                <a:srgbClr val="000000"/>
              </a:solidFill>
            </a:endParaRPr>
          </a:p>
        </p:txBody>
      </p:sp>
      <p:sp>
        <p:nvSpPr>
          <p:cNvPr id="108" name="Google Shape;108;p21"/>
          <p:cNvSpPr txBox="1"/>
          <p:nvPr>
            <p:ph idx="1" type="body"/>
          </p:nvPr>
        </p:nvSpPr>
        <p:spPr>
          <a:xfrm>
            <a:off x="311700" y="1841587"/>
            <a:ext cx="8520600" cy="34164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Children's characteristics: they are naturally curious; many are easily led by adults particularly when brought up to respect their elders; they have a need for attention and affection</a:t>
            </a:r>
            <a:endParaRPr sz="2400">
              <a:solidFill>
                <a:srgbClr val="000000"/>
              </a:solidFill>
              <a:latin typeface="Oswald"/>
              <a:ea typeface="Oswald"/>
              <a:cs typeface="Oswald"/>
              <a:sym typeface="Oswald"/>
            </a:endParaRPr>
          </a:p>
          <a:p>
            <a:pPr indent="-381000" lvl="0" marL="457200" rtl="0" algn="l">
              <a:spcBef>
                <a:spcPts val="1800"/>
              </a:spcBef>
              <a:spcAft>
                <a:spcPts val="0"/>
              </a:spcAft>
              <a:buClr>
                <a:srgbClr val="000000"/>
              </a:buClr>
              <a:buSzPts val="2400"/>
              <a:buFont typeface="Oswald"/>
              <a:buChar char="●"/>
            </a:pPr>
            <a:r>
              <a:rPr lang="en" sz="2400">
                <a:solidFill>
                  <a:srgbClr val="000000"/>
                </a:solidFill>
                <a:latin typeface="Oswald"/>
                <a:ea typeface="Oswald"/>
                <a:cs typeface="Oswald"/>
                <a:sym typeface="Oswald"/>
              </a:rPr>
              <a:t>Predators also groom the parents to lull them into a sense of security in letting the predator have access to their child</a:t>
            </a:r>
            <a:endParaRPr sz="2400">
              <a:solidFill>
                <a:srgbClr val="000000"/>
              </a:solidFill>
              <a:latin typeface="Oswald"/>
              <a:ea typeface="Oswald"/>
              <a:cs typeface="Oswald"/>
              <a:sym typeface="Oswald"/>
            </a:endParaRPr>
          </a:p>
          <a:p>
            <a:pPr indent="-381000" lvl="0" marL="457200" rtl="0" algn="l">
              <a:spcBef>
                <a:spcPts val="1800"/>
              </a:spcBef>
              <a:spcAft>
                <a:spcPts val="1800"/>
              </a:spcAft>
              <a:buClr>
                <a:srgbClr val="000000"/>
              </a:buClr>
              <a:buSzPts val="2400"/>
              <a:buFont typeface="Oswald"/>
              <a:buChar char="●"/>
            </a:pPr>
            <a:r>
              <a:rPr lang="en" sz="2400">
                <a:solidFill>
                  <a:srgbClr val="000000"/>
                </a:solidFill>
                <a:latin typeface="Oswald"/>
                <a:ea typeface="Oswald"/>
                <a:cs typeface="Oswald"/>
                <a:sym typeface="Oswald"/>
              </a:rPr>
              <a:t>The 'secret' is the key component of the “successful” relationship</a:t>
            </a:r>
            <a:endParaRPr sz="2400">
              <a:solidFill>
                <a:srgbClr val="000000"/>
              </a:solidFill>
              <a:latin typeface="Oswald"/>
              <a:ea typeface="Oswald"/>
              <a:cs typeface="Oswald"/>
              <a:sym typeface="Oswald"/>
            </a:endParaRPr>
          </a:p>
        </p:txBody>
      </p:sp>
    </p:spTree>
  </p:cSld>
  <p:clrMapOvr>
    <a:masterClrMapping/>
  </p:clrMapOvr>
</p:sld>
</file>

<file path=ppt/theme/theme1.xml><?xml version="1.0" encoding="utf-8"?>
<a:theme xmlns:a="http://schemas.openxmlformats.org/drawingml/2006/main" xmlns:r="http://schemas.openxmlformats.org/officeDocument/2006/relationships"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