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39"/>
  </p:notesMasterIdLst>
  <p:handoutMasterIdLst>
    <p:handoutMasterId r:id="rId40"/>
  </p:handoutMasterIdLst>
  <p:sldIdLst>
    <p:sldId id="256" r:id="rId2"/>
    <p:sldId id="257" r:id="rId3"/>
    <p:sldId id="287" r:id="rId4"/>
    <p:sldId id="286" r:id="rId5"/>
    <p:sldId id="288" r:id="rId6"/>
    <p:sldId id="290" r:id="rId7"/>
    <p:sldId id="291" r:id="rId8"/>
    <p:sldId id="292" r:id="rId9"/>
    <p:sldId id="289" r:id="rId10"/>
    <p:sldId id="258" r:id="rId11"/>
    <p:sldId id="278" r:id="rId12"/>
    <p:sldId id="259" r:id="rId13"/>
    <p:sldId id="279" r:id="rId14"/>
    <p:sldId id="260" r:id="rId15"/>
    <p:sldId id="261" r:id="rId16"/>
    <p:sldId id="285" r:id="rId17"/>
    <p:sldId id="280" r:id="rId18"/>
    <p:sldId id="262" r:id="rId19"/>
    <p:sldId id="263" r:id="rId20"/>
    <p:sldId id="264" r:id="rId21"/>
    <p:sldId id="265" r:id="rId22"/>
    <p:sldId id="266" r:id="rId23"/>
    <p:sldId id="267" r:id="rId24"/>
    <p:sldId id="268" r:id="rId25"/>
    <p:sldId id="269" r:id="rId26"/>
    <p:sldId id="270" r:id="rId27"/>
    <p:sldId id="271" r:id="rId28"/>
    <p:sldId id="272" r:id="rId29"/>
    <p:sldId id="281" r:id="rId30"/>
    <p:sldId id="273" r:id="rId31"/>
    <p:sldId id="274" r:id="rId32"/>
    <p:sldId id="275" r:id="rId33"/>
    <p:sldId id="276" r:id="rId34"/>
    <p:sldId id="277" r:id="rId35"/>
    <p:sldId id="282" r:id="rId36"/>
    <p:sldId id="283" r:id="rId37"/>
    <p:sldId id="284" r:id="rId38"/>
  </p:sldIdLst>
  <p:sldSz cx="9144000" cy="6858000" type="screen4x3"/>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26" autoAdjust="0"/>
  </p:normalViewPr>
  <p:slideViewPr>
    <p:cSldViewPr>
      <p:cViewPr varScale="1">
        <p:scale>
          <a:sx n="64" d="100"/>
          <a:sy n="64" d="100"/>
        </p:scale>
        <p:origin x="2002" y="62"/>
      </p:cViewPr>
      <p:guideLst>
        <p:guide orient="horz" pos="2160"/>
        <p:guide pos="2880"/>
      </p:guideLst>
    </p:cSldViewPr>
  </p:slideViewPr>
  <p:notesTextViewPr>
    <p:cViewPr>
      <p:scale>
        <a:sx n="1" d="1"/>
        <a:sy n="1" d="1"/>
      </p:scale>
      <p:origin x="0" y="0"/>
    </p:cViewPr>
  </p:notesTextViewPr>
  <p:sorterViewPr>
    <p:cViewPr>
      <p:scale>
        <a:sx n="100" d="100"/>
        <a:sy n="100" d="100"/>
      </p:scale>
      <p:origin x="0" y="-2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a:p>
        </p:txBody>
      </p:sp>
      <p:sp>
        <p:nvSpPr>
          <p:cNvPr id="3" name="Date Placeholder 2"/>
          <p:cNvSpPr>
            <a:spLocks noGrp="1"/>
          </p:cNvSpPr>
          <p:nvPr>
            <p:ph type="dt" sz="quarter" idx="1"/>
          </p:nvPr>
        </p:nvSpPr>
        <p:spPr>
          <a:xfrm>
            <a:off x="3888210" y="0"/>
            <a:ext cx="2974552" cy="499824"/>
          </a:xfrm>
          <a:prstGeom prst="rect">
            <a:avLst/>
          </a:prstGeom>
        </p:spPr>
        <p:txBody>
          <a:bodyPr vert="horz" lIns="96341" tIns="48171" rIns="96341" bIns="48171" rtlCol="0"/>
          <a:lstStyle>
            <a:lvl1pPr algn="r">
              <a:defRPr sz="1300"/>
            </a:lvl1pPr>
          </a:lstStyle>
          <a:p>
            <a:fld id="{49184A1E-D640-4033-B62D-19916E543215}" type="datetimeFigureOut">
              <a:rPr lang="en-GB" smtClean="0"/>
              <a:t>23/03/2020</a:t>
            </a:fld>
            <a:endParaRPr lang="en-GB"/>
          </a:p>
        </p:txBody>
      </p:sp>
      <p:sp>
        <p:nvSpPr>
          <p:cNvPr id="4" name="Footer Placeholder 3"/>
          <p:cNvSpPr>
            <a:spLocks noGrp="1"/>
          </p:cNvSpPr>
          <p:nvPr>
            <p:ph type="ftr" sz="quarter" idx="2"/>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a:p>
        </p:txBody>
      </p:sp>
      <p:sp>
        <p:nvSpPr>
          <p:cNvPr id="5" name="Slide Number Placeholder 4"/>
          <p:cNvSpPr>
            <a:spLocks noGrp="1"/>
          </p:cNvSpPr>
          <p:nvPr>
            <p:ph type="sldNum" sz="quarter" idx="3"/>
          </p:nvPr>
        </p:nvSpPr>
        <p:spPr>
          <a:xfrm>
            <a:off x="3888210" y="9494929"/>
            <a:ext cx="2974552" cy="499824"/>
          </a:xfrm>
          <a:prstGeom prst="rect">
            <a:avLst/>
          </a:prstGeom>
        </p:spPr>
        <p:txBody>
          <a:bodyPr vert="horz" lIns="96341" tIns="48171" rIns="96341" bIns="48171" rtlCol="0" anchor="b"/>
          <a:lstStyle>
            <a:lvl1pPr algn="r">
              <a:defRPr sz="1300"/>
            </a:lvl1pPr>
          </a:lstStyle>
          <a:p>
            <a:fld id="{487A07EC-17F5-4C36-83FD-E3FB15868C8F}" type="slidenum">
              <a:rPr lang="en-GB" smtClean="0"/>
              <a:t>‹#›</a:t>
            </a:fld>
            <a:endParaRPr lang="en-GB"/>
          </a:p>
        </p:txBody>
      </p:sp>
    </p:spTree>
    <p:extLst>
      <p:ext uri="{BB962C8B-B14F-4D97-AF65-F5344CB8AC3E}">
        <p14:creationId xmlns:p14="http://schemas.microsoft.com/office/powerpoint/2010/main" val="1737880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a:p>
        </p:txBody>
      </p:sp>
      <p:sp>
        <p:nvSpPr>
          <p:cNvPr id="3" name="Date Placeholder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D792618D-9CA4-4D94-9702-E7101092A2E2}" type="datetimeFigureOut">
              <a:rPr lang="en-GB" smtClean="0"/>
              <a:t>23/03/2020</a:t>
            </a:fld>
            <a:endParaRPr lang="en-GB"/>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GB"/>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a:p>
        </p:txBody>
      </p:sp>
      <p:sp>
        <p:nvSpPr>
          <p:cNvPr id="7" name="Slide Number Placehold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80810834-5347-45F9-A19D-4191C0A6AB5D}" type="slidenum">
              <a:rPr lang="en-GB" smtClean="0"/>
              <a:t>‹#›</a:t>
            </a:fld>
            <a:endParaRPr lang="en-GB"/>
          </a:p>
        </p:txBody>
      </p:sp>
    </p:spTree>
    <p:extLst>
      <p:ext uri="{BB962C8B-B14F-4D97-AF65-F5344CB8AC3E}">
        <p14:creationId xmlns:p14="http://schemas.microsoft.com/office/powerpoint/2010/main" val="120181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Business Plan is a living working breathing document, that evolves over time, with you and your business</a:t>
            </a:r>
          </a:p>
          <a:p>
            <a:endParaRPr lang="en-GB" dirty="0"/>
          </a:p>
          <a:p>
            <a:r>
              <a:rPr lang="en-GB" dirty="0"/>
              <a:t>Many people omit to create a business plan – which is a mistake.</a:t>
            </a:r>
          </a:p>
          <a:p>
            <a:endParaRPr lang="en-GB" dirty="0"/>
          </a:p>
          <a:p>
            <a:r>
              <a:rPr lang="en-GB" dirty="0"/>
              <a:t>Businesses that have a business plan, are building their business with a foundation, a solid base to work from, to avoid as many pitfalls as possible.  Putting it down on paper in a business plan, gives you not only a “blue print” for your business to grow from, but also a document with research and finances to show a potential partner or a finance company or bank where you might want to borrow some capital from.</a:t>
            </a:r>
          </a:p>
          <a:p>
            <a:endParaRPr lang="en-GB" dirty="0"/>
          </a:p>
          <a:p>
            <a:r>
              <a:rPr lang="en-GB" dirty="0"/>
              <a:t>Without a business plan, where do you start.    This is the mistake made by hundreds of people.  They see a really good company, that is thriving, with lots of </a:t>
            </a:r>
            <a:r>
              <a:rPr lang="en-GB" dirty="0" err="1"/>
              <a:t>customes</a:t>
            </a:r>
            <a:r>
              <a:rPr lang="en-GB" dirty="0"/>
              <a:t> and sales and think – “that’s a good idea, I can do that” and without much more thought in that, start their business.  Then a few months down the line, wonder why they are not making a profit or don’t have enough customers, people are not returning and so the list goes on.</a:t>
            </a:r>
          </a:p>
        </p:txBody>
      </p:sp>
      <p:sp>
        <p:nvSpPr>
          <p:cNvPr id="4" name="Slide Number Placeholder 3"/>
          <p:cNvSpPr>
            <a:spLocks noGrp="1"/>
          </p:cNvSpPr>
          <p:nvPr>
            <p:ph type="sldNum" sz="quarter" idx="10"/>
          </p:nvPr>
        </p:nvSpPr>
        <p:spPr/>
        <p:txBody>
          <a:bodyPr/>
          <a:lstStyle/>
          <a:p>
            <a:fld id="{80810834-5347-45F9-A19D-4191C0A6AB5D}" type="slidenum">
              <a:rPr lang="en-GB" smtClean="0"/>
              <a:t>1</a:t>
            </a:fld>
            <a:endParaRPr lang="en-GB"/>
          </a:p>
        </p:txBody>
      </p:sp>
    </p:spTree>
    <p:extLst>
      <p:ext uri="{BB962C8B-B14F-4D97-AF65-F5344CB8AC3E}">
        <p14:creationId xmlns:p14="http://schemas.microsoft.com/office/powerpoint/2010/main" val="249104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Mission statement says – Why you want to have a business, what you want to accomplish and what your customer, clients and expect from you</a:t>
            </a:r>
          </a:p>
          <a:p>
            <a:endParaRPr lang="en-GB" dirty="0"/>
          </a:p>
          <a:p>
            <a:r>
              <a:rPr lang="en-GB" dirty="0"/>
              <a:t>The missions statement is something you can refer back to, especially when things to wrong – it is to help you be focused, it also allows your employees to know WHY you are in business and WHAT their aim and focus should be too</a:t>
            </a:r>
          </a:p>
          <a:p>
            <a:endParaRPr lang="en-GB" dirty="0"/>
          </a:p>
          <a:p>
            <a:r>
              <a:rPr lang="en-GB" dirty="0"/>
              <a:t>The Mission statement guides the actions of everyone in the business and everyone that works for the business such as external </a:t>
            </a:r>
          </a:p>
        </p:txBody>
      </p:sp>
      <p:sp>
        <p:nvSpPr>
          <p:cNvPr id="4" name="Slide Number Placeholder 3"/>
          <p:cNvSpPr>
            <a:spLocks noGrp="1"/>
          </p:cNvSpPr>
          <p:nvPr>
            <p:ph type="sldNum" sz="quarter" idx="10"/>
          </p:nvPr>
        </p:nvSpPr>
        <p:spPr/>
        <p:txBody>
          <a:bodyPr/>
          <a:lstStyle/>
          <a:p>
            <a:fld id="{80810834-5347-45F9-A19D-4191C0A6AB5D}" type="slidenum">
              <a:rPr lang="en-GB" smtClean="0"/>
              <a:t>10</a:t>
            </a:fld>
            <a:endParaRPr lang="en-GB"/>
          </a:p>
        </p:txBody>
      </p:sp>
    </p:spTree>
    <p:extLst>
      <p:ext uri="{BB962C8B-B14F-4D97-AF65-F5344CB8AC3E}">
        <p14:creationId xmlns:p14="http://schemas.microsoft.com/office/powerpoint/2010/main" val="73916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810834-5347-45F9-A19D-4191C0A6AB5D}" type="slidenum">
              <a:rPr lang="en-GB" smtClean="0"/>
              <a:t>11</a:t>
            </a:fld>
            <a:endParaRPr lang="en-GB"/>
          </a:p>
        </p:txBody>
      </p:sp>
    </p:spTree>
    <p:extLst>
      <p:ext uri="{BB962C8B-B14F-4D97-AF65-F5344CB8AC3E}">
        <p14:creationId xmlns:p14="http://schemas.microsoft.com/office/powerpoint/2010/main" val="127311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Market research should be of the area you are going</a:t>
            </a:r>
            <a:r>
              <a:rPr lang="en-GB" baseline="0" dirty="0"/>
              <a:t> to work in</a:t>
            </a:r>
          </a:p>
          <a:p>
            <a:r>
              <a:rPr lang="en-GB" baseline="0" dirty="0"/>
              <a:t>How many similar </a:t>
            </a:r>
            <a:r>
              <a:rPr lang="en-GB" baseline="0" dirty="0" err="1"/>
              <a:t>businessess</a:t>
            </a:r>
            <a:endParaRPr lang="en-GB" baseline="0" dirty="0"/>
          </a:p>
          <a:p>
            <a:r>
              <a:rPr lang="en-GB" baseline="0" dirty="0"/>
              <a:t>What type of services and products they offer</a:t>
            </a:r>
          </a:p>
          <a:p>
            <a:r>
              <a:rPr lang="en-GB" baseline="0" dirty="0"/>
              <a:t>Who are your competitors</a:t>
            </a:r>
          </a:p>
          <a:p>
            <a:r>
              <a:rPr lang="en-GB" baseline="0" dirty="0"/>
              <a:t>Who are companies you could work with, help promote your business</a:t>
            </a:r>
          </a:p>
          <a:p>
            <a:r>
              <a:rPr lang="en-GB" baseline="0" dirty="0"/>
              <a:t>What services and products are available</a:t>
            </a:r>
          </a:p>
          <a:p>
            <a:r>
              <a:rPr lang="en-GB" baseline="0" dirty="0"/>
              <a:t>What is popular</a:t>
            </a:r>
          </a:p>
          <a:p>
            <a:r>
              <a:rPr lang="en-GB" baseline="0" dirty="0"/>
              <a:t>What other infrastructure is available – schools, etc</a:t>
            </a:r>
          </a:p>
          <a:p>
            <a:endParaRPr lang="en-GB" baseline="0" dirty="0"/>
          </a:p>
          <a:p>
            <a:r>
              <a:rPr lang="en-GB" sz="1200" kern="1200" dirty="0">
                <a:solidFill>
                  <a:schemeClr val="tx1"/>
                </a:solidFill>
                <a:effectLst/>
                <a:latin typeface="+mn-lt"/>
                <a:ea typeface="+mn-ea"/>
                <a:cs typeface="+mn-cs"/>
              </a:rPr>
              <a:t>Be a detailed as you want – the aim is to get the information you need to help you and your business.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 point in opening up in a street where there are only Harley Street Doctors and you want to open laundromat – as most likely the people visiting the Harley street doctors have a lot of money, and probably maids at home who do their washing for them – get my point?</a:t>
            </a:r>
          </a:p>
          <a:p>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12</a:t>
            </a:fld>
            <a:endParaRPr lang="en-GB"/>
          </a:p>
        </p:txBody>
      </p:sp>
    </p:spTree>
    <p:extLst>
      <p:ext uri="{BB962C8B-B14F-4D97-AF65-F5344CB8AC3E}">
        <p14:creationId xmlns:p14="http://schemas.microsoft.com/office/powerpoint/2010/main" val="423117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Spider diagram –</a:t>
            </a:r>
            <a:r>
              <a:rPr lang="en-GB" baseline="0" dirty="0"/>
              <a:t> possible type of chart</a:t>
            </a:r>
          </a:p>
          <a:p>
            <a:endParaRPr lang="en-GB" baseline="0" dirty="0"/>
          </a:p>
          <a:p>
            <a:r>
              <a:rPr lang="en-GB" baseline="0" dirty="0"/>
              <a:t>The business plan needs to have the information presented in an easy to read and understand manner</a:t>
            </a:r>
          </a:p>
          <a:p>
            <a:endParaRPr lang="en-GB" baseline="0" dirty="0"/>
          </a:p>
          <a:p>
            <a:r>
              <a:rPr lang="en-GB" baseline="0" dirty="0"/>
              <a:t>At the same time in a professional manner also.  You might be showing your business plan to a bank manger, a potential partner or companies that want to partner with you.  </a:t>
            </a:r>
          </a:p>
          <a:p>
            <a:endParaRPr lang="en-GB" baseline="0" dirty="0"/>
          </a:p>
          <a:p>
            <a:r>
              <a:rPr lang="en-GB" baseline="0" dirty="0"/>
              <a:t>A long way to being accepted easily would be to have a professional created business plan.  You can do this, if you follow the guidance offered in this program.</a:t>
            </a:r>
          </a:p>
          <a:p>
            <a:endParaRPr lang="en-GB" baseline="0" dirty="0"/>
          </a:p>
          <a:p>
            <a:r>
              <a:rPr lang="en-GB" sz="1200" kern="1200" dirty="0">
                <a:solidFill>
                  <a:schemeClr val="tx1"/>
                </a:solidFill>
                <a:effectLst/>
                <a:latin typeface="+mn-lt"/>
                <a:ea typeface="+mn-ea"/>
                <a:cs typeface="+mn-cs"/>
              </a:rPr>
              <a:t>Remember the person marking your work needs to read everything – so my request is please make it interesting for me to read.  Also making it interesting helps your potential business partners and financiers also enjoy reading your business plan, which is half the battle when asking someone for something.</a:t>
            </a:r>
          </a:p>
          <a:p>
            <a:r>
              <a:rPr lang="en-GB" sz="1200" kern="1200" dirty="0">
                <a:solidFill>
                  <a:schemeClr val="tx1"/>
                </a:solidFill>
                <a:effectLst/>
                <a:latin typeface="+mn-lt"/>
                <a:ea typeface="+mn-ea"/>
                <a:cs typeface="+mn-cs"/>
              </a:rPr>
              <a:t>If they enjoyed reading it, they are more likely to say – YES, how much money do you need?</a:t>
            </a:r>
          </a:p>
          <a:p>
            <a:r>
              <a:rPr lang="en-GB" sz="1200" kern="1200" dirty="0">
                <a:solidFill>
                  <a:schemeClr val="tx1"/>
                </a:solidFill>
                <a:effectLst/>
                <a:latin typeface="+mn-lt"/>
                <a:ea typeface="+mn-ea"/>
                <a:cs typeface="+mn-cs"/>
              </a:rPr>
              <a:t>How to make it interesting – with different medium, not just all written words, add in some pictures and graphs and charts – even a spider diagram or a diagram of your brain storming sessions.  These would be interesting to read</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13</a:t>
            </a:fld>
            <a:endParaRPr lang="en-GB"/>
          </a:p>
        </p:txBody>
      </p:sp>
    </p:spTree>
    <p:extLst>
      <p:ext uri="{BB962C8B-B14F-4D97-AF65-F5344CB8AC3E}">
        <p14:creationId xmlns:p14="http://schemas.microsoft.com/office/powerpoint/2010/main" val="18718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Name your competitors,</a:t>
            </a:r>
            <a:r>
              <a:rPr lang="en-GB" baseline="0" dirty="0"/>
              <a:t> type of competitors direct or indirect </a:t>
            </a:r>
          </a:p>
          <a:p>
            <a:r>
              <a:rPr lang="en-GB" baseline="0" dirty="0"/>
              <a:t>i.e. another reflexology centre, or a spa offering reflexology or a beauty salon offering massage</a:t>
            </a:r>
          </a:p>
          <a:p>
            <a:endParaRPr lang="en-GB" baseline="0" dirty="0"/>
          </a:p>
          <a:p>
            <a:r>
              <a:rPr lang="en-GB" baseline="0" dirty="0"/>
              <a:t>What products and services do they offer – same as you, different, more modern, machines or manual treatments</a:t>
            </a:r>
          </a:p>
          <a:p>
            <a:r>
              <a:rPr lang="en-GB" baseline="0" dirty="0"/>
              <a:t>Type of clients your competitors have – male, female, ages, financial status – what cars do they drive gives a good clue</a:t>
            </a:r>
          </a:p>
          <a:p>
            <a:r>
              <a:rPr lang="en-GB" baseline="0" dirty="0"/>
              <a:t>Where are they located – main high street, visible to everyone, side street, many places? In a busy shopping mall</a:t>
            </a:r>
          </a:p>
          <a:p>
            <a:r>
              <a:rPr lang="en-GB" baseline="0" dirty="0"/>
              <a:t>Do they have more than one branch or are they a small business</a:t>
            </a:r>
          </a:p>
          <a:p>
            <a:endParaRPr lang="en-GB" baseline="0" dirty="0"/>
          </a:p>
          <a:p>
            <a:r>
              <a:rPr lang="en-GB" baseline="0" dirty="0"/>
              <a:t>Other things to consider – standard of hygiene, modern fit out, old or tired fit out, premises look shabby or brand spanking sparkly new</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14</a:t>
            </a:fld>
            <a:endParaRPr lang="en-GB"/>
          </a:p>
        </p:txBody>
      </p:sp>
    </p:spTree>
    <p:extLst>
      <p:ext uri="{BB962C8B-B14F-4D97-AF65-F5344CB8AC3E}">
        <p14:creationId xmlns:p14="http://schemas.microsoft.com/office/powerpoint/2010/main" val="24268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responsible are your next door </a:t>
            </a:r>
            <a:r>
              <a:rPr lang="en-GB" dirty="0" err="1"/>
              <a:t>neighboughs</a:t>
            </a:r>
            <a:endParaRPr lang="en-GB" dirty="0"/>
          </a:p>
          <a:p>
            <a:r>
              <a:rPr lang="en-GB" dirty="0"/>
              <a:t>Noise levels</a:t>
            </a:r>
          </a:p>
          <a:p>
            <a:r>
              <a:rPr lang="en-GB" dirty="0"/>
              <a:t>Traffic noise</a:t>
            </a:r>
            <a:r>
              <a:rPr lang="en-GB" baseline="0" dirty="0"/>
              <a:t> from cars, people, planes</a:t>
            </a:r>
          </a:p>
          <a:p>
            <a:r>
              <a:rPr lang="en-GB" baseline="0" dirty="0"/>
              <a:t>Type of people around you</a:t>
            </a:r>
          </a:p>
          <a:p>
            <a:r>
              <a:rPr lang="en-GB" baseline="0" dirty="0"/>
              <a:t>Other factors</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15</a:t>
            </a:fld>
            <a:endParaRPr lang="en-GB"/>
          </a:p>
        </p:txBody>
      </p:sp>
    </p:spTree>
    <p:extLst>
      <p:ext uri="{BB962C8B-B14F-4D97-AF65-F5344CB8AC3E}">
        <p14:creationId xmlns:p14="http://schemas.microsoft.com/office/powerpoint/2010/main" val="421313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Home – advantages</a:t>
            </a:r>
          </a:p>
          <a:p>
            <a:r>
              <a:rPr lang="en-GB" dirty="0"/>
              <a:t>Office – advantages and disadvantages</a:t>
            </a:r>
          </a:p>
          <a:p>
            <a:r>
              <a:rPr lang="en-GB" dirty="0"/>
              <a:t>Inside another business</a:t>
            </a:r>
          </a:p>
          <a:p>
            <a:r>
              <a:rPr lang="en-GB" dirty="0"/>
              <a:t>Stand alone</a:t>
            </a:r>
          </a:p>
          <a:p>
            <a:r>
              <a:rPr lang="en-GB" dirty="0"/>
              <a:t>Shopping mall</a:t>
            </a:r>
          </a:p>
          <a:p>
            <a:r>
              <a:rPr lang="en-GB" dirty="0"/>
              <a:t>High street</a:t>
            </a:r>
          </a:p>
          <a:p>
            <a:r>
              <a:rPr lang="en-GB" dirty="0"/>
              <a:t>Side street – less rent, not visible, more costs</a:t>
            </a:r>
            <a:r>
              <a:rPr lang="en-GB" baseline="0" dirty="0"/>
              <a:t> for marketing</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16</a:t>
            </a:fld>
            <a:endParaRPr lang="en-GB"/>
          </a:p>
        </p:txBody>
      </p:sp>
    </p:spTree>
    <p:extLst>
      <p:ext uri="{BB962C8B-B14F-4D97-AF65-F5344CB8AC3E}">
        <p14:creationId xmlns:p14="http://schemas.microsoft.com/office/powerpoint/2010/main" val="188685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thought of a company name and logo</a:t>
            </a:r>
          </a:p>
          <a:p>
            <a:r>
              <a:rPr lang="en-GB" dirty="0"/>
              <a:t>Take it through all of your image</a:t>
            </a:r>
          </a:p>
          <a:p>
            <a:r>
              <a:rPr lang="en-GB" dirty="0"/>
              <a:t>Stationery,</a:t>
            </a:r>
            <a:r>
              <a:rPr lang="en-GB" baseline="0" dirty="0"/>
              <a:t> business cards, letter head, envelopes, pens, note pads</a:t>
            </a:r>
          </a:p>
          <a:p>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17</a:t>
            </a:fld>
            <a:endParaRPr lang="en-GB"/>
          </a:p>
        </p:txBody>
      </p:sp>
    </p:spTree>
    <p:extLst>
      <p:ext uri="{BB962C8B-B14F-4D97-AF65-F5344CB8AC3E}">
        <p14:creationId xmlns:p14="http://schemas.microsoft.com/office/powerpoint/2010/main" val="384251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be unique – stand out from the crowd</a:t>
            </a:r>
            <a:r>
              <a:rPr lang="en-GB" baseline="0" dirty="0"/>
              <a:t> </a:t>
            </a:r>
          </a:p>
          <a:p>
            <a:r>
              <a:rPr lang="en-GB" baseline="0" dirty="0"/>
              <a:t>What will bring customers to you?</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18</a:t>
            </a:fld>
            <a:endParaRPr lang="en-GB"/>
          </a:p>
        </p:txBody>
      </p:sp>
    </p:spTree>
    <p:extLst>
      <p:ext uri="{BB962C8B-B14F-4D97-AF65-F5344CB8AC3E}">
        <p14:creationId xmlns:p14="http://schemas.microsoft.com/office/powerpoint/2010/main" val="3240406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810834-5347-45F9-A19D-4191C0A6AB5D}" type="slidenum">
              <a:rPr lang="en-GB" smtClean="0"/>
              <a:t>19</a:t>
            </a:fld>
            <a:endParaRPr lang="en-GB"/>
          </a:p>
        </p:txBody>
      </p:sp>
    </p:spTree>
    <p:extLst>
      <p:ext uri="{BB962C8B-B14F-4D97-AF65-F5344CB8AC3E}">
        <p14:creationId xmlns:p14="http://schemas.microsoft.com/office/powerpoint/2010/main" val="409076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 have a template for you to follow and have included additional information for the marketing aspect of this business plan and assignment.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Following the template is only a guideline.  If there are sections that you feel is not relevant to your business plan, then by all means delete them.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there are sections that are not included that you want to include, then please include them.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primarily a business plan to set up a new business, or for an existing business.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Once the business plan is completed, then we look at how to market the company, or a service or product within the company, in this business plan.</a:t>
            </a:r>
          </a:p>
        </p:txBody>
      </p:sp>
      <p:sp>
        <p:nvSpPr>
          <p:cNvPr id="4" name="Slide Number Placeholder 3"/>
          <p:cNvSpPr>
            <a:spLocks noGrp="1"/>
          </p:cNvSpPr>
          <p:nvPr>
            <p:ph type="sldNum" sz="quarter" idx="10"/>
          </p:nvPr>
        </p:nvSpPr>
        <p:spPr/>
        <p:txBody>
          <a:bodyPr/>
          <a:lstStyle/>
          <a:p>
            <a:fld id="{80810834-5347-45F9-A19D-4191C0A6AB5D}" type="slidenum">
              <a:rPr lang="en-GB" smtClean="0"/>
              <a:t>2</a:t>
            </a:fld>
            <a:endParaRPr lang="en-GB"/>
          </a:p>
        </p:txBody>
      </p:sp>
    </p:spTree>
    <p:extLst>
      <p:ext uri="{BB962C8B-B14F-4D97-AF65-F5344CB8AC3E}">
        <p14:creationId xmlns:p14="http://schemas.microsoft.com/office/powerpoint/2010/main" val="267699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810834-5347-45F9-A19D-4191C0A6AB5D}" type="slidenum">
              <a:rPr lang="en-GB" smtClean="0"/>
              <a:t>20</a:t>
            </a:fld>
            <a:endParaRPr lang="en-GB"/>
          </a:p>
        </p:txBody>
      </p:sp>
    </p:spTree>
    <p:extLst>
      <p:ext uri="{BB962C8B-B14F-4D97-AF65-F5344CB8AC3E}">
        <p14:creationId xmlns:p14="http://schemas.microsoft.com/office/powerpoint/2010/main" val="1783540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did this last week – can you remember how to differentiate</a:t>
            </a:r>
            <a:r>
              <a:rPr lang="en-GB" baseline="0" dirty="0"/>
              <a:t> between fixed costs and variable costs?</a:t>
            </a:r>
          </a:p>
          <a:p>
            <a:endParaRPr lang="en-GB" baseline="0" dirty="0"/>
          </a:p>
          <a:p>
            <a:r>
              <a:rPr lang="en-GB" baseline="0" dirty="0"/>
              <a:t>Fixed – rent, insurance, telephone, </a:t>
            </a:r>
          </a:p>
          <a:p>
            <a:endParaRPr lang="en-GB" baseline="0" dirty="0"/>
          </a:p>
          <a:p>
            <a:r>
              <a:rPr lang="en-GB" baseline="0" dirty="0"/>
              <a:t>Variable – part time temporary staff wages, laundry, materials used for treatments</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21</a:t>
            </a:fld>
            <a:endParaRPr lang="en-GB"/>
          </a:p>
        </p:txBody>
      </p:sp>
    </p:spTree>
    <p:extLst>
      <p:ext uri="{BB962C8B-B14F-4D97-AF65-F5344CB8AC3E}">
        <p14:creationId xmlns:p14="http://schemas.microsoft.com/office/powerpoint/2010/main" val="4038993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would these be?</a:t>
            </a:r>
          </a:p>
          <a:p>
            <a:r>
              <a:rPr lang="en-GB" dirty="0"/>
              <a:t>Receptionist</a:t>
            </a:r>
            <a:r>
              <a:rPr lang="en-GB" baseline="0" dirty="0"/>
              <a:t> – do you need one?</a:t>
            </a:r>
          </a:p>
          <a:p>
            <a:r>
              <a:rPr lang="en-GB" baseline="0" dirty="0"/>
              <a:t>Cleaner – would they be employed, outsourced</a:t>
            </a:r>
          </a:p>
          <a:p>
            <a:r>
              <a:rPr lang="en-GB" baseline="0" dirty="0"/>
              <a:t>Accountant – better to </a:t>
            </a:r>
            <a:r>
              <a:rPr lang="en-GB" baseline="0" dirty="0" err="1"/>
              <a:t>outsouce</a:t>
            </a:r>
            <a:endParaRPr lang="en-GB" baseline="0" dirty="0"/>
          </a:p>
          <a:p>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22</a:t>
            </a:fld>
            <a:endParaRPr lang="en-GB"/>
          </a:p>
        </p:txBody>
      </p:sp>
    </p:spTree>
    <p:extLst>
      <p:ext uri="{BB962C8B-B14F-4D97-AF65-F5344CB8AC3E}">
        <p14:creationId xmlns:p14="http://schemas.microsoft.com/office/powerpoint/2010/main" val="292851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give these people job descriptions?</a:t>
            </a:r>
          </a:p>
          <a:p>
            <a:r>
              <a:rPr lang="en-GB" dirty="0"/>
              <a:t>Clear definitions</a:t>
            </a:r>
            <a:r>
              <a:rPr lang="en-GB" baseline="0" dirty="0"/>
              <a:t> of role in the company</a:t>
            </a:r>
          </a:p>
          <a:p>
            <a:r>
              <a:rPr lang="en-GB" baseline="0" dirty="0"/>
              <a:t>Who do they report to</a:t>
            </a:r>
          </a:p>
          <a:p>
            <a:r>
              <a:rPr lang="en-GB" baseline="0" dirty="0"/>
              <a:t>What are their key roles</a:t>
            </a:r>
          </a:p>
          <a:p>
            <a:r>
              <a:rPr lang="en-GB" baseline="0" dirty="0"/>
              <a:t>How they execute those roles</a:t>
            </a:r>
          </a:p>
          <a:p>
            <a:endParaRPr lang="en-GB" baseline="0" dirty="0"/>
          </a:p>
          <a:p>
            <a:r>
              <a:rPr lang="en-GB" baseline="0" dirty="0"/>
              <a:t>Important so that everyone is working towards the same goal, growing your business</a:t>
            </a:r>
          </a:p>
          <a:p>
            <a:r>
              <a:rPr lang="en-GB" baseline="0" dirty="0"/>
              <a:t>Everyone knows what is expected of them</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23</a:t>
            </a:fld>
            <a:endParaRPr lang="en-GB"/>
          </a:p>
        </p:txBody>
      </p:sp>
    </p:spTree>
    <p:extLst>
      <p:ext uri="{BB962C8B-B14F-4D97-AF65-F5344CB8AC3E}">
        <p14:creationId xmlns:p14="http://schemas.microsoft.com/office/powerpoint/2010/main" val="85400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Strengths</a:t>
            </a:r>
            <a:r>
              <a:rPr lang="en-GB" baseline="0" dirty="0"/>
              <a:t> – internal mostly</a:t>
            </a:r>
          </a:p>
          <a:p>
            <a:r>
              <a:rPr lang="en-GB" baseline="0" dirty="0" err="1"/>
              <a:t>Weaknsess</a:t>
            </a:r>
            <a:r>
              <a:rPr lang="en-GB" baseline="0" dirty="0"/>
              <a:t> – internal </a:t>
            </a:r>
          </a:p>
          <a:p>
            <a:r>
              <a:rPr lang="en-GB" baseline="0" dirty="0"/>
              <a:t>Opportunities – external</a:t>
            </a:r>
          </a:p>
          <a:p>
            <a:r>
              <a:rPr lang="en-GB" baseline="0" dirty="0"/>
              <a:t>Threats – can be both international and external</a:t>
            </a:r>
          </a:p>
          <a:p>
            <a:r>
              <a:rPr lang="en-GB" baseline="0" dirty="0"/>
              <a:t>Show in your business plan</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24</a:t>
            </a:fld>
            <a:endParaRPr lang="en-GB"/>
          </a:p>
        </p:txBody>
      </p:sp>
    </p:spTree>
    <p:extLst>
      <p:ext uri="{BB962C8B-B14F-4D97-AF65-F5344CB8AC3E}">
        <p14:creationId xmlns:p14="http://schemas.microsoft.com/office/powerpoint/2010/main" val="360248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would a risk be?  Setting</a:t>
            </a:r>
            <a:r>
              <a:rPr lang="en-GB" baseline="0" dirty="0"/>
              <a:t> up costs take more money than budgeted for?</a:t>
            </a:r>
          </a:p>
          <a:p>
            <a:r>
              <a:rPr lang="en-GB" baseline="0" dirty="0"/>
              <a:t>Contractor turns out to be a cowboy</a:t>
            </a:r>
          </a:p>
          <a:p>
            <a:r>
              <a:rPr lang="en-GB" baseline="0" dirty="0"/>
              <a:t>Another reflexology spa bigger and better by appearances opens next door to you</a:t>
            </a:r>
          </a:p>
          <a:p>
            <a:r>
              <a:rPr lang="en-GB" baseline="0" dirty="0"/>
              <a:t>A new road is being built takes people away from your business</a:t>
            </a:r>
          </a:p>
          <a:p>
            <a:r>
              <a:rPr lang="en-GB" baseline="0" dirty="0"/>
              <a:t>Road works start as soon as you open, outside your door – clients cannot get into your premises, no parking</a:t>
            </a:r>
          </a:p>
          <a:p>
            <a:r>
              <a:rPr lang="en-GB" baseline="0" dirty="0"/>
              <a:t>Your key member of staff quits the night before you open up for the first day</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25</a:t>
            </a:fld>
            <a:endParaRPr lang="en-GB"/>
          </a:p>
        </p:txBody>
      </p:sp>
    </p:spTree>
    <p:extLst>
      <p:ext uri="{BB962C8B-B14F-4D97-AF65-F5344CB8AC3E}">
        <p14:creationId xmlns:p14="http://schemas.microsoft.com/office/powerpoint/2010/main" val="146022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Public liability – to insure your</a:t>
            </a:r>
            <a:r>
              <a:rPr lang="en-GB" baseline="0" dirty="0"/>
              <a:t> clients if anything goes wrong while on your premises</a:t>
            </a:r>
          </a:p>
          <a:p>
            <a:r>
              <a:rPr lang="en-GB" baseline="0" dirty="0"/>
              <a:t>Employee liability – if staff hurt themselves at work, are attacked by a client, fall over and injure themselves </a:t>
            </a:r>
          </a:p>
          <a:p>
            <a:r>
              <a:rPr lang="en-GB" baseline="0" dirty="0"/>
              <a:t>Employees compensation – if a member of staff steals products, money – you have to take them to court</a:t>
            </a:r>
          </a:p>
          <a:p>
            <a:r>
              <a:rPr lang="en-GB" baseline="0" dirty="0"/>
              <a:t>Premises </a:t>
            </a:r>
            <a:r>
              <a:rPr lang="en-GB" baseline="0" dirty="0" err="1"/>
              <a:t>incase</a:t>
            </a:r>
            <a:r>
              <a:rPr lang="en-GB" baseline="0" dirty="0"/>
              <a:t> of fire, damage, electrical fire, vandalism</a:t>
            </a:r>
          </a:p>
          <a:p>
            <a:r>
              <a:rPr lang="en-GB" baseline="0" dirty="0"/>
              <a:t>Mal practice – </a:t>
            </a:r>
            <a:r>
              <a:rPr lang="en-GB" baseline="0" dirty="0" err="1"/>
              <a:t>incase</a:t>
            </a:r>
            <a:r>
              <a:rPr lang="en-GB" baseline="0" dirty="0"/>
              <a:t> someone sues you for damage to themselves or </a:t>
            </a:r>
            <a:r>
              <a:rPr lang="en-GB" baseline="0" dirty="0" err="1"/>
              <a:t>i.e</a:t>
            </a:r>
            <a:r>
              <a:rPr lang="en-GB" baseline="0" dirty="0"/>
              <a:t> miscarriage when </a:t>
            </a:r>
            <a:r>
              <a:rPr lang="en-GB" baseline="0" dirty="0" err="1"/>
              <a:t>pregnanat</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26</a:t>
            </a:fld>
            <a:endParaRPr lang="en-GB"/>
          </a:p>
        </p:txBody>
      </p:sp>
    </p:spTree>
    <p:extLst>
      <p:ext uri="{BB962C8B-B14F-4D97-AF65-F5344CB8AC3E}">
        <p14:creationId xmlns:p14="http://schemas.microsoft.com/office/powerpoint/2010/main" val="3066114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Covered this extensively in last weeks class</a:t>
            </a:r>
          </a:p>
          <a:p>
            <a:r>
              <a:rPr lang="en-GB" dirty="0"/>
              <a:t>Could also include cinema, TV, newspapers, local events,</a:t>
            </a:r>
            <a:r>
              <a:rPr lang="en-GB" baseline="0" dirty="0"/>
              <a:t> church bizarre </a:t>
            </a:r>
            <a:r>
              <a:rPr lang="en-GB" baseline="0" dirty="0" err="1"/>
              <a:t>etc</a:t>
            </a:r>
            <a:r>
              <a:rPr lang="en-GB" baseline="0" dirty="0"/>
              <a:t>, local area markets, cross marketing – you promote someone </a:t>
            </a:r>
            <a:r>
              <a:rPr lang="en-GB" baseline="0" dirty="0" err="1"/>
              <a:t>elses</a:t>
            </a:r>
            <a:r>
              <a:rPr lang="en-GB" baseline="0" dirty="0"/>
              <a:t> products and services for free, they promote your products and services for free to their database</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27</a:t>
            </a:fld>
            <a:endParaRPr lang="en-GB"/>
          </a:p>
        </p:txBody>
      </p:sp>
    </p:spTree>
    <p:extLst>
      <p:ext uri="{BB962C8B-B14F-4D97-AF65-F5344CB8AC3E}">
        <p14:creationId xmlns:p14="http://schemas.microsoft.com/office/powerpoint/2010/main" val="3830676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810834-5347-45F9-A19D-4191C0A6AB5D}" type="slidenum">
              <a:rPr lang="en-GB" smtClean="0"/>
              <a:t>28</a:t>
            </a:fld>
            <a:endParaRPr lang="en-GB"/>
          </a:p>
        </p:txBody>
      </p:sp>
    </p:spTree>
    <p:extLst>
      <p:ext uri="{BB962C8B-B14F-4D97-AF65-F5344CB8AC3E}">
        <p14:creationId xmlns:p14="http://schemas.microsoft.com/office/powerpoint/2010/main" val="392651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Outsources – increase speed to market</a:t>
            </a:r>
            <a:r>
              <a:rPr lang="en-GB" baseline="0" dirty="0"/>
              <a:t> as you hire a professional company, </a:t>
            </a:r>
          </a:p>
          <a:p>
            <a:r>
              <a:rPr lang="en-GB" baseline="0" dirty="0"/>
              <a:t>Other people can do the work, leaving you free to concentrate on what you need to</a:t>
            </a:r>
          </a:p>
          <a:p>
            <a:r>
              <a:rPr lang="en-GB" baseline="0" dirty="0"/>
              <a:t>Reduce costs?</a:t>
            </a:r>
          </a:p>
          <a:p>
            <a:r>
              <a:rPr lang="en-GB" baseline="0" dirty="0"/>
              <a:t>Improve quality</a:t>
            </a:r>
          </a:p>
          <a:p>
            <a:r>
              <a:rPr lang="en-GB" baseline="0" dirty="0"/>
              <a:t>Conserves your capital</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29</a:t>
            </a:fld>
            <a:endParaRPr lang="en-GB"/>
          </a:p>
        </p:txBody>
      </p:sp>
    </p:spTree>
    <p:extLst>
      <p:ext uri="{BB962C8B-B14F-4D97-AF65-F5344CB8AC3E}">
        <p14:creationId xmlns:p14="http://schemas.microsoft.com/office/powerpoint/2010/main" val="330800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want to consider asking other people their ideas, especially if you already have a business</a:t>
            </a:r>
          </a:p>
          <a:p>
            <a:endParaRPr lang="en-GB" dirty="0"/>
          </a:p>
          <a:p>
            <a:r>
              <a:rPr lang="en-GB" dirty="0"/>
              <a:t>Team input is a great help, as everyone may have a different perspective of your business.</a:t>
            </a:r>
          </a:p>
          <a:p>
            <a:endParaRPr lang="en-GB" dirty="0"/>
          </a:p>
          <a:p>
            <a:r>
              <a:rPr lang="en-GB" dirty="0"/>
              <a:t>The boss’s way is not always the right way, and your team my just give you some great input and ideas for helping your business</a:t>
            </a:r>
          </a:p>
          <a:p>
            <a:endParaRPr lang="en-GB" dirty="0"/>
          </a:p>
          <a:p>
            <a:r>
              <a:rPr lang="en-GB" dirty="0"/>
              <a:t>The boss is often not where the action is – so don’t be afraid to ask your team.  Even the cleaners and spa attendants – they see your customers and business from a different platform.</a:t>
            </a:r>
          </a:p>
        </p:txBody>
      </p:sp>
      <p:sp>
        <p:nvSpPr>
          <p:cNvPr id="4" name="Slide Number Placeholder 3"/>
          <p:cNvSpPr>
            <a:spLocks noGrp="1"/>
          </p:cNvSpPr>
          <p:nvPr>
            <p:ph type="sldNum" sz="quarter" idx="10"/>
          </p:nvPr>
        </p:nvSpPr>
        <p:spPr/>
        <p:txBody>
          <a:bodyPr/>
          <a:lstStyle/>
          <a:p>
            <a:fld id="{80810834-5347-45F9-A19D-4191C0A6AB5D}" type="slidenum">
              <a:rPr lang="en-GB" smtClean="0"/>
              <a:t>3</a:t>
            </a:fld>
            <a:endParaRPr lang="en-GB"/>
          </a:p>
        </p:txBody>
      </p:sp>
    </p:spTree>
    <p:extLst>
      <p:ext uri="{BB962C8B-B14F-4D97-AF65-F5344CB8AC3E}">
        <p14:creationId xmlns:p14="http://schemas.microsoft.com/office/powerpoint/2010/main" val="239329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licences</a:t>
            </a:r>
            <a:r>
              <a:rPr lang="en-GB" baseline="0" dirty="0"/>
              <a:t> do you need</a:t>
            </a:r>
          </a:p>
          <a:p>
            <a:r>
              <a:rPr lang="en-GB" baseline="0" dirty="0"/>
              <a:t>Premises</a:t>
            </a:r>
          </a:p>
          <a:p>
            <a:r>
              <a:rPr lang="en-GB" baseline="0" dirty="0"/>
              <a:t>Staff</a:t>
            </a:r>
          </a:p>
          <a:p>
            <a:r>
              <a:rPr lang="en-GB" baseline="0" dirty="0"/>
              <a:t>Type of business</a:t>
            </a:r>
          </a:p>
          <a:p>
            <a:r>
              <a:rPr lang="en-GB" baseline="0" dirty="0"/>
              <a:t>Is the property you are going to rent – correct business code?</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30</a:t>
            </a:fld>
            <a:endParaRPr lang="en-GB"/>
          </a:p>
        </p:txBody>
      </p:sp>
    </p:spTree>
    <p:extLst>
      <p:ext uri="{BB962C8B-B14F-4D97-AF65-F5344CB8AC3E}">
        <p14:creationId xmlns:p14="http://schemas.microsoft.com/office/powerpoint/2010/main" val="4261001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Renting and buying premises</a:t>
            </a:r>
            <a:r>
              <a:rPr lang="en-GB" baseline="0" dirty="0"/>
              <a:t> can take time – takes a lot of money to put down, try and get grace periods for fit outs</a:t>
            </a:r>
          </a:p>
          <a:p>
            <a:r>
              <a:rPr lang="en-GB" baseline="0" dirty="0"/>
              <a:t>Fitting out premises – tie contractors to a time frame and professional standards BEFORE you sign the contract to hire them</a:t>
            </a:r>
          </a:p>
          <a:p>
            <a:r>
              <a:rPr lang="en-GB" baseline="0" dirty="0"/>
              <a:t>If they go over the time, penalties</a:t>
            </a:r>
          </a:p>
          <a:p>
            <a:r>
              <a:rPr lang="en-GB" baseline="0" dirty="0"/>
              <a:t>If they don’t finish the job – ensure you keep a portion of the fee to safeguard you having to pay another contractor to finish their work</a:t>
            </a:r>
          </a:p>
          <a:p>
            <a:r>
              <a:rPr lang="en-GB" baseline="0" dirty="0"/>
              <a:t>Equipment – order in advance, suppliers do they have the items in stock, how long will it take to get them</a:t>
            </a:r>
          </a:p>
          <a:p>
            <a:r>
              <a:rPr lang="en-GB" baseline="0" dirty="0"/>
              <a:t>What equipment do you need, cover all aspects from couch, to till, computer, desk, chairs, mirror for client</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31</a:t>
            </a:fld>
            <a:endParaRPr lang="en-GB"/>
          </a:p>
        </p:txBody>
      </p:sp>
    </p:spTree>
    <p:extLst>
      <p:ext uri="{BB962C8B-B14F-4D97-AF65-F5344CB8AC3E}">
        <p14:creationId xmlns:p14="http://schemas.microsoft.com/office/powerpoint/2010/main" val="2608004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Budget and forecasts are great, but not always accurate – things happen</a:t>
            </a:r>
          </a:p>
          <a:p>
            <a:r>
              <a:rPr lang="en-GB" dirty="0"/>
              <a:t>Running the business costs money, you need cash flow</a:t>
            </a:r>
            <a:r>
              <a:rPr lang="en-GB" baseline="0" dirty="0"/>
              <a:t> for rent, staff wages, laundry, buying products, marketing, accountant, cleaners fees</a:t>
            </a:r>
          </a:p>
          <a:p>
            <a:r>
              <a:rPr lang="en-GB" baseline="0" dirty="0"/>
              <a:t>Rule of thumb have sufficient cash flow for 6 months – if worse case scenario you had no customers, you must pay your bills first</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32</a:t>
            </a:fld>
            <a:endParaRPr lang="en-GB"/>
          </a:p>
        </p:txBody>
      </p:sp>
    </p:spTree>
    <p:extLst>
      <p:ext uri="{BB962C8B-B14F-4D97-AF65-F5344CB8AC3E}">
        <p14:creationId xmlns:p14="http://schemas.microsoft.com/office/powerpoint/2010/main" val="338520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Client information kept separate from records</a:t>
            </a:r>
          </a:p>
          <a:p>
            <a:r>
              <a:rPr lang="en-GB" dirty="0"/>
              <a:t>Records locked away</a:t>
            </a:r>
          </a:p>
          <a:p>
            <a:r>
              <a:rPr lang="en-GB" dirty="0"/>
              <a:t>Premises</a:t>
            </a:r>
            <a:r>
              <a:rPr lang="en-GB" baseline="0" dirty="0"/>
              <a:t> security – who will have keys, who will have access to stock, products, equipment</a:t>
            </a:r>
          </a:p>
          <a:p>
            <a:r>
              <a:rPr lang="en-GB" baseline="0" dirty="0"/>
              <a:t>Who does the ordering and selling – money is it safe, protected</a:t>
            </a:r>
          </a:p>
          <a:p>
            <a:r>
              <a:rPr lang="en-GB" baseline="0" dirty="0"/>
              <a:t>Computer passwords</a:t>
            </a:r>
          </a:p>
          <a:p>
            <a:r>
              <a:rPr lang="en-GB" baseline="0" dirty="0"/>
              <a:t>Computer programs to track actions by staff – keeping records and transactions safe, so they cannot delete records</a:t>
            </a:r>
          </a:p>
          <a:p>
            <a:r>
              <a:rPr lang="en-GB" baseline="0" dirty="0"/>
              <a:t>Database – this is your </a:t>
            </a:r>
            <a:r>
              <a:rPr lang="en-GB" baseline="0" dirty="0" err="1"/>
              <a:t>livelhood</a:t>
            </a:r>
            <a:r>
              <a:rPr lang="en-GB" baseline="0" dirty="0"/>
              <a:t> – people pay a lot of money for databases, staff steal them sell to competitors</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33</a:t>
            </a:fld>
            <a:endParaRPr lang="en-GB"/>
          </a:p>
        </p:txBody>
      </p:sp>
    </p:spTree>
    <p:extLst>
      <p:ext uri="{BB962C8B-B14F-4D97-AF65-F5344CB8AC3E}">
        <p14:creationId xmlns:p14="http://schemas.microsoft.com/office/powerpoint/2010/main" val="1729964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happy customer will only tell a few people</a:t>
            </a:r>
          </a:p>
          <a:p>
            <a:r>
              <a:rPr lang="en-GB" dirty="0"/>
              <a:t>An unhappy</a:t>
            </a:r>
            <a:r>
              <a:rPr lang="en-GB" baseline="0" dirty="0"/>
              <a:t> customer will tell many people</a:t>
            </a:r>
          </a:p>
          <a:p>
            <a:r>
              <a:rPr lang="en-GB" baseline="0" dirty="0"/>
              <a:t>Keep your customers happy – referrals biggest marketing tool</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34</a:t>
            </a:fld>
            <a:endParaRPr lang="en-GB"/>
          </a:p>
        </p:txBody>
      </p:sp>
    </p:spTree>
    <p:extLst>
      <p:ext uri="{BB962C8B-B14F-4D97-AF65-F5344CB8AC3E}">
        <p14:creationId xmlns:p14="http://schemas.microsoft.com/office/powerpoint/2010/main" val="2305877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date for handing in assignment</a:t>
            </a:r>
          </a:p>
        </p:txBody>
      </p:sp>
      <p:sp>
        <p:nvSpPr>
          <p:cNvPr id="4" name="Slide Number Placeholder 3"/>
          <p:cNvSpPr>
            <a:spLocks noGrp="1"/>
          </p:cNvSpPr>
          <p:nvPr>
            <p:ph type="sldNum" sz="quarter" idx="10"/>
          </p:nvPr>
        </p:nvSpPr>
        <p:spPr/>
        <p:txBody>
          <a:bodyPr/>
          <a:lstStyle/>
          <a:p>
            <a:fld id="{80810834-5347-45F9-A19D-4191C0A6AB5D}" type="slidenum">
              <a:rPr lang="en-GB" smtClean="0"/>
              <a:t>35</a:t>
            </a:fld>
            <a:endParaRPr lang="en-GB"/>
          </a:p>
        </p:txBody>
      </p:sp>
    </p:spTree>
    <p:extLst>
      <p:ext uri="{BB962C8B-B14F-4D97-AF65-F5344CB8AC3E}">
        <p14:creationId xmlns:p14="http://schemas.microsoft.com/office/powerpoint/2010/main" val="1520234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810834-5347-45F9-A19D-4191C0A6AB5D}" type="slidenum">
              <a:rPr lang="en-GB" smtClean="0"/>
              <a:t>36</a:t>
            </a:fld>
            <a:endParaRPr lang="en-GB"/>
          </a:p>
        </p:txBody>
      </p:sp>
    </p:spTree>
    <p:extLst>
      <p:ext uri="{BB962C8B-B14F-4D97-AF65-F5344CB8AC3E}">
        <p14:creationId xmlns:p14="http://schemas.microsoft.com/office/powerpoint/2010/main" val="139471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Mission statement</a:t>
            </a:r>
            <a:r>
              <a:rPr lang="en-GB" baseline="0" dirty="0"/>
              <a:t> corporate image, name and logo to be completed by next class</a:t>
            </a:r>
          </a:p>
          <a:p>
            <a:endParaRPr lang="en-GB" baseline="0" dirty="0"/>
          </a:p>
          <a:p>
            <a:r>
              <a:rPr lang="en-GB" baseline="0" dirty="0"/>
              <a:t>Competitor analysis, products and services – the following class 2.12.13</a:t>
            </a:r>
          </a:p>
          <a:p>
            <a:endParaRPr lang="en-GB" baseline="0" dirty="0"/>
          </a:p>
          <a:p>
            <a:r>
              <a:rPr lang="en-GB" baseline="0" dirty="0"/>
              <a:t>Premises location and SWOT – the following week 9</a:t>
            </a:r>
            <a:r>
              <a:rPr lang="en-GB" baseline="30000" dirty="0"/>
              <a:t>th</a:t>
            </a:r>
            <a:r>
              <a:rPr lang="en-GB" baseline="0" dirty="0"/>
              <a:t> December 2013</a:t>
            </a:r>
          </a:p>
          <a:p>
            <a:endParaRPr lang="en-GB" baseline="0" dirty="0"/>
          </a:p>
          <a:p>
            <a:r>
              <a:rPr lang="en-GB" baseline="0" dirty="0"/>
              <a:t>Marketing and publicity and financial analysis, forecast and budge by the following week – completed by 16</a:t>
            </a:r>
            <a:r>
              <a:rPr lang="en-GB" baseline="30000" dirty="0"/>
              <a:t>th</a:t>
            </a:r>
            <a:r>
              <a:rPr lang="en-GB" baseline="0" dirty="0"/>
              <a:t> December</a:t>
            </a:r>
          </a:p>
          <a:p>
            <a:endParaRPr lang="en-GB" baseline="0" dirty="0"/>
          </a:p>
          <a:p>
            <a:r>
              <a:rPr lang="en-GB" baseline="0" dirty="0"/>
              <a:t>Over the </a:t>
            </a:r>
            <a:r>
              <a:rPr lang="en-GB" baseline="0" dirty="0" err="1"/>
              <a:t>xmas</a:t>
            </a:r>
            <a:r>
              <a:rPr lang="en-GB" baseline="0" dirty="0"/>
              <a:t> and new year holidays – complete your final assignment to be handed in by 28</a:t>
            </a:r>
            <a:r>
              <a:rPr lang="en-GB" baseline="30000" dirty="0"/>
              <a:t>th</a:t>
            </a:r>
            <a:r>
              <a:rPr lang="en-GB" baseline="0" dirty="0"/>
              <a:t> January 2014</a:t>
            </a:r>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37</a:t>
            </a:fld>
            <a:endParaRPr lang="en-GB"/>
          </a:p>
        </p:txBody>
      </p:sp>
    </p:spTree>
    <p:extLst>
      <p:ext uri="{BB962C8B-B14F-4D97-AF65-F5344CB8AC3E}">
        <p14:creationId xmlns:p14="http://schemas.microsoft.com/office/powerpoint/2010/main" val="52362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is 10% of your marks.  Professional image and professionally presented will be a good start.</a:t>
            </a:r>
          </a:p>
          <a:p>
            <a:endParaRPr lang="en-GB" dirty="0"/>
          </a:p>
          <a:p>
            <a:r>
              <a:rPr lang="en-GB" dirty="0"/>
              <a:t>It also gives you a professional image for presenting your plan to business partners and financial companies, banks etc</a:t>
            </a:r>
          </a:p>
          <a:p>
            <a:endParaRPr lang="en-GB" dirty="0"/>
          </a:p>
          <a:p>
            <a:r>
              <a:rPr lang="en-GB" dirty="0"/>
              <a:t>Remember this is a level 4 diploma and should be presented in a way that reflects this level, of management of a business</a:t>
            </a:r>
          </a:p>
          <a:p>
            <a:endParaRPr lang="en-GB" dirty="0"/>
          </a:p>
          <a:p>
            <a:r>
              <a:rPr lang="en-GB" sz="1200" kern="1200" dirty="0">
                <a:solidFill>
                  <a:schemeClr val="tx1"/>
                </a:solidFill>
                <a:effectLst/>
                <a:latin typeface="+mn-lt"/>
                <a:ea typeface="+mn-ea"/>
                <a:cs typeface="+mn-cs"/>
              </a:rPr>
              <a:t>Remember this is a level 4 diploma and should be presented in a way that reflects this level, of management of a business</a:t>
            </a:r>
            <a:endParaRPr lang="en-GB"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Cover sheet – presentation is 10% of your marks.  Cover page needs to include the name of your business, the name of this assignment, and your name  </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Contents page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Contents page is a guide to find things.  The people who may be reading your business plan, might like to find certain sections so a contents page would help them find things easily.  Especially if they are potential finance or business partners.</a:t>
            </a:r>
            <a:endParaRPr lang="en-GB"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Appendix</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Here you would need to include stationary samples, business cards, website and social media pages layout and floor plan of the business.</a:t>
            </a:r>
            <a:endParaRPr lang="en-GB"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Bibliography</a:t>
            </a:r>
          </a:p>
          <a:p>
            <a:pPr lvl="0"/>
            <a:r>
              <a:rPr lang="en-GB" sz="1200" kern="1200" dirty="0">
                <a:solidFill>
                  <a:schemeClr val="tx1"/>
                </a:solidFill>
                <a:effectLst/>
                <a:latin typeface="+mn-lt"/>
                <a:ea typeface="+mn-ea"/>
                <a:cs typeface="+mn-cs"/>
              </a:rPr>
              <a:t>	This is where you have found the information, don’t just list the websites, as the authors may be different, also put the date the article or information was created.</a:t>
            </a:r>
            <a:endParaRPr lang="en-GB" sz="140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4</a:t>
            </a:fld>
            <a:endParaRPr lang="en-GB"/>
          </a:p>
        </p:txBody>
      </p:sp>
    </p:spTree>
    <p:extLst>
      <p:ext uri="{BB962C8B-B14F-4D97-AF65-F5344CB8AC3E}">
        <p14:creationId xmlns:p14="http://schemas.microsoft.com/office/powerpoint/2010/main" val="346172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Contents page, should be easy to read, and the pages and sections in your business plan document, easy and simple to find</a:t>
            </a:r>
          </a:p>
          <a:p>
            <a:endParaRPr lang="en-GB" dirty="0"/>
          </a:p>
          <a:p>
            <a:r>
              <a:rPr lang="en-GB" dirty="0"/>
              <a:t>You might want to consider using “tabs” in your document – there are many types</a:t>
            </a:r>
          </a:p>
          <a:p>
            <a:endParaRPr lang="en-GB" dirty="0"/>
          </a:p>
          <a:p>
            <a:r>
              <a:rPr lang="en-GB" dirty="0"/>
              <a:t>Or coloured pages for each section, making it easy to find which section is which</a:t>
            </a:r>
          </a:p>
        </p:txBody>
      </p:sp>
      <p:sp>
        <p:nvSpPr>
          <p:cNvPr id="4" name="Slide Number Placeholder 3"/>
          <p:cNvSpPr>
            <a:spLocks noGrp="1"/>
          </p:cNvSpPr>
          <p:nvPr>
            <p:ph type="sldNum" sz="quarter" idx="10"/>
          </p:nvPr>
        </p:nvSpPr>
        <p:spPr/>
        <p:txBody>
          <a:bodyPr/>
          <a:lstStyle/>
          <a:p>
            <a:fld id="{80810834-5347-45F9-A19D-4191C0A6AB5D}" type="slidenum">
              <a:rPr lang="en-GB" smtClean="0"/>
              <a:t>5</a:t>
            </a:fld>
            <a:endParaRPr lang="en-GB"/>
          </a:p>
        </p:txBody>
      </p:sp>
    </p:spTree>
    <p:extLst>
      <p:ext uri="{BB962C8B-B14F-4D97-AF65-F5344CB8AC3E}">
        <p14:creationId xmlns:p14="http://schemas.microsoft.com/office/powerpoint/2010/main" val="107019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appendix is all the additional things, that you need to consider in your business plan, that are needed in your business</a:t>
            </a:r>
          </a:p>
          <a:p>
            <a:endParaRPr lang="en-GB" dirty="0"/>
          </a:p>
          <a:p>
            <a:r>
              <a:rPr lang="en-GB" dirty="0"/>
              <a:t>A floor plan, gives an idea of what you want to create in a more visual way.  You might also want to put in a mood board, which you can create on the computer or actually create by collecting all the photos, images, cloth , wallpaper samples – this would take you longer but would be fun to put together.  To show how each room would look and how you would want it to be created – your vision of your dream business.</a:t>
            </a:r>
          </a:p>
          <a:p>
            <a:endParaRPr lang="en-GB" dirty="0"/>
          </a:p>
          <a:p>
            <a:r>
              <a:rPr lang="en-GB" dirty="0"/>
              <a:t>Business stationary includes, business cards, letterhead, envelopes if you want printed envelopes – does anyone use envelopes anymore?</a:t>
            </a:r>
          </a:p>
          <a:p>
            <a:endParaRPr lang="en-GB" dirty="0"/>
          </a:p>
          <a:p>
            <a:r>
              <a:rPr lang="en-GB" dirty="0"/>
              <a:t>Menu – this is really where you start with your business plan.  Create your menu showing the services and possibly the products you want to have or already have in your business.  From here you can work out what equipment you need, products, staff – it is key to your business and will help you find a good solution and match for everything.</a:t>
            </a:r>
          </a:p>
          <a:p>
            <a:endParaRPr lang="en-GB" dirty="0"/>
          </a:p>
          <a:p>
            <a:r>
              <a:rPr lang="en-GB" dirty="0"/>
              <a:t>Designs for social media, Facebook , LinkedIn, Instagram, it is important to keep a flow and continuity for your business, especially when using your logo.</a:t>
            </a:r>
          </a:p>
          <a:p>
            <a:endParaRPr lang="en-GB" dirty="0"/>
          </a:p>
          <a:p>
            <a:r>
              <a:rPr lang="en-GB" dirty="0"/>
              <a:t>Think about Nike, when Nike started out the had the big tick, plus the slogan “just Do It” – now they only use the big tick and sometimes you see their tag line, “just Do it” often not together, but everyone knows its Nike.  How, because they were </a:t>
            </a:r>
            <a:r>
              <a:rPr lang="en-GB" dirty="0" err="1"/>
              <a:t>consistant</a:t>
            </a:r>
            <a:r>
              <a:rPr lang="en-GB" dirty="0"/>
              <a:t> in the way they did their marketing – kept the same logo and tag line, throughout.</a:t>
            </a:r>
          </a:p>
        </p:txBody>
      </p:sp>
      <p:sp>
        <p:nvSpPr>
          <p:cNvPr id="4" name="Slide Number Placeholder 3"/>
          <p:cNvSpPr>
            <a:spLocks noGrp="1"/>
          </p:cNvSpPr>
          <p:nvPr>
            <p:ph type="sldNum" sz="quarter" idx="10"/>
          </p:nvPr>
        </p:nvSpPr>
        <p:spPr/>
        <p:txBody>
          <a:bodyPr/>
          <a:lstStyle/>
          <a:p>
            <a:fld id="{80810834-5347-45F9-A19D-4191C0A6AB5D}" type="slidenum">
              <a:rPr lang="en-GB" smtClean="0"/>
              <a:t>6</a:t>
            </a:fld>
            <a:endParaRPr lang="en-GB"/>
          </a:p>
        </p:txBody>
      </p:sp>
    </p:spTree>
    <p:extLst>
      <p:ext uri="{BB962C8B-B14F-4D97-AF65-F5344CB8AC3E}">
        <p14:creationId xmlns:p14="http://schemas.microsoft.com/office/powerpoint/2010/main" val="35755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ways you can find information, in books, from other people, from this course, from the internet – which is mostly where people tend to research information these days.</a:t>
            </a:r>
          </a:p>
          <a:p>
            <a:endParaRPr lang="en-GB" dirty="0"/>
          </a:p>
          <a:p>
            <a:r>
              <a:rPr lang="en-GB" dirty="0"/>
              <a:t>It is really boring to just list all the websites where you found the information – so give professional references, list the </a:t>
            </a:r>
            <a:r>
              <a:rPr lang="en-GB" dirty="0" err="1"/>
              <a:t>url</a:t>
            </a:r>
            <a:r>
              <a:rPr lang="en-GB" dirty="0"/>
              <a:t> of the website and the author of the information and the date it was created.  All are available on every website</a:t>
            </a:r>
          </a:p>
          <a:p>
            <a:endParaRPr lang="en-GB" dirty="0"/>
          </a:p>
          <a:p>
            <a:r>
              <a:rPr lang="en-GB" dirty="0"/>
              <a:t>It is important to note here, and I will mentioned it again and again – do not copy and paste.  That is illegal and is called plagiarism.  You must create your report yourself, so use the information, but put it into your own words and I will know when marking your report, as I will be able to “hear” you speaking.  I also check for plagiarism – as others using this and other diplomas I offer will tell you.</a:t>
            </a:r>
          </a:p>
        </p:txBody>
      </p:sp>
      <p:sp>
        <p:nvSpPr>
          <p:cNvPr id="4" name="Slide Number Placeholder 3"/>
          <p:cNvSpPr>
            <a:spLocks noGrp="1"/>
          </p:cNvSpPr>
          <p:nvPr>
            <p:ph type="sldNum" sz="quarter" idx="10"/>
          </p:nvPr>
        </p:nvSpPr>
        <p:spPr/>
        <p:txBody>
          <a:bodyPr/>
          <a:lstStyle/>
          <a:p>
            <a:fld id="{80810834-5347-45F9-A19D-4191C0A6AB5D}" type="slidenum">
              <a:rPr lang="en-GB" smtClean="0"/>
              <a:t>7</a:t>
            </a:fld>
            <a:endParaRPr lang="en-GB"/>
          </a:p>
        </p:txBody>
      </p:sp>
    </p:spTree>
    <p:extLst>
      <p:ext uri="{BB962C8B-B14F-4D97-AF65-F5344CB8AC3E}">
        <p14:creationId xmlns:p14="http://schemas.microsoft.com/office/powerpoint/2010/main" val="186760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Alphabetical – or by page or section and alphabetically presented under each heading</a:t>
            </a:r>
          </a:p>
          <a:p>
            <a:endParaRPr lang="en-GB" dirty="0"/>
          </a:p>
          <a:p>
            <a:endParaRPr lang="en-GB" dirty="0"/>
          </a:p>
        </p:txBody>
      </p:sp>
      <p:sp>
        <p:nvSpPr>
          <p:cNvPr id="4" name="Slide Number Placeholder 3"/>
          <p:cNvSpPr>
            <a:spLocks noGrp="1"/>
          </p:cNvSpPr>
          <p:nvPr>
            <p:ph type="sldNum" sz="quarter" idx="10"/>
          </p:nvPr>
        </p:nvSpPr>
        <p:spPr/>
        <p:txBody>
          <a:bodyPr/>
          <a:lstStyle/>
          <a:p>
            <a:fld id="{80810834-5347-45F9-A19D-4191C0A6AB5D}" type="slidenum">
              <a:rPr lang="en-GB" smtClean="0"/>
              <a:t>8</a:t>
            </a:fld>
            <a:endParaRPr lang="en-GB"/>
          </a:p>
        </p:txBody>
      </p:sp>
    </p:spTree>
    <p:extLst>
      <p:ext uri="{BB962C8B-B14F-4D97-AF65-F5344CB8AC3E}">
        <p14:creationId xmlns:p14="http://schemas.microsoft.com/office/powerpoint/2010/main" val="51043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executive summary is often read by people who are either interested in providing finances or interested in being a partner of some sort in your business</a:t>
            </a:r>
          </a:p>
          <a:p>
            <a:endParaRPr lang="en-GB" dirty="0"/>
          </a:p>
          <a:p>
            <a:r>
              <a:rPr lang="en-GB" dirty="0"/>
              <a:t>They want to read a short account of what exactly you are going to do, and how and what you are wanting to achieve.</a:t>
            </a:r>
          </a:p>
          <a:p>
            <a:endParaRPr lang="en-GB" dirty="0"/>
          </a:p>
          <a:p>
            <a:r>
              <a:rPr lang="en-GB" dirty="0"/>
              <a:t>The executive summary needs to be interesting enough to make the person want to read the whole document.  Information in the documents also needs to be accurate.</a:t>
            </a:r>
          </a:p>
        </p:txBody>
      </p:sp>
      <p:sp>
        <p:nvSpPr>
          <p:cNvPr id="4" name="Slide Number Placeholder 3"/>
          <p:cNvSpPr>
            <a:spLocks noGrp="1"/>
          </p:cNvSpPr>
          <p:nvPr>
            <p:ph type="sldNum" sz="quarter" idx="10"/>
          </p:nvPr>
        </p:nvSpPr>
        <p:spPr/>
        <p:txBody>
          <a:bodyPr/>
          <a:lstStyle/>
          <a:p>
            <a:fld id="{80810834-5347-45F9-A19D-4191C0A6AB5D}" type="slidenum">
              <a:rPr lang="en-GB" smtClean="0"/>
              <a:t>9</a:t>
            </a:fld>
            <a:endParaRPr lang="en-GB"/>
          </a:p>
        </p:txBody>
      </p:sp>
    </p:spTree>
    <p:extLst>
      <p:ext uri="{BB962C8B-B14F-4D97-AF65-F5344CB8AC3E}">
        <p14:creationId xmlns:p14="http://schemas.microsoft.com/office/powerpoint/2010/main" val="295371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D6B189E-0DDD-4BD5-98C0-FABEAEB224D6}" type="datetimeFigureOut">
              <a:rPr lang="en-GB" smtClean="0"/>
              <a:t>23/03/2020</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CDC7F0-0A0F-45FE-8CDE-CB0C1D05C5C1}" type="slidenum">
              <a:rPr lang="en-GB" smtClean="0"/>
              <a:t>‹#›</a:t>
            </a:fld>
            <a:endParaRPr lang="en-GB"/>
          </a:p>
        </p:txBody>
      </p:sp>
    </p:spTree>
    <p:extLst>
      <p:ext uri="{BB962C8B-B14F-4D97-AF65-F5344CB8AC3E}">
        <p14:creationId xmlns:p14="http://schemas.microsoft.com/office/powerpoint/2010/main" val="7480273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B189E-0DDD-4BD5-98C0-FABEAEB224D6}"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DC7F0-0A0F-45FE-8CDE-CB0C1D05C5C1}" type="slidenum">
              <a:rPr lang="en-GB" smtClean="0"/>
              <a:t>‹#›</a:t>
            </a:fld>
            <a:endParaRPr lang="en-GB"/>
          </a:p>
        </p:txBody>
      </p:sp>
    </p:spTree>
    <p:extLst>
      <p:ext uri="{BB962C8B-B14F-4D97-AF65-F5344CB8AC3E}">
        <p14:creationId xmlns:p14="http://schemas.microsoft.com/office/powerpoint/2010/main" val="263840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5D6B189E-0DDD-4BD5-98C0-FABEAEB224D6}" type="datetimeFigureOut">
              <a:rPr lang="en-GB" smtClean="0"/>
              <a:t>23/03/2020</a:t>
            </a:fld>
            <a:endParaRPr lang="en-GB"/>
          </a:p>
        </p:txBody>
      </p:sp>
      <p:sp>
        <p:nvSpPr>
          <p:cNvPr id="5" name="Footer Placeholder 4"/>
          <p:cNvSpPr>
            <a:spLocks noGrp="1"/>
          </p:cNvSpPr>
          <p:nvPr>
            <p:ph type="ftr" sz="quarter" idx="11"/>
          </p:nvPr>
        </p:nvSpPr>
        <p:spPr>
          <a:xfrm>
            <a:off x="581192" y="5951810"/>
            <a:ext cx="5922209" cy="365125"/>
          </a:xfrm>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CDC7F0-0A0F-45FE-8CDE-CB0C1D05C5C1}" type="slidenum">
              <a:rPr lang="en-GB" smtClean="0"/>
              <a:t>‹#›</a:t>
            </a:fld>
            <a:endParaRPr lang="en-GB"/>
          </a:p>
        </p:txBody>
      </p:sp>
    </p:spTree>
    <p:extLst>
      <p:ext uri="{BB962C8B-B14F-4D97-AF65-F5344CB8AC3E}">
        <p14:creationId xmlns:p14="http://schemas.microsoft.com/office/powerpoint/2010/main" val="15861065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B189E-0DDD-4BD5-98C0-FABEAEB224D6}"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DC7F0-0A0F-45FE-8CDE-CB0C1D05C5C1}" type="slidenum">
              <a:rPr lang="en-GB" smtClean="0"/>
              <a:t>‹#›</a:t>
            </a:fld>
            <a:endParaRPr lang="en-GB"/>
          </a:p>
        </p:txBody>
      </p:sp>
    </p:spTree>
    <p:extLst>
      <p:ext uri="{BB962C8B-B14F-4D97-AF65-F5344CB8AC3E}">
        <p14:creationId xmlns:p14="http://schemas.microsoft.com/office/powerpoint/2010/main" val="141742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D6B189E-0DDD-4BD5-98C0-FABEAEB224D6}" type="datetimeFigureOut">
              <a:rPr lang="en-GB" smtClean="0"/>
              <a:t>23/03/2020</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CDC7F0-0A0F-45FE-8CDE-CB0C1D05C5C1}" type="slidenum">
              <a:rPr lang="en-GB" smtClean="0"/>
              <a:t>‹#›</a:t>
            </a:fld>
            <a:endParaRPr lang="en-GB"/>
          </a:p>
        </p:txBody>
      </p:sp>
    </p:spTree>
    <p:extLst>
      <p:ext uri="{BB962C8B-B14F-4D97-AF65-F5344CB8AC3E}">
        <p14:creationId xmlns:p14="http://schemas.microsoft.com/office/powerpoint/2010/main" val="365552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6B189E-0DDD-4BD5-98C0-FABEAEB224D6}"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DC7F0-0A0F-45FE-8CDE-CB0C1D05C5C1}" type="slidenum">
              <a:rPr lang="en-GB" smtClean="0"/>
              <a:t>‹#›</a:t>
            </a:fld>
            <a:endParaRPr lang="en-GB"/>
          </a:p>
        </p:txBody>
      </p:sp>
    </p:spTree>
    <p:extLst>
      <p:ext uri="{BB962C8B-B14F-4D97-AF65-F5344CB8AC3E}">
        <p14:creationId xmlns:p14="http://schemas.microsoft.com/office/powerpoint/2010/main" val="89351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6B189E-0DDD-4BD5-98C0-FABEAEB224D6}" type="datetimeFigureOut">
              <a:rPr lang="en-GB" smtClean="0"/>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DC7F0-0A0F-45FE-8CDE-CB0C1D05C5C1}" type="slidenum">
              <a:rPr lang="en-GB" smtClean="0"/>
              <a:t>‹#›</a:t>
            </a:fld>
            <a:endParaRPr lang="en-GB"/>
          </a:p>
        </p:txBody>
      </p:sp>
    </p:spTree>
    <p:extLst>
      <p:ext uri="{BB962C8B-B14F-4D97-AF65-F5344CB8AC3E}">
        <p14:creationId xmlns:p14="http://schemas.microsoft.com/office/powerpoint/2010/main" val="59360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6B189E-0DDD-4BD5-98C0-FABEAEB224D6}" type="datetimeFigureOut">
              <a:rPr lang="en-GB" smtClean="0"/>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DC7F0-0A0F-45FE-8CDE-CB0C1D05C5C1}" type="slidenum">
              <a:rPr lang="en-GB" smtClean="0"/>
              <a:t>‹#›</a:t>
            </a:fld>
            <a:endParaRPr lang="en-GB"/>
          </a:p>
        </p:txBody>
      </p:sp>
    </p:spTree>
    <p:extLst>
      <p:ext uri="{BB962C8B-B14F-4D97-AF65-F5344CB8AC3E}">
        <p14:creationId xmlns:p14="http://schemas.microsoft.com/office/powerpoint/2010/main" val="42371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B189E-0DDD-4BD5-98C0-FABEAEB224D6}" type="datetimeFigureOut">
              <a:rPr lang="en-GB" smtClean="0"/>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DC7F0-0A0F-45FE-8CDE-CB0C1D05C5C1}" type="slidenum">
              <a:rPr lang="en-GB" smtClean="0"/>
              <a:t>‹#›</a:t>
            </a:fld>
            <a:endParaRPr lang="en-GB"/>
          </a:p>
        </p:txBody>
      </p:sp>
    </p:spTree>
    <p:extLst>
      <p:ext uri="{BB962C8B-B14F-4D97-AF65-F5344CB8AC3E}">
        <p14:creationId xmlns:p14="http://schemas.microsoft.com/office/powerpoint/2010/main" val="37695570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D6B189E-0DDD-4BD5-98C0-FABEAEB224D6}" type="datetimeFigureOut">
              <a:rPr lang="en-GB" smtClean="0"/>
              <a:t>23/03/2020</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CDC7F0-0A0F-45FE-8CDE-CB0C1D05C5C1}" type="slidenum">
              <a:rPr lang="en-GB" smtClean="0"/>
              <a:t>‹#›</a:t>
            </a:fld>
            <a:endParaRPr lang="en-GB"/>
          </a:p>
        </p:txBody>
      </p:sp>
    </p:spTree>
    <p:extLst>
      <p:ext uri="{BB962C8B-B14F-4D97-AF65-F5344CB8AC3E}">
        <p14:creationId xmlns:p14="http://schemas.microsoft.com/office/powerpoint/2010/main" val="23578578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6B189E-0DDD-4BD5-98C0-FABEAEB224D6}"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CDC7F0-0A0F-45FE-8CDE-CB0C1D05C5C1}" type="slidenum">
              <a:rPr lang="en-GB" smtClean="0"/>
              <a:t>‹#›</a:t>
            </a:fld>
            <a:endParaRPr lang="en-GB"/>
          </a:p>
        </p:txBody>
      </p:sp>
    </p:spTree>
    <p:extLst>
      <p:ext uri="{BB962C8B-B14F-4D97-AF65-F5344CB8AC3E}">
        <p14:creationId xmlns:p14="http://schemas.microsoft.com/office/powerpoint/2010/main" val="313030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5D6B189E-0DDD-4BD5-98C0-FABEAEB224D6}" type="datetimeFigureOut">
              <a:rPr lang="en-GB" smtClean="0"/>
              <a:t>23/03/2020</a:t>
            </a:fld>
            <a:endParaRPr lang="en-GB"/>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E9CDC7F0-0A0F-45FE-8CDE-CB0C1D05C5C1}" type="slidenum">
              <a:rPr lang="en-GB" smtClean="0"/>
              <a:t>‹#›</a:t>
            </a:fld>
            <a:endParaRPr lang="en-GB"/>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430862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Business Plan</a:t>
            </a:r>
          </a:p>
        </p:txBody>
      </p:sp>
      <p:sp>
        <p:nvSpPr>
          <p:cNvPr id="3" name="Subtitle 2"/>
          <p:cNvSpPr>
            <a:spLocks noGrp="1"/>
          </p:cNvSpPr>
          <p:nvPr>
            <p:ph type="subTitle" idx="1"/>
          </p:nvPr>
        </p:nvSpPr>
        <p:spPr/>
        <p:txBody>
          <a:bodyPr/>
          <a:lstStyle/>
          <a:p>
            <a:r>
              <a:rPr lang="en-GB" dirty="0"/>
              <a:t>Salon, Spa management course</a:t>
            </a:r>
          </a:p>
        </p:txBody>
      </p:sp>
    </p:spTree>
    <p:extLst>
      <p:ext uri="{BB962C8B-B14F-4D97-AF65-F5344CB8AC3E}">
        <p14:creationId xmlns:p14="http://schemas.microsoft.com/office/powerpoint/2010/main" val="264917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Mission Statement</a:t>
            </a:r>
          </a:p>
        </p:txBody>
      </p:sp>
      <p:sp>
        <p:nvSpPr>
          <p:cNvPr id="3" name="Content Placeholder 2"/>
          <p:cNvSpPr>
            <a:spLocks noGrp="1"/>
          </p:cNvSpPr>
          <p:nvPr>
            <p:ph idx="1"/>
          </p:nvPr>
        </p:nvSpPr>
        <p:spPr/>
        <p:txBody>
          <a:bodyPr/>
          <a:lstStyle/>
          <a:p>
            <a:r>
              <a:rPr lang="en-GB" dirty="0"/>
              <a:t>Reason for existing</a:t>
            </a:r>
          </a:p>
          <a:p>
            <a:r>
              <a:rPr lang="en-GB" dirty="0"/>
              <a:t>Guide the actions of the business</a:t>
            </a:r>
          </a:p>
          <a:p>
            <a:r>
              <a:rPr lang="en-GB" dirty="0"/>
              <a:t>Spell out overall goal</a:t>
            </a:r>
          </a:p>
          <a:p>
            <a:r>
              <a:rPr lang="en-GB" dirty="0"/>
              <a:t>Provide a guide for decision making</a:t>
            </a:r>
          </a:p>
          <a:p>
            <a:r>
              <a:rPr lang="en-GB" dirty="0"/>
              <a:t>Framework for company strategies</a:t>
            </a:r>
          </a:p>
          <a:p>
            <a:r>
              <a:rPr lang="en-GB" dirty="0"/>
              <a:t>Goal for the world</a:t>
            </a:r>
          </a:p>
        </p:txBody>
      </p:sp>
    </p:spTree>
    <p:extLst>
      <p:ext uri="{BB962C8B-B14F-4D97-AF65-F5344CB8AC3E}">
        <p14:creationId xmlns:p14="http://schemas.microsoft.com/office/powerpoint/2010/main" val="60845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Tesco's Mission Statement</a:t>
            </a:r>
          </a:p>
        </p:txBody>
      </p:sp>
      <p:sp>
        <p:nvSpPr>
          <p:cNvPr id="3" name="Content Placeholder 2"/>
          <p:cNvSpPr>
            <a:spLocks noGrp="1"/>
          </p:cNvSpPr>
          <p:nvPr>
            <p:ph idx="1"/>
          </p:nvPr>
        </p:nvSpPr>
        <p:spPr/>
        <p:txBody>
          <a:bodyPr/>
          <a:lstStyle/>
          <a:p>
            <a:r>
              <a:rPr lang="en-GB" dirty="0"/>
              <a:t>We are a team of over 530,000 people in 12 markets dedicated to bringing the best value, choice and service to our millions of customers each week</a:t>
            </a:r>
          </a:p>
          <a:p>
            <a:endParaRPr lang="en-GB" dirty="0"/>
          </a:p>
          <a:p>
            <a:r>
              <a:rPr lang="en-GB" dirty="0"/>
              <a:t>Tag line – Every Little helps</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603" y="4077072"/>
            <a:ext cx="2381250" cy="2381250"/>
          </a:xfrm>
          <a:prstGeom prst="rect">
            <a:avLst/>
          </a:prstGeom>
        </p:spPr>
      </p:pic>
    </p:spTree>
    <p:extLst>
      <p:ext uri="{BB962C8B-B14F-4D97-AF65-F5344CB8AC3E}">
        <p14:creationId xmlns:p14="http://schemas.microsoft.com/office/powerpoint/2010/main" val="388379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 Research</a:t>
            </a:r>
          </a:p>
        </p:txBody>
      </p:sp>
      <p:sp>
        <p:nvSpPr>
          <p:cNvPr id="3" name="Content Placeholder 2"/>
          <p:cNvSpPr>
            <a:spLocks noGrp="1"/>
          </p:cNvSpPr>
          <p:nvPr>
            <p:ph idx="1"/>
          </p:nvPr>
        </p:nvSpPr>
        <p:spPr/>
        <p:txBody>
          <a:bodyPr/>
          <a:lstStyle/>
          <a:p>
            <a:r>
              <a:rPr lang="en-GB" dirty="0"/>
              <a:t>Format can be</a:t>
            </a:r>
          </a:p>
          <a:p>
            <a:pPr lvl="1"/>
            <a:r>
              <a:rPr lang="en-GB" dirty="0"/>
              <a:t>Written report</a:t>
            </a:r>
          </a:p>
          <a:p>
            <a:pPr lvl="1"/>
            <a:r>
              <a:rPr lang="en-GB" dirty="0"/>
              <a:t>Written survey</a:t>
            </a:r>
          </a:p>
          <a:p>
            <a:pPr lvl="1"/>
            <a:r>
              <a:rPr lang="en-GB" dirty="0"/>
              <a:t>Chart</a:t>
            </a:r>
          </a:p>
          <a:p>
            <a:pPr lvl="1"/>
            <a:r>
              <a:rPr lang="en-GB" dirty="0"/>
              <a:t>Spider Diagram</a:t>
            </a:r>
          </a:p>
          <a:p>
            <a:pPr lvl="1"/>
            <a:r>
              <a:rPr lang="en-GB" dirty="0"/>
              <a:t>Graph</a:t>
            </a:r>
          </a:p>
          <a:p>
            <a:pPr lvl="1"/>
            <a:r>
              <a:rPr lang="en-GB" dirty="0"/>
              <a:t>Other pictorial presentation</a:t>
            </a:r>
          </a:p>
          <a:p>
            <a:pPr lvl="1"/>
            <a:r>
              <a:rPr lang="en-GB" dirty="0"/>
              <a:t>3 D model</a:t>
            </a:r>
          </a:p>
        </p:txBody>
      </p:sp>
    </p:spTree>
    <p:extLst>
      <p:ext uri="{BB962C8B-B14F-4D97-AF65-F5344CB8AC3E}">
        <p14:creationId xmlns:p14="http://schemas.microsoft.com/office/powerpoint/2010/main" val="148431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Details can be presented using a spider diagram, chart, images, report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5384" y="2227263"/>
            <a:ext cx="4901170" cy="3632200"/>
          </a:xfrm>
        </p:spPr>
      </p:pic>
    </p:spTree>
    <p:extLst>
      <p:ext uri="{BB962C8B-B14F-4D97-AF65-F5344CB8AC3E}">
        <p14:creationId xmlns:p14="http://schemas.microsoft.com/office/powerpoint/2010/main" val="111862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Competitor analysis</a:t>
            </a:r>
          </a:p>
        </p:txBody>
      </p:sp>
      <p:sp>
        <p:nvSpPr>
          <p:cNvPr id="3" name="Content Placeholder 2"/>
          <p:cNvSpPr>
            <a:spLocks noGrp="1"/>
          </p:cNvSpPr>
          <p:nvPr>
            <p:ph idx="1"/>
          </p:nvPr>
        </p:nvSpPr>
        <p:spPr/>
        <p:txBody>
          <a:bodyPr/>
          <a:lstStyle/>
          <a:p>
            <a:r>
              <a:rPr lang="en-GB" dirty="0"/>
              <a:t>Who are your competitors?</a:t>
            </a:r>
          </a:p>
          <a:p>
            <a:r>
              <a:rPr lang="en-GB" dirty="0"/>
              <a:t>What services and products do they offer?</a:t>
            </a:r>
          </a:p>
          <a:p>
            <a:r>
              <a:rPr lang="en-GB" dirty="0"/>
              <a:t>Where are they located?</a:t>
            </a:r>
          </a:p>
          <a:p>
            <a:r>
              <a:rPr lang="en-GB" dirty="0"/>
              <a:t>What type of clients are they attracting?</a:t>
            </a:r>
          </a:p>
          <a:p>
            <a:r>
              <a:rPr lang="en-GB" dirty="0"/>
              <a:t>Do they have more than one location?</a:t>
            </a:r>
          </a:p>
          <a:p>
            <a:endParaRPr lang="en-GB" dirty="0"/>
          </a:p>
          <a:p>
            <a:r>
              <a:rPr lang="en-GB" dirty="0"/>
              <a:t>What other things would you consider?</a:t>
            </a:r>
          </a:p>
        </p:txBody>
      </p:sp>
    </p:spTree>
    <p:extLst>
      <p:ext uri="{BB962C8B-B14F-4D97-AF65-F5344CB8AC3E}">
        <p14:creationId xmlns:p14="http://schemas.microsoft.com/office/powerpoint/2010/main" val="17618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Premises and Location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3954" y="2227263"/>
            <a:ext cx="5804030" cy="3632200"/>
          </a:xfrm>
        </p:spPr>
      </p:pic>
    </p:spTree>
    <p:extLst>
      <p:ext uri="{BB962C8B-B14F-4D97-AF65-F5344CB8AC3E}">
        <p14:creationId xmlns:p14="http://schemas.microsoft.com/office/powerpoint/2010/main" val="174816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premises</a:t>
            </a:r>
          </a:p>
        </p:txBody>
      </p:sp>
      <p:sp>
        <p:nvSpPr>
          <p:cNvPr id="3" name="Content Placeholder 2"/>
          <p:cNvSpPr>
            <a:spLocks noGrp="1"/>
          </p:cNvSpPr>
          <p:nvPr>
            <p:ph idx="1"/>
          </p:nvPr>
        </p:nvSpPr>
        <p:spPr/>
        <p:txBody>
          <a:bodyPr/>
          <a:lstStyle/>
          <a:p>
            <a:r>
              <a:rPr lang="en-GB" dirty="0"/>
              <a:t>Home</a:t>
            </a:r>
          </a:p>
          <a:p>
            <a:r>
              <a:rPr lang="en-GB" dirty="0"/>
              <a:t>Office</a:t>
            </a:r>
          </a:p>
          <a:p>
            <a:r>
              <a:rPr lang="en-GB" dirty="0"/>
              <a:t>Inside a spa or health centre or clinic</a:t>
            </a:r>
          </a:p>
          <a:p>
            <a:r>
              <a:rPr lang="en-GB" dirty="0"/>
              <a:t>Stand alone spa or centre</a:t>
            </a:r>
          </a:p>
          <a:p>
            <a:r>
              <a:rPr lang="en-GB" dirty="0"/>
              <a:t>Shopping mall</a:t>
            </a:r>
          </a:p>
          <a:p>
            <a:r>
              <a:rPr lang="en-GB" dirty="0"/>
              <a:t>High street</a:t>
            </a:r>
          </a:p>
          <a:p>
            <a:r>
              <a:rPr lang="en-GB" dirty="0"/>
              <a:t>Side street</a:t>
            </a:r>
          </a:p>
        </p:txBody>
      </p:sp>
    </p:spTree>
    <p:extLst>
      <p:ext uri="{BB962C8B-B14F-4D97-AF65-F5344CB8AC3E}">
        <p14:creationId xmlns:p14="http://schemas.microsoft.com/office/powerpoint/2010/main" val="230779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Image and Design</a:t>
            </a:r>
          </a:p>
        </p:txBody>
      </p:sp>
      <p:sp>
        <p:nvSpPr>
          <p:cNvPr id="3" name="Content Placeholder 2"/>
          <p:cNvSpPr>
            <a:spLocks noGrp="1"/>
          </p:cNvSpPr>
          <p:nvPr>
            <p:ph idx="1"/>
          </p:nvPr>
        </p:nvSpPr>
        <p:spPr/>
        <p:txBody>
          <a:bodyPr/>
          <a:lstStyle/>
          <a:p>
            <a:r>
              <a:rPr lang="en-GB" dirty="0"/>
              <a:t>Logo</a:t>
            </a:r>
          </a:p>
          <a:p>
            <a:r>
              <a:rPr lang="en-GB" dirty="0"/>
              <a:t>Stationery</a:t>
            </a:r>
          </a:p>
          <a:p>
            <a:r>
              <a:rPr lang="en-GB" dirty="0"/>
              <a:t>Uniforms</a:t>
            </a:r>
          </a:p>
          <a:p>
            <a:r>
              <a:rPr lang="en-GB" dirty="0"/>
              <a:t>Publicity materials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155402"/>
            <a:ext cx="3059832" cy="21631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700808"/>
            <a:ext cx="1952625" cy="2857500"/>
          </a:xfrm>
          <a:prstGeom prst="rect">
            <a:avLst/>
          </a:prstGeom>
        </p:spPr>
      </p:pic>
    </p:spTree>
    <p:extLst>
      <p:ext uri="{BB962C8B-B14F-4D97-AF65-F5344CB8AC3E}">
        <p14:creationId xmlns:p14="http://schemas.microsoft.com/office/powerpoint/2010/main" val="43909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Products</a:t>
            </a:r>
          </a:p>
        </p:txBody>
      </p:sp>
      <p:sp>
        <p:nvSpPr>
          <p:cNvPr id="3" name="Content Placeholder 2"/>
          <p:cNvSpPr>
            <a:spLocks noGrp="1"/>
          </p:cNvSpPr>
          <p:nvPr>
            <p:ph idx="1"/>
          </p:nvPr>
        </p:nvSpPr>
        <p:spPr/>
        <p:txBody>
          <a:bodyPr/>
          <a:lstStyle/>
          <a:p>
            <a:r>
              <a:rPr lang="en-GB" dirty="0"/>
              <a:t>Will you sell products?</a:t>
            </a:r>
          </a:p>
          <a:p>
            <a:r>
              <a:rPr lang="en-GB" dirty="0"/>
              <a:t>What type of products?</a:t>
            </a:r>
          </a:p>
          <a:p>
            <a:r>
              <a:rPr lang="en-GB" dirty="0"/>
              <a:t>Competitors?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573016"/>
            <a:ext cx="6096000" cy="2695575"/>
          </a:xfrm>
          <a:prstGeom prst="rect">
            <a:avLst/>
          </a:prstGeom>
        </p:spPr>
      </p:pic>
    </p:spTree>
    <p:extLst>
      <p:ext uri="{BB962C8B-B14F-4D97-AF65-F5344CB8AC3E}">
        <p14:creationId xmlns:p14="http://schemas.microsoft.com/office/powerpoint/2010/main" val="131401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Services</a:t>
            </a:r>
          </a:p>
        </p:txBody>
      </p:sp>
      <p:sp>
        <p:nvSpPr>
          <p:cNvPr id="3" name="Content Placeholder 2"/>
          <p:cNvSpPr>
            <a:spLocks noGrp="1"/>
          </p:cNvSpPr>
          <p:nvPr>
            <p:ph idx="1"/>
          </p:nvPr>
        </p:nvSpPr>
        <p:spPr/>
        <p:txBody>
          <a:bodyPr/>
          <a:lstStyle/>
          <a:p>
            <a:r>
              <a:rPr lang="en-GB" dirty="0"/>
              <a:t>What services will you offer</a:t>
            </a:r>
          </a:p>
          <a:p>
            <a:pPr lvl="1"/>
            <a:r>
              <a:rPr lang="en-GB" dirty="0"/>
              <a:t>Reflexology</a:t>
            </a:r>
          </a:p>
          <a:p>
            <a:pPr lvl="1"/>
            <a:r>
              <a:rPr lang="en-GB" dirty="0"/>
              <a:t>Foot bath</a:t>
            </a:r>
          </a:p>
          <a:p>
            <a:pPr lvl="1"/>
            <a:r>
              <a:rPr lang="en-GB" dirty="0"/>
              <a:t>Organic </a:t>
            </a:r>
          </a:p>
          <a:p>
            <a:endParaRPr lang="en-GB" dirty="0"/>
          </a:p>
          <a:p>
            <a:r>
              <a:rPr lang="en-GB" dirty="0"/>
              <a:t>What do your competitors offer</a:t>
            </a:r>
          </a:p>
          <a:p>
            <a:pPr lvl="1"/>
            <a:r>
              <a:rPr lang="en-GB" dirty="0"/>
              <a:t>Reflexology (foot massage)</a:t>
            </a:r>
          </a:p>
          <a:p>
            <a:pPr lvl="1"/>
            <a:r>
              <a:rPr lang="en-GB" dirty="0"/>
              <a:t>Foot bath (electrical and chemical products)</a:t>
            </a:r>
          </a:p>
        </p:txBody>
      </p:sp>
    </p:spTree>
    <p:extLst>
      <p:ext uri="{BB962C8B-B14F-4D97-AF65-F5344CB8AC3E}">
        <p14:creationId xmlns:p14="http://schemas.microsoft.com/office/powerpoint/2010/main" val="385023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a Business Plan</a:t>
            </a:r>
          </a:p>
        </p:txBody>
      </p:sp>
      <p:sp>
        <p:nvSpPr>
          <p:cNvPr id="3" name="Content Placeholder 2"/>
          <p:cNvSpPr>
            <a:spLocks noGrp="1"/>
          </p:cNvSpPr>
          <p:nvPr>
            <p:ph idx="1"/>
          </p:nvPr>
        </p:nvSpPr>
        <p:spPr/>
        <p:txBody>
          <a:bodyPr>
            <a:normAutofit/>
          </a:bodyPr>
          <a:lstStyle/>
          <a:p>
            <a:r>
              <a:rPr lang="en-GB" dirty="0"/>
              <a:t>Assignment</a:t>
            </a:r>
          </a:p>
          <a:p>
            <a:r>
              <a:rPr lang="en-GB" dirty="0"/>
              <a:t>Prepare a business plan for complementary therapy practice</a:t>
            </a:r>
          </a:p>
          <a:p>
            <a:r>
              <a:rPr lang="en-GB" dirty="0"/>
              <a:t>Main focus is on Marketing</a:t>
            </a:r>
          </a:p>
          <a:p>
            <a:endParaRPr lang="en-GB" dirty="0"/>
          </a:p>
        </p:txBody>
      </p:sp>
    </p:spTree>
    <p:extLst>
      <p:ext uri="{BB962C8B-B14F-4D97-AF65-F5344CB8AC3E}">
        <p14:creationId xmlns:p14="http://schemas.microsoft.com/office/powerpoint/2010/main" val="379913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Prices</a:t>
            </a:r>
          </a:p>
        </p:txBody>
      </p:sp>
      <p:sp>
        <p:nvSpPr>
          <p:cNvPr id="3" name="Content Placeholder 2"/>
          <p:cNvSpPr>
            <a:spLocks noGrp="1"/>
          </p:cNvSpPr>
          <p:nvPr>
            <p:ph idx="1"/>
          </p:nvPr>
        </p:nvSpPr>
        <p:spPr/>
        <p:txBody>
          <a:bodyPr/>
          <a:lstStyle/>
          <a:p>
            <a:r>
              <a:rPr lang="en-GB" dirty="0"/>
              <a:t>Where in the market are your prices?</a:t>
            </a:r>
          </a:p>
          <a:p>
            <a:r>
              <a:rPr lang="en-GB" dirty="0"/>
              <a:t>Low, middle, high</a:t>
            </a:r>
          </a:p>
          <a:p>
            <a:r>
              <a:rPr lang="en-GB" dirty="0"/>
              <a:t>Added value?</a:t>
            </a:r>
          </a:p>
          <a:p>
            <a:r>
              <a:rPr lang="en-GB" dirty="0"/>
              <a:t>Can you make a profit?</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001101"/>
            <a:ext cx="2935191" cy="2102716"/>
          </a:xfrm>
          <a:prstGeom prst="rect">
            <a:avLst/>
          </a:prstGeom>
        </p:spPr>
      </p:pic>
    </p:spTree>
    <p:extLst>
      <p:ext uri="{BB962C8B-B14F-4D97-AF65-F5344CB8AC3E}">
        <p14:creationId xmlns:p14="http://schemas.microsoft.com/office/powerpoint/2010/main" val="136383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Fixed and Variable Costs</a:t>
            </a:r>
          </a:p>
        </p:txBody>
      </p:sp>
      <p:sp>
        <p:nvSpPr>
          <p:cNvPr id="3" name="Content Placeholder 2"/>
          <p:cNvSpPr>
            <a:spLocks noGrp="1"/>
          </p:cNvSpPr>
          <p:nvPr>
            <p:ph idx="1"/>
          </p:nvPr>
        </p:nvSpPr>
        <p:spPr/>
        <p:txBody>
          <a:bodyPr/>
          <a:lstStyle/>
          <a:p>
            <a:r>
              <a:rPr lang="en-GB" dirty="0"/>
              <a:t>What are fixed costs</a:t>
            </a:r>
          </a:p>
          <a:p>
            <a:endParaRPr lang="en-GB" dirty="0"/>
          </a:p>
          <a:p>
            <a:r>
              <a:rPr lang="en-GB" dirty="0"/>
              <a:t>What are variable costs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469077"/>
            <a:ext cx="4173364" cy="3377970"/>
          </a:xfrm>
          <a:prstGeom prst="rect">
            <a:avLst/>
          </a:prstGeom>
        </p:spPr>
      </p:pic>
    </p:spTree>
    <p:extLst>
      <p:ext uri="{BB962C8B-B14F-4D97-AF65-F5344CB8AC3E}">
        <p14:creationId xmlns:p14="http://schemas.microsoft.com/office/powerpoint/2010/main" val="94657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Staffing requirements</a:t>
            </a:r>
          </a:p>
        </p:txBody>
      </p:sp>
      <p:sp>
        <p:nvSpPr>
          <p:cNvPr id="3" name="Content Placeholder 2"/>
          <p:cNvSpPr>
            <a:spLocks noGrp="1"/>
          </p:cNvSpPr>
          <p:nvPr>
            <p:ph idx="1"/>
          </p:nvPr>
        </p:nvSpPr>
        <p:spPr/>
        <p:txBody>
          <a:bodyPr/>
          <a:lstStyle/>
          <a:p>
            <a:r>
              <a:rPr lang="en-GB" dirty="0"/>
              <a:t>Employment opportunities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140968"/>
            <a:ext cx="3933825" cy="2952750"/>
          </a:xfrm>
          <a:prstGeom prst="rect">
            <a:avLst/>
          </a:prstGeom>
        </p:spPr>
      </p:pic>
    </p:spTree>
    <p:extLst>
      <p:ext uri="{BB962C8B-B14F-4D97-AF65-F5344CB8AC3E}">
        <p14:creationId xmlns:p14="http://schemas.microsoft.com/office/powerpoint/2010/main" val="45891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Descriptions</a:t>
            </a:r>
          </a:p>
        </p:txBody>
      </p:sp>
      <p:sp>
        <p:nvSpPr>
          <p:cNvPr id="3" name="Content Placeholder 2"/>
          <p:cNvSpPr>
            <a:spLocks noGrp="1"/>
          </p:cNvSpPr>
          <p:nvPr>
            <p:ph idx="1"/>
          </p:nvPr>
        </p:nvSpPr>
        <p:spPr/>
        <p:txBody>
          <a:bodyPr/>
          <a:lstStyle/>
          <a:p>
            <a:r>
              <a:rPr lang="en-GB" dirty="0"/>
              <a:t>Research important</a:t>
            </a:r>
          </a:p>
          <a:p>
            <a:r>
              <a:rPr lang="en-GB" dirty="0"/>
              <a:t>Receptionist</a:t>
            </a:r>
          </a:p>
          <a:p>
            <a:r>
              <a:rPr lang="en-GB" dirty="0"/>
              <a:t>Cleaner</a:t>
            </a:r>
          </a:p>
          <a:p>
            <a:r>
              <a:rPr lang="en-GB" dirty="0"/>
              <a:t>accountant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996952"/>
            <a:ext cx="4355976" cy="3210235"/>
          </a:xfrm>
          <a:prstGeom prst="rect">
            <a:avLst/>
          </a:prstGeom>
        </p:spPr>
      </p:pic>
    </p:spTree>
    <p:extLst>
      <p:ext uri="{BB962C8B-B14F-4D97-AF65-F5344CB8AC3E}">
        <p14:creationId xmlns:p14="http://schemas.microsoft.com/office/powerpoint/2010/main" val="162084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SWOT Analysis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1525" y="2227263"/>
            <a:ext cx="3668888" cy="3632200"/>
          </a:xfrm>
        </p:spPr>
      </p:pic>
    </p:spTree>
    <p:extLst>
      <p:ext uri="{BB962C8B-B14F-4D97-AF65-F5344CB8AC3E}">
        <p14:creationId xmlns:p14="http://schemas.microsoft.com/office/powerpoint/2010/main" val="220531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analysis</a:t>
            </a:r>
          </a:p>
        </p:txBody>
      </p:sp>
      <p:sp>
        <p:nvSpPr>
          <p:cNvPr id="3" name="Content Placeholder 2"/>
          <p:cNvSpPr>
            <a:spLocks noGrp="1"/>
          </p:cNvSpPr>
          <p:nvPr>
            <p:ph idx="1"/>
          </p:nvPr>
        </p:nvSpPr>
        <p:spPr/>
        <p:txBody>
          <a:bodyPr/>
          <a:lstStyle/>
          <a:p>
            <a:r>
              <a:rPr lang="en-GB" dirty="0"/>
              <a:t>What risks will you possibly encounter?</a:t>
            </a:r>
          </a:p>
          <a:p>
            <a:endParaRPr lang="en-GB" dirty="0"/>
          </a:p>
          <a:p>
            <a:r>
              <a:rPr lang="en-GB" dirty="0"/>
              <a:t>Plan to minimize the risks</a:t>
            </a:r>
          </a:p>
          <a:p>
            <a:endParaRPr lang="en-GB" dirty="0"/>
          </a:p>
          <a:p>
            <a:r>
              <a:rPr lang="en-GB" dirty="0"/>
              <a:t>Is it possible to have a business without risks?</a:t>
            </a:r>
          </a:p>
        </p:txBody>
      </p:sp>
    </p:spTree>
    <p:extLst>
      <p:ext uri="{BB962C8B-B14F-4D97-AF65-F5344CB8AC3E}">
        <p14:creationId xmlns:p14="http://schemas.microsoft.com/office/powerpoint/2010/main" val="220542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Insurances</a:t>
            </a:r>
          </a:p>
        </p:txBody>
      </p:sp>
      <p:sp>
        <p:nvSpPr>
          <p:cNvPr id="3" name="Content Placeholder 2"/>
          <p:cNvSpPr>
            <a:spLocks noGrp="1"/>
          </p:cNvSpPr>
          <p:nvPr>
            <p:ph idx="1"/>
          </p:nvPr>
        </p:nvSpPr>
        <p:spPr/>
        <p:txBody>
          <a:bodyPr/>
          <a:lstStyle/>
          <a:p>
            <a:r>
              <a:rPr lang="en-GB" dirty="0"/>
              <a:t>Public liability</a:t>
            </a:r>
          </a:p>
          <a:p>
            <a:r>
              <a:rPr lang="en-GB" dirty="0"/>
              <a:t>Employee liability</a:t>
            </a:r>
          </a:p>
          <a:p>
            <a:r>
              <a:rPr lang="en-GB" dirty="0"/>
              <a:t>Employees compensation</a:t>
            </a:r>
          </a:p>
          <a:p>
            <a:r>
              <a:rPr lang="en-GB" dirty="0"/>
              <a:t>Premises fire, theft, damage</a:t>
            </a:r>
          </a:p>
          <a:p>
            <a:r>
              <a:rPr lang="en-GB" dirty="0"/>
              <a:t>Mal practice</a:t>
            </a:r>
          </a:p>
        </p:txBody>
      </p:sp>
    </p:spTree>
    <p:extLst>
      <p:ext uri="{BB962C8B-B14F-4D97-AF65-F5344CB8AC3E}">
        <p14:creationId xmlns:p14="http://schemas.microsoft.com/office/powerpoint/2010/main" val="2546582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Marketing and Publicity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8672" y="2229110"/>
            <a:ext cx="4534593" cy="3628505"/>
          </a:xfrm>
        </p:spPr>
      </p:pic>
    </p:spTree>
    <p:extLst>
      <p:ext uri="{BB962C8B-B14F-4D97-AF65-F5344CB8AC3E}">
        <p14:creationId xmlns:p14="http://schemas.microsoft.com/office/powerpoint/2010/main" val="364084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Finance and Accounting</a:t>
            </a:r>
          </a:p>
        </p:txBody>
      </p:sp>
      <p:sp>
        <p:nvSpPr>
          <p:cNvPr id="3" name="Content Placeholder 2"/>
          <p:cNvSpPr>
            <a:spLocks noGrp="1"/>
          </p:cNvSpPr>
          <p:nvPr>
            <p:ph idx="1"/>
          </p:nvPr>
        </p:nvSpPr>
        <p:spPr/>
        <p:txBody>
          <a:bodyPr/>
          <a:lstStyle/>
          <a:p>
            <a:r>
              <a:rPr lang="en-GB" dirty="0"/>
              <a:t>Bank loan</a:t>
            </a:r>
          </a:p>
          <a:p>
            <a:r>
              <a:rPr lang="en-GB" dirty="0"/>
              <a:t>Angel investor</a:t>
            </a:r>
          </a:p>
          <a:p>
            <a:r>
              <a:rPr lang="en-GB" dirty="0"/>
              <a:t>Self financing</a:t>
            </a:r>
          </a:p>
          <a:p>
            <a:r>
              <a:rPr lang="en-GB" dirty="0"/>
              <a:t>Accounting records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3733800" cy="2800350"/>
          </a:xfrm>
          <a:prstGeom prst="rect">
            <a:avLst/>
          </a:prstGeom>
        </p:spPr>
      </p:pic>
    </p:spTree>
    <p:extLst>
      <p:ext uri="{BB962C8B-B14F-4D97-AF65-F5344CB8AC3E}">
        <p14:creationId xmlns:p14="http://schemas.microsoft.com/office/powerpoint/2010/main" val="49619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professional services</a:t>
            </a:r>
          </a:p>
        </p:txBody>
      </p:sp>
      <p:sp>
        <p:nvSpPr>
          <p:cNvPr id="3" name="Content Placeholder 2"/>
          <p:cNvSpPr>
            <a:spLocks noGrp="1"/>
          </p:cNvSpPr>
          <p:nvPr>
            <p:ph idx="1"/>
          </p:nvPr>
        </p:nvSpPr>
        <p:spPr/>
        <p:txBody>
          <a:bodyPr/>
          <a:lstStyle/>
          <a:p>
            <a:r>
              <a:rPr lang="en-GB" dirty="0"/>
              <a:t>Accountant</a:t>
            </a:r>
          </a:p>
          <a:p>
            <a:r>
              <a:rPr lang="en-GB" dirty="0"/>
              <a:t>Lawyer</a:t>
            </a:r>
          </a:p>
          <a:p>
            <a:r>
              <a:rPr lang="en-GB" dirty="0"/>
              <a:t>Marketing company</a:t>
            </a:r>
          </a:p>
          <a:p>
            <a:r>
              <a:rPr lang="en-GB" dirty="0"/>
              <a:t>outsourcing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118056"/>
            <a:ext cx="4223370" cy="3186725"/>
          </a:xfrm>
          <a:prstGeom prst="rect">
            <a:avLst/>
          </a:prstGeom>
        </p:spPr>
      </p:pic>
    </p:spTree>
    <p:extLst>
      <p:ext uri="{BB962C8B-B14F-4D97-AF65-F5344CB8AC3E}">
        <p14:creationId xmlns:p14="http://schemas.microsoft.com/office/powerpoint/2010/main" val="414569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E525-1E40-4F77-A563-495FA3B3730F}"/>
              </a:ext>
            </a:extLst>
          </p:cNvPr>
          <p:cNvSpPr>
            <a:spLocks noGrp="1"/>
          </p:cNvSpPr>
          <p:nvPr>
            <p:ph type="title"/>
          </p:nvPr>
        </p:nvSpPr>
        <p:spPr/>
        <p:txBody>
          <a:bodyPr/>
          <a:lstStyle/>
          <a:p>
            <a:r>
              <a:rPr lang="en-GB" dirty="0"/>
              <a:t>Put some thought into your plan</a:t>
            </a:r>
          </a:p>
        </p:txBody>
      </p:sp>
      <p:pic>
        <p:nvPicPr>
          <p:cNvPr id="5" name="Content Placeholder 4">
            <a:extLst>
              <a:ext uri="{FF2B5EF4-FFF2-40B4-BE49-F238E27FC236}">
                <a16:creationId xmlns:a16="http://schemas.microsoft.com/office/drawing/2014/main" id="{6E4EE5EB-11E0-408E-9403-DDC4B43E12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1988306"/>
            <a:ext cx="6266707" cy="4465029"/>
          </a:xfrm>
        </p:spPr>
      </p:pic>
    </p:spTree>
    <p:extLst>
      <p:ext uri="{BB962C8B-B14F-4D97-AF65-F5344CB8AC3E}">
        <p14:creationId xmlns:p14="http://schemas.microsoft.com/office/powerpoint/2010/main" val="320914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 Requirements</a:t>
            </a:r>
          </a:p>
        </p:txBody>
      </p:sp>
      <p:sp>
        <p:nvSpPr>
          <p:cNvPr id="3" name="Content Placeholder 2"/>
          <p:cNvSpPr>
            <a:spLocks noGrp="1"/>
          </p:cNvSpPr>
          <p:nvPr>
            <p:ph idx="1"/>
          </p:nvPr>
        </p:nvSpPr>
        <p:spPr/>
        <p:txBody>
          <a:bodyPr/>
          <a:lstStyle/>
          <a:p>
            <a:r>
              <a:rPr lang="en-GB" dirty="0"/>
              <a:t>Licencing</a:t>
            </a:r>
          </a:p>
          <a:p>
            <a:r>
              <a:rPr lang="en-GB" dirty="0"/>
              <a:t>Premises licencing</a:t>
            </a:r>
          </a:p>
          <a:p>
            <a:r>
              <a:rPr lang="en-GB" dirty="0"/>
              <a:t>Type of business</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484784"/>
            <a:ext cx="4509120" cy="4509120"/>
          </a:xfrm>
          <a:prstGeom prst="rect">
            <a:avLst/>
          </a:prstGeom>
        </p:spPr>
      </p:pic>
    </p:spTree>
    <p:extLst>
      <p:ext uri="{BB962C8B-B14F-4D97-AF65-F5344CB8AC3E}">
        <p14:creationId xmlns:p14="http://schemas.microsoft.com/office/powerpoint/2010/main" val="218553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 up and running costs</a:t>
            </a:r>
          </a:p>
        </p:txBody>
      </p:sp>
      <p:sp>
        <p:nvSpPr>
          <p:cNvPr id="3" name="Content Placeholder 2"/>
          <p:cNvSpPr>
            <a:spLocks noGrp="1"/>
          </p:cNvSpPr>
          <p:nvPr>
            <p:ph idx="1"/>
          </p:nvPr>
        </p:nvSpPr>
        <p:spPr/>
        <p:txBody>
          <a:bodyPr/>
          <a:lstStyle/>
          <a:p>
            <a:r>
              <a:rPr lang="en-GB" dirty="0"/>
              <a:t>Renting or buying premises</a:t>
            </a:r>
          </a:p>
          <a:p>
            <a:r>
              <a:rPr lang="en-GB" dirty="0"/>
              <a:t>Fit out of premises</a:t>
            </a:r>
          </a:p>
          <a:p>
            <a:r>
              <a:rPr lang="en-GB" dirty="0"/>
              <a:t>Equipment needed to run the business</a:t>
            </a:r>
          </a:p>
          <a:p>
            <a:r>
              <a:rPr lang="en-GB" dirty="0"/>
              <a:t>Recruitment</a:t>
            </a:r>
          </a:p>
          <a:p>
            <a:r>
              <a:rPr lang="en-GB" dirty="0"/>
              <a:t>Advertising and marketing</a:t>
            </a:r>
          </a:p>
        </p:txBody>
      </p:sp>
    </p:spTree>
    <p:extLst>
      <p:ext uri="{BB962C8B-B14F-4D97-AF65-F5344CB8AC3E}">
        <p14:creationId xmlns:p14="http://schemas.microsoft.com/office/powerpoint/2010/main" val="320651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Cash Flow Forecast</a:t>
            </a:r>
          </a:p>
        </p:txBody>
      </p:sp>
      <p:sp>
        <p:nvSpPr>
          <p:cNvPr id="3" name="Content Placeholder 2"/>
          <p:cNvSpPr>
            <a:spLocks noGrp="1"/>
          </p:cNvSpPr>
          <p:nvPr>
            <p:ph idx="1"/>
          </p:nvPr>
        </p:nvSpPr>
        <p:spPr/>
        <p:txBody>
          <a:bodyPr/>
          <a:lstStyle/>
          <a:p>
            <a:r>
              <a:rPr lang="en-GB" dirty="0"/>
              <a:t>Setting up the business costs money</a:t>
            </a:r>
          </a:p>
          <a:p>
            <a:endParaRPr lang="en-GB" dirty="0"/>
          </a:p>
          <a:p>
            <a:r>
              <a:rPr lang="en-GB" dirty="0"/>
              <a:t>Running the business also costs money</a:t>
            </a:r>
          </a:p>
          <a:p>
            <a:endParaRPr lang="en-GB" dirty="0"/>
          </a:p>
          <a:p>
            <a:r>
              <a:rPr lang="en-GB" dirty="0"/>
              <a:t>Starting a new business expect cash flow to be slow at first, so ensure you have sufficient for 3 to 6 months BEFORE you start</a:t>
            </a:r>
          </a:p>
        </p:txBody>
      </p:sp>
    </p:spTree>
    <p:extLst>
      <p:ext uri="{BB962C8B-B14F-4D97-AF65-F5344CB8AC3E}">
        <p14:creationId xmlns:p14="http://schemas.microsoft.com/office/powerpoint/2010/main" val="164287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and Data Protection</a:t>
            </a:r>
          </a:p>
        </p:txBody>
      </p:sp>
      <p:sp>
        <p:nvSpPr>
          <p:cNvPr id="3" name="Content Placeholder 2"/>
          <p:cNvSpPr>
            <a:spLocks noGrp="1"/>
          </p:cNvSpPr>
          <p:nvPr>
            <p:ph idx="1"/>
          </p:nvPr>
        </p:nvSpPr>
        <p:spPr/>
        <p:txBody>
          <a:bodyPr/>
          <a:lstStyle/>
          <a:p>
            <a:r>
              <a:rPr lang="en-GB" dirty="0"/>
              <a:t>Client information should be kept separate</a:t>
            </a:r>
          </a:p>
          <a:p>
            <a:endParaRPr lang="en-GB" dirty="0"/>
          </a:p>
          <a:p>
            <a:r>
              <a:rPr lang="en-GB" dirty="0"/>
              <a:t>Client records should be locked away</a:t>
            </a:r>
          </a:p>
          <a:p>
            <a:endParaRPr lang="en-GB" dirty="0"/>
          </a:p>
          <a:p>
            <a:r>
              <a:rPr lang="en-GB" dirty="0"/>
              <a:t>Premises security</a:t>
            </a:r>
          </a:p>
          <a:p>
            <a:endParaRPr lang="en-GB" dirty="0"/>
          </a:p>
          <a:p>
            <a:r>
              <a:rPr lang="en-GB" dirty="0"/>
              <a:t>Database protection</a:t>
            </a:r>
          </a:p>
        </p:txBody>
      </p:sp>
    </p:spTree>
    <p:extLst>
      <p:ext uri="{BB962C8B-B14F-4D97-AF65-F5344CB8AC3E}">
        <p14:creationId xmlns:p14="http://schemas.microsoft.com/office/powerpoint/2010/main" val="3443918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Customer service and communication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8469" y="2352675"/>
            <a:ext cx="5715000" cy="3381375"/>
          </a:xfrm>
        </p:spPr>
      </p:pic>
    </p:spTree>
    <p:extLst>
      <p:ext uri="{BB962C8B-B14F-4D97-AF65-F5344CB8AC3E}">
        <p14:creationId xmlns:p14="http://schemas.microsoft.com/office/powerpoint/2010/main" val="54833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normAutofit/>
          </a:bodyPr>
          <a:lstStyle/>
          <a:p>
            <a:r>
              <a:rPr lang="en-GB" dirty="0"/>
              <a:t>Format for your business plan</a:t>
            </a:r>
          </a:p>
          <a:p>
            <a:endParaRPr lang="en-GB" dirty="0"/>
          </a:p>
          <a:p>
            <a:r>
              <a:rPr lang="en-GB" dirty="0"/>
              <a:t>Completion date – 14</a:t>
            </a:r>
            <a:r>
              <a:rPr lang="en-GB" baseline="30000" dirty="0"/>
              <a:t>th</a:t>
            </a:r>
            <a:r>
              <a:rPr lang="en-GB" dirty="0"/>
              <a:t> April, 2014</a:t>
            </a:r>
          </a:p>
          <a:p>
            <a:endParaRPr lang="en-GB" dirty="0"/>
          </a:p>
          <a:p>
            <a:endParaRPr lang="en-GB" dirty="0"/>
          </a:p>
        </p:txBody>
      </p:sp>
    </p:spTree>
    <p:extLst>
      <p:ext uri="{BB962C8B-B14F-4D97-AF65-F5344CB8AC3E}">
        <p14:creationId xmlns:p14="http://schemas.microsoft.com/office/powerpoint/2010/main" val="879032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will mark your assignment</a:t>
            </a:r>
          </a:p>
        </p:txBody>
      </p:sp>
      <p:sp>
        <p:nvSpPr>
          <p:cNvPr id="3" name="Content Placeholder 2"/>
          <p:cNvSpPr>
            <a:spLocks noGrp="1"/>
          </p:cNvSpPr>
          <p:nvPr>
            <p:ph idx="1"/>
          </p:nvPr>
        </p:nvSpPr>
        <p:spPr/>
        <p:txBody>
          <a:bodyPr/>
          <a:lstStyle/>
          <a:p>
            <a:r>
              <a:rPr lang="en-GB" dirty="0"/>
              <a:t>Lecturer</a:t>
            </a:r>
          </a:p>
          <a:p>
            <a:endParaRPr lang="en-GB" dirty="0"/>
          </a:p>
          <a:p>
            <a:endParaRPr lang="en-GB" dirty="0"/>
          </a:p>
          <a:p>
            <a:r>
              <a:rPr lang="en-GB" dirty="0"/>
              <a:t>External examiner</a:t>
            </a:r>
          </a:p>
          <a:p>
            <a:pPr lvl="1"/>
            <a:r>
              <a:rPr lang="en-GB" dirty="0"/>
              <a:t>Will take a selection and overview only</a:t>
            </a:r>
          </a:p>
        </p:txBody>
      </p:sp>
    </p:spTree>
    <p:extLst>
      <p:ext uri="{BB962C8B-B14F-4D97-AF65-F5344CB8AC3E}">
        <p14:creationId xmlns:p14="http://schemas.microsoft.com/office/powerpoint/2010/main" val="257376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lstStyle/>
          <a:p>
            <a:r>
              <a:rPr lang="en-GB" dirty="0"/>
              <a:t>Mission statement </a:t>
            </a:r>
          </a:p>
          <a:p>
            <a:r>
              <a:rPr lang="en-GB" dirty="0"/>
              <a:t>Market research </a:t>
            </a:r>
          </a:p>
          <a:p>
            <a:r>
              <a:rPr lang="en-GB" dirty="0"/>
              <a:t>Competitor analysis</a:t>
            </a:r>
          </a:p>
          <a:p>
            <a:r>
              <a:rPr lang="en-GB" dirty="0"/>
              <a:t>Premises type </a:t>
            </a:r>
          </a:p>
          <a:p>
            <a:r>
              <a:rPr lang="en-GB" dirty="0"/>
              <a:t>Corporate image, stationery design</a:t>
            </a:r>
          </a:p>
          <a:p>
            <a:r>
              <a:rPr lang="en-GB" dirty="0"/>
              <a:t>Products and services</a:t>
            </a:r>
          </a:p>
          <a:p>
            <a:pPr marL="0" indent="0">
              <a:buNone/>
            </a:pPr>
            <a:endParaRPr lang="en-GB" dirty="0"/>
          </a:p>
        </p:txBody>
      </p:sp>
    </p:spTree>
    <p:extLst>
      <p:ext uri="{BB962C8B-B14F-4D97-AF65-F5344CB8AC3E}">
        <p14:creationId xmlns:p14="http://schemas.microsoft.com/office/powerpoint/2010/main" val="63671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3017-FC3D-4857-A616-94DC84E21448}"/>
              </a:ext>
            </a:extLst>
          </p:cNvPr>
          <p:cNvSpPr>
            <a:spLocks noGrp="1"/>
          </p:cNvSpPr>
          <p:nvPr>
            <p:ph type="title"/>
          </p:nvPr>
        </p:nvSpPr>
        <p:spPr/>
        <p:txBody>
          <a:bodyPr/>
          <a:lstStyle/>
          <a:p>
            <a:r>
              <a:rPr lang="en-GB" dirty="0"/>
              <a:t>Important pages for your portfolio</a:t>
            </a:r>
          </a:p>
        </p:txBody>
      </p:sp>
      <p:sp>
        <p:nvSpPr>
          <p:cNvPr id="3" name="Content Placeholder 2">
            <a:extLst>
              <a:ext uri="{FF2B5EF4-FFF2-40B4-BE49-F238E27FC236}">
                <a16:creationId xmlns:a16="http://schemas.microsoft.com/office/drawing/2014/main" id="{15F1AFEF-2147-4413-B617-CC968E9D1A4C}"/>
              </a:ext>
            </a:extLst>
          </p:cNvPr>
          <p:cNvSpPr>
            <a:spLocks noGrp="1"/>
          </p:cNvSpPr>
          <p:nvPr>
            <p:ph idx="1"/>
          </p:nvPr>
        </p:nvSpPr>
        <p:spPr/>
        <p:txBody>
          <a:bodyPr/>
          <a:lstStyle/>
          <a:p>
            <a:r>
              <a:rPr lang="en-GB" dirty="0"/>
              <a:t>Cover sheet</a:t>
            </a:r>
          </a:p>
          <a:p>
            <a:r>
              <a:rPr lang="en-GB" dirty="0"/>
              <a:t>Contents page</a:t>
            </a:r>
          </a:p>
          <a:p>
            <a:r>
              <a:rPr lang="en-GB" dirty="0"/>
              <a:t>Appendix</a:t>
            </a:r>
          </a:p>
          <a:p>
            <a:r>
              <a:rPr lang="en-GB" dirty="0"/>
              <a:t>Bibliography</a:t>
            </a:r>
          </a:p>
          <a:p>
            <a:endParaRPr lang="en-GB" dirty="0"/>
          </a:p>
        </p:txBody>
      </p:sp>
      <p:pic>
        <p:nvPicPr>
          <p:cNvPr id="5" name="Picture 4">
            <a:extLst>
              <a:ext uri="{FF2B5EF4-FFF2-40B4-BE49-F238E27FC236}">
                <a16:creationId xmlns:a16="http://schemas.microsoft.com/office/drawing/2014/main" id="{3C51DEDD-D580-4A2F-971A-4859DB2D6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220" y="2293783"/>
            <a:ext cx="2491060" cy="3359503"/>
          </a:xfrm>
          <a:prstGeom prst="rect">
            <a:avLst/>
          </a:prstGeom>
        </p:spPr>
      </p:pic>
    </p:spTree>
    <p:extLst>
      <p:ext uri="{BB962C8B-B14F-4D97-AF65-F5344CB8AC3E}">
        <p14:creationId xmlns:p14="http://schemas.microsoft.com/office/powerpoint/2010/main" val="240545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067A-FB5E-49D5-956F-8EFB317B6735}"/>
              </a:ext>
            </a:extLst>
          </p:cNvPr>
          <p:cNvSpPr>
            <a:spLocks noGrp="1"/>
          </p:cNvSpPr>
          <p:nvPr>
            <p:ph type="title"/>
          </p:nvPr>
        </p:nvSpPr>
        <p:spPr/>
        <p:txBody>
          <a:bodyPr/>
          <a:lstStyle/>
          <a:p>
            <a:r>
              <a:rPr lang="en-GB" dirty="0"/>
              <a:t>Contents page</a:t>
            </a:r>
          </a:p>
        </p:txBody>
      </p:sp>
      <p:sp>
        <p:nvSpPr>
          <p:cNvPr id="3" name="Content Placeholder 2">
            <a:extLst>
              <a:ext uri="{FF2B5EF4-FFF2-40B4-BE49-F238E27FC236}">
                <a16:creationId xmlns:a16="http://schemas.microsoft.com/office/drawing/2014/main" id="{C4937B59-B18F-448E-ACCC-66B03D07225E}"/>
              </a:ext>
            </a:extLst>
          </p:cNvPr>
          <p:cNvSpPr>
            <a:spLocks noGrp="1"/>
          </p:cNvSpPr>
          <p:nvPr>
            <p:ph idx="1"/>
          </p:nvPr>
        </p:nvSpPr>
        <p:spPr/>
        <p:txBody>
          <a:bodyPr/>
          <a:lstStyle/>
          <a:p>
            <a:r>
              <a:rPr lang="en-GB" dirty="0"/>
              <a:t>This is a list of each section in your business plan, with the page numbers</a:t>
            </a:r>
          </a:p>
          <a:p>
            <a:r>
              <a:rPr lang="en-GB" dirty="0"/>
              <a:t>The front cover and contents page should not be included in the numbers for your pages</a:t>
            </a:r>
          </a:p>
          <a:p>
            <a:r>
              <a:rPr lang="en-GB" dirty="0"/>
              <a:t>Appendix is also listed</a:t>
            </a:r>
          </a:p>
        </p:txBody>
      </p:sp>
    </p:spTree>
    <p:extLst>
      <p:ext uri="{BB962C8B-B14F-4D97-AF65-F5344CB8AC3E}">
        <p14:creationId xmlns:p14="http://schemas.microsoft.com/office/powerpoint/2010/main" val="104858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F504-8202-4ECB-8C82-910799CAA478}"/>
              </a:ext>
            </a:extLst>
          </p:cNvPr>
          <p:cNvSpPr>
            <a:spLocks noGrp="1"/>
          </p:cNvSpPr>
          <p:nvPr>
            <p:ph type="title"/>
          </p:nvPr>
        </p:nvSpPr>
        <p:spPr/>
        <p:txBody>
          <a:bodyPr/>
          <a:lstStyle/>
          <a:p>
            <a:r>
              <a:rPr lang="en-GB" dirty="0"/>
              <a:t>Appendix</a:t>
            </a:r>
          </a:p>
        </p:txBody>
      </p:sp>
      <p:sp>
        <p:nvSpPr>
          <p:cNvPr id="3" name="Content Placeholder 2">
            <a:extLst>
              <a:ext uri="{FF2B5EF4-FFF2-40B4-BE49-F238E27FC236}">
                <a16:creationId xmlns:a16="http://schemas.microsoft.com/office/drawing/2014/main" id="{A8B0572B-1F3C-4AE4-8FE6-29D49831F233}"/>
              </a:ext>
            </a:extLst>
          </p:cNvPr>
          <p:cNvSpPr>
            <a:spLocks noGrp="1"/>
          </p:cNvSpPr>
          <p:nvPr>
            <p:ph idx="1"/>
          </p:nvPr>
        </p:nvSpPr>
        <p:spPr/>
        <p:txBody>
          <a:bodyPr/>
          <a:lstStyle/>
          <a:p>
            <a:r>
              <a:rPr lang="en-GB" dirty="0"/>
              <a:t>Additional supporting documents</a:t>
            </a:r>
          </a:p>
          <a:p>
            <a:r>
              <a:rPr lang="en-GB" dirty="0"/>
              <a:t>Floor plan</a:t>
            </a:r>
          </a:p>
          <a:p>
            <a:r>
              <a:rPr lang="en-GB" dirty="0"/>
              <a:t>Business stationary</a:t>
            </a:r>
          </a:p>
          <a:p>
            <a:r>
              <a:rPr lang="en-GB" dirty="0"/>
              <a:t>Menu</a:t>
            </a:r>
          </a:p>
          <a:p>
            <a:r>
              <a:rPr lang="en-GB" dirty="0"/>
              <a:t>Designs for social media and website</a:t>
            </a:r>
          </a:p>
        </p:txBody>
      </p:sp>
    </p:spTree>
    <p:extLst>
      <p:ext uri="{BB962C8B-B14F-4D97-AF65-F5344CB8AC3E}">
        <p14:creationId xmlns:p14="http://schemas.microsoft.com/office/powerpoint/2010/main" val="219641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3BF9-710C-4DF4-BEA5-FF8EA9230BBD}"/>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33923E09-77D5-4095-8BC0-1F86EE245EFA}"/>
              </a:ext>
            </a:extLst>
          </p:cNvPr>
          <p:cNvSpPr>
            <a:spLocks noGrp="1"/>
          </p:cNvSpPr>
          <p:nvPr>
            <p:ph idx="1"/>
          </p:nvPr>
        </p:nvSpPr>
        <p:spPr/>
        <p:txBody>
          <a:bodyPr/>
          <a:lstStyle/>
          <a:p>
            <a:r>
              <a:rPr lang="en-GB" dirty="0"/>
              <a:t>Where did you find the information from</a:t>
            </a:r>
          </a:p>
          <a:p>
            <a:endParaRPr lang="en-GB" dirty="0"/>
          </a:p>
          <a:p>
            <a:r>
              <a:rPr lang="en-GB" dirty="0"/>
              <a:t>Here you list all resources, reference in the document</a:t>
            </a:r>
          </a:p>
        </p:txBody>
      </p:sp>
    </p:spTree>
    <p:extLst>
      <p:ext uri="{BB962C8B-B14F-4D97-AF65-F5344CB8AC3E}">
        <p14:creationId xmlns:p14="http://schemas.microsoft.com/office/powerpoint/2010/main" val="16839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2392-626C-4A16-B1E3-9CCB1C1464D6}"/>
              </a:ext>
            </a:extLst>
          </p:cNvPr>
          <p:cNvSpPr>
            <a:spLocks noGrp="1"/>
          </p:cNvSpPr>
          <p:nvPr>
            <p:ph type="title"/>
          </p:nvPr>
        </p:nvSpPr>
        <p:spPr/>
        <p:txBody>
          <a:bodyPr/>
          <a:lstStyle/>
          <a:p>
            <a:r>
              <a:rPr lang="en-GB" dirty="0"/>
              <a:t>Bibliography in detail</a:t>
            </a:r>
          </a:p>
        </p:txBody>
      </p:sp>
      <p:pic>
        <p:nvPicPr>
          <p:cNvPr id="5" name="Content Placeholder 4">
            <a:extLst>
              <a:ext uri="{FF2B5EF4-FFF2-40B4-BE49-F238E27FC236}">
                <a16:creationId xmlns:a16="http://schemas.microsoft.com/office/drawing/2014/main" id="{84F404D9-F01B-412C-A7C2-BF973FB3F1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6714" y="1994111"/>
            <a:ext cx="5561590" cy="4171193"/>
          </a:xfrm>
        </p:spPr>
      </p:pic>
    </p:spTree>
    <p:extLst>
      <p:ext uri="{BB962C8B-B14F-4D97-AF65-F5344CB8AC3E}">
        <p14:creationId xmlns:p14="http://schemas.microsoft.com/office/powerpoint/2010/main" val="327253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6914-3F2B-41E2-97B6-B3A98FC0C046}"/>
              </a:ext>
            </a:extLst>
          </p:cNvPr>
          <p:cNvSpPr>
            <a:spLocks noGrp="1"/>
          </p:cNvSpPr>
          <p:nvPr>
            <p:ph type="title"/>
          </p:nvPr>
        </p:nvSpPr>
        <p:spPr/>
        <p:txBody>
          <a:bodyPr/>
          <a:lstStyle/>
          <a:p>
            <a:r>
              <a:rPr lang="en-GB" dirty="0"/>
              <a:t>Executive summary</a:t>
            </a:r>
          </a:p>
        </p:txBody>
      </p:sp>
      <p:sp>
        <p:nvSpPr>
          <p:cNvPr id="3" name="Content Placeholder 2">
            <a:extLst>
              <a:ext uri="{FF2B5EF4-FFF2-40B4-BE49-F238E27FC236}">
                <a16:creationId xmlns:a16="http://schemas.microsoft.com/office/drawing/2014/main" id="{B2E439EA-6E3C-47F2-ABE1-79863B7609FC}"/>
              </a:ext>
            </a:extLst>
          </p:cNvPr>
          <p:cNvSpPr>
            <a:spLocks noGrp="1"/>
          </p:cNvSpPr>
          <p:nvPr>
            <p:ph idx="1"/>
          </p:nvPr>
        </p:nvSpPr>
        <p:spPr/>
        <p:txBody>
          <a:bodyPr/>
          <a:lstStyle/>
          <a:p>
            <a:r>
              <a:rPr lang="en-GB" dirty="0"/>
              <a:t>This is written very last</a:t>
            </a:r>
          </a:p>
          <a:p>
            <a:r>
              <a:rPr lang="en-GB" dirty="0"/>
              <a:t>It is a simple summary of everything that is included in your document</a:t>
            </a:r>
          </a:p>
          <a:p>
            <a:endParaRPr lang="en-GB" dirty="0"/>
          </a:p>
          <a:p>
            <a:r>
              <a:rPr lang="en-GB" dirty="0"/>
              <a:t>Don’t try to write it first</a:t>
            </a:r>
          </a:p>
        </p:txBody>
      </p:sp>
    </p:spTree>
    <p:extLst>
      <p:ext uri="{BB962C8B-B14F-4D97-AF65-F5344CB8AC3E}">
        <p14:creationId xmlns:p14="http://schemas.microsoft.com/office/powerpoint/2010/main" val="358454821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990</TotalTime>
  <Words>3435</Words>
  <Application>Microsoft Office PowerPoint</Application>
  <PresentationFormat>On-screen Show (4:3)</PresentationFormat>
  <Paragraphs>403</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Gill Sans MT</vt:lpstr>
      <vt:lpstr>Wingdings 2</vt:lpstr>
      <vt:lpstr>Dividend</vt:lpstr>
      <vt:lpstr>Business Plan</vt:lpstr>
      <vt:lpstr>Preparing a Business Plan</vt:lpstr>
      <vt:lpstr>Put some thought into your plan</vt:lpstr>
      <vt:lpstr>Important pages for your portfolio</vt:lpstr>
      <vt:lpstr>Contents page</vt:lpstr>
      <vt:lpstr>Appendix</vt:lpstr>
      <vt:lpstr>Bibliography</vt:lpstr>
      <vt:lpstr>Bibliography in detail</vt:lpstr>
      <vt:lpstr>Executive summary</vt:lpstr>
      <vt:lpstr>Mission Statement</vt:lpstr>
      <vt:lpstr>Tesco's Mission Statement</vt:lpstr>
      <vt:lpstr>Market Research</vt:lpstr>
      <vt:lpstr>Details can be presented using a spider diagram, chart, images, report</vt:lpstr>
      <vt:lpstr>Competitor analysis</vt:lpstr>
      <vt:lpstr>Premises and Location</vt:lpstr>
      <vt:lpstr>Types of premises</vt:lpstr>
      <vt:lpstr>Corporate Image and Design</vt:lpstr>
      <vt:lpstr>Products</vt:lpstr>
      <vt:lpstr>Services</vt:lpstr>
      <vt:lpstr>Prices</vt:lpstr>
      <vt:lpstr>Fixed and Variable Costs</vt:lpstr>
      <vt:lpstr>Staffing requirements</vt:lpstr>
      <vt:lpstr>Job Descriptions</vt:lpstr>
      <vt:lpstr>SWOT Analysis</vt:lpstr>
      <vt:lpstr>Risk analysis</vt:lpstr>
      <vt:lpstr>Insurances</vt:lpstr>
      <vt:lpstr>Marketing and Publicity</vt:lpstr>
      <vt:lpstr>Finance and Accounting</vt:lpstr>
      <vt:lpstr>Additional professional services</vt:lpstr>
      <vt:lpstr>Legal Requirements</vt:lpstr>
      <vt:lpstr>Start up and running costs</vt:lpstr>
      <vt:lpstr>Cash Flow Forecast</vt:lpstr>
      <vt:lpstr>Security and Data Protection</vt:lpstr>
      <vt:lpstr>Customer service and communication</vt:lpstr>
      <vt:lpstr>Conclusion</vt:lpstr>
      <vt:lpstr>Who will mark your assignment</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dc:title>
  <dc:creator>anne</dc:creator>
  <cp:lastModifiedBy>Anne Elizabeth Cook</cp:lastModifiedBy>
  <cp:revision>61</cp:revision>
  <cp:lastPrinted>2014-09-07T11:06:29Z</cp:lastPrinted>
  <dcterms:created xsi:type="dcterms:W3CDTF">2013-11-13T16:32:46Z</dcterms:created>
  <dcterms:modified xsi:type="dcterms:W3CDTF">2020-03-23T03:29:59Z</dcterms:modified>
</cp:coreProperties>
</file>