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9"/>
  </p:notesMasterIdLst>
  <p:sldIdLst>
    <p:sldId id="256" r:id="rId5"/>
    <p:sldId id="259" r:id="rId6"/>
    <p:sldId id="265" r:id="rId7"/>
    <p:sldId id="263" r:id="rId8"/>
    <p:sldId id="323" r:id="rId9"/>
    <p:sldId id="324" r:id="rId10"/>
    <p:sldId id="268" r:id="rId11"/>
    <p:sldId id="269" r:id="rId12"/>
    <p:sldId id="275" r:id="rId13"/>
    <p:sldId id="327" r:id="rId14"/>
    <p:sldId id="328" r:id="rId15"/>
    <p:sldId id="330" r:id="rId16"/>
    <p:sldId id="329" r:id="rId17"/>
    <p:sldId id="301" r:id="rId18"/>
    <p:sldId id="302" r:id="rId19"/>
    <p:sldId id="303" r:id="rId20"/>
    <p:sldId id="304" r:id="rId21"/>
    <p:sldId id="331" r:id="rId22"/>
    <p:sldId id="348" r:id="rId23"/>
    <p:sldId id="360" r:id="rId24"/>
    <p:sldId id="361" r:id="rId25"/>
    <p:sldId id="362" r:id="rId26"/>
    <p:sldId id="356" r:id="rId27"/>
    <p:sldId id="363" r:id="rId28"/>
    <p:sldId id="292" r:id="rId29"/>
    <p:sldId id="293" r:id="rId30"/>
    <p:sldId id="294" r:id="rId31"/>
    <p:sldId id="295" r:id="rId32"/>
    <p:sldId id="296" r:id="rId33"/>
    <p:sldId id="446" r:id="rId34"/>
    <p:sldId id="332" r:id="rId35"/>
    <p:sldId id="333" r:id="rId36"/>
    <p:sldId id="349" r:id="rId37"/>
    <p:sldId id="350" r:id="rId38"/>
    <p:sldId id="447" r:id="rId39"/>
    <p:sldId id="355" r:id="rId40"/>
    <p:sldId id="364" r:id="rId41"/>
    <p:sldId id="366" r:id="rId42"/>
    <p:sldId id="365" r:id="rId43"/>
    <p:sldId id="354" r:id="rId44"/>
    <p:sldId id="338" r:id="rId45"/>
    <p:sldId id="340" r:id="rId46"/>
    <p:sldId id="341" r:id="rId47"/>
    <p:sldId id="342" r:id="rId48"/>
    <p:sldId id="343" r:id="rId49"/>
    <p:sldId id="345" r:id="rId50"/>
    <p:sldId id="359" r:id="rId51"/>
    <p:sldId id="346" r:id="rId52"/>
    <p:sldId id="347" r:id="rId53"/>
    <p:sldId id="352" r:id="rId54"/>
    <p:sldId id="358" r:id="rId55"/>
    <p:sldId id="353" r:id="rId56"/>
    <p:sldId id="267" r:id="rId57"/>
    <p:sldId id="367" r:id="rId58"/>
    <p:sldId id="264" r:id="rId59"/>
    <p:sldId id="416" r:id="rId60"/>
    <p:sldId id="368" r:id="rId61"/>
    <p:sldId id="266" r:id="rId62"/>
    <p:sldId id="413" r:id="rId63"/>
    <p:sldId id="414" r:id="rId64"/>
    <p:sldId id="415" r:id="rId65"/>
    <p:sldId id="298" r:id="rId66"/>
    <p:sldId id="389" r:id="rId67"/>
    <p:sldId id="390" r:id="rId68"/>
    <p:sldId id="411" r:id="rId69"/>
    <p:sldId id="391" r:id="rId70"/>
    <p:sldId id="392" r:id="rId71"/>
    <p:sldId id="395" r:id="rId72"/>
    <p:sldId id="396" r:id="rId73"/>
    <p:sldId id="409" r:id="rId74"/>
    <p:sldId id="306" r:id="rId75"/>
    <p:sldId id="418" r:id="rId76"/>
    <p:sldId id="410" r:id="rId77"/>
    <p:sldId id="309" r:id="rId78"/>
    <p:sldId id="372" r:id="rId79"/>
    <p:sldId id="419" r:id="rId80"/>
    <p:sldId id="417" r:id="rId81"/>
    <p:sldId id="420" r:id="rId82"/>
    <p:sldId id="421" r:id="rId83"/>
    <p:sldId id="422" r:id="rId84"/>
    <p:sldId id="423" r:id="rId85"/>
    <p:sldId id="424" r:id="rId86"/>
    <p:sldId id="426" r:id="rId87"/>
    <p:sldId id="428" r:id="rId88"/>
    <p:sldId id="436" r:id="rId89"/>
    <p:sldId id="434" r:id="rId90"/>
    <p:sldId id="429" r:id="rId91"/>
    <p:sldId id="425" r:id="rId92"/>
    <p:sldId id="435" r:id="rId93"/>
    <p:sldId id="430" r:id="rId94"/>
    <p:sldId id="431" r:id="rId95"/>
    <p:sldId id="432" r:id="rId96"/>
    <p:sldId id="433" r:id="rId97"/>
    <p:sldId id="437" r:id="rId98"/>
    <p:sldId id="297" r:id="rId99"/>
    <p:sldId id="438" r:id="rId100"/>
    <p:sldId id="440" r:id="rId101"/>
    <p:sldId id="441" r:id="rId102"/>
    <p:sldId id="318" r:id="rId103"/>
    <p:sldId id="442" r:id="rId104"/>
    <p:sldId id="443" r:id="rId105"/>
    <p:sldId id="444" r:id="rId106"/>
    <p:sldId id="445" r:id="rId107"/>
    <p:sldId id="449" r:id="rId108"/>
  </p:sldIdLst>
  <p:sldSz cx="12192000" cy="6858000"/>
  <p:notesSz cx="6858000" cy="9144000"/>
  <p:embeddedFontLst>
    <p:embeddedFont>
      <p:font typeface="Calibri" panose="020F0502020204030204" pitchFamily="34" charset="0"/>
      <p:regular r:id="rId110"/>
      <p:bold r:id="rId111"/>
      <p:italic r:id="rId112"/>
      <p:boldItalic r:id="rId113"/>
    </p:embeddedFont>
    <p:embeddedFont>
      <p:font typeface="Oswald" panose="00000500000000000000" pitchFamily="2" charset="0"/>
      <p:regular r:id="rId114"/>
      <p:bold r:id="rId115"/>
    </p:embeddedFont>
    <p:embeddedFont>
      <p:font typeface="Roboto" panose="02000000000000000000" pitchFamily="2" charset="0"/>
      <p:regular r:id="rId116"/>
      <p:bold r:id="rId117"/>
      <p:italic r:id="rId118"/>
      <p:boldItalic r:id="rId119"/>
    </p:embeddedFont>
    <p:embeddedFont>
      <p:font typeface="Roboto Light" panose="02000000000000000000" pitchFamily="2"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84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0" roundtripDataSignature="AMtx7miihNHJzmAwCZhj4vla0A6qLvn4N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8B1497-7808-453E-BC64-D024EF9FBAFF}" v="4" dt="2022-01-22T15:47:29.088"/>
  </p1510:revLst>
</p1510:revInfo>
</file>

<file path=ppt/tableStyles.xml><?xml version="1.0" encoding="utf-8"?>
<a:tblStyleLst xmlns:a="http://schemas.openxmlformats.org/drawingml/2006/main" def="{47DA3793-89B6-41B7-9832-5B160616C229}">
  <a:tblStyle styleId="{47DA3793-89B6-41B7-9832-5B160616C22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5FA0A0-20C6-4438-80EF-EB536660031C}" styleName="Table_1">
    <a:wholeTbl>
      <a:tcTxStyle b="off" i="off">
        <a:font>
          <a:latin typeface="Roboto Light"/>
          <a:ea typeface="Roboto Light"/>
          <a:cs typeface="Roboto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7"/>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Roboto Light"/>
          <a:ea typeface="Roboto Light"/>
          <a:cs typeface="Roboto Light"/>
        </a:font>
        <a:schemeClr val="lt1"/>
      </a:tcTxStyle>
      <a:tcStyle>
        <a:tcBdr/>
        <a:fill>
          <a:solidFill>
            <a:schemeClr val="accent6"/>
          </a:solidFill>
        </a:fill>
      </a:tcStyle>
    </a:lastCol>
    <a:firstCol>
      <a:tcTxStyle b="on" i="off">
        <a:font>
          <a:latin typeface="Roboto Light"/>
          <a:ea typeface="Roboto Light"/>
          <a:cs typeface="Roboto Light"/>
        </a:font>
        <a:schemeClr val="lt1"/>
      </a:tcTxStyle>
      <a:tcStyle>
        <a:tcBdr/>
        <a:fill>
          <a:solidFill>
            <a:schemeClr val="accent6"/>
          </a:solidFill>
        </a:fill>
      </a:tcStyle>
    </a:firstCol>
    <a:lastRow>
      <a:tcTxStyle b="on" i="off">
        <a:font>
          <a:latin typeface="Roboto Light"/>
          <a:ea typeface="Roboto Light"/>
          <a:cs typeface="Roboto Light"/>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Roboto Light"/>
          <a:ea typeface="Roboto Light"/>
          <a:cs typeface="Roboto Light"/>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3"/>
    <p:restoredTop sz="96296"/>
  </p:normalViewPr>
  <p:slideViewPr>
    <p:cSldViewPr snapToGrid="0">
      <p:cViewPr varScale="1">
        <p:scale>
          <a:sx n="119" d="100"/>
          <a:sy n="119" d="100"/>
        </p:scale>
        <p:origin x="200" y="288"/>
      </p:cViewPr>
      <p:guideLst>
        <p:guide orient="horz" pos="2137"/>
        <p:guide pos="8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8.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3.fntdata"/><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4.fntdata"/><Relationship Id="rId118" Type="http://schemas.openxmlformats.org/officeDocument/2006/relationships/font" Target="fonts/font9.fntdata"/><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5.fntdata"/><Relationship Id="rId119" Type="http://schemas.openxmlformats.org/officeDocument/2006/relationships/font" Target="fonts/font10.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customschemas.google.com/relationships/presentationmetadata" Target="metadata"/><Relationship Id="rId135"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2.fntdata"/><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wina Foreman" userId="S::malwina.foreman@trademastermind.co.uk::f7d7c5d9-009d-44d3-ba29-3e907e0eb6ff" providerId="AD" clId="Web-{4A8B1497-7808-453E-BC64-D024EF9FBAFF}"/>
    <pc:docChg chg="modSld">
      <pc:chgData name="Malwina Foreman" userId="S::malwina.foreman@trademastermind.co.uk::f7d7c5d9-009d-44d3-ba29-3e907e0eb6ff" providerId="AD" clId="Web-{4A8B1497-7808-453E-BC64-D024EF9FBAFF}" dt="2022-01-22T15:47:26.869" v="1" actId="20577"/>
      <pc:docMkLst>
        <pc:docMk/>
      </pc:docMkLst>
      <pc:sldChg chg="modSp">
        <pc:chgData name="Malwina Foreman" userId="S::malwina.foreman@trademastermind.co.uk::f7d7c5d9-009d-44d3-ba29-3e907e0eb6ff" providerId="AD" clId="Web-{4A8B1497-7808-453E-BC64-D024EF9FBAFF}" dt="2022-01-22T15:47:26.869" v="1" actId="20577"/>
        <pc:sldMkLst>
          <pc:docMk/>
          <pc:sldMk cId="414567272" sldId="342"/>
        </pc:sldMkLst>
        <pc:spChg chg="mod">
          <ac:chgData name="Malwina Foreman" userId="S::malwina.foreman@trademastermind.co.uk::f7d7c5d9-009d-44d3-ba29-3e907e0eb6ff" providerId="AD" clId="Web-{4A8B1497-7808-453E-BC64-D024EF9FBAFF}" dt="2022-01-22T15:47:26.869" v="1" actId="20577"/>
          <ac:spMkLst>
            <pc:docMk/>
            <pc:sldMk cId="414567272" sldId="342"/>
            <ac:spMk id="55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ndeed.com/career-advice/career-development/basics-of-strategy-developmen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indeed.com/career-advice/career-development/strategic-plann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deed.com/career-advice/career-development/basics-of-strategy-develop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ndeed.com/career-advice/career-development/basics-of-strategy-development"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indeed.com/career-advice/career-development/strategic-planning"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citrushr.com/blog/day-to-day-hr/what-is-induction/"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4: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05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58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689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961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7: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49: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944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26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6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4868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6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502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29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55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56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9: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562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What is business strategy?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 business strategy refers to the actions and decisions that a company takes to reach its business goals and be competitive in its industry. It defines what the business needs to do to reach its goals, which can help guide the decision-making process for hiring and resource allocation. A business strategy helps different departments work together, ensuring departmental decisions support the overall direction of the company.</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Why is a business strategy important?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There are several reasons why a business strategy is important for organizations, including:</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Planning:</a:t>
            </a:r>
            <a:r>
              <a:rPr lang="en-US" sz="1200" b="0" i="0">
                <a:solidFill>
                  <a:schemeClr val="dk1"/>
                </a:solidFill>
                <a:latin typeface="Calibri"/>
                <a:ea typeface="Calibri"/>
                <a:cs typeface="Calibri"/>
                <a:sym typeface="Calibri"/>
              </a:rPr>
              <a:t> A business strategy helps you identify the key steps you will take to reach your business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Strengths and weaknesses:</a:t>
            </a:r>
            <a:r>
              <a:rPr lang="en-US" sz="1200" b="0" i="0">
                <a:solidFill>
                  <a:schemeClr val="dk1"/>
                </a:solidFill>
                <a:latin typeface="Calibri"/>
                <a:ea typeface="Calibri"/>
                <a:cs typeface="Calibri"/>
                <a:sym typeface="Calibri"/>
              </a:rPr>
              <a:t> The process of creating a business strategy allows you to identify and evaluate your company's strengths and weaknesses, creating a strategy that will capitalize on your strengths and overcome or eliminate your weaknesses.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Efficiency:</a:t>
            </a:r>
            <a:r>
              <a:rPr lang="en-US" sz="1200" b="0" i="0">
                <a:solidFill>
                  <a:schemeClr val="dk1"/>
                </a:solidFill>
                <a:latin typeface="Calibri"/>
                <a:ea typeface="Calibri"/>
                <a:cs typeface="Calibri"/>
                <a:sym typeface="Calibri"/>
              </a:rPr>
              <a:t> A business strategy allows you to effectively allocate resources for your business activities, which automatically makes you more efficient.</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Control:</a:t>
            </a:r>
            <a:r>
              <a:rPr lang="en-US" sz="1200" b="0" i="0">
                <a:solidFill>
                  <a:schemeClr val="dk1"/>
                </a:solidFill>
                <a:latin typeface="Calibri"/>
                <a:ea typeface="Calibri"/>
                <a:cs typeface="Calibri"/>
                <a:sym typeface="Calibri"/>
              </a:rPr>
              <a:t> It gives you more control over the activities you're performing to reach your organizational goals, as you understand the path you're taking and can easily assess whether your activities are getting you close to your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Competitive advantage:</a:t>
            </a:r>
            <a:r>
              <a:rPr lang="en-US" sz="1200" b="0" i="0">
                <a:solidFill>
                  <a:schemeClr val="dk1"/>
                </a:solidFill>
                <a:latin typeface="Calibri"/>
                <a:ea typeface="Calibri"/>
                <a:cs typeface="Calibri"/>
                <a:sym typeface="Calibri"/>
              </a:rPr>
              <a:t> By identifying a clear plan for how you will reach your goals, you can focus on capitalizing on your strengths, using them as a competitive advantage that makes your company unique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Related:</a:t>
            </a:r>
            <a:r>
              <a:rPr lang="en-US" sz="1200" b="0" i="0">
                <a:solidFill>
                  <a:schemeClr val="dk1"/>
                </a:solidFill>
                <a:latin typeface="Calibri"/>
                <a:ea typeface="Calibri"/>
                <a:cs typeface="Calibri"/>
                <a:sym typeface="Calibri"/>
              </a:rPr>
              <a:t> </a:t>
            </a:r>
            <a:r>
              <a:rPr lang="en-US" sz="1200" b="1"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Understanding the Basics of Strategy Development</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Components of a business strategy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There are six key components of a business strategy. They include: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Vision and business objectives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Core values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SWOT analysis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Tactics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Resource allocation plan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Measurement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Related:</a:t>
            </a:r>
            <a:r>
              <a:rPr lang="en-US" sz="1200" b="0" i="0">
                <a:solidFill>
                  <a:schemeClr val="dk1"/>
                </a:solidFill>
                <a:latin typeface="Calibri"/>
                <a:ea typeface="Calibri"/>
                <a:cs typeface="Calibri"/>
                <a:sym typeface="Calibri"/>
              </a:rPr>
              <a:t> </a:t>
            </a:r>
            <a:r>
              <a:rPr lang="en-US" sz="1200" b="1"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Ultimate Guide to Strategic Planning</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Vision and business objectives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is intended to help you reach your business objectives. With a vision for the direction of the business, you can create clear instructions in the business strategy for what needs to be done and who is responsible for it.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Core values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guides top-level executives as well as departments about what should and should not be done, according to the organization's core values.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SWOT analysis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SWOT stands for strengths, weaknesses, opportunities and threats. This analysis is included in every business strategy, as it allows the company to rely upon its strengths and use them as an advantage. It also makes the company aware of any weaknesses or threats.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4. Tactics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Many business strategies articulate the operational details for how the work should be done in order to maximize efficiency. People who are responsible for tactics understand what needs to be done, saving time and effort.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5. Resource allocation plan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 business strategy includes where you will find the required resources to complete the plan, how the resources will be allocated and who is responsible for doing so.</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6. Measurement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also includes a way to track the company's output, evaluating how it is performing in relation to the targets that were set prior to launching the strategy.</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10 business strategy examples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Here are 10 examples of great business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Sustainability.</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organizations focus on selling more products to the same customer. This strategy works well for office supply companies and banks, as well as online retailers. By increasing the amount of product sold per customer, you can increase the average cart size. Even a small increase in cart size can have a significant impact on profitability, without having to spend money to acquire more new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Many companies, particularly in the technology or automotive space, are distinguishing themselves by creating the most cutting-edge products. In order to use this as your business strategy, you will need to define what "innovative" will mean for your organization or how you're innovative.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companies like to invest in research and development in order to constantly innovate, even with your most successful products.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4. 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can be a good business strategy if your business has had a problem delivering quality customer service. Some companies have even built a strong reputation for having exceptional customer service. Usually, companies have a problem in one specific area, so a business strategy that's focused on improving customer service will usually focus its objectives on something like online support or a more effective call center.</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5. 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large companies are buying out or merging competitors to corner a young market. This is a common strategy used by Fortune 500 companies to gain an advantage in a new or rapidly growing market. Acquiring a new company allows a larger company to compete in a market where it didn't previously have a strong presence while retaining the users of the product or service.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6. 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is a common business strategy, especially for business-to-consumer (B2C) businesses. They can differentiate their products by highlighting the fact that they have superior technology, features, pricing or styling.</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7. 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When it comes to pricing, businesses can either keep their prices low to attract more customers or give their products aspirational value by pricing them beyond what most ordinary customers could afford. If companies plan to keep their prices low, they will need to sell a much higher volume of products, as the profit margins are usually very low. For companies who choose to price their products beyond the reach of ordinary customers, they are able to maintain the exclusivity of their product while retaining a large profit margin per product.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8. 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Obtaining a technological advantage, you can often achieve better sales, improved productivity or even market domination. This can mean investing in research and development, acquiring a smaller company to gain access to their technology or even acquiring employees with unique skills that will give the company a technological advantage.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9. 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It's generally far easier to retain a customer than spend money to attract a new one, which is why this is a great strategy if you see opportunities for improvement in customer retention. This strategy requires you to identify key tactics and projects to retain your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10. Sustainability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You could launch an entire business strategy aimed at increasing the sustainability of your business. For example, the objective could be to reduce energy costs or decrease the company's footprint by implementing a recycling program.</a:t>
            </a:r>
            <a:endParaRPr/>
          </a:p>
          <a:p>
            <a:pPr marL="0" lvl="0" indent="0" algn="l" rtl="0">
              <a:spcBef>
                <a:spcPts val="0"/>
              </a:spcBef>
              <a:spcAft>
                <a:spcPts val="0"/>
              </a:spcAft>
              <a:buNone/>
            </a:pP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646658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108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801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62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218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472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076721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521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What is business strategy?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 business strategy refers to the actions and decisions that a company takes to reach its business goals and be competitive in its industry. It defines what the business needs to do to reach its goals, which can help guide the decision-making process for hiring and resource allocation. A business strategy helps different departments work together, ensuring departmental decisions support the overall direction of the company.</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Why is a business strategy important?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There are several reasons why a business strategy is important for organizations, including:</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Planning:</a:t>
            </a:r>
            <a:r>
              <a:rPr lang="en-US" sz="1200" b="0" i="0">
                <a:solidFill>
                  <a:schemeClr val="dk1"/>
                </a:solidFill>
                <a:latin typeface="Calibri"/>
                <a:ea typeface="Calibri"/>
                <a:cs typeface="Calibri"/>
                <a:sym typeface="Calibri"/>
              </a:rPr>
              <a:t> A business strategy helps you identify the key steps you will take to reach your business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Strengths and weaknesses:</a:t>
            </a:r>
            <a:r>
              <a:rPr lang="en-US" sz="1200" b="0" i="0">
                <a:solidFill>
                  <a:schemeClr val="dk1"/>
                </a:solidFill>
                <a:latin typeface="Calibri"/>
                <a:ea typeface="Calibri"/>
                <a:cs typeface="Calibri"/>
                <a:sym typeface="Calibri"/>
              </a:rPr>
              <a:t> The process of creating a business strategy allows you to identify and evaluate your company's strengths and weaknesses, creating a strategy that will capitalize on your strengths and overcome or eliminate your weaknesses.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Efficiency:</a:t>
            </a:r>
            <a:r>
              <a:rPr lang="en-US" sz="1200" b="0" i="0">
                <a:solidFill>
                  <a:schemeClr val="dk1"/>
                </a:solidFill>
                <a:latin typeface="Calibri"/>
                <a:ea typeface="Calibri"/>
                <a:cs typeface="Calibri"/>
                <a:sym typeface="Calibri"/>
              </a:rPr>
              <a:t> A business strategy allows you to effectively allocate resources for your business activities, which automatically makes you more efficient.</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Control:</a:t>
            </a:r>
            <a:r>
              <a:rPr lang="en-US" sz="1200" b="0" i="0">
                <a:solidFill>
                  <a:schemeClr val="dk1"/>
                </a:solidFill>
                <a:latin typeface="Calibri"/>
                <a:ea typeface="Calibri"/>
                <a:cs typeface="Calibri"/>
                <a:sym typeface="Calibri"/>
              </a:rPr>
              <a:t> It gives you more control over the activities you're performing to reach your organizational goals, as you understand the path you're taking and can easily assess whether your activities are getting you close to your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Competitive advantage:</a:t>
            </a:r>
            <a:r>
              <a:rPr lang="en-US" sz="1200" b="0" i="0">
                <a:solidFill>
                  <a:schemeClr val="dk1"/>
                </a:solidFill>
                <a:latin typeface="Calibri"/>
                <a:ea typeface="Calibri"/>
                <a:cs typeface="Calibri"/>
                <a:sym typeface="Calibri"/>
              </a:rPr>
              <a:t> By identifying a clear plan for how you will reach your goals, you can focus on capitalizing on your strengths, using them as a competitive advantage that makes your company unique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Related:</a:t>
            </a:r>
            <a:r>
              <a:rPr lang="en-US" sz="1200" b="0" i="0">
                <a:solidFill>
                  <a:schemeClr val="dk1"/>
                </a:solidFill>
                <a:latin typeface="Calibri"/>
                <a:ea typeface="Calibri"/>
                <a:cs typeface="Calibri"/>
                <a:sym typeface="Calibri"/>
              </a:rPr>
              <a:t> </a:t>
            </a:r>
            <a:r>
              <a:rPr lang="en-US" sz="1200" b="1"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Understanding the Basics of Strategy Development</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Here are 10 examples of great business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Sustainability.</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organizations focus on selling more products to the same customer. This strategy works well for office supply companies and banks, as well as online retailers. By increasing the amount of product sold per customer, you can increase the average cart size. Even a small increase in cart size can have a significant impact on profitability, without having to spend money to acquire more new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Many companies, particularly in the technology or automotive space, are distinguishing themselves by creating the most cutting-edge products. In order to use this as your business strategy, you will need to define what "innovative" will mean for your organization or how you're innovative.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companies like to invest in research and development in order to constantly innovate, even with your most successful products.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4. 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can be a good business strategy if your business has had a problem delivering quality customer service. Some companies have even built a strong reputation for having exceptional customer service. Usually, companies have a problem in one specific area, so a business strategy that's focused on improving customer service will usually focus its objectives on something like online support or a more effective call center.</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5. 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large companies are buying out or merging competitors to corner a young market. This is a common strategy used by Fortune 500 companies to gain an advantage in a new or rapidly growing market. Acquiring a new company allows a larger company to compete in a market where it didn't previously have a strong presence while retaining the users of the product or service.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6. 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is a common business strategy, especially for business-to-consumer (B2C) businesses. They can differentiate their products by highlighting the fact that they have superior technology, features, pricing or styling.</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7. 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When it comes to pricing, businesses can either keep their prices low to attract more customers or give their products aspirational value by pricing them beyond what most ordinary customers could afford. If companies plan to keep their prices low, they will need to sell a much higher volume of products, as the profit margins are usually very low. For companies who choose to price their products beyond the reach of ordinary customers, they are able to maintain the exclusivity of their product while retaining a large profit margin per product.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8. 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Obtaining a technological advantage, you can often achieve better sales, improved productivity or even market domination. This can mean investing in research and development, acquiring a smaller company to gain access to their technology or even acquiring employees with unique skills that will give the company a technological advantage.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9. 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It's generally far easier to retain a customer than spend money to attract a new one, which is why this is a great strategy if you see opportunities for improvement in customer retention. This strategy requires you to identify key tactics and projects to retain your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10. Sustainability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You could launch an entire business strategy aimed at increasing the sustainability of your business. For example, the objective could be to reduce energy costs or decrease the company's footprint by implementing a recycling program.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2" name="Google Shape;21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375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4: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669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9: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419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PRICE STRATEGY</a:t>
            </a:r>
            <a:endParaRPr/>
          </a:p>
        </p:txBody>
      </p:sp>
      <p:sp>
        <p:nvSpPr>
          <p:cNvPr id="524" name="Google Shape;52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582025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7: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980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132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COMPETITIVE PRICE STRATEGY</a:t>
            </a:r>
            <a:endParaRPr/>
          </a:p>
        </p:txBody>
      </p:sp>
      <p:sp>
        <p:nvSpPr>
          <p:cNvPr id="524" name="Google Shape;52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506065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060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28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156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744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9: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776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577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259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Recruitment is attracting and selecting individuals into a job role. Recruiting the right individuals is crucial for organisations who need people with the right skills and capabilities to deliver their goals. </a:t>
            </a:r>
            <a:endParaRPr lang="en-GB" dirty="0">
              <a:solidFill>
                <a:schemeClr val="tx1">
                  <a:lumMod val="65000"/>
                  <a:lumOff val="35000"/>
                </a:schemeClr>
              </a:solidFill>
            </a:endParaRPr>
          </a:p>
          <a:p>
            <a:endParaRPr lang="en-GB" dirty="0">
              <a:solidFill>
                <a:schemeClr val="tx1">
                  <a:lumMod val="65000"/>
                  <a:lumOff val="35000"/>
                </a:schemeClr>
              </a:solidFill>
            </a:endParaRPr>
          </a:p>
          <a:p>
            <a:r>
              <a:rPr lang="en-GB" dirty="0">
                <a:solidFill>
                  <a:schemeClr val="tx1">
                    <a:lumMod val="65000"/>
                    <a:lumOff val="35000"/>
                  </a:schemeClr>
                </a:solidFill>
              </a:rPr>
              <a:t>It’s a critical activity, not just for the HR team but also for line managers who are increasingly involved in the selection process. Everyone involved in recruitment must have the appropriate knowledge and skills to make effective and fair recruitment decisions. Now more than ever, organisations need to take a strategic approach to recruitment, selection and talent management.</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55</a:t>
            </a:fld>
            <a:endParaRPr lang="en-US"/>
          </a:p>
        </p:txBody>
      </p:sp>
    </p:spTree>
    <p:extLst>
      <p:ext uri="{BB962C8B-B14F-4D97-AF65-F5344CB8AC3E}">
        <p14:creationId xmlns:p14="http://schemas.microsoft.com/office/powerpoint/2010/main" val="929171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7: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398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What is business strategy?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 business strategy refers to the actions and decisions that a company takes to reach its business goals and be competitive in its industry. It defines what the business needs to do to reach its goals, which can help guide the decision-making process for hiring and resource allocation. A business strategy helps different departments work together, ensuring departmental decisions support the overall direction of the company.</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Why is a business strategy important?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There are several reasons why a business strategy is important for organizations, including:</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Planning:</a:t>
            </a:r>
            <a:r>
              <a:rPr lang="en-US" sz="1200" b="0" i="0">
                <a:solidFill>
                  <a:schemeClr val="dk1"/>
                </a:solidFill>
                <a:latin typeface="Calibri"/>
                <a:ea typeface="Calibri"/>
                <a:cs typeface="Calibri"/>
                <a:sym typeface="Calibri"/>
              </a:rPr>
              <a:t> A business strategy helps you identify the key steps you will take to reach your business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Strengths and weaknesses:</a:t>
            </a:r>
            <a:r>
              <a:rPr lang="en-US" sz="1200" b="0" i="0">
                <a:solidFill>
                  <a:schemeClr val="dk1"/>
                </a:solidFill>
                <a:latin typeface="Calibri"/>
                <a:ea typeface="Calibri"/>
                <a:cs typeface="Calibri"/>
                <a:sym typeface="Calibri"/>
              </a:rPr>
              <a:t> The process of creating a business strategy allows you to identify and evaluate your company's strengths and weaknesses, creating a strategy that will capitalize on your strengths and overcome or eliminate your weaknesses.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Efficiency:</a:t>
            </a:r>
            <a:r>
              <a:rPr lang="en-US" sz="1200" b="0" i="0">
                <a:solidFill>
                  <a:schemeClr val="dk1"/>
                </a:solidFill>
                <a:latin typeface="Calibri"/>
                <a:ea typeface="Calibri"/>
                <a:cs typeface="Calibri"/>
                <a:sym typeface="Calibri"/>
              </a:rPr>
              <a:t> A business strategy allows you to effectively allocate resources for your business activities, which automatically makes you more efficient.</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Control:</a:t>
            </a:r>
            <a:r>
              <a:rPr lang="en-US" sz="1200" b="0" i="0">
                <a:solidFill>
                  <a:schemeClr val="dk1"/>
                </a:solidFill>
                <a:latin typeface="Calibri"/>
                <a:ea typeface="Calibri"/>
                <a:cs typeface="Calibri"/>
                <a:sym typeface="Calibri"/>
              </a:rPr>
              <a:t> It gives you more control over the activities you're performing to reach your organizational goals, as you understand the path you're taking and can easily assess whether your activities are getting you close to your goals.</a:t>
            </a:r>
            <a:br>
              <a:rPr lang="en-US" sz="1200" b="0" i="0">
                <a:solidFill>
                  <a:schemeClr val="dk1"/>
                </a:solidFill>
                <a:latin typeface="Calibri"/>
                <a:ea typeface="Calibri"/>
                <a:cs typeface="Calibri"/>
                <a:sym typeface="Calibri"/>
              </a:rPr>
            </a:br>
            <a:br>
              <a:rPr lang="en-US" sz="1200" b="0" i="0">
                <a:solidFill>
                  <a:schemeClr val="dk1"/>
                </a:solidFill>
                <a:latin typeface="Calibri"/>
                <a:ea typeface="Calibri"/>
                <a:cs typeface="Calibri"/>
                <a:sym typeface="Calibri"/>
              </a:rPr>
            </a:b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Competitive advantage:</a:t>
            </a:r>
            <a:r>
              <a:rPr lang="en-US" sz="1200" b="0" i="0">
                <a:solidFill>
                  <a:schemeClr val="dk1"/>
                </a:solidFill>
                <a:latin typeface="Calibri"/>
                <a:ea typeface="Calibri"/>
                <a:cs typeface="Calibri"/>
                <a:sym typeface="Calibri"/>
              </a:rPr>
              <a:t> By identifying a clear plan for how you will reach your goals, you can focus on capitalizing on your strengths, using them as a competitive advantage that makes your company unique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Related:</a:t>
            </a:r>
            <a:r>
              <a:rPr lang="en-US" sz="1200" b="0" i="0">
                <a:solidFill>
                  <a:schemeClr val="dk1"/>
                </a:solidFill>
                <a:latin typeface="Calibri"/>
                <a:ea typeface="Calibri"/>
                <a:cs typeface="Calibri"/>
                <a:sym typeface="Calibri"/>
              </a:rPr>
              <a:t> </a:t>
            </a:r>
            <a:r>
              <a:rPr lang="en-US" sz="1200" b="1"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Understanding the Basics of Strategy Development</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Components of a business strategy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There are six key components of a business strategy. They include: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Vision and business objectives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Core values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SWOT analysis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Tactics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Resource allocation plan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Measurement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Related:</a:t>
            </a:r>
            <a:r>
              <a:rPr lang="en-US" sz="1200" b="0" i="0">
                <a:solidFill>
                  <a:schemeClr val="dk1"/>
                </a:solidFill>
                <a:latin typeface="Calibri"/>
                <a:ea typeface="Calibri"/>
                <a:cs typeface="Calibri"/>
                <a:sym typeface="Calibri"/>
              </a:rPr>
              <a:t> </a:t>
            </a:r>
            <a:r>
              <a:rPr lang="en-US" sz="1200" b="1"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Ultimate Guide to Strategic Planning</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Vision and business objectives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is intended to help you reach your business objectives. With a vision for the direction of the business, you can create clear instructions in the business strategy for what needs to be done and who is responsible for it.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Core values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guides top-level executives as well as departments about what should and should not be done, according to the organization's core values.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SWOT analysis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SWOT stands for strengths, weaknesses, opportunities and threats. This analysis is included in every business strategy, as it allows the company to rely upon its strengths and use them as an advantage. It also makes the company aware of any weaknesses or threats.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4. Tactics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Many business strategies articulate the operational details for how the work should be done in order to maximize efficiency. People who are responsible for tactics understand what needs to be done, saving time and effort.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5. Resource allocation plan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A business strategy includes where you will find the required resources to complete the plan, how the resources will be allocated and who is responsible for doing so.</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6. Measurement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business strategy also includes a way to track the company's output, evaluating how it is performing in relation to the targets that were set prior to launching the strategy.</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10 business strategy examples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Here are 10 examples of great business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Sustainability.</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 Cross-sell more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organizations focus on selling more products to the same customer. This strategy works well for office supply companies and banks, as well as online retailers. By increasing the amount of product sold per customer, you can increase the average cart size. Even a small increase in cart size can have a significant impact on profitability, without having to spend money to acquire more new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2. Most innovative product or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Many companies, particularly in the technology or automotive space, are distinguishing themselves by creating the most cutting-edge products. In order to use this as your business strategy, you will need to define what "innovative" will mean for your organization or how you're innovative.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3. Grow sales from new products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companies like to invest in research and development in order to constantly innovate, even with your most successful products.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4. Improve customer service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can be a good business strategy if your business has had a problem delivering quality customer service. Some companies have even built a strong reputation for having exceptional customer service. Usually, companies have a problem in one specific area, so a business strategy that's focused on improving customer service will usually focus its objectives on something like online support or a more effective call center.</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5. Cornering a young market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Some large companies are buying out or merging competitors to corner a young market. This is a common strategy used by Fortune 500 companies to gain an advantage in a new or rapidly growing market. Acquiring a new company allows a larger company to compete in a market where it didn't previously have a strong presence while retaining the users of the product or service.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6. Product differentiation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is a common business strategy, especially for business-to-consumer (B2C) businesses. They can differentiate their products by highlighting the fact that they have superior technology, features, pricing or styling.</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7. Pricing strategies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When it comes to pricing, businesses can either keep their prices low to attract more customers or give their products aspirational value by pricing them beyond what most ordinary customers could afford. If companies plan to keep their prices low, they will need to sell a much higher volume of products, as the profit margins are usually very low. For companies who choose to price their products beyond the reach of ordinary customers, they are able to maintain the exclusivity of their product while retaining a large profit margin per product.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8. Technological advantage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Obtaining a technological advantage, you can often achieve better sales, improved productivity or even market domination. This can mean investing in research and development, acquiring a smaller company to gain access to their technology or even acquiring employees with unique skills that will give the company a technological advantage.</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9. Improve customer retention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It's generally far easier to retain a customer than spend money to attract a new one, which is why this is a great strategy if you see opportunities for improvement in customer retention. This strategy requires you to identify key tactics and projects to retain your customers.</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10. Sustainability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You could launch an entire business strategy aimed at increasing the sustainability of your business. For example, the objective could be to reduce energy costs or decrease the company's footprint by implementing a recycling program.</a:t>
            </a:r>
            <a:endParaRPr/>
          </a:p>
          <a:p>
            <a:pPr marL="0" lvl="0" indent="0" algn="l" rtl="0">
              <a:spcBef>
                <a:spcPts val="0"/>
              </a:spcBef>
              <a:spcAft>
                <a:spcPts val="0"/>
              </a:spcAft>
              <a:buNone/>
            </a:pP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3252612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lumMod val="65000"/>
                    <a:lumOff val="35000"/>
                  </a:schemeClr>
                </a:solidFill>
              </a:rPr>
              <a:t>A job specification should include:</a:t>
            </a:r>
          </a:p>
          <a:p>
            <a:endParaRPr lang="en-GB" dirty="0">
              <a:solidFill>
                <a:schemeClr val="tx1">
                  <a:lumMod val="65000"/>
                  <a:lumOff val="35000"/>
                </a:schemeClr>
              </a:solidFill>
            </a:endParaRPr>
          </a:p>
          <a:p>
            <a:pPr marL="285750" indent="-285750">
              <a:buFont typeface="Arial" panose="020B0604020202020204" pitchFamily="34" charset="0"/>
              <a:buChar char="•"/>
            </a:pPr>
            <a:r>
              <a:rPr lang="en-GB" dirty="0">
                <a:solidFill>
                  <a:schemeClr val="tx1">
                    <a:lumMod val="65000"/>
                    <a:lumOff val="35000"/>
                  </a:schemeClr>
                </a:solidFill>
              </a:rPr>
              <a:t>The job title &amp; position in the company, including line manager and any other members of staff reporting to them.</a:t>
            </a:r>
          </a:p>
          <a:p>
            <a:pPr marL="285750" indent="-285750">
              <a:buFont typeface="Arial" panose="020B0604020202020204" pitchFamily="34" charset="0"/>
              <a:buChar char="•"/>
            </a:pPr>
            <a:r>
              <a:rPr lang="en-GB" dirty="0">
                <a:solidFill>
                  <a:schemeClr val="tx1">
                    <a:lumMod val="65000"/>
                    <a:lumOff val="35000"/>
                  </a:schemeClr>
                </a:solidFill>
              </a:rPr>
              <a:t>The location of the job</a:t>
            </a:r>
          </a:p>
          <a:p>
            <a:pPr marL="285750" indent="-285750">
              <a:buFont typeface="Arial" panose="020B0604020202020204" pitchFamily="34" charset="0"/>
              <a:buChar char="•"/>
            </a:pPr>
            <a:r>
              <a:rPr lang="en-GB" dirty="0">
                <a:solidFill>
                  <a:schemeClr val="tx1">
                    <a:lumMod val="65000"/>
                    <a:lumOff val="35000"/>
                  </a:schemeClr>
                </a:solidFill>
              </a:rPr>
              <a:t>A job purpose</a:t>
            </a:r>
          </a:p>
          <a:p>
            <a:pPr marL="285750" indent="-285750">
              <a:buFont typeface="Arial" panose="020B0604020202020204" pitchFamily="34" charset="0"/>
              <a:buChar char="•"/>
            </a:pPr>
            <a:r>
              <a:rPr lang="en-GB" dirty="0">
                <a:solidFill>
                  <a:schemeClr val="tx1">
                    <a:lumMod val="65000"/>
                    <a:lumOff val="35000"/>
                  </a:schemeClr>
                </a:solidFill>
              </a:rPr>
              <a:t>A list of the main duties and responsibilities</a:t>
            </a:r>
          </a:p>
          <a:p>
            <a:pPr marL="285750" indent="-285750">
              <a:buFont typeface="Arial" panose="020B0604020202020204" pitchFamily="34" charset="0"/>
              <a:buChar char="•"/>
            </a:pPr>
            <a:r>
              <a:rPr lang="en-GB" dirty="0">
                <a:solidFill>
                  <a:schemeClr val="tx1">
                    <a:lumMod val="65000"/>
                    <a:lumOff val="35000"/>
                  </a:schemeClr>
                </a:solidFill>
              </a:rPr>
              <a:t>Essential &amp; Desirable skills/qualifications </a:t>
            </a:r>
          </a:p>
          <a:p>
            <a:pPr marL="285750" indent="-285750">
              <a:buFont typeface="Arial" panose="020B0604020202020204" pitchFamily="34" charset="0"/>
              <a:buChar char="•"/>
            </a:pPr>
            <a:r>
              <a:rPr lang="en-GB" dirty="0">
                <a:solidFill>
                  <a:schemeClr val="tx1">
                    <a:lumMod val="65000"/>
                    <a:lumOff val="35000"/>
                  </a:schemeClr>
                </a:solidFill>
              </a:rPr>
              <a:t>Salary and benefits</a:t>
            </a:r>
          </a:p>
          <a:p>
            <a:pPr marL="285750" indent="-285750">
              <a:buFont typeface="Arial" panose="020B0604020202020204" pitchFamily="34" charset="0"/>
              <a:buChar char="•"/>
            </a:pPr>
            <a:r>
              <a:rPr lang="en-GB" dirty="0">
                <a:solidFill>
                  <a:schemeClr val="tx1">
                    <a:lumMod val="65000"/>
                    <a:lumOff val="35000"/>
                  </a:schemeClr>
                </a:solidFill>
              </a:rPr>
              <a:t>Examples of typical projects to help to illustrate the requirements</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59</a:t>
            </a:fld>
            <a:endParaRPr lang="en-US"/>
          </a:p>
        </p:txBody>
      </p:sp>
    </p:spTree>
    <p:extLst>
      <p:ext uri="{BB962C8B-B14F-4D97-AF65-F5344CB8AC3E}">
        <p14:creationId xmlns:p14="http://schemas.microsoft.com/office/powerpoint/2010/main" val="3962734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lumMod val="65000"/>
                    <a:lumOff val="35000"/>
                  </a:schemeClr>
                </a:solidFill>
              </a:rPr>
              <a:t>A person specification should include:</a:t>
            </a:r>
          </a:p>
          <a:p>
            <a:endParaRPr lang="en-GB" sz="1200" dirty="0">
              <a:solidFill>
                <a:schemeClr val="tx1">
                  <a:lumMod val="65000"/>
                  <a:lumOff val="35000"/>
                </a:schemeClr>
              </a:solidFill>
            </a:endParaRPr>
          </a:p>
          <a:p>
            <a:pPr marL="285750" lvl="0" indent="-285750">
              <a:buFont typeface="Arial" panose="020B0604020202020204" pitchFamily="34" charset="0"/>
              <a:buChar char="•"/>
            </a:pPr>
            <a:r>
              <a:rPr lang="en-GB" sz="1200" dirty="0">
                <a:solidFill>
                  <a:schemeClr val="tx1">
                    <a:lumMod val="65000"/>
                    <a:lumOff val="35000"/>
                  </a:schemeClr>
                </a:solidFill>
              </a:rPr>
              <a:t>The technical, organisational, communicative and creative skills and abilities you expect from an ideal candidate</a:t>
            </a:r>
            <a:br>
              <a:rPr lang="en-GB" sz="1200" dirty="0">
                <a:solidFill>
                  <a:schemeClr val="tx1">
                    <a:lumMod val="65000"/>
                    <a:lumOff val="35000"/>
                  </a:schemeClr>
                </a:solidFill>
              </a:rPr>
            </a:br>
            <a:endParaRPr lang="en-GB" sz="1200" dirty="0">
              <a:solidFill>
                <a:schemeClr val="tx1">
                  <a:lumMod val="65000"/>
                  <a:lumOff val="35000"/>
                </a:schemeClr>
              </a:solidFill>
            </a:endParaRPr>
          </a:p>
          <a:p>
            <a:pPr marL="285750" lvl="0" indent="-285750">
              <a:buFont typeface="Arial" panose="020B0604020202020204" pitchFamily="34" charset="0"/>
              <a:buChar char="•"/>
            </a:pPr>
            <a:r>
              <a:rPr lang="en-GB" sz="1200" dirty="0">
                <a:solidFill>
                  <a:schemeClr val="tx1">
                    <a:lumMod val="65000"/>
                    <a:lumOff val="35000"/>
                  </a:schemeClr>
                </a:solidFill>
              </a:rPr>
              <a:t>Any specific qualifications or education required for the role</a:t>
            </a:r>
            <a:br>
              <a:rPr lang="en-GB" sz="1200" dirty="0">
                <a:solidFill>
                  <a:schemeClr val="tx1">
                    <a:lumMod val="65000"/>
                    <a:lumOff val="35000"/>
                  </a:schemeClr>
                </a:solidFill>
              </a:rPr>
            </a:br>
            <a:endParaRPr lang="en-GB" sz="1200" dirty="0">
              <a:solidFill>
                <a:schemeClr val="tx1">
                  <a:lumMod val="65000"/>
                  <a:lumOff val="35000"/>
                </a:schemeClr>
              </a:solidFill>
            </a:endParaRPr>
          </a:p>
          <a:p>
            <a:pPr marL="285750" lvl="0" indent="-285750">
              <a:buFont typeface="Arial" panose="020B0604020202020204" pitchFamily="34" charset="0"/>
              <a:buChar char="•"/>
            </a:pPr>
            <a:r>
              <a:rPr lang="en-GB" sz="1200" dirty="0">
                <a:solidFill>
                  <a:schemeClr val="tx1">
                    <a:lumMod val="65000"/>
                    <a:lumOff val="35000"/>
                  </a:schemeClr>
                </a:solidFill>
              </a:rPr>
              <a:t>The level of experience needed in either similar organisations or equivalent roles</a:t>
            </a:r>
            <a:br>
              <a:rPr lang="en-GB" sz="1200" dirty="0">
                <a:solidFill>
                  <a:schemeClr val="tx1">
                    <a:lumMod val="65000"/>
                    <a:lumOff val="35000"/>
                  </a:schemeClr>
                </a:solidFill>
              </a:rPr>
            </a:br>
            <a:endParaRPr lang="en-GB" sz="1200" dirty="0">
              <a:solidFill>
                <a:schemeClr val="tx1">
                  <a:lumMod val="65000"/>
                  <a:lumOff val="35000"/>
                </a:schemeClr>
              </a:solidFill>
            </a:endParaRPr>
          </a:p>
          <a:p>
            <a:pPr marL="285750" lvl="0" indent="-285750">
              <a:buFont typeface="Arial" panose="020B0604020202020204" pitchFamily="34" charset="0"/>
              <a:buChar char="•"/>
            </a:pPr>
            <a:r>
              <a:rPr lang="en-GB" sz="1200" dirty="0">
                <a:solidFill>
                  <a:schemeClr val="tx1">
                    <a:lumMod val="65000"/>
                    <a:lumOff val="35000"/>
                  </a:schemeClr>
                </a:solidFill>
              </a:rPr>
              <a:t>The kind of personality that would fit in with your team</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a:solidFill>
                  <a:schemeClr val="tx1">
                    <a:lumMod val="65000"/>
                    <a:lumOff val="35000"/>
                  </a:schemeClr>
                </a:solidFill>
              </a:rPr>
              <a:t>Character traits that are likely to help them to do the job effectively</a:t>
            </a:r>
            <a:br>
              <a:rPr lang="en-GB" sz="1200" dirty="0">
                <a:solidFill>
                  <a:schemeClr val="tx1">
                    <a:lumMod val="65000"/>
                    <a:lumOff val="35000"/>
                  </a:schemeClr>
                </a:solidFill>
              </a:rPr>
            </a:br>
            <a:endParaRPr lang="en-GB" sz="1200" dirty="0">
              <a:solidFill>
                <a:schemeClr val="tx1">
                  <a:lumMod val="65000"/>
                  <a:lumOff val="35000"/>
                </a:schemeClr>
              </a:solidFill>
            </a:endParaRPr>
          </a:p>
          <a:p>
            <a:pPr marL="285750" lvl="0" indent="-285750">
              <a:buFont typeface="Arial" panose="020B0604020202020204" pitchFamily="34" charset="0"/>
              <a:buChar char="•"/>
            </a:pPr>
            <a:r>
              <a:rPr lang="en-GB" sz="1200" dirty="0">
                <a:solidFill>
                  <a:schemeClr val="tx1">
                    <a:lumMod val="65000"/>
                    <a:lumOff val="35000"/>
                  </a:schemeClr>
                </a:solidFill>
              </a:rPr>
              <a:t>Any preferred achievements, </a:t>
            </a:r>
            <a:r>
              <a:rPr lang="en-GB" sz="1200" dirty="0" err="1">
                <a:solidFill>
                  <a:schemeClr val="tx1">
                    <a:lumMod val="65000"/>
                    <a:lumOff val="35000"/>
                  </a:schemeClr>
                </a:solidFill>
              </a:rPr>
              <a:t>eg</a:t>
            </a:r>
            <a:r>
              <a:rPr lang="en-GB" sz="1200" dirty="0">
                <a:solidFill>
                  <a:schemeClr val="tx1">
                    <a:lumMod val="65000"/>
                    <a:lumOff val="35000"/>
                  </a:schemeClr>
                </a:solidFill>
              </a:rPr>
              <a:t> volunteering</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60</a:t>
            </a:fld>
            <a:endParaRPr lang="en-US"/>
          </a:p>
        </p:txBody>
      </p:sp>
    </p:spTree>
    <p:extLst>
      <p:ext uri="{BB962C8B-B14F-4D97-AF65-F5344CB8AC3E}">
        <p14:creationId xmlns:p14="http://schemas.microsoft.com/office/powerpoint/2010/main" val="323407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640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have a vacancy, you should be posting it to job search sites straight away. </a:t>
            </a:r>
          </a:p>
          <a:p>
            <a:endParaRPr lang="en-US" dirty="0"/>
          </a:p>
          <a:p>
            <a:r>
              <a:rPr lang="en-US" dirty="0"/>
              <a:t>Many job-seekers use these as their first port of call now, so you would really be missing out if you aren’t using them. You can post your vacancy for free but in order to </a:t>
            </a:r>
            <a:r>
              <a:rPr lang="en-US" dirty="0" err="1"/>
              <a:t>maximise</a:t>
            </a:r>
            <a:r>
              <a:rPr lang="en-US" dirty="0"/>
              <a:t> your visibility, it is recommended to put some money behind your advert. </a:t>
            </a:r>
          </a:p>
          <a:p>
            <a:endParaRPr lang="en-US" dirty="0"/>
          </a:p>
          <a:p>
            <a:r>
              <a:rPr lang="en-US" dirty="0"/>
              <a:t>This ensures that you stay at the top of relevant job searches and don’t get lost in the sea of vacancies, and you are able to put as much or as little budget behind it as you want. You can also narrow the search to ensure you’re hitting the right type of candidate.</a:t>
            </a:r>
          </a:p>
          <a:p>
            <a:endParaRPr lang="en-US" dirty="0"/>
          </a:p>
          <a:p>
            <a:r>
              <a:rPr lang="en-US" dirty="0"/>
              <a:t>Using job search sites also enables you to track your advert, you can easily organize applications and can keep track of which candidates you might want to progress to the next stage of the process.</a:t>
            </a:r>
          </a:p>
        </p:txBody>
      </p:sp>
      <p:sp>
        <p:nvSpPr>
          <p:cNvPr id="4" name="Slide Number Placeholder 3"/>
          <p:cNvSpPr>
            <a:spLocks noGrp="1"/>
          </p:cNvSpPr>
          <p:nvPr>
            <p:ph type="sldNum" sz="quarter" idx="5"/>
          </p:nvPr>
        </p:nvSpPr>
        <p:spPr/>
        <p:txBody>
          <a:bodyPr/>
          <a:lstStyle/>
          <a:p>
            <a:fld id="{9486B38D-7D66-7F40-BDE1-318D05D6C2B0}" type="slidenum">
              <a:rPr lang="en-US" smtClean="0"/>
              <a:t>61</a:t>
            </a:fld>
            <a:endParaRPr lang="en-US"/>
          </a:p>
        </p:txBody>
      </p:sp>
    </p:spTree>
    <p:extLst>
      <p:ext uri="{BB962C8B-B14F-4D97-AF65-F5344CB8AC3E}">
        <p14:creationId xmlns:p14="http://schemas.microsoft.com/office/powerpoint/2010/main" val="3275029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is a great way of advertising a role and has become increasingly important for those looking for work.</a:t>
            </a:r>
          </a:p>
          <a:p>
            <a:endParaRPr lang="en-US" dirty="0"/>
          </a:p>
          <a:p>
            <a:r>
              <a:rPr lang="en-US" dirty="0"/>
              <a:t>Facebook, Twitter, Instagram and especially LinkedIn are used by potential candidates, so make sure you post your vacancy across every channel you have a presence on.</a:t>
            </a:r>
          </a:p>
          <a:p>
            <a:endParaRPr lang="en-US" dirty="0"/>
          </a:p>
          <a:p>
            <a:r>
              <a:rPr lang="en-US" dirty="0"/>
              <a:t>As well as the obvious benefit of reaching more people, you may find some candidates who are already familiar with your business. These may be people who like what you do, have been a customer in the past, know who you are through word of mouth, all of which would be beneficial in terms of getting to know you and your business.</a:t>
            </a:r>
          </a:p>
        </p:txBody>
      </p:sp>
      <p:sp>
        <p:nvSpPr>
          <p:cNvPr id="4" name="Slide Number Placeholder 3"/>
          <p:cNvSpPr>
            <a:spLocks noGrp="1"/>
          </p:cNvSpPr>
          <p:nvPr>
            <p:ph type="sldNum" sz="quarter" idx="5"/>
          </p:nvPr>
        </p:nvSpPr>
        <p:spPr/>
        <p:txBody>
          <a:bodyPr/>
          <a:lstStyle/>
          <a:p>
            <a:fld id="{9486B38D-7D66-7F40-BDE1-318D05D6C2B0}" type="slidenum">
              <a:rPr lang="en-US" smtClean="0"/>
              <a:t>62</a:t>
            </a:fld>
            <a:endParaRPr lang="en-US"/>
          </a:p>
        </p:txBody>
      </p:sp>
    </p:spTree>
    <p:extLst>
      <p:ext uri="{BB962C8B-B14F-4D97-AF65-F5344CB8AC3E}">
        <p14:creationId xmlns:p14="http://schemas.microsoft.com/office/powerpoint/2010/main" val="1176025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rush in and use the first agency you talk to. First of all, decide whether using an agency is the right thing to do. </a:t>
            </a:r>
            <a:br>
              <a:rPr lang="en-US" dirty="0"/>
            </a:br>
            <a:br>
              <a:rPr lang="en-US" dirty="0"/>
            </a:br>
            <a:r>
              <a:rPr lang="en-US" dirty="0"/>
              <a:t>Weigh up the benefits against the cost, is it something you could handle yourself or would the expertise of an agency make a huge difference?</a:t>
            </a:r>
          </a:p>
        </p:txBody>
      </p:sp>
      <p:sp>
        <p:nvSpPr>
          <p:cNvPr id="4" name="Slide Number Placeholder 3"/>
          <p:cNvSpPr>
            <a:spLocks noGrp="1"/>
          </p:cNvSpPr>
          <p:nvPr>
            <p:ph type="sldNum" sz="quarter" idx="5"/>
          </p:nvPr>
        </p:nvSpPr>
        <p:spPr/>
        <p:txBody>
          <a:bodyPr/>
          <a:lstStyle/>
          <a:p>
            <a:fld id="{9486B38D-7D66-7F40-BDE1-318D05D6C2B0}" type="slidenum">
              <a:rPr lang="en-US" smtClean="0"/>
              <a:t>63</a:t>
            </a:fld>
            <a:endParaRPr lang="en-US"/>
          </a:p>
        </p:txBody>
      </p:sp>
    </p:spTree>
    <p:extLst>
      <p:ext uri="{BB962C8B-B14F-4D97-AF65-F5344CB8AC3E}">
        <p14:creationId xmlns:p14="http://schemas.microsoft.com/office/powerpoint/2010/main" val="20051650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 agency will be the ones finding your next employee, so it’s vital that you select the right agency for you and that you can work with them.</a:t>
            </a:r>
          </a:p>
          <a:p>
            <a:endParaRPr lang="en-US" dirty="0"/>
          </a:p>
          <a:p>
            <a:r>
              <a:rPr lang="en-US" dirty="0"/>
              <a:t>Consider their experience and how well they know your industry. </a:t>
            </a:r>
          </a:p>
          <a:p>
            <a:endParaRPr lang="en-US" dirty="0"/>
          </a:p>
          <a:p>
            <a:r>
              <a:rPr lang="en-US" dirty="0"/>
              <a:t>Do they have a proven track record in your field? </a:t>
            </a:r>
          </a:p>
          <a:p>
            <a:endParaRPr lang="en-US" dirty="0"/>
          </a:p>
          <a:p>
            <a:r>
              <a:rPr lang="en-US" dirty="0"/>
              <a:t>Do they have a database of candidates that are already looking for work? </a:t>
            </a:r>
          </a:p>
          <a:p>
            <a:endParaRPr lang="en-US" dirty="0"/>
          </a:p>
          <a:p>
            <a:r>
              <a:rPr lang="en-US" dirty="0"/>
              <a:t>Do they understand the type of candidate you’re looking for?</a:t>
            </a:r>
          </a:p>
          <a:p>
            <a:endParaRPr lang="en-US" dirty="0"/>
          </a:p>
          <a:p>
            <a:r>
              <a:rPr lang="en-US" dirty="0"/>
              <a:t>Build a relationship with your agency so they understand your business and who would and wouldn’t fit in with you.</a:t>
            </a:r>
          </a:p>
        </p:txBody>
      </p:sp>
      <p:sp>
        <p:nvSpPr>
          <p:cNvPr id="4" name="Slide Number Placeholder 3"/>
          <p:cNvSpPr>
            <a:spLocks noGrp="1"/>
          </p:cNvSpPr>
          <p:nvPr>
            <p:ph type="sldNum" sz="quarter" idx="5"/>
          </p:nvPr>
        </p:nvSpPr>
        <p:spPr/>
        <p:txBody>
          <a:bodyPr/>
          <a:lstStyle/>
          <a:p>
            <a:fld id="{9486B38D-7D66-7F40-BDE1-318D05D6C2B0}" type="slidenum">
              <a:rPr lang="en-US" smtClean="0"/>
              <a:t>64</a:t>
            </a:fld>
            <a:endParaRPr lang="en-US"/>
          </a:p>
        </p:txBody>
      </p:sp>
    </p:spTree>
    <p:extLst>
      <p:ext uri="{BB962C8B-B14F-4D97-AF65-F5344CB8AC3E}">
        <p14:creationId xmlns:p14="http://schemas.microsoft.com/office/powerpoint/2010/main" val="1727216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build a healthy relationship with your agency, they should know your business inside and out and be able to identify who would and wouldn’t fit in with it.</a:t>
            </a:r>
          </a:p>
          <a:p>
            <a:endParaRPr lang="en-US" dirty="0"/>
          </a:p>
          <a:p>
            <a:r>
              <a:rPr lang="en-US" dirty="0"/>
              <a:t>The last thing is you want is to be paying someone to find you the wrong candidates, so make sure you get to know your account managers and they can represent your business well to prospective employees.</a:t>
            </a:r>
          </a:p>
        </p:txBody>
      </p:sp>
      <p:sp>
        <p:nvSpPr>
          <p:cNvPr id="4" name="Slide Number Placeholder 3"/>
          <p:cNvSpPr>
            <a:spLocks noGrp="1"/>
          </p:cNvSpPr>
          <p:nvPr>
            <p:ph type="sldNum" sz="quarter" idx="5"/>
          </p:nvPr>
        </p:nvSpPr>
        <p:spPr/>
        <p:txBody>
          <a:bodyPr/>
          <a:lstStyle/>
          <a:p>
            <a:fld id="{9486B38D-7D66-7F40-BDE1-318D05D6C2B0}" type="slidenum">
              <a:rPr lang="en-US" smtClean="0"/>
              <a:t>65</a:t>
            </a:fld>
            <a:endParaRPr lang="en-US"/>
          </a:p>
        </p:txBody>
      </p:sp>
    </p:spTree>
    <p:extLst>
      <p:ext uri="{BB962C8B-B14F-4D97-AF65-F5344CB8AC3E}">
        <p14:creationId xmlns:p14="http://schemas.microsoft.com/office/powerpoint/2010/main" val="1776956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 good recruitment partner should understand your industry as well as you do and be able to offer up that knowledge in order to assist your business to get the right candidate. Don’t be afraid to let them take the lead on finding candidates and trust them to know the industry well enough to make the right call for you. </a:t>
            </a:r>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66</a:t>
            </a:fld>
            <a:endParaRPr lang="en-US"/>
          </a:p>
        </p:txBody>
      </p:sp>
    </p:spTree>
    <p:extLst>
      <p:ext uri="{BB962C8B-B14F-4D97-AF65-F5344CB8AC3E}">
        <p14:creationId xmlns:p14="http://schemas.microsoft.com/office/powerpoint/2010/main" val="2999355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running your business, finding the time to look at hundreds of CV’s and job applications can be impossible, never mind filtering the right candidates to the next stage.</a:t>
            </a:r>
          </a:p>
          <a:p>
            <a:endParaRPr lang="en-US" dirty="0"/>
          </a:p>
          <a:p>
            <a:r>
              <a:rPr lang="en-US" dirty="0"/>
              <a:t>Outsourcing your recruitment means you don’t have to, your agency will do the hard work for you and present you with only the best candidates who are worthy of the next stage. </a:t>
            </a:r>
          </a:p>
        </p:txBody>
      </p:sp>
      <p:sp>
        <p:nvSpPr>
          <p:cNvPr id="4" name="Slide Number Placeholder 3"/>
          <p:cNvSpPr>
            <a:spLocks noGrp="1"/>
          </p:cNvSpPr>
          <p:nvPr>
            <p:ph type="sldNum" sz="quarter" idx="5"/>
          </p:nvPr>
        </p:nvSpPr>
        <p:spPr/>
        <p:txBody>
          <a:bodyPr/>
          <a:lstStyle/>
          <a:p>
            <a:fld id="{9486B38D-7D66-7F40-BDE1-318D05D6C2B0}" type="slidenum">
              <a:rPr lang="en-US" smtClean="0"/>
              <a:t>67</a:t>
            </a:fld>
            <a:endParaRPr lang="en-US"/>
          </a:p>
        </p:txBody>
      </p:sp>
    </p:spTree>
    <p:extLst>
      <p:ext uri="{BB962C8B-B14F-4D97-AF65-F5344CB8AC3E}">
        <p14:creationId xmlns:p14="http://schemas.microsoft.com/office/powerpoint/2010/main" val="1118665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hiring process doesn’t always run smoothly and you may need to have some difficult and sensitive conversations. Having an agency have those conversations for you can mean you stay out of any awkward disputes that may impact your working relationship with the candidate in the future.</a:t>
            </a:r>
          </a:p>
        </p:txBody>
      </p:sp>
      <p:sp>
        <p:nvSpPr>
          <p:cNvPr id="4" name="Slide Number Placeholder 3"/>
          <p:cNvSpPr>
            <a:spLocks noGrp="1"/>
          </p:cNvSpPr>
          <p:nvPr>
            <p:ph type="sldNum" sz="quarter" idx="5"/>
          </p:nvPr>
        </p:nvSpPr>
        <p:spPr/>
        <p:txBody>
          <a:bodyPr/>
          <a:lstStyle/>
          <a:p>
            <a:fld id="{9486B38D-7D66-7F40-BDE1-318D05D6C2B0}" type="slidenum">
              <a:rPr lang="en-US" smtClean="0"/>
              <a:t>68</a:t>
            </a:fld>
            <a:endParaRPr lang="en-US"/>
          </a:p>
        </p:txBody>
      </p:sp>
    </p:spTree>
    <p:extLst>
      <p:ext uri="{BB962C8B-B14F-4D97-AF65-F5344CB8AC3E}">
        <p14:creationId xmlns:p14="http://schemas.microsoft.com/office/powerpoint/2010/main" val="32050657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69</a:t>
            </a:fld>
            <a:endParaRPr lang="en-US"/>
          </a:p>
        </p:txBody>
      </p:sp>
    </p:spTree>
    <p:extLst>
      <p:ext uri="{BB962C8B-B14F-4D97-AF65-F5344CB8AC3E}">
        <p14:creationId xmlns:p14="http://schemas.microsoft.com/office/powerpoint/2010/main" val="1974914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closed your advert, the next step is reviewing the applications and choosing which candidates you would like to take to the interview process. </a:t>
            </a:r>
          </a:p>
          <a:p>
            <a:endParaRPr lang="en-US" dirty="0"/>
          </a:p>
          <a:p>
            <a:r>
              <a:rPr lang="en-US" dirty="0"/>
              <a:t>This is where you need to know exactly what you are looking for and review every application thoroughly, because those that you take to interview are where your next employee is. Be really clear on what you’re looking for and </a:t>
            </a:r>
            <a:r>
              <a:rPr lang="en-US" dirty="0" err="1"/>
              <a:t>analyse</a:t>
            </a:r>
            <a:r>
              <a:rPr lang="en-US" dirty="0"/>
              <a:t> each application based off the criteria you have set, and try not too select too many people for interview. You ideally don’t want any more than 8-10 candidates for a telephone interview. </a:t>
            </a:r>
          </a:p>
        </p:txBody>
      </p:sp>
      <p:sp>
        <p:nvSpPr>
          <p:cNvPr id="4" name="Slide Number Placeholder 3"/>
          <p:cNvSpPr>
            <a:spLocks noGrp="1"/>
          </p:cNvSpPr>
          <p:nvPr>
            <p:ph type="sldNum" sz="quarter" idx="5"/>
          </p:nvPr>
        </p:nvSpPr>
        <p:spPr/>
        <p:txBody>
          <a:bodyPr/>
          <a:lstStyle/>
          <a:p>
            <a:fld id="{9486B38D-7D66-7F40-BDE1-318D05D6C2B0}" type="slidenum">
              <a:rPr lang="en-US" smtClean="0"/>
              <a:t>70</a:t>
            </a:fld>
            <a:endParaRPr lang="en-US"/>
          </a:p>
        </p:txBody>
      </p:sp>
    </p:spTree>
    <p:extLst>
      <p:ext uri="{BB962C8B-B14F-4D97-AF65-F5344CB8AC3E}">
        <p14:creationId xmlns:p14="http://schemas.microsoft.com/office/powerpoint/2010/main" val="41822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chosen the candidates that you’d like to interview, let them know as soon as possible that you’d like an initial interview with them. This conversation doesn’t have to go into too much detail about the role but is more a chance for you to find out more about their personality and about their experience. </a:t>
            </a:r>
          </a:p>
          <a:p>
            <a:endParaRPr lang="en-US" dirty="0"/>
          </a:p>
          <a:p>
            <a:r>
              <a:rPr lang="en-US" dirty="0"/>
              <a:t>It’s an opportunity for you to get an initial impression of the candidate and to see whether they can back up and elaborate on what they have put in their application/CV. </a:t>
            </a:r>
          </a:p>
          <a:p>
            <a:endParaRPr lang="en-US" dirty="0"/>
          </a:p>
          <a:p>
            <a:r>
              <a:rPr lang="en-US" dirty="0"/>
              <a:t>Once you have had an initial conversation, select your most </a:t>
            </a:r>
            <a:r>
              <a:rPr lang="en-US" dirty="0" err="1"/>
              <a:t>favoured</a:t>
            </a:r>
            <a:r>
              <a:rPr lang="en-US" dirty="0"/>
              <a:t> candidates for an in-person interview. The second interview gives you the chance to talk more specifically about the role and how the candidates would fit in, how suitable they would be and whether they are a good fit for you and your business. You want to try and interview 4-5 people in person.</a:t>
            </a:r>
          </a:p>
        </p:txBody>
      </p:sp>
      <p:sp>
        <p:nvSpPr>
          <p:cNvPr id="4" name="Slide Number Placeholder 3"/>
          <p:cNvSpPr>
            <a:spLocks noGrp="1"/>
          </p:cNvSpPr>
          <p:nvPr>
            <p:ph type="sldNum" sz="quarter" idx="5"/>
          </p:nvPr>
        </p:nvSpPr>
        <p:spPr/>
        <p:txBody>
          <a:bodyPr/>
          <a:lstStyle/>
          <a:p>
            <a:fld id="{9486B38D-7D66-7F40-BDE1-318D05D6C2B0}" type="slidenum">
              <a:rPr lang="en-US" smtClean="0"/>
              <a:t>71</a:t>
            </a:fld>
            <a:endParaRPr lang="en-US"/>
          </a:p>
        </p:txBody>
      </p:sp>
    </p:spTree>
    <p:extLst>
      <p:ext uri="{BB962C8B-B14F-4D97-AF65-F5344CB8AC3E}">
        <p14:creationId xmlns:p14="http://schemas.microsoft.com/office/powerpoint/2010/main" val="32414435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chosen the candidates that you’d like to interview, let them know as soon as possible that you’d like an initial interview with them. This conversation doesn’t have to go into too much detail about the role but is more a chance for you to find out more about their personality and about their experience. </a:t>
            </a:r>
          </a:p>
          <a:p>
            <a:endParaRPr lang="en-US" dirty="0"/>
          </a:p>
          <a:p>
            <a:r>
              <a:rPr lang="en-US" dirty="0"/>
              <a:t>It’s an opportunity for you to get an initial impression of the candidate and to see whether they can back up and elaborate on what they have put in their application/CV. </a:t>
            </a:r>
          </a:p>
          <a:p>
            <a:endParaRPr lang="en-US" dirty="0"/>
          </a:p>
          <a:p>
            <a:r>
              <a:rPr lang="en-US" dirty="0"/>
              <a:t>Once you have had an initial conversation, select your most </a:t>
            </a:r>
            <a:r>
              <a:rPr lang="en-US" dirty="0" err="1"/>
              <a:t>favoured</a:t>
            </a:r>
            <a:r>
              <a:rPr lang="en-US" dirty="0"/>
              <a:t> candidates for an in-person interview. The second interview gives you the chance to talk more specifically about the role and how the candidates would fit in, how suitable they would be and whether they are a good fit for you and your business. You want to try and interview 4-5 people in person.</a:t>
            </a:r>
          </a:p>
        </p:txBody>
      </p:sp>
      <p:sp>
        <p:nvSpPr>
          <p:cNvPr id="4" name="Slide Number Placeholder 3"/>
          <p:cNvSpPr>
            <a:spLocks noGrp="1"/>
          </p:cNvSpPr>
          <p:nvPr>
            <p:ph type="sldNum" sz="quarter" idx="5"/>
          </p:nvPr>
        </p:nvSpPr>
        <p:spPr/>
        <p:txBody>
          <a:bodyPr/>
          <a:lstStyle/>
          <a:p>
            <a:fld id="{9486B38D-7D66-7F40-BDE1-318D05D6C2B0}" type="slidenum">
              <a:rPr lang="en-US" smtClean="0"/>
              <a:t>72</a:t>
            </a:fld>
            <a:endParaRPr lang="en-US"/>
          </a:p>
        </p:txBody>
      </p:sp>
    </p:spTree>
    <p:extLst>
      <p:ext uri="{BB962C8B-B14F-4D97-AF65-F5344CB8AC3E}">
        <p14:creationId xmlns:p14="http://schemas.microsoft.com/office/powerpoint/2010/main" val="1040303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had an initial conversation, select your most </a:t>
            </a:r>
            <a:r>
              <a:rPr lang="en-US" dirty="0" err="1"/>
              <a:t>favoured</a:t>
            </a:r>
            <a:r>
              <a:rPr lang="en-US" dirty="0"/>
              <a:t> candidates for an in-person interview. The second interview gives you the chance to talk more specifically about the role and how the candidates would fit in, how they would deal with certain scenarios, how suitable they would be and whether they are a good fit for you and your business. You want to try and interview 4-5 people in person.</a:t>
            </a:r>
          </a:p>
          <a:p>
            <a:endParaRPr lang="en-US" dirty="0"/>
          </a:p>
          <a:p>
            <a:r>
              <a:rPr lang="en-US" dirty="0"/>
              <a:t>This is the last time you will meet a candidate before making your decision, so here you want to be absolutely sure that you are asking the right questions and getting the right information from them. </a:t>
            </a:r>
          </a:p>
        </p:txBody>
      </p:sp>
      <p:sp>
        <p:nvSpPr>
          <p:cNvPr id="4" name="Slide Number Placeholder 3"/>
          <p:cNvSpPr>
            <a:spLocks noGrp="1"/>
          </p:cNvSpPr>
          <p:nvPr>
            <p:ph type="sldNum" sz="quarter" idx="5"/>
          </p:nvPr>
        </p:nvSpPr>
        <p:spPr/>
        <p:txBody>
          <a:bodyPr/>
          <a:lstStyle/>
          <a:p>
            <a:fld id="{9486B38D-7D66-7F40-BDE1-318D05D6C2B0}" type="slidenum">
              <a:rPr lang="en-US" smtClean="0"/>
              <a:t>73</a:t>
            </a:fld>
            <a:endParaRPr lang="en-US"/>
          </a:p>
        </p:txBody>
      </p:sp>
    </p:spTree>
    <p:extLst>
      <p:ext uri="{BB962C8B-B14F-4D97-AF65-F5344CB8AC3E}">
        <p14:creationId xmlns:p14="http://schemas.microsoft.com/office/powerpoint/2010/main" val="3372521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Interviews often show up red flags in a candidate, and there are plenty of things to look out for.</a:t>
            </a:r>
          </a:p>
          <a:p>
            <a:endParaRPr lang="en-US" dirty="0"/>
          </a:p>
          <a:p>
            <a:r>
              <a:rPr lang="en-US" dirty="0"/>
              <a:t>Are they on time? If they can’t be on time to an interview, will they be on time for work?</a:t>
            </a:r>
          </a:p>
          <a:p>
            <a:r>
              <a:rPr lang="en-US" dirty="0"/>
              <a:t>Are they well presented? Have they made an effort with their appearance and how they are presenting themselves to you?</a:t>
            </a:r>
          </a:p>
          <a:p>
            <a:r>
              <a:rPr lang="en-US" dirty="0"/>
              <a:t>Does their CV stack up? Have they been totally truthful on their CV?</a:t>
            </a:r>
          </a:p>
          <a:p>
            <a:r>
              <a:rPr lang="en-US" dirty="0"/>
              <a:t>Do they show interest in you and your busines or are they just after any old job?</a:t>
            </a:r>
          </a:p>
        </p:txBody>
      </p:sp>
      <p:sp>
        <p:nvSpPr>
          <p:cNvPr id="4" name="Slide Number Placeholder 3"/>
          <p:cNvSpPr>
            <a:spLocks noGrp="1"/>
          </p:cNvSpPr>
          <p:nvPr>
            <p:ph type="sldNum" sz="quarter" idx="5"/>
          </p:nvPr>
        </p:nvSpPr>
        <p:spPr/>
        <p:txBody>
          <a:bodyPr/>
          <a:lstStyle/>
          <a:p>
            <a:fld id="{9486B38D-7D66-7F40-BDE1-318D05D6C2B0}" type="slidenum">
              <a:rPr lang="en-US" smtClean="0"/>
              <a:t>74</a:t>
            </a:fld>
            <a:endParaRPr lang="en-US"/>
          </a:p>
        </p:txBody>
      </p:sp>
    </p:spTree>
    <p:extLst>
      <p:ext uri="{BB962C8B-B14F-4D97-AF65-F5344CB8AC3E}">
        <p14:creationId xmlns:p14="http://schemas.microsoft.com/office/powerpoint/2010/main" val="1890367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found the right person, don’t hesitate. Make them a good offer quickly, you don’t want to wait too long and miss the boat. Offer them the best package you can, and if the money isn’t good enough then get creative – what other benefits can you give them? Finally, make sure both you and they are happy with the deal.</a:t>
            </a:r>
          </a:p>
        </p:txBody>
      </p:sp>
      <p:sp>
        <p:nvSpPr>
          <p:cNvPr id="4" name="Slide Number Placeholder 3"/>
          <p:cNvSpPr>
            <a:spLocks noGrp="1"/>
          </p:cNvSpPr>
          <p:nvPr>
            <p:ph type="sldNum" sz="quarter" idx="5"/>
          </p:nvPr>
        </p:nvSpPr>
        <p:spPr/>
        <p:txBody>
          <a:bodyPr/>
          <a:lstStyle/>
          <a:p>
            <a:fld id="{9486B38D-7D66-7F40-BDE1-318D05D6C2B0}" type="slidenum">
              <a:rPr lang="en-US" smtClean="0"/>
              <a:t>75</a:t>
            </a:fld>
            <a:endParaRPr lang="en-US"/>
          </a:p>
        </p:txBody>
      </p:sp>
    </p:spTree>
    <p:extLst>
      <p:ext uri="{BB962C8B-B14F-4D97-AF65-F5344CB8AC3E}">
        <p14:creationId xmlns:p14="http://schemas.microsoft.com/office/powerpoint/2010/main" val="1665701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154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will be obliged to accept work offered and the employer must provide work</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will be subject to more control over how they perform their work</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may be subject to restrictions around working for other people during and after their employment</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must work exclusively for their employer, at a location and for a time period determined by the employer</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won’t be able to get someone else to do the work for them</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will likely be paid by the hour, week or month, based on an annual salary or hourly rate agreed at the start of the employment.</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78</a:t>
            </a:fld>
            <a:endParaRPr lang="en-US"/>
          </a:p>
        </p:txBody>
      </p:sp>
    </p:spTree>
    <p:extLst>
      <p:ext uri="{BB962C8B-B14F-4D97-AF65-F5344CB8AC3E}">
        <p14:creationId xmlns:p14="http://schemas.microsoft.com/office/powerpoint/2010/main" val="882339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A specialized skill set:</a:t>
            </a:r>
            <a:r>
              <a:rPr lang="en-GB" sz="1200" b="0" i="0" kern="1200" dirty="0">
                <a:solidFill>
                  <a:schemeClr val="tx1"/>
                </a:solidFill>
                <a:effectLst/>
                <a:latin typeface="+mn-lt"/>
                <a:ea typeface="+mn-ea"/>
                <a:cs typeface="+mn-cs"/>
              </a:rPr>
              <a:t> Contractors can bring skills and talent to the organisation that you may not need to access on a day-to-day basis.</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Less HR admin:</a:t>
            </a:r>
            <a:r>
              <a:rPr lang="en-GB" sz="1200" b="0" i="0" kern="1200" dirty="0">
                <a:solidFill>
                  <a:schemeClr val="tx1"/>
                </a:solidFill>
                <a:effectLst/>
                <a:latin typeface="+mn-lt"/>
                <a:ea typeface="+mn-ea"/>
                <a:cs typeface="+mn-cs"/>
              </a:rPr>
              <a:t> You won’t have to organize PAYE or contribute to National Insurance for contractors as they’ll be responsible for dealing with this themselves. And as they won’t benefit from sick pay or holiday, you won’t have to manage the HR admin that comes with this.</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Good for urgent or temporary work demands:</a:t>
            </a:r>
            <a:r>
              <a:rPr lang="en-GB" sz="1200" b="0" i="0" kern="1200" dirty="0">
                <a:solidFill>
                  <a:schemeClr val="tx1"/>
                </a:solidFill>
                <a:effectLst/>
                <a:latin typeface="+mn-lt"/>
                <a:ea typeface="+mn-ea"/>
                <a:cs typeface="+mn-cs"/>
              </a:rPr>
              <a:t> If you need help fast, someone with specific skills who is ready to do the job can be a great help. They won’t need to have an </a:t>
            </a:r>
            <a:r>
              <a:rPr lang="en-GB" sz="1200" b="0" i="0" u="none" strike="noStrike" kern="1200" dirty="0">
                <a:solidFill>
                  <a:schemeClr val="tx1"/>
                </a:solidFill>
                <a:effectLst/>
                <a:latin typeface="+mn-lt"/>
                <a:ea typeface="+mn-ea"/>
                <a:cs typeface="+mn-cs"/>
                <a:hlinkClick r:id="rId3"/>
              </a:rPr>
              <a:t>induction</a:t>
            </a:r>
            <a:r>
              <a:rPr lang="en-GB" sz="1200" b="0" i="0" kern="1200" dirty="0">
                <a:solidFill>
                  <a:schemeClr val="tx1"/>
                </a:solidFill>
                <a:effectLst/>
                <a:latin typeface="+mn-lt"/>
                <a:ea typeface="+mn-ea"/>
                <a:cs typeface="+mn-cs"/>
              </a:rPr>
              <a:t> (although you will need to cover some basics), get to know the business or undertake any training – they’ll be able to get stuck in to the work right away.</a:t>
            </a:r>
          </a:p>
          <a:p>
            <a:pPr fontAlgn="base"/>
            <a:r>
              <a:rPr lang="en-GB" sz="1200" b="1" i="0" kern="1200" dirty="0">
                <a:solidFill>
                  <a:schemeClr val="tx1"/>
                </a:solidFill>
                <a:effectLst/>
                <a:latin typeface="+mn-lt"/>
                <a:ea typeface="+mn-ea"/>
                <a:cs typeface="+mn-cs"/>
              </a:rPr>
              <a:t>Flexibility:</a:t>
            </a:r>
            <a:r>
              <a:rPr lang="en-GB" sz="1200" b="0" i="0" kern="1200" dirty="0">
                <a:solidFill>
                  <a:schemeClr val="tx1"/>
                </a:solidFill>
                <a:effectLst/>
                <a:latin typeface="+mn-lt"/>
                <a:ea typeface="+mn-ea"/>
                <a:cs typeface="+mn-cs"/>
              </a:rPr>
              <a:t> If you find that the contractor you’re working with doesn’t quite have the skills to meet your current need, there’s more flexibility around issuing notice and terminating the relationship. Essentially, it’s far easier to replace them with someone more suitable, than if they were an employee.</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Minimise the risk of an inappropriate hire:</a:t>
            </a:r>
            <a:r>
              <a:rPr lang="en-GB" sz="1200" b="0" i="0" kern="1200" dirty="0">
                <a:solidFill>
                  <a:schemeClr val="tx1"/>
                </a:solidFill>
                <a:effectLst/>
                <a:latin typeface="+mn-lt"/>
                <a:ea typeface="+mn-ea"/>
                <a:cs typeface="+mn-cs"/>
              </a:rPr>
              <a:t> If you’re unsure about the most appropriate hire for your current business needs, or whether there’s enough work to employ someone on a permanent basis, taking someone on as a contractor can help you to test out and better define the role you need. This will either help you to shape the role you recruit for, or you might decide to offer a permanent position to the contractor (re-issuing employment contracts, of course!)</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Less obligations as an employer:</a:t>
            </a:r>
            <a:r>
              <a:rPr lang="en-GB" sz="1200" b="0" i="0" kern="1200" dirty="0">
                <a:solidFill>
                  <a:schemeClr val="tx1"/>
                </a:solidFill>
                <a:effectLst/>
                <a:latin typeface="+mn-lt"/>
                <a:ea typeface="+mn-ea"/>
                <a:cs typeface="+mn-cs"/>
              </a:rPr>
              <a:t> You won’t be obliged to continue supplying work and paying contractors if demand in work load reduces, or if their circumstances change. For example, if they want to take maternity or shared parental leave, you wouldn’t have to keep the role open for them or make statutory payments.</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Competitive advantage</a:t>
            </a:r>
            <a:r>
              <a:rPr lang="en-GB" sz="1200" b="0" i="0" kern="1200" dirty="0">
                <a:solidFill>
                  <a:schemeClr val="tx1"/>
                </a:solidFill>
                <a:effectLst/>
                <a:latin typeface="+mn-lt"/>
                <a:ea typeface="+mn-ea"/>
                <a:cs typeface="+mn-cs"/>
              </a:rPr>
              <a:t>: Working with highly skilled specialists, who’ve had a lot of different experiences and insights from within their industry might help you to gain a competitive edge.</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79</a:t>
            </a:fld>
            <a:endParaRPr lang="en-US"/>
          </a:p>
        </p:txBody>
      </p:sp>
    </p:spTree>
    <p:extLst>
      <p:ext uri="{BB962C8B-B14F-4D97-AF65-F5344CB8AC3E}">
        <p14:creationId xmlns:p14="http://schemas.microsoft.com/office/powerpoint/2010/main" val="23911501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KPI’s and objectives, it’s the easiest way of tracking performance. Make sure the KPI’s are achievable and realistic, but not easy.</a:t>
            </a:r>
          </a:p>
        </p:txBody>
      </p:sp>
      <p:sp>
        <p:nvSpPr>
          <p:cNvPr id="4" name="Slide Number Placeholder 3"/>
          <p:cNvSpPr>
            <a:spLocks noGrp="1"/>
          </p:cNvSpPr>
          <p:nvPr>
            <p:ph type="sldNum" sz="quarter" idx="5"/>
          </p:nvPr>
        </p:nvSpPr>
        <p:spPr/>
        <p:txBody>
          <a:bodyPr/>
          <a:lstStyle/>
          <a:p>
            <a:fld id="{9486B38D-7D66-7F40-BDE1-318D05D6C2B0}" type="slidenum">
              <a:rPr lang="en-US" smtClean="0"/>
              <a:t>80</a:t>
            </a:fld>
            <a:endParaRPr lang="en-US"/>
          </a:p>
        </p:txBody>
      </p:sp>
    </p:spTree>
    <p:extLst>
      <p:ext uri="{BB962C8B-B14F-4D97-AF65-F5344CB8AC3E}">
        <p14:creationId xmlns:p14="http://schemas.microsoft.com/office/powerpoint/2010/main" val="4206213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ea typeface="Open Sans Light" panose="020B0306030504020204" pitchFamily="34" charset="0"/>
                <a:cs typeface="Hind Light" panose="02000000000000000000" pitchFamily="2" charset="0"/>
              </a:rPr>
              <a:t>Regardless of what’s written on paper, it’s the working arrangement that determines employment status and you must be careful to not use someone as a sub-contractor if they have become an employee.</a:t>
            </a:r>
          </a:p>
          <a:p>
            <a:pPr marL="285750" indent="-285750" fontAlgn="base">
              <a:buFont typeface="Arial" panose="020B0604020202020204" pitchFamily="34" charset="0"/>
              <a:buChar char="•"/>
            </a:pPr>
            <a:endParaRPr lang="en-GB" sz="1200" dirty="0">
              <a:solidFill>
                <a:schemeClr val="bg1"/>
              </a:solidFill>
            </a:endParaRPr>
          </a:p>
          <a:p>
            <a:pPr marL="285750" indent="-285750" fontAlgn="base">
              <a:buFont typeface="Arial" panose="020B0604020202020204" pitchFamily="34" charset="0"/>
              <a:buChar char="•"/>
            </a:pPr>
            <a:r>
              <a:rPr lang="en-GB" sz="1200" dirty="0">
                <a:solidFill>
                  <a:schemeClr val="bg1"/>
                </a:solidFill>
              </a:rPr>
              <a:t>There’s no contract covering the work they’re currently carrying out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There’s an expectation that you’ll keep providing them with work, and that they’ll be available to perform it</a:t>
            </a:r>
          </a:p>
          <a:p>
            <a:pPr marL="285750" indent="-285750" fontAlgn="base">
              <a:buFont typeface="Arial" panose="020B0604020202020204" pitchFamily="34" charset="0"/>
              <a:buChar char="•"/>
            </a:pPr>
            <a:r>
              <a:rPr lang="en-GB" sz="1200" dirty="0">
                <a:solidFill>
                  <a:schemeClr val="bg1"/>
                </a:solidFill>
              </a:rPr>
              <a:t>There’s no clear completion date or definitive end to the project</a:t>
            </a:r>
          </a:p>
          <a:p>
            <a:pPr marL="285750" indent="-285750" fontAlgn="base">
              <a:buFont typeface="Arial" panose="020B0604020202020204" pitchFamily="34" charset="0"/>
              <a:buChar char="•"/>
            </a:pPr>
            <a:r>
              <a:rPr lang="en-GB" sz="1200" dirty="0">
                <a:solidFill>
                  <a:schemeClr val="bg1"/>
                </a:solidFill>
              </a:rPr>
              <a:t>They’ve ended up on payroll</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81</a:t>
            </a:fld>
            <a:endParaRPr lang="en-US"/>
          </a:p>
        </p:txBody>
      </p:sp>
    </p:spTree>
    <p:extLst>
      <p:ext uri="{BB962C8B-B14F-4D97-AF65-F5344CB8AC3E}">
        <p14:creationId xmlns:p14="http://schemas.microsoft.com/office/powerpoint/2010/main" val="23142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4: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If a contractor ends up working under terms that resemble that of an employee, they also acquire the employment rights of an employee, including a right to holiday and sick pay.</a:t>
            </a:r>
          </a:p>
          <a:p>
            <a:pPr fontAlgn="base"/>
            <a:r>
              <a:rPr lang="en-GB" sz="1200" b="0" i="0" kern="1200" dirty="0">
                <a:solidFill>
                  <a:schemeClr val="tx1"/>
                </a:solidFill>
                <a:effectLst/>
                <a:latin typeface="+mn-lt"/>
                <a:ea typeface="+mn-ea"/>
                <a:cs typeface="+mn-cs"/>
              </a:rPr>
              <a:t>If you’ve built a strong and positive relationship with a contractor, it can be difficult to imagine that they’d ever press claims against you. But it’s not unheard of for contractors-turned-employees to try to claim back, through the courts, the pay they’ve missed out on. In such a situation you’re also likely to be liable for backdated National Insurance taxes and PAYE. Arguably, it’s a risk not worth taking.</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82</a:t>
            </a:fld>
            <a:endParaRPr lang="en-US"/>
          </a:p>
        </p:txBody>
      </p:sp>
    </p:spTree>
    <p:extLst>
      <p:ext uri="{BB962C8B-B14F-4D97-AF65-F5344CB8AC3E}">
        <p14:creationId xmlns:p14="http://schemas.microsoft.com/office/powerpoint/2010/main" val="18884488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Bullying and harassment</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Discipline/dismissal and grievance (this must be in writing)</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Equality and diversity</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Health and Safety (if you have more than five employees; in writing)</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Maternity / paternity / adoption</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Pay</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Redundancy</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Smoking, drugs and alcohol</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Whistleblowing / protected disclosure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Working time and time off</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Data Protection Act 2018 (1998) and General Data Protection Resolution 2018</a:t>
            </a:r>
          </a:p>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83</a:t>
            </a:fld>
            <a:endParaRPr lang="en-US"/>
          </a:p>
        </p:txBody>
      </p:sp>
    </p:spTree>
    <p:extLst>
      <p:ext uri="{BB962C8B-B14F-4D97-AF65-F5344CB8AC3E}">
        <p14:creationId xmlns:p14="http://schemas.microsoft.com/office/powerpoint/2010/main" val="10507211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0916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9172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95</a:t>
            </a:fld>
            <a:endParaRPr lang="en-US"/>
          </a:p>
        </p:txBody>
      </p:sp>
    </p:spTree>
    <p:extLst>
      <p:ext uri="{BB962C8B-B14F-4D97-AF65-F5344CB8AC3E}">
        <p14:creationId xmlns:p14="http://schemas.microsoft.com/office/powerpoint/2010/main" val="20443908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8728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6B38D-7D66-7F40-BDE1-318D05D6C2B0}" type="slidenum">
              <a:rPr lang="en-US" smtClean="0"/>
              <a:t>102</a:t>
            </a:fld>
            <a:endParaRPr lang="en-US"/>
          </a:p>
        </p:txBody>
      </p:sp>
    </p:spTree>
    <p:extLst>
      <p:ext uri="{BB962C8B-B14F-4D97-AF65-F5344CB8AC3E}">
        <p14:creationId xmlns:p14="http://schemas.microsoft.com/office/powerpoint/2010/main" val="3286507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87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
        <p:cNvGrpSpPr/>
        <p:nvPr/>
      </p:nvGrpSpPr>
      <p:grpSpPr>
        <a:xfrm>
          <a:off x="0" y="0"/>
          <a:ext cx="0" cy="0"/>
          <a:chOff x="0" y="0"/>
          <a:chExt cx="0" cy="0"/>
        </a:xfrm>
      </p:grpSpPr>
      <p:sp>
        <p:nvSpPr>
          <p:cNvPr id="13" name="Google Shape;13;p68"/>
          <p:cNvSpPr>
            <a:spLocks noGrp="1"/>
          </p:cNvSpPr>
          <p:nvPr>
            <p:ph type="pic" idx="2"/>
          </p:nvPr>
        </p:nvSpPr>
        <p:spPr>
          <a:xfrm>
            <a:off x="0" y="149423"/>
            <a:ext cx="6059397" cy="5943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31"/>
        <p:cNvGrpSpPr/>
        <p:nvPr/>
      </p:nvGrpSpPr>
      <p:grpSpPr>
        <a:xfrm>
          <a:off x="0" y="0"/>
          <a:ext cx="0" cy="0"/>
          <a:chOff x="0" y="0"/>
          <a:chExt cx="0" cy="0"/>
        </a:xfrm>
      </p:grpSpPr>
      <p:sp>
        <p:nvSpPr>
          <p:cNvPr id="32" name="Google Shape;32;p78"/>
          <p:cNvSpPr>
            <a:spLocks noGrp="1"/>
          </p:cNvSpPr>
          <p:nvPr>
            <p:ph type="pic" idx="2"/>
          </p:nvPr>
        </p:nvSpPr>
        <p:spPr>
          <a:xfrm>
            <a:off x="8598845" y="1"/>
            <a:ext cx="3593154" cy="5825354"/>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3"/>
        <p:cNvGrpSpPr/>
        <p:nvPr/>
      </p:nvGrpSpPr>
      <p:grpSpPr>
        <a:xfrm>
          <a:off x="0" y="0"/>
          <a:ext cx="0" cy="0"/>
          <a:chOff x="0" y="0"/>
          <a:chExt cx="0" cy="0"/>
        </a:xfrm>
      </p:grpSpPr>
      <p:sp>
        <p:nvSpPr>
          <p:cNvPr id="34" name="Google Shape;34;p79"/>
          <p:cNvSpPr>
            <a:spLocks noGrp="1"/>
          </p:cNvSpPr>
          <p:nvPr>
            <p:ph type="pic" idx="2"/>
          </p:nvPr>
        </p:nvSpPr>
        <p:spPr>
          <a:xfrm>
            <a:off x="7721600" y="1"/>
            <a:ext cx="4470399" cy="5994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5"/>
        <p:cNvGrpSpPr/>
        <p:nvPr/>
      </p:nvGrpSpPr>
      <p:grpSpPr>
        <a:xfrm>
          <a:off x="0" y="0"/>
          <a:ext cx="0" cy="0"/>
          <a:chOff x="0" y="0"/>
          <a:chExt cx="0" cy="0"/>
        </a:xfrm>
      </p:grpSpPr>
      <p:sp>
        <p:nvSpPr>
          <p:cNvPr id="36" name="Google Shape;36;p80"/>
          <p:cNvSpPr>
            <a:spLocks noGrp="1"/>
          </p:cNvSpPr>
          <p:nvPr>
            <p:ph type="pic" idx="2"/>
          </p:nvPr>
        </p:nvSpPr>
        <p:spPr>
          <a:xfrm>
            <a:off x="6206974" y="1"/>
            <a:ext cx="5985025" cy="48690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7"/>
        <p:cNvGrpSpPr/>
        <p:nvPr/>
      </p:nvGrpSpPr>
      <p:grpSpPr>
        <a:xfrm>
          <a:off x="0" y="0"/>
          <a:ext cx="0" cy="0"/>
          <a:chOff x="0" y="0"/>
          <a:chExt cx="0" cy="0"/>
        </a:xfrm>
      </p:grpSpPr>
      <p:sp>
        <p:nvSpPr>
          <p:cNvPr id="38" name="Google Shape;38;p81"/>
          <p:cNvSpPr>
            <a:spLocks noGrp="1"/>
          </p:cNvSpPr>
          <p:nvPr>
            <p:ph type="pic" idx="2"/>
          </p:nvPr>
        </p:nvSpPr>
        <p:spPr>
          <a:xfrm>
            <a:off x="0" y="0"/>
            <a:ext cx="2235200" cy="59054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9"/>
        <p:cNvGrpSpPr/>
        <p:nvPr/>
      </p:nvGrpSpPr>
      <p:grpSpPr>
        <a:xfrm>
          <a:off x="0" y="0"/>
          <a:ext cx="0" cy="0"/>
          <a:chOff x="0" y="0"/>
          <a:chExt cx="0" cy="0"/>
        </a:xfrm>
      </p:grpSpPr>
      <p:sp>
        <p:nvSpPr>
          <p:cNvPr id="40" name="Google Shape;40;p82"/>
          <p:cNvSpPr>
            <a:spLocks noGrp="1"/>
          </p:cNvSpPr>
          <p:nvPr>
            <p:ph type="pic" idx="2"/>
          </p:nvPr>
        </p:nvSpPr>
        <p:spPr>
          <a:xfrm>
            <a:off x="6840022" y="1"/>
            <a:ext cx="5351978" cy="582535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1"/>
        <p:cNvGrpSpPr/>
        <p:nvPr/>
      </p:nvGrpSpPr>
      <p:grpSpPr>
        <a:xfrm>
          <a:off x="0" y="0"/>
          <a:ext cx="0" cy="0"/>
          <a:chOff x="0" y="0"/>
          <a:chExt cx="0" cy="0"/>
        </a:xfrm>
      </p:grpSpPr>
      <p:sp>
        <p:nvSpPr>
          <p:cNvPr id="42" name="Google Shape;42;p83"/>
          <p:cNvSpPr>
            <a:spLocks noGrp="1"/>
          </p:cNvSpPr>
          <p:nvPr>
            <p:ph type="pic" idx="2"/>
          </p:nvPr>
        </p:nvSpPr>
        <p:spPr>
          <a:xfrm>
            <a:off x="7200898" y="0"/>
            <a:ext cx="4991102" cy="254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3"/>
        <p:cNvGrpSpPr/>
        <p:nvPr/>
      </p:nvGrpSpPr>
      <p:grpSpPr>
        <a:xfrm>
          <a:off x="0" y="0"/>
          <a:ext cx="0" cy="0"/>
          <a:chOff x="0" y="0"/>
          <a:chExt cx="0" cy="0"/>
        </a:xfrm>
      </p:grpSpPr>
      <p:sp>
        <p:nvSpPr>
          <p:cNvPr id="44" name="Google Shape;44;p84"/>
          <p:cNvSpPr>
            <a:spLocks noGrp="1"/>
          </p:cNvSpPr>
          <p:nvPr>
            <p:ph type="pic" idx="2"/>
          </p:nvPr>
        </p:nvSpPr>
        <p:spPr>
          <a:xfrm>
            <a:off x="8302170" y="1"/>
            <a:ext cx="3889829"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5"/>
        <p:cNvGrpSpPr/>
        <p:nvPr/>
      </p:nvGrpSpPr>
      <p:grpSpPr>
        <a:xfrm>
          <a:off x="0" y="0"/>
          <a:ext cx="0" cy="0"/>
          <a:chOff x="0" y="0"/>
          <a:chExt cx="0" cy="0"/>
        </a:xfrm>
      </p:grpSpPr>
      <p:sp>
        <p:nvSpPr>
          <p:cNvPr id="46" name="Google Shape;46;p85"/>
          <p:cNvSpPr>
            <a:spLocks noGrp="1"/>
          </p:cNvSpPr>
          <p:nvPr>
            <p:ph type="pic" idx="2"/>
          </p:nvPr>
        </p:nvSpPr>
        <p:spPr>
          <a:xfrm>
            <a:off x="5232400" y="3543300"/>
            <a:ext cx="6959600" cy="3314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7"/>
        <p:cNvGrpSpPr/>
        <p:nvPr/>
      </p:nvGrpSpPr>
      <p:grpSpPr>
        <a:xfrm>
          <a:off x="0" y="0"/>
          <a:ext cx="0" cy="0"/>
          <a:chOff x="0" y="0"/>
          <a:chExt cx="0" cy="0"/>
        </a:xfrm>
      </p:grpSpPr>
      <p:sp>
        <p:nvSpPr>
          <p:cNvPr id="48" name="Google Shape;48;p86"/>
          <p:cNvSpPr>
            <a:spLocks noGrp="1"/>
          </p:cNvSpPr>
          <p:nvPr>
            <p:ph type="pic" idx="2"/>
          </p:nvPr>
        </p:nvSpPr>
        <p:spPr>
          <a:xfrm>
            <a:off x="6438900" y="1486538"/>
            <a:ext cx="5753100" cy="53714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4F1F11-A474-45ED-B883-292A4B01B0E9}"/>
              </a:ext>
            </a:extLst>
          </p:cNvPr>
          <p:cNvSpPr>
            <a:spLocks noGrp="1"/>
          </p:cNvSpPr>
          <p:nvPr>
            <p:ph type="pic" sz="quarter" idx="10"/>
          </p:nvPr>
        </p:nvSpPr>
        <p:spPr>
          <a:xfrm>
            <a:off x="0" y="0"/>
            <a:ext cx="12192000" cy="2565400"/>
          </a:xfrm>
          <a:custGeom>
            <a:avLst/>
            <a:gdLst>
              <a:gd name="connsiteX0" fmla="*/ 0 w 12192000"/>
              <a:gd name="connsiteY0" fmla="*/ 0 h 2565400"/>
              <a:gd name="connsiteX1" fmla="*/ 12192000 w 12192000"/>
              <a:gd name="connsiteY1" fmla="*/ 0 h 2565400"/>
              <a:gd name="connsiteX2" fmla="*/ 12192000 w 12192000"/>
              <a:gd name="connsiteY2" fmla="*/ 2565400 h 2565400"/>
              <a:gd name="connsiteX3" fmla="*/ 0 w 12192000"/>
              <a:gd name="connsiteY3" fmla="*/ 2565400 h 2565400"/>
            </a:gdLst>
            <a:ahLst/>
            <a:cxnLst>
              <a:cxn ang="0">
                <a:pos x="connsiteX0" y="connsiteY0"/>
              </a:cxn>
              <a:cxn ang="0">
                <a:pos x="connsiteX1" y="connsiteY1"/>
              </a:cxn>
              <a:cxn ang="0">
                <a:pos x="connsiteX2" y="connsiteY2"/>
              </a:cxn>
              <a:cxn ang="0">
                <a:pos x="connsiteX3" y="connsiteY3"/>
              </a:cxn>
            </a:cxnLst>
            <a:rect l="l" t="t" r="r" b="b"/>
            <a:pathLst>
              <a:path w="12192000" h="2565400">
                <a:moveTo>
                  <a:pt x="0" y="0"/>
                </a:moveTo>
                <a:lnTo>
                  <a:pt x="12192000" y="0"/>
                </a:lnTo>
                <a:lnTo>
                  <a:pt x="12192000" y="2565400"/>
                </a:lnTo>
                <a:lnTo>
                  <a:pt x="0" y="2565400"/>
                </a:lnTo>
                <a:close/>
              </a:path>
            </a:pathLst>
          </a:custGeom>
        </p:spPr>
        <p:txBody>
          <a:bodyPr wrap="square">
            <a:noAutofit/>
          </a:bodyPr>
          <a:lstStyle/>
          <a:p>
            <a:r>
              <a:rPr lang="en-GB"/>
              <a:t>Click icon to add picture</a:t>
            </a:r>
            <a:endParaRPr lang="en-ID"/>
          </a:p>
        </p:txBody>
      </p:sp>
    </p:spTree>
    <p:extLst>
      <p:ext uri="{BB962C8B-B14F-4D97-AF65-F5344CB8AC3E}">
        <p14:creationId xmlns:p14="http://schemas.microsoft.com/office/powerpoint/2010/main" val="320859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B1264E4-0AFA-49DB-8896-366B32EA3783}"/>
              </a:ext>
            </a:extLst>
          </p:cNvPr>
          <p:cNvSpPr>
            <a:spLocks noGrp="1"/>
          </p:cNvSpPr>
          <p:nvPr>
            <p:ph type="pic" sz="quarter" idx="10"/>
          </p:nvPr>
        </p:nvSpPr>
        <p:spPr>
          <a:xfrm>
            <a:off x="8302170" y="1"/>
            <a:ext cx="3889829" cy="6858000"/>
          </a:xfrm>
          <a:custGeom>
            <a:avLst/>
            <a:gdLst>
              <a:gd name="connsiteX0" fmla="*/ 0 w 3889829"/>
              <a:gd name="connsiteY0" fmla="*/ 0 h 6858000"/>
              <a:gd name="connsiteX1" fmla="*/ 3889829 w 3889829"/>
              <a:gd name="connsiteY1" fmla="*/ 0 h 6858000"/>
              <a:gd name="connsiteX2" fmla="*/ 3889829 w 3889829"/>
              <a:gd name="connsiteY2" fmla="*/ 6858000 h 6858000"/>
              <a:gd name="connsiteX3" fmla="*/ 0 w 38898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89829" h="6858000">
                <a:moveTo>
                  <a:pt x="0" y="0"/>
                </a:moveTo>
                <a:lnTo>
                  <a:pt x="3889829" y="0"/>
                </a:lnTo>
                <a:lnTo>
                  <a:pt x="3889829"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956431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096859-C50D-4093-8568-9597A6095402}"/>
              </a:ext>
            </a:extLst>
          </p:cNvPr>
          <p:cNvSpPr>
            <a:spLocks noGrp="1"/>
          </p:cNvSpPr>
          <p:nvPr>
            <p:ph type="pic" sz="quarter" idx="10"/>
          </p:nvPr>
        </p:nvSpPr>
        <p:spPr>
          <a:xfrm>
            <a:off x="0" y="0"/>
            <a:ext cx="12192000" cy="5965361"/>
          </a:xfrm>
          <a:custGeom>
            <a:avLst/>
            <a:gdLst>
              <a:gd name="connsiteX0" fmla="*/ 0 w 12192000"/>
              <a:gd name="connsiteY0" fmla="*/ 0 h 5965361"/>
              <a:gd name="connsiteX1" fmla="*/ 12192000 w 12192000"/>
              <a:gd name="connsiteY1" fmla="*/ 0 h 5965361"/>
              <a:gd name="connsiteX2" fmla="*/ 12192000 w 12192000"/>
              <a:gd name="connsiteY2" fmla="*/ 5965361 h 5965361"/>
              <a:gd name="connsiteX3" fmla="*/ 0 w 12192000"/>
              <a:gd name="connsiteY3" fmla="*/ 5965361 h 5965361"/>
              <a:gd name="connsiteX4" fmla="*/ 0 w 12192000"/>
              <a:gd name="connsiteY4" fmla="*/ 4807975 h 5965361"/>
              <a:gd name="connsiteX5" fmla="*/ 0 w 12192000"/>
              <a:gd name="connsiteY5" fmla="*/ 1 h 59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965361">
                <a:moveTo>
                  <a:pt x="0" y="0"/>
                </a:moveTo>
                <a:lnTo>
                  <a:pt x="12192000" y="0"/>
                </a:lnTo>
                <a:lnTo>
                  <a:pt x="12192000" y="5965361"/>
                </a:lnTo>
                <a:lnTo>
                  <a:pt x="0" y="5965361"/>
                </a:lnTo>
                <a:lnTo>
                  <a:pt x="0" y="4807975"/>
                </a:lnTo>
                <a:lnTo>
                  <a:pt x="0" y="1"/>
                </a:lnTo>
                <a:close/>
              </a:path>
            </a:pathLst>
          </a:custGeom>
        </p:spPr>
        <p:txBody>
          <a:bodyPr wrap="square">
            <a:noAutofit/>
          </a:bodyPr>
          <a:lstStyle/>
          <a:p>
            <a:endParaRPr lang="en-ID"/>
          </a:p>
        </p:txBody>
      </p:sp>
    </p:spTree>
    <p:extLst>
      <p:ext uri="{BB962C8B-B14F-4D97-AF65-F5344CB8AC3E}">
        <p14:creationId xmlns:p14="http://schemas.microsoft.com/office/powerpoint/2010/main" val="362601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6FE169E-CEB2-4B64-BBF7-6901DC76A731}"/>
              </a:ext>
            </a:extLst>
          </p:cNvPr>
          <p:cNvSpPr>
            <a:spLocks noGrp="1"/>
          </p:cNvSpPr>
          <p:nvPr>
            <p:ph type="pic" sz="quarter" idx="10"/>
          </p:nvPr>
        </p:nvSpPr>
        <p:spPr>
          <a:xfrm>
            <a:off x="7823200" y="0"/>
            <a:ext cx="4368800" cy="6858000"/>
          </a:xfrm>
          <a:custGeom>
            <a:avLst/>
            <a:gdLst>
              <a:gd name="connsiteX0" fmla="*/ 0 w 4368800"/>
              <a:gd name="connsiteY0" fmla="*/ 0 h 6858000"/>
              <a:gd name="connsiteX1" fmla="*/ 4368800 w 4368800"/>
              <a:gd name="connsiteY1" fmla="*/ 0 h 6858000"/>
              <a:gd name="connsiteX2" fmla="*/ 4368800 w 4368800"/>
              <a:gd name="connsiteY2" fmla="*/ 1486538 h 6858000"/>
              <a:gd name="connsiteX3" fmla="*/ 4368800 w 4368800"/>
              <a:gd name="connsiteY3" fmla="*/ 6858000 h 6858000"/>
              <a:gd name="connsiteX4" fmla="*/ 1335314 w 4368800"/>
              <a:gd name="connsiteY4" fmla="*/ 6858000 h 6858000"/>
              <a:gd name="connsiteX5" fmla="*/ 0 w 4368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8800" h="6858000">
                <a:moveTo>
                  <a:pt x="0" y="0"/>
                </a:moveTo>
                <a:lnTo>
                  <a:pt x="4368800" y="0"/>
                </a:lnTo>
                <a:lnTo>
                  <a:pt x="4368800" y="1486538"/>
                </a:lnTo>
                <a:lnTo>
                  <a:pt x="4368800" y="6858000"/>
                </a:lnTo>
                <a:lnTo>
                  <a:pt x="1335314"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286719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36A157F-19C0-4257-8F9C-42BED6403C8A}"/>
              </a:ext>
            </a:extLst>
          </p:cNvPr>
          <p:cNvSpPr>
            <a:spLocks noGrp="1"/>
          </p:cNvSpPr>
          <p:nvPr>
            <p:ph type="pic" sz="quarter" idx="10"/>
          </p:nvPr>
        </p:nvSpPr>
        <p:spPr>
          <a:xfrm>
            <a:off x="8763000" y="0"/>
            <a:ext cx="3429000" cy="6858000"/>
          </a:xfrm>
          <a:custGeom>
            <a:avLst/>
            <a:gdLst>
              <a:gd name="connsiteX0" fmla="*/ 0 w 4368800"/>
              <a:gd name="connsiteY0" fmla="*/ 0 h 6858000"/>
              <a:gd name="connsiteX1" fmla="*/ 4368800 w 4368800"/>
              <a:gd name="connsiteY1" fmla="*/ 0 h 6858000"/>
              <a:gd name="connsiteX2" fmla="*/ 4368800 w 4368800"/>
              <a:gd name="connsiteY2" fmla="*/ 1486538 h 6858000"/>
              <a:gd name="connsiteX3" fmla="*/ 4368800 w 4368800"/>
              <a:gd name="connsiteY3" fmla="*/ 6858000 h 6858000"/>
              <a:gd name="connsiteX4" fmla="*/ 1335314 w 4368800"/>
              <a:gd name="connsiteY4" fmla="*/ 6858000 h 6858000"/>
              <a:gd name="connsiteX5" fmla="*/ 0 w 4368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8800" h="6858000">
                <a:moveTo>
                  <a:pt x="0" y="0"/>
                </a:moveTo>
                <a:lnTo>
                  <a:pt x="4368800" y="0"/>
                </a:lnTo>
                <a:lnTo>
                  <a:pt x="4368800" y="1486538"/>
                </a:lnTo>
                <a:lnTo>
                  <a:pt x="4368800" y="6858000"/>
                </a:lnTo>
                <a:lnTo>
                  <a:pt x="1335314"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3419732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A9E93550-F5F4-43AC-9E14-7C90B58F31A7}"/>
              </a:ext>
            </a:extLst>
          </p:cNvPr>
          <p:cNvSpPr>
            <a:spLocks noGrp="1"/>
          </p:cNvSpPr>
          <p:nvPr>
            <p:ph type="pic" sz="quarter" idx="10"/>
          </p:nvPr>
        </p:nvSpPr>
        <p:spPr>
          <a:xfrm>
            <a:off x="8598845" y="1"/>
            <a:ext cx="3593154" cy="5825354"/>
          </a:xfrm>
          <a:custGeom>
            <a:avLst/>
            <a:gdLst>
              <a:gd name="connsiteX0" fmla="*/ 0 w 4770058"/>
              <a:gd name="connsiteY0" fmla="*/ 0 h 5825354"/>
              <a:gd name="connsiteX1" fmla="*/ 4770058 w 4770058"/>
              <a:gd name="connsiteY1" fmla="*/ 0 h 5825354"/>
              <a:gd name="connsiteX2" fmla="*/ 4770058 w 4770058"/>
              <a:gd name="connsiteY2" fmla="*/ 5825354 h 5825354"/>
              <a:gd name="connsiteX3" fmla="*/ 0 w 4770058"/>
              <a:gd name="connsiteY3" fmla="*/ 5825354 h 5825354"/>
            </a:gdLst>
            <a:ahLst/>
            <a:cxnLst>
              <a:cxn ang="0">
                <a:pos x="connsiteX0" y="connsiteY0"/>
              </a:cxn>
              <a:cxn ang="0">
                <a:pos x="connsiteX1" y="connsiteY1"/>
              </a:cxn>
              <a:cxn ang="0">
                <a:pos x="connsiteX2" y="connsiteY2"/>
              </a:cxn>
              <a:cxn ang="0">
                <a:pos x="connsiteX3" y="connsiteY3"/>
              </a:cxn>
            </a:cxnLst>
            <a:rect l="l" t="t" r="r" b="b"/>
            <a:pathLst>
              <a:path w="4770058" h="5825354">
                <a:moveTo>
                  <a:pt x="0" y="0"/>
                </a:moveTo>
                <a:lnTo>
                  <a:pt x="4770058" y="0"/>
                </a:lnTo>
                <a:lnTo>
                  <a:pt x="4770058" y="5825354"/>
                </a:lnTo>
                <a:lnTo>
                  <a:pt x="0" y="5825354"/>
                </a:lnTo>
                <a:close/>
              </a:path>
            </a:pathLst>
          </a:custGeom>
        </p:spPr>
      </p:sp>
    </p:spTree>
    <p:extLst>
      <p:ext uri="{BB962C8B-B14F-4D97-AF65-F5344CB8AC3E}">
        <p14:creationId xmlns:p14="http://schemas.microsoft.com/office/powerpoint/2010/main" val="2999196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FE2383C-6F3C-4C8F-8E64-3BB3FE838EF8}"/>
              </a:ext>
            </a:extLst>
          </p:cNvPr>
          <p:cNvSpPr>
            <a:spLocks noGrp="1"/>
          </p:cNvSpPr>
          <p:nvPr>
            <p:ph type="pic" sz="quarter" idx="10"/>
          </p:nvPr>
        </p:nvSpPr>
        <p:spPr>
          <a:xfrm>
            <a:off x="-1" y="1806"/>
            <a:ext cx="12192000" cy="3922493"/>
          </a:xfrm>
          <a:custGeom>
            <a:avLst/>
            <a:gdLst>
              <a:gd name="connsiteX0" fmla="*/ 0 w 12192000"/>
              <a:gd name="connsiteY0" fmla="*/ 0 h 3922493"/>
              <a:gd name="connsiteX1" fmla="*/ 12192000 w 12192000"/>
              <a:gd name="connsiteY1" fmla="*/ 0 h 3922493"/>
              <a:gd name="connsiteX2" fmla="*/ 12192000 w 12192000"/>
              <a:gd name="connsiteY2" fmla="*/ 3922493 h 3922493"/>
              <a:gd name="connsiteX3" fmla="*/ 0 w 12192000"/>
              <a:gd name="connsiteY3" fmla="*/ 3922493 h 3922493"/>
            </a:gdLst>
            <a:ahLst/>
            <a:cxnLst>
              <a:cxn ang="0">
                <a:pos x="connsiteX0" y="connsiteY0"/>
              </a:cxn>
              <a:cxn ang="0">
                <a:pos x="connsiteX1" y="connsiteY1"/>
              </a:cxn>
              <a:cxn ang="0">
                <a:pos x="connsiteX2" y="connsiteY2"/>
              </a:cxn>
              <a:cxn ang="0">
                <a:pos x="connsiteX3" y="connsiteY3"/>
              </a:cxn>
            </a:cxnLst>
            <a:rect l="l" t="t" r="r" b="b"/>
            <a:pathLst>
              <a:path w="12192000" h="3922493">
                <a:moveTo>
                  <a:pt x="0" y="0"/>
                </a:moveTo>
                <a:lnTo>
                  <a:pt x="12192000" y="0"/>
                </a:lnTo>
                <a:lnTo>
                  <a:pt x="12192000" y="3922493"/>
                </a:lnTo>
                <a:lnTo>
                  <a:pt x="0" y="3922493"/>
                </a:lnTo>
                <a:close/>
              </a:path>
            </a:pathLst>
          </a:custGeom>
        </p:spPr>
        <p:txBody>
          <a:bodyPr wrap="square">
            <a:noAutofit/>
          </a:bodyPr>
          <a:lstStyle/>
          <a:p>
            <a:endParaRPr lang="en-ID"/>
          </a:p>
        </p:txBody>
      </p:sp>
    </p:spTree>
    <p:extLst>
      <p:ext uri="{BB962C8B-B14F-4D97-AF65-F5344CB8AC3E}">
        <p14:creationId xmlns:p14="http://schemas.microsoft.com/office/powerpoint/2010/main" val="303709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7"/>
        <p:cNvGrpSpPr/>
        <p:nvPr/>
      </p:nvGrpSpPr>
      <p:grpSpPr>
        <a:xfrm>
          <a:off x="0" y="0"/>
          <a:ext cx="0" cy="0"/>
          <a:chOff x="0" y="0"/>
          <a:chExt cx="0" cy="0"/>
        </a:xfrm>
      </p:grpSpPr>
      <p:sp>
        <p:nvSpPr>
          <p:cNvPr id="18" name="Google Shape;18;p71"/>
          <p:cNvSpPr>
            <a:spLocks noGrp="1"/>
          </p:cNvSpPr>
          <p:nvPr>
            <p:ph type="pic" idx="2"/>
          </p:nvPr>
        </p:nvSpPr>
        <p:spPr>
          <a:xfrm>
            <a:off x="6059488" y="1"/>
            <a:ext cx="6132512" cy="598350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9"/>
        <p:cNvGrpSpPr/>
        <p:nvPr/>
      </p:nvGrpSpPr>
      <p:grpSpPr>
        <a:xfrm>
          <a:off x="0" y="0"/>
          <a:ext cx="0" cy="0"/>
          <a:chOff x="0" y="0"/>
          <a:chExt cx="0" cy="0"/>
        </a:xfrm>
      </p:grpSpPr>
      <p:sp>
        <p:nvSpPr>
          <p:cNvPr id="20" name="Google Shape;20;p72"/>
          <p:cNvSpPr>
            <a:spLocks noGrp="1"/>
          </p:cNvSpPr>
          <p:nvPr>
            <p:ph type="pic" idx="2"/>
          </p:nvPr>
        </p:nvSpPr>
        <p:spPr>
          <a:xfrm>
            <a:off x="0" y="0"/>
            <a:ext cx="6788292" cy="59054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1"/>
        <p:cNvGrpSpPr/>
        <p:nvPr/>
      </p:nvGrpSpPr>
      <p:grpSpPr>
        <a:xfrm>
          <a:off x="0" y="0"/>
          <a:ext cx="0" cy="0"/>
          <a:chOff x="0" y="0"/>
          <a:chExt cx="0" cy="0"/>
        </a:xfrm>
      </p:grpSpPr>
      <p:sp>
        <p:nvSpPr>
          <p:cNvPr id="22" name="Google Shape;22;p73"/>
          <p:cNvSpPr>
            <a:spLocks noGrp="1"/>
          </p:cNvSpPr>
          <p:nvPr>
            <p:ph type="pic" idx="2"/>
          </p:nvPr>
        </p:nvSpPr>
        <p:spPr>
          <a:xfrm>
            <a:off x="0" y="0"/>
            <a:ext cx="12192000" cy="59653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
        <p:cNvGrpSpPr/>
        <p:nvPr/>
      </p:nvGrpSpPr>
      <p:grpSpPr>
        <a:xfrm>
          <a:off x="0" y="0"/>
          <a:ext cx="0" cy="0"/>
          <a:chOff x="0" y="0"/>
          <a:chExt cx="0" cy="0"/>
        </a:xfrm>
      </p:grpSpPr>
      <p:sp>
        <p:nvSpPr>
          <p:cNvPr id="24" name="Google Shape;24;p74"/>
          <p:cNvSpPr>
            <a:spLocks noGrp="1"/>
          </p:cNvSpPr>
          <p:nvPr>
            <p:ph type="pic" idx="2"/>
          </p:nvPr>
        </p:nvSpPr>
        <p:spPr>
          <a:xfrm>
            <a:off x="0" y="1"/>
            <a:ext cx="7567448" cy="507649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5"/>
        <p:cNvGrpSpPr/>
        <p:nvPr/>
      </p:nvGrpSpPr>
      <p:grpSpPr>
        <a:xfrm>
          <a:off x="0" y="0"/>
          <a:ext cx="0" cy="0"/>
          <a:chOff x="0" y="0"/>
          <a:chExt cx="0" cy="0"/>
        </a:xfrm>
      </p:grpSpPr>
      <p:sp>
        <p:nvSpPr>
          <p:cNvPr id="26" name="Google Shape;26;p75"/>
          <p:cNvSpPr>
            <a:spLocks noGrp="1"/>
          </p:cNvSpPr>
          <p:nvPr>
            <p:ph type="pic" idx="2"/>
          </p:nvPr>
        </p:nvSpPr>
        <p:spPr>
          <a:xfrm>
            <a:off x="0" y="0"/>
            <a:ext cx="12192000" cy="2565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6"/>
          <p:cNvSpPr>
            <a:spLocks noGrp="1"/>
          </p:cNvSpPr>
          <p:nvPr>
            <p:ph type="pic" idx="2"/>
          </p:nvPr>
        </p:nvSpPr>
        <p:spPr>
          <a:xfrm>
            <a:off x="8763000" y="0"/>
            <a:ext cx="3429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9"/>
        <p:cNvGrpSpPr/>
        <p:nvPr/>
      </p:nvGrpSpPr>
      <p:grpSpPr>
        <a:xfrm>
          <a:off x="0" y="0"/>
          <a:ext cx="0" cy="0"/>
          <a:chOff x="0" y="0"/>
          <a:chExt cx="0" cy="0"/>
        </a:xfrm>
      </p:grpSpPr>
      <p:sp>
        <p:nvSpPr>
          <p:cNvPr id="30" name="Google Shape;30;p77"/>
          <p:cNvSpPr>
            <a:spLocks noGrp="1"/>
          </p:cNvSpPr>
          <p:nvPr>
            <p:ph type="pic" idx="2"/>
          </p:nvPr>
        </p:nvSpPr>
        <p:spPr>
          <a:xfrm>
            <a:off x="-1" y="1806"/>
            <a:ext cx="12192000" cy="39224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F2F2F2"/>
            </a:gs>
          </a:gsLst>
          <a:lin ang="2400000" scaled="0"/>
        </a:gradFill>
        <a:effectLst/>
      </p:bgPr>
    </p:bg>
    <p:spTree>
      <p:nvGrpSpPr>
        <p:cNvPr id="1" name="Shape 9"/>
        <p:cNvGrpSpPr/>
        <p:nvPr/>
      </p:nvGrpSpPr>
      <p:grpSpPr>
        <a:xfrm>
          <a:off x="0" y="0"/>
          <a:ext cx="0" cy="0"/>
          <a:chOff x="0" y="0"/>
          <a:chExt cx="0" cy="0"/>
        </a:xfrm>
      </p:grpSpPr>
      <p:sp>
        <p:nvSpPr>
          <p:cNvPr id="10" name="Google Shape;10;p67"/>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b="0" i="0" u="none" strike="noStrike" cap="none">
                <a:solidFill>
                  <a:srgbClr val="A5A5A5"/>
                </a:solidFill>
                <a:latin typeface="Oswald"/>
                <a:ea typeface="Oswald"/>
                <a:cs typeface="Oswald"/>
                <a:sym typeface="Oswald"/>
              </a:rPr>
              <a:t>‹#›</a:t>
            </a:fld>
            <a:endParaRPr sz="6000" b="0" i="0" u="none" strike="noStrike" cap="none">
              <a:solidFill>
                <a:srgbClr val="A5A5A5"/>
              </a:solidFill>
              <a:latin typeface="Oswald"/>
              <a:ea typeface="Oswald"/>
              <a:cs typeface="Oswald"/>
              <a:sym typeface="Oswald"/>
            </a:endParaRPr>
          </a:p>
        </p:txBody>
      </p:sp>
      <p:pic>
        <p:nvPicPr>
          <p:cNvPr id="6" name="Picture 5" descr="Logo&#10;&#10;Description automatically generated">
            <a:extLst>
              <a:ext uri="{FF2B5EF4-FFF2-40B4-BE49-F238E27FC236}">
                <a16:creationId xmlns:a16="http://schemas.microsoft.com/office/drawing/2014/main" id="{2E65BE95-613F-8941-99F1-4E8E881B6BB2}"/>
              </a:ext>
            </a:extLst>
          </p:cNvPr>
          <p:cNvPicPr>
            <a:picLocks noChangeAspect="1"/>
          </p:cNvPicPr>
          <p:nvPr userDrawn="1"/>
        </p:nvPicPr>
        <p:blipFill>
          <a:blip r:embed="rId27"/>
          <a:stretch>
            <a:fillRect/>
          </a:stretch>
        </p:blipFill>
        <p:spPr>
          <a:xfrm>
            <a:off x="133700" y="6012857"/>
            <a:ext cx="1312951" cy="845143"/>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4" r:id="rId23"/>
    <p:sldLayoutId id="2147483675" r:id="rId24"/>
    <p:sldLayoutId id="214748367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image" Target="../media/image33.sv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20.xml"/><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52"/>
        <p:cNvGrpSpPr/>
        <p:nvPr/>
      </p:nvGrpSpPr>
      <p:grpSpPr>
        <a:xfrm>
          <a:off x="0" y="0"/>
          <a:ext cx="0" cy="0"/>
          <a:chOff x="0" y="0"/>
          <a:chExt cx="0" cy="0"/>
        </a:xfrm>
      </p:grpSpPr>
      <p:grpSp>
        <p:nvGrpSpPr>
          <p:cNvPr id="57" name="Google Shape;57;p1"/>
          <p:cNvGrpSpPr/>
          <p:nvPr/>
        </p:nvGrpSpPr>
        <p:grpSpPr>
          <a:xfrm>
            <a:off x="3520022" y="1401575"/>
            <a:ext cx="4363062" cy="4284554"/>
            <a:chOff x="1159015" y="659717"/>
            <a:chExt cx="2446614" cy="4284554"/>
          </a:xfrm>
        </p:grpSpPr>
        <p:sp>
          <p:nvSpPr>
            <p:cNvPr id="58" name="Google Shape;58;p1"/>
            <p:cNvSpPr/>
            <p:nvPr/>
          </p:nvSpPr>
          <p:spPr>
            <a:xfrm>
              <a:off x="1159726" y="751157"/>
              <a:ext cx="2445903" cy="4193114"/>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0" name="Google Shape;60;p1"/>
            <p:cNvSpPr/>
            <p:nvPr/>
          </p:nvSpPr>
          <p:spPr>
            <a:xfrm rot="5400000">
              <a:off x="1554521"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pic>
        <p:nvPicPr>
          <p:cNvPr id="7" name="Picture 6" descr="A sign on a wall&#10;&#10;Description automatically generated with low confidence">
            <a:extLst>
              <a:ext uri="{FF2B5EF4-FFF2-40B4-BE49-F238E27FC236}">
                <a16:creationId xmlns:a16="http://schemas.microsoft.com/office/drawing/2014/main" id="{DD741017-774A-6A40-9E8D-7C28187D06E1}"/>
              </a:ext>
            </a:extLst>
          </p:cNvPr>
          <p:cNvPicPr>
            <a:picLocks noChangeAspect="1"/>
          </p:cNvPicPr>
          <p:nvPr/>
        </p:nvPicPr>
        <p:blipFill>
          <a:blip r:embed="rId3"/>
          <a:stretch>
            <a:fillRect/>
          </a:stretch>
        </p:blipFill>
        <p:spPr>
          <a:xfrm>
            <a:off x="1246554" y="0"/>
            <a:ext cx="9698892"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4"/>
          <p:cNvSpPr/>
          <p:nvPr/>
        </p:nvSpPr>
        <p:spPr>
          <a:xfrm>
            <a:off x="6680200" y="1"/>
            <a:ext cx="5511799" cy="4588058"/>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47" name="Google Shape;347;p14"/>
          <p:cNvSpPr/>
          <p:nvPr/>
        </p:nvSpPr>
        <p:spPr>
          <a:xfrm>
            <a:off x="1126453" y="2325415"/>
            <a:ext cx="41694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3F3F3F"/>
                </a:solidFill>
                <a:latin typeface="Oswald"/>
                <a:ea typeface="Oswald"/>
                <a:cs typeface="Oswald"/>
                <a:sym typeface="Oswald"/>
              </a:rPr>
              <a:t>EXAMPLE</a:t>
            </a:r>
            <a:endParaRPr/>
          </a:p>
        </p:txBody>
      </p:sp>
      <p:sp>
        <p:nvSpPr>
          <p:cNvPr id="348" name="Google Shape;348;p14"/>
          <p:cNvSpPr/>
          <p:nvPr/>
        </p:nvSpPr>
        <p:spPr>
          <a:xfrm>
            <a:off x="1126453" y="3631687"/>
            <a:ext cx="3293148"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USING THE EBB TEMPLATE, THIS IS HOW THE EXAMPLE WOULD BE PLANNED OUT:</a:t>
            </a:r>
            <a:endParaRPr dirty="0"/>
          </a:p>
        </p:txBody>
      </p:sp>
      <p:pic>
        <p:nvPicPr>
          <p:cNvPr id="4" name="Picture 3" descr="Table&#10;&#10;Description automatically generated with medium confidence">
            <a:extLst>
              <a:ext uri="{FF2B5EF4-FFF2-40B4-BE49-F238E27FC236}">
                <a16:creationId xmlns:a16="http://schemas.microsoft.com/office/drawing/2014/main" id="{5034D660-B1DD-1C47-B15A-482979AB0AA3}"/>
              </a:ext>
            </a:extLst>
          </p:cNvPr>
          <p:cNvPicPr>
            <a:picLocks noChangeAspect="1"/>
          </p:cNvPicPr>
          <p:nvPr/>
        </p:nvPicPr>
        <p:blipFill>
          <a:blip r:embed="rId3"/>
          <a:stretch>
            <a:fillRect/>
          </a:stretch>
        </p:blipFill>
        <p:spPr>
          <a:xfrm>
            <a:off x="6096000" y="95612"/>
            <a:ext cx="4169450" cy="6666776"/>
          </a:xfrm>
          <a:prstGeom prst="rect">
            <a:avLst/>
          </a:prstGeom>
        </p:spPr>
      </p:pic>
    </p:spTree>
    <p:extLst>
      <p:ext uri="{BB962C8B-B14F-4D97-AF65-F5344CB8AC3E}">
        <p14:creationId xmlns:p14="http://schemas.microsoft.com/office/powerpoint/2010/main" val="41109062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B67A811-4EFC-44BB-8AF0-711A96229AA6}"/>
              </a:ext>
            </a:extLst>
          </p:cNvPr>
          <p:cNvSpPr/>
          <p:nvPr/>
        </p:nvSpPr>
        <p:spPr>
          <a:xfrm>
            <a:off x="1" y="1"/>
            <a:ext cx="1308100" cy="1095893"/>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2" name="Graphic 1">
            <a:extLst>
              <a:ext uri="{FF2B5EF4-FFF2-40B4-BE49-F238E27FC236}">
                <a16:creationId xmlns:a16="http://schemas.microsoft.com/office/drawing/2014/main" id="{29519002-8134-41A1-9105-6829D922F3A1}"/>
              </a:ext>
            </a:extLst>
          </p:cNvPr>
          <p:cNvSpPr/>
          <p:nvPr/>
        </p:nvSpPr>
        <p:spPr>
          <a:xfrm>
            <a:off x="8302170" y="1"/>
            <a:ext cx="3889829"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accent6"/>
          </a:solidFill>
          <a:ln w="9525" cap="flat">
            <a:noFill/>
            <a:prstDash val="solid"/>
            <a:miter/>
          </a:ln>
        </p:spPr>
        <p:txBody>
          <a:bodyPr rtlCol="0" anchor="ctr"/>
          <a:lstStyle/>
          <a:p>
            <a:endParaRPr lang="en-ID" dirty="0"/>
          </a:p>
        </p:txBody>
      </p:sp>
      <p:grpSp>
        <p:nvGrpSpPr>
          <p:cNvPr id="17" name="Group 16">
            <a:extLst>
              <a:ext uri="{FF2B5EF4-FFF2-40B4-BE49-F238E27FC236}">
                <a16:creationId xmlns:a16="http://schemas.microsoft.com/office/drawing/2014/main" id="{14F1E8A9-804E-4DFC-829C-3A0829CB0230}"/>
              </a:ext>
            </a:extLst>
          </p:cNvPr>
          <p:cNvGrpSpPr/>
          <p:nvPr/>
        </p:nvGrpSpPr>
        <p:grpSpPr>
          <a:xfrm>
            <a:off x="6851904" y="1095894"/>
            <a:ext cx="4213645" cy="1039531"/>
            <a:chOff x="7287484" y="1255552"/>
            <a:chExt cx="3880978" cy="1039531"/>
          </a:xfrm>
        </p:grpSpPr>
        <p:sp>
          <p:nvSpPr>
            <p:cNvPr id="4" name="Rounded Rectangle 3">
              <a:extLst>
                <a:ext uri="{FF2B5EF4-FFF2-40B4-BE49-F238E27FC236}">
                  <a16:creationId xmlns:a16="http://schemas.microsoft.com/office/drawing/2014/main" id="{24BBABB4-9920-4FFB-A622-E32772944F2E}"/>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E7ACB2DA-C376-4B05-BD8E-4A88F8A94D3F}"/>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01</a:t>
              </a:r>
            </a:p>
          </p:txBody>
        </p:sp>
      </p:grpSp>
      <p:sp>
        <p:nvSpPr>
          <p:cNvPr id="8" name="Rectangle 7">
            <a:extLst>
              <a:ext uri="{FF2B5EF4-FFF2-40B4-BE49-F238E27FC236}">
                <a16:creationId xmlns:a16="http://schemas.microsoft.com/office/drawing/2014/main" id="{D54139D7-C7EE-4761-A7FC-5C67C7A244A8}"/>
              </a:ext>
            </a:extLst>
          </p:cNvPr>
          <p:cNvSpPr/>
          <p:nvPr/>
        </p:nvSpPr>
        <p:spPr>
          <a:xfrm>
            <a:off x="1122093" y="1585628"/>
            <a:ext cx="5274349" cy="2308324"/>
          </a:xfrm>
          <a:prstGeom prst="rect">
            <a:avLst/>
          </a:prstGeom>
        </p:spPr>
        <p:txBody>
          <a:bodyPr wrap="square">
            <a:spAutoFit/>
          </a:bodyPr>
          <a:lstStyle/>
          <a:p>
            <a:r>
              <a:rPr lang="en-US" sz="48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MAKING A DECISION ON SOFTWARE</a:t>
            </a:r>
          </a:p>
        </p:txBody>
      </p:sp>
      <p:sp>
        <p:nvSpPr>
          <p:cNvPr id="10" name="Rectangle 9">
            <a:extLst>
              <a:ext uri="{FF2B5EF4-FFF2-40B4-BE49-F238E27FC236}">
                <a16:creationId xmlns:a16="http://schemas.microsoft.com/office/drawing/2014/main" id="{BCF7F04F-AF40-4450-9E7A-69CA3CFE5D42}"/>
              </a:ext>
            </a:extLst>
          </p:cNvPr>
          <p:cNvSpPr/>
          <p:nvPr/>
        </p:nvSpPr>
        <p:spPr>
          <a:xfrm>
            <a:off x="1163871" y="3858985"/>
            <a:ext cx="3851949" cy="343235"/>
          </a:xfrm>
          <a:prstGeom prst="rect">
            <a:avLst/>
          </a:prstGeom>
        </p:spPr>
        <p:txBody>
          <a:bodyPr wrap="square" anchor="t">
            <a:spAutoFit/>
          </a:bodyPr>
          <a:lstStyle/>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Deciding on software is an important step. </a:t>
            </a:r>
          </a:p>
        </p:txBody>
      </p:sp>
      <p:grpSp>
        <p:nvGrpSpPr>
          <p:cNvPr id="20" name="Group 19">
            <a:extLst>
              <a:ext uri="{FF2B5EF4-FFF2-40B4-BE49-F238E27FC236}">
                <a16:creationId xmlns:a16="http://schemas.microsoft.com/office/drawing/2014/main" id="{29E40F0E-3E86-4F72-8436-7F2ADC108FFA}"/>
              </a:ext>
            </a:extLst>
          </p:cNvPr>
          <p:cNvGrpSpPr/>
          <p:nvPr/>
        </p:nvGrpSpPr>
        <p:grpSpPr>
          <a:xfrm>
            <a:off x="6851904" y="2271735"/>
            <a:ext cx="4213645" cy="1039531"/>
            <a:chOff x="7287484" y="1255552"/>
            <a:chExt cx="3880978" cy="1039531"/>
          </a:xfrm>
        </p:grpSpPr>
        <p:sp>
          <p:nvSpPr>
            <p:cNvPr id="21" name="Rounded Rectangle 3">
              <a:extLst>
                <a:ext uri="{FF2B5EF4-FFF2-40B4-BE49-F238E27FC236}">
                  <a16:creationId xmlns:a16="http://schemas.microsoft.com/office/drawing/2014/main" id="{D6014582-A6BB-4B0E-8661-9AF69567132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ectangle 21">
              <a:extLst>
                <a:ext uri="{FF2B5EF4-FFF2-40B4-BE49-F238E27FC236}">
                  <a16:creationId xmlns:a16="http://schemas.microsoft.com/office/drawing/2014/main" id="{9CF04A04-70BE-4457-B816-F9CAA04F2898}"/>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23" name="Group 22">
            <a:extLst>
              <a:ext uri="{FF2B5EF4-FFF2-40B4-BE49-F238E27FC236}">
                <a16:creationId xmlns:a16="http://schemas.microsoft.com/office/drawing/2014/main" id="{94DDF382-9D94-428B-B13E-791AD726FD76}"/>
              </a:ext>
            </a:extLst>
          </p:cNvPr>
          <p:cNvGrpSpPr/>
          <p:nvPr/>
        </p:nvGrpSpPr>
        <p:grpSpPr>
          <a:xfrm>
            <a:off x="6851904" y="3447576"/>
            <a:ext cx="4213645" cy="1039531"/>
            <a:chOff x="7287484" y="1255552"/>
            <a:chExt cx="3880978" cy="1039531"/>
          </a:xfrm>
        </p:grpSpPr>
        <p:sp>
          <p:nvSpPr>
            <p:cNvPr id="24" name="Rounded Rectangle 3">
              <a:extLst>
                <a:ext uri="{FF2B5EF4-FFF2-40B4-BE49-F238E27FC236}">
                  <a16:creationId xmlns:a16="http://schemas.microsoft.com/office/drawing/2014/main" id="{1BED6BA9-7F78-457C-9AA9-C68A18C8895E}"/>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Rectangle 24">
              <a:extLst>
                <a:ext uri="{FF2B5EF4-FFF2-40B4-BE49-F238E27FC236}">
                  <a16:creationId xmlns:a16="http://schemas.microsoft.com/office/drawing/2014/main" id="{170A1D59-F278-400D-9CBD-5145CC16B0C1}"/>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26" name="Group 25">
            <a:extLst>
              <a:ext uri="{FF2B5EF4-FFF2-40B4-BE49-F238E27FC236}">
                <a16:creationId xmlns:a16="http://schemas.microsoft.com/office/drawing/2014/main" id="{3B302846-85FB-4DBF-BADD-B51B1D83F205}"/>
              </a:ext>
            </a:extLst>
          </p:cNvPr>
          <p:cNvGrpSpPr/>
          <p:nvPr/>
        </p:nvGrpSpPr>
        <p:grpSpPr>
          <a:xfrm>
            <a:off x="6851904" y="4623418"/>
            <a:ext cx="4213645" cy="1039531"/>
            <a:chOff x="7287484" y="1255552"/>
            <a:chExt cx="3880978" cy="1039531"/>
          </a:xfrm>
        </p:grpSpPr>
        <p:sp>
          <p:nvSpPr>
            <p:cNvPr id="27" name="Rounded Rectangle 3">
              <a:extLst>
                <a:ext uri="{FF2B5EF4-FFF2-40B4-BE49-F238E27FC236}">
                  <a16:creationId xmlns:a16="http://schemas.microsoft.com/office/drawing/2014/main" id="{5182162B-BB43-4C3F-A967-0FA20711620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836CDF0B-BB70-4DC3-B8E5-DA03893E8BF3}"/>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30" name="Rectangle 29">
            <a:extLst>
              <a:ext uri="{FF2B5EF4-FFF2-40B4-BE49-F238E27FC236}">
                <a16:creationId xmlns:a16="http://schemas.microsoft.com/office/drawing/2014/main" id="{9C0E53FC-AB9C-4C7C-8381-6DE6DAF2C63E}"/>
              </a:ext>
            </a:extLst>
          </p:cNvPr>
          <p:cNvSpPr/>
          <p:nvPr/>
        </p:nvSpPr>
        <p:spPr>
          <a:xfrm>
            <a:off x="8143045" y="1333863"/>
            <a:ext cx="2379954" cy="589649"/>
          </a:xfrm>
          <a:prstGeom prst="rect">
            <a:avLst/>
          </a:prstGeom>
        </p:spPr>
        <p:txBody>
          <a:bodyPr wrap="square" anchor="t">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START WITH OPERATIONAL DESIGN</a:t>
            </a:r>
          </a:p>
        </p:txBody>
      </p:sp>
      <p:sp>
        <p:nvSpPr>
          <p:cNvPr id="31" name="Rectangle 30">
            <a:extLst>
              <a:ext uri="{FF2B5EF4-FFF2-40B4-BE49-F238E27FC236}">
                <a16:creationId xmlns:a16="http://schemas.microsoft.com/office/drawing/2014/main" id="{373D07FE-F5E1-4B75-ACF9-19902A66F438}"/>
              </a:ext>
            </a:extLst>
          </p:cNvPr>
          <p:cNvSpPr/>
          <p:nvPr/>
        </p:nvSpPr>
        <p:spPr>
          <a:xfrm>
            <a:off x="8143045" y="2621339"/>
            <a:ext cx="237995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DISTILL REQUIREMENTS</a:t>
            </a:r>
          </a:p>
        </p:txBody>
      </p:sp>
      <p:sp>
        <p:nvSpPr>
          <p:cNvPr id="32" name="Rectangle 31">
            <a:extLst>
              <a:ext uri="{FF2B5EF4-FFF2-40B4-BE49-F238E27FC236}">
                <a16:creationId xmlns:a16="http://schemas.microsoft.com/office/drawing/2014/main" id="{01764183-DC4F-4677-9C74-10C1F0C79557}"/>
              </a:ext>
            </a:extLst>
          </p:cNvPr>
          <p:cNvSpPr/>
          <p:nvPr/>
        </p:nvSpPr>
        <p:spPr>
          <a:xfrm>
            <a:off x="8143044" y="3802964"/>
            <a:ext cx="275464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IDENTIFY INDUSTRY LEADERS</a:t>
            </a:r>
          </a:p>
        </p:txBody>
      </p:sp>
      <p:sp>
        <p:nvSpPr>
          <p:cNvPr id="36" name="Rectangle 35">
            <a:extLst>
              <a:ext uri="{FF2B5EF4-FFF2-40B4-BE49-F238E27FC236}">
                <a16:creationId xmlns:a16="http://schemas.microsoft.com/office/drawing/2014/main" id="{757DC510-89E3-4C45-9229-4B36EA1ABD7A}"/>
              </a:ext>
            </a:extLst>
          </p:cNvPr>
          <p:cNvSpPr/>
          <p:nvPr/>
        </p:nvSpPr>
        <p:spPr>
          <a:xfrm>
            <a:off x="8143045" y="4977624"/>
            <a:ext cx="237995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DEMO AND SHORTLIST</a:t>
            </a:r>
          </a:p>
        </p:txBody>
      </p:sp>
      <p:sp>
        <p:nvSpPr>
          <p:cNvPr id="44" name="TextBox 43">
            <a:extLst>
              <a:ext uri="{FF2B5EF4-FFF2-40B4-BE49-F238E27FC236}">
                <a16:creationId xmlns:a16="http://schemas.microsoft.com/office/drawing/2014/main" id="{6947A1E3-454F-45ED-ADC4-F3FAC90977D0}"/>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lumMod val="65000"/>
                  </a:schemeClr>
                </a:solidFill>
                <a:effectLst/>
                <a:latin typeface="+mj-lt"/>
                <a:ea typeface="Open Sans Extrabold" panose="020B0906030804020204" pitchFamily="34" charset="0"/>
                <a:cs typeface="Arial" panose="020B0604020202020204" pitchFamily="34" charset="0"/>
              </a:rPr>
              <a:pPr algn="ctr">
                <a:lnSpc>
                  <a:spcPct val="100000"/>
                </a:lnSpc>
              </a:pPr>
              <a:t>100</a:t>
            </a:fld>
            <a:endParaRPr lang="id-ID" sz="6000" i="0" dirty="0">
              <a:solidFill>
                <a:schemeClr val="bg1">
                  <a:lumMod val="65000"/>
                </a:schemeClr>
              </a:solidFill>
              <a:effectLst/>
              <a:latin typeface="+mj-lt"/>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193740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B67A811-4EFC-44BB-8AF0-711A96229AA6}"/>
              </a:ext>
            </a:extLst>
          </p:cNvPr>
          <p:cNvSpPr/>
          <p:nvPr/>
        </p:nvSpPr>
        <p:spPr>
          <a:xfrm>
            <a:off x="1" y="1"/>
            <a:ext cx="1308100" cy="1095893"/>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2" name="Graphic 1">
            <a:extLst>
              <a:ext uri="{FF2B5EF4-FFF2-40B4-BE49-F238E27FC236}">
                <a16:creationId xmlns:a16="http://schemas.microsoft.com/office/drawing/2014/main" id="{29519002-8134-41A1-9105-6829D922F3A1}"/>
              </a:ext>
            </a:extLst>
          </p:cNvPr>
          <p:cNvSpPr/>
          <p:nvPr/>
        </p:nvSpPr>
        <p:spPr>
          <a:xfrm>
            <a:off x="8302170" y="1"/>
            <a:ext cx="3889829"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accent6"/>
          </a:solidFill>
          <a:ln w="9525" cap="flat">
            <a:noFill/>
            <a:prstDash val="solid"/>
            <a:miter/>
          </a:ln>
        </p:spPr>
        <p:txBody>
          <a:bodyPr rtlCol="0" anchor="ctr"/>
          <a:lstStyle/>
          <a:p>
            <a:endParaRPr lang="en-ID" dirty="0"/>
          </a:p>
        </p:txBody>
      </p:sp>
      <p:grpSp>
        <p:nvGrpSpPr>
          <p:cNvPr id="17" name="Group 16">
            <a:extLst>
              <a:ext uri="{FF2B5EF4-FFF2-40B4-BE49-F238E27FC236}">
                <a16:creationId xmlns:a16="http://schemas.microsoft.com/office/drawing/2014/main" id="{14F1E8A9-804E-4DFC-829C-3A0829CB0230}"/>
              </a:ext>
            </a:extLst>
          </p:cNvPr>
          <p:cNvGrpSpPr/>
          <p:nvPr/>
        </p:nvGrpSpPr>
        <p:grpSpPr>
          <a:xfrm>
            <a:off x="6851904" y="1095894"/>
            <a:ext cx="4213645" cy="1039531"/>
            <a:chOff x="7287484" y="1255552"/>
            <a:chExt cx="3880978" cy="1039531"/>
          </a:xfrm>
        </p:grpSpPr>
        <p:sp>
          <p:nvSpPr>
            <p:cNvPr id="4" name="Rounded Rectangle 3">
              <a:extLst>
                <a:ext uri="{FF2B5EF4-FFF2-40B4-BE49-F238E27FC236}">
                  <a16:creationId xmlns:a16="http://schemas.microsoft.com/office/drawing/2014/main" id="{24BBABB4-9920-4FFB-A622-E32772944F2E}"/>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E7ACB2DA-C376-4B05-BD8E-4A88F8A94D3F}"/>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01</a:t>
              </a:r>
            </a:p>
          </p:txBody>
        </p:sp>
      </p:grpSp>
      <p:sp>
        <p:nvSpPr>
          <p:cNvPr id="8" name="Rectangle 7">
            <a:extLst>
              <a:ext uri="{FF2B5EF4-FFF2-40B4-BE49-F238E27FC236}">
                <a16:creationId xmlns:a16="http://schemas.microsoft.com/office/drawing/2014/main" id="{D54139D7-C7EE-4761-A7FC-5C67C7A244A8}"/>
              </a:ext>
            </a:extLst>
          </p:cNvPr>
          <p:cNvSpPr/>
          <p:nvPr/>
        </p:nvSpPr>
        <p:spPr>
          <a:xfrm>
            <a:off x="1126451" y="2274838"/>
            <a:ext cx="4159419" cy="2308324"/>
          </a:xfrm>
          <a:prstGeom prst="rect">
            <a:avLst/>
          </a:prstGeom>
        </p:spPr>
        <p:txBody>
          <a:bodyPr wrap="square">
            <a:spAutoFit/>
          </a:bodyPr>
          <a:lstStyle/>
          <a:p>
            <a:r>
              <a:rPr lang="en-US" sz="48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AVOIDING  STANDARD MISTAKES</a:t>
            </a:r>
          </a:p>
        </p:txBody>
      </p:sp>
      <p:grpSp>
        <p:nvGrpSpPr>
          <p:cNvPr id="20" name="Group 19">
            <a:extLst>
              <a:ext uri="{FF2B5EF4-FFF2-40B4-BE49-F238E27FC236}">
                <a16:creationId xmlns:a16="http://schemas.microsoft.com/office/drawing/2014/main" id="{29E40F0E-3E86-4F72-8436-7F2ADC108FFA}"/>
              </a:ext>
            </a:extLst>
          </p:cNvPr>
          <p:cNvGrpSpPr/>
          <p:nvPr/>
        </p:nvGrpSpPr>
        <p:grpSpPr>
          <a:xfrm>
            <a:off x="6851904" y="2271735"/>
            <a:ext cx="4213645" cy="1039531"/>
            <a:chOff x="7287484" y="1255552"/>
            <a:chExt cx="3880978" cy="1039531"/>
          </a:xfrm>
        </p:grpSpPr>
        <p:sp>
          <p:nvSpPr>
            <p:cNvPr id="21" name="Rounded Rectangle 3">
              <a:extLst>
                <a:ext uri="{FF2B5EF4-FFF2-40B4-BE49-F238E27FC236}">
                  <a16:creationId xmlns:a16="http://schemas.microsoft.com/office/drawing/2014/main" id="{D6014582-A6BB-4B0E-8661-9AF69567132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ectangle 21">
              <a:extLst>
                <a:ext uri="{FF2B5EF4-FFF2-40B4-BE49-F238E27FC236}">
                  <a16:creationId xmlns:a16="http://schemas.microsoft.com/office/drawing/2014/main" id="{9CF04A04-70BE-4457-B816-F9CAA04F2898}"/>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23" name="Group 22">
            <a:extLst>
              <a:ext uri="{FF2B5EF4-FFF2-40B4-BE49-F238E27FC236}">
                <a16:creationId xmlns:a16="http://schemas.microsoft.com/office/drawing/2014/main" id="{94DDF382-9D94-428B-B13E-791AD726FD76}"/>
              </a:ext>
            </a:extLst>
          </p:cNvPr>
          <p:cNvGrpSpPr/>
          <p:nvPr/>
        </p:nvGrpSpPr>
        <p:grpSpPr>
          <a:xfrm>
            <a:off x="6851904" y="3447576"/>
            <a:ext cx="4213645" cy="1039531"/>
            <a:chOff x="7287484" y="1255552"/>
            <a:chExt cx="3880978" cy="1039531"/>
          </a:xfrm>
        </p:grpSpPr>
        <p:sp>
          <p:nvSpPr>
            <p:cNvPr id="24" name="Rounded Rectangle 3">
              <a:extLst>
                <a:ext uri="{FF2B5EF4-FFF2-40B4-BE49-F238E27FC236}">
                  <a16:creationId xmlns:a16="http://schemas.microsoft.com/office/drawing/2014/main" id="{1BED6BA9-7F78-457C-9AA9-C68A18C8895E}"/>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Rectangle 24">
              <a:extLst>
                <a:ext uri="{FF2B5EF4-FFF2-40B4-BE49-F238E27FC236}">
                  <a16:creationId xmlns:a16="http://schemas.microsoft.com/office/drawing/2014/main" id="{170A1D59-F278-400D-9CBD-5145CC16B0C1}"/>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26" name="Group 25">
            <a:extLst>
              <a:ext uri="{FF2B5EF4-FFF2-40B4-BE49-F238E27FC236}">
                <a16:creationId xmlns:a16="http://schemas.microsoft.com/office/drawing/2014/main" id="{3B302846-85FB-4DBF-BADD-B51B1D83F205}"/>
              </a:ext>
            </a:extLst>
          </p:cNvPr>
          <p:cNvGrpSpPr/>
          <p:nvPr/>
        </p:nvGrpSpPr>
        <p:grpSpPr>
          <a:xfrm>
            <a:off x="6851904" y="4623418"/>
            <a:ext cx="4213645" cy="1039531"/>
            <a:chOff x="7287484" y="1255552"/>
            <a:chExt cx="3880978" cy="1039531"/>
          </a:xfrm>
        </p:grpSpPr>
        <p:sp>
          <p:nvSpPr>
            <p:cNvPr id="27" name="Rounded Rectangle 3">
              <a:extLst>
                <a:ext uri="{FF2B5EF4-FFF2-40B4-BE49-F238E27FC236}">
                  <a16:creationId xmlns:a16="http://schemas.microsoft.com/office/drawing/2014/main" id="{5182162B-BB43-4C3F-A967-0FA20711620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836CDF0B-BB70-4DC3-B8E5-DA03893E8BF3}"/>
                </a:ext>
              </a:extLst>
            </p:cNvPr>
            <p:cNvSpPr/>
            <p:nvPr/>
          </p:nvSpPr>
          <p:spPr>
            <a:xfrm>
              <a:off x="7453071" y="1421374"/>
              <a:ext cx="1299250" cy="707886"/>
            </a:xfrm>
            <a:prstGeom prst="rect">
              <a:avLst/>
            </a:prstGeom>
          </p:spPr>
          <p:txBody>
            <a:bodyPr wrap="square" anchor="b">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30" name="Rectangle 29">
            <a:extLst>
              <a:ext uri="{FF2B5EF4-FFF2-40B4-BE49-F238E27FC236}">
                <a16:creationId xmlns:a16="http://schemas.microsoft.com/office/drawing/2014/main" id="{9C0E53FC-AB9C-4C7C-8381-6DE6DAF2C63E}"/>
              </a:ext>
            </a:extLst>
          </p:cNvPr>
          <p:cNvSpPr/>
          <p:nvPr/>
        </p:nvSpPr>
        <p:spPr>
          <a:xfrm>
            <a:off x="7867130" y="1450101"/>
            <a:ext cx="2379954" cy="331116"/>
          </a:xfrm>
          <a:prstGeom prst="rect">
            <a:avLst/>
          </a:prstGeom>
        </p:spPr>
        <p:txBody>
          <a:bodyPr wrap="square" anchor="t">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IMPLEMENT BY PILLAR</a:t>
            </a:r>
          </a:p>
        </p:txBody>
      </p:sp>
      <p:sp>
        <p:nvSpPr>
          <p:cNvPr id="31" name="Rectangle 30">
            <a:extLst>
              <a:ext uri="{FF2B5EF4-FFF2-40B4-BE49-F238E27FC236}">
                <a16:creationId xmlns:a16="http://schemas.microsoft.com/office/drawing/2014/main" id="{373D07FE-F5E1-4B75-ACF9-19902A66F438}"/>
              </a:ext>
            </a:extLst>
          </p:cNvPr>
          <p:cNvSpPr/>
          <p:nvPr/>
        </p:nvSpPr>
        <p:spPr>
          <a:xfrm>
            <a:off x="7867130" y="2625942"/>
            <a:ext cx="237995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SPLIT TEST</a:t>
            </a:r>
          </a:p>
        </p:txBody>
      </p:sp>
      <p:sp>
        <p:nvSpPr>
          <p:cNvPr id="32" name="Rectangle 31">
            <a:extLst>
              <a:ext uri="{FF2B5EF4-FFF2-40B4-BE49-F238E27FC236}">
                <a16:creationId xmlns:a16="http://schemas.microsoft.com/office/drawing/2014/main" id="{01764183-DC4F-4677-9C74-10C1F0C79557}"/>
              </a:ext>
            </a:extLst>
          </p:cNvPr>
          <p:cNvSpPr/>
          <p:nvPr/>
        </p:nvSpPr>
        <p:spPr>
          <a:xfrm>
            <a:off x="7842230" y="3808735"/>
            <a:ext cx="275464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TEAM BUY IN AND TRAINING</a:t>
            </a:r>
          </a:p>
        </p:txBody>
      </p:sp>
      <p:sp>
        <p:nvSpPr>
          <p:cNvPr id="36" name="Rectangle 35">
            <a:extLst>
              <a:ext uri="{FF2B5EF4-FFF2-40B4-BE49-F238E27FC236}">
                <a16:creationId xmlns:a16="http://schemas.microsoft.com/office/drawing/2014/main" id="{757DC510-89E3-4C45-9229-4B36EA1ABD7A}"/>
              </a:ext>
            </a:extLst>
          </p:cNvPr>
          <p:cNvSpPr/>
          <p:nvPr/>
        </p:nvSpPr>
        <p:spPr>
          <a:xfrm>
            <a:off x="7867130" y="4971627"/>
            <a:ext cx="2379954" cy="331116"/>
          </a:xfrm>
          <a:prstGeom prst="rect">
            <a:avLst/>
          </a:prstGeom>
        </p:spPr>
        <p:txBody>
          <a:bodyPr wrap="square" anchor="ctr">
            <a:spAutoFit/>
          </a:bodyPr>
          <a:lstStyle/>
          <a:p>
            <a:pPr>
              <a:lnSpc>
                <a:spcPct val="12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MANAGE EXPECTATIONS</a:t>
            </a:r>
          </a:p>
        </p:txBody>
      </p:sp>
      <p:sp>
        <p:nvSpPr>
          <p:cNvPr id="44" name="TextBox 43">
            <a:extLst>
              <a:ext uri="{FF2B5EF4-FFF2-40B4-BE49-F238E27FC236}">
                <a16:creationId xmlns:a16="http://schemas.microsoft.com/office/drawing/2014/main" id="{6947A1E3-454F-45ED-ADC4-F3FAC90977D0}"/>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lumMod val="65000"/>
                  </a:schemeClr>
                </a:solidFill>
                <a:effectLst/>
                <a:latin typeface="+mj-lt"/>
                <a:ea typeface="Open Sans Extrabold" panose="020B0906030804020204" pitchFamily="34" charset="0"/>
                <a:cs typeface="Arial" panose="020B0604020202020204" pitchFamily="34" charset="0"/>
              </a:rPr>
              <a:pPr algn="ctr">
                <a:lnSpc>
                  <a:spcPct val="100000"/>
                </a:lnSpc>
              </a:pPr>
              <a:t>101</a:t>
            </a:fld>
            <a:endParaRPr lang="id-ID" sz="6000" i="0" dirty="0">
              <a:solidFill>
                <a:schemeClr val="bg1">
                  <a:lumMod val="65000"/>
                </a:schemeClr>
              </a:solidFill>
              <a:effectLst/>
              <a:latin typeface="+mj-lt"/>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508719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raphic 1">
            <a:extLst>
              <a:ext uri="{FF2B5EF4-FFF2-40B4-BE49-F238E27FC236}">
                <a16:creationId xmlns:a16="http://schemas.microsoft.com/office/drawing/2014/main" id="{695EAF9F-F983-4884-B93F-E852F910351D}"/>
              </a:ext>
            </a:extLst>
          </p:cNvPr>
          <p:cNvSpPr/>
          <p:nvPr/>
        </p:nvSpPr>
        <p:spPr>
          <a:xfrm>
            <a:off x="0" y="3364097"/>
            <a:ext cx="12192000" cy="1570202"/>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4" name="Rectangle 3">
            <a:extLst>
              <a:ext uri="{FF2B5EF4-FFF2-40B4-BE49-F238E27FC236}">
                <a16:creationId xmlns:a16="http://schemas.microsoft.com/office/drawing/2014/main" id="{D97A628C-D025-4DA9-ADC5-04F6DC282662}"/>
              </a:ext>
            </a:extLst>
          </p:cNvPr>
          <p:cNvSpPr/>
          <p:nvPr/>
        </p:nvSpPr>
        <p:spPr>
          <a:xfrm>
            <a:off x="856343" y="663310"/>
            <a:ext cx="10479314" cy="1569660"/>
          </a:xfrm>
          <a:prstGeom prst="rect">
            <a:avLst/>
          </a:prstGeom>
        </p:spPr>
        <p:txBody>
          <a:bodyPr wrap="square">
            <a:spAutoFit/>
          </a:bodyPr>
          <a:lstStyle/>
          <a:p>
            <a:pPr algn="ctr"/>
            <a:r>
              <a:rPr lang="en-US" sz="48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SOFTWARE AUTOMATIONS CHECKLIST</a:t>
            </a:r>
          </a:p>
        </p:txBody>
      </p:sp>
      <p:sp>
        <p:nvSpPr>
          <p:cNvPr id="126" name="Rounded Rectangle 3">
            <a:extLst>
              <a:ext uri="{FF2B5EF4-FFF2-40B4-BE49-F238E27FC236}">
                <a16:creationId xmlns:a16="http://schemas.microsoft.com/office/drawing/2014/main" id="{61DAD4C5-E58F-43EA-BCE0-A1AF9F5847A7}"/>
              </a:ext>
            </a:extLst>
          </p:cNvPr>
          <p:cNvSpPr/>
          <p:nvPr/>
        </p:nvSpPr>
        <p:spPr>
          <a:xfrm>
            <a:off x="9595647" y="41989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45" name="Group 144">
            <a:extLst>
              <a:ext uri="{FF2B5EF4-FFF2-40B4-BE49-F238E27FC236}">
                <a16:creationId xmlns:a16="http://schemas.microsoft.com/office/drawing/2014/main" id="{BB13C95D-DEE0-4B8E-B8E2-9878B8B8C6D5}"/>
              </a:ext>
            </a:extLst>
          </p:cNvPr>
          <p:cNvGrpSpPr/>
          <p:nvPr/>
        </p:nvGrpSpPr>
        <p:grpSpPr>
          <a:xfrm>
            <a:off x="392206" y="2671635"/>
            <a:ext cx="11407589" cy="2955126"/>
            <a:chOff x="392206" y="2620835"/>
            <a:chExt cx="11407589" cy="2955126"/>
          </a:xfrm>
        </p:grpSpPr>
        <p:grpSp>
          <p:nvGrpSpPr>
            <p:cNvPr id="144" name="Group 143">
              <a:extLst>
                <a:ext uri="{FF2B5EF4-FFF2-40B4-BE49-F238E27FC236}">
                  <a16:creationId xmlns:a16="http://schemas.microsoft.com/office/drawing/2014/main" id="{6FDCC482-A84F-41C6-A8B4-0D18EEC76A51}"/>
                </a:ext>
              </a:extLst>
            </p:cNvPr>
            <p:cNvGrpSpPr/>
            <p:nvPr/>
          </p:nvGrpSpPr>
          <p:grpSpPr>
            <a:xfrm>
              <a:off x="392206" y="2620835"/>
              <a:ext cx="11407589" cy="1427777"/>
              <a:chOff x="392206" y="2620835"/>
              <a:chExt cx="11407589" cy="1427777"/>
            </a:xfrm>
          </p:grpSpPr>
          <p:grpSp>
            <p:nvGrpSpPr>
              <p:cNvPr id="90" name="Group 89">
                <a:extLst>
                  <a:ext uri="{FF2B5EF4-FFF2-40B4-BE49-F238E27FC236}">
                    <a16:creationId xmlns:a16="http://schemas.microsoft.com/office/drawing/2014/main" id="{EBBDF457-EB15-40CE-A498-4501A0FC9655}"/>
                  </a:ext>
                </a:extLst>
              </p:cNvPr>
              <p:cNvGrpSpPr/>
              <p:nvPr/>
            </p:nvGrpSpPr>
            <p:grpSpPr>
              <a:xfrm>
                <a:off x="392206" y="2620835"/>
                <a:ext cx="2204148" cy="1427777"/>
                <a:chOff x="855738" y="2620836"/>
                <a:chExt cx="2389112" cy="1401342"/>
              </a:xfrm>
            </p:grpSpPr>
            <p:sp>
              <p:nvSpPr>
                <p:cNvPr id="37" name="Rounded Rectangle 3">
                  <a:extLst>
                    <a:ext uri="{FF2B5EF4-FFF2-40B4-BE49-F238E27FC236}">
                      <a16:creationId xmlns:a16="http://schemas.microsoft.com/office/drawing/2014/main" id="{82E4B3D8-267B-49E5-A2B5-87E4AC7AEECF}"/>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A42F864C-39CA-444E-8288-2CCDF65F7554}"/>
                    </a:ext>
                  </a:extLst>
                </p:cNvPr>
                <p:cNvSpPr/>
                <p:nvPr/>
              </p:nvSpPr>
              <p:spPr>
                <a:xfrm>
                  <a:off x="966045" y="3259198"/>
                  <a:ext cx="2168499" cy="537763"/>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INBOUND COMMUNICATIONS</a:t>
                  </a:r>
                </a:p>
              </p:txBody>
            </p:sp>
            <p:sp>
              <p:nvSpPr>
                <p:cNvPr id="9" name="Rectangle 8">
                  <a:extLst>
                    <a:ext uri="{FF2B5EF4-FFF2-40B4-BE49-F238E27FC236}">
                      <a16:creationId xmlns:a16="http://schemas.microsoft.com/office/drawing/2014/main" id="{C4D0A3B1-A853-4A8B-A76E-C1AEC1149210}"/>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01</a:t>
                  </a:r>
                </a:p>
              </p:txBody>
            </p:sp>
          </p:grpSp>
          <p:grpSp>
            <p:nvGrpSpPr>
              <p:cNvPr id="103" name="Group 102">
                <a:extLst>
                  <a:ext uri="{FF2B5EF4-FFF2-40B4-BE49-F238E27FC236}">
                    <a16:creationId xmlns:a16="http://schemas.microsoft.com/office/drawing/2014/main" id="{2B0D68AA-0F1D-4C47-BC07-881E0E251F08}"/>
                  </a:ext>
                </a:extLst>
              </p:cNvPr>
              <p:cNvGrpSpPr/>
              <p:nvPr/>
            </p:nvGrpSpPr>
            <p:grpSpPr>
              <a:xfrm>
                <a:off x="2693066" y="2620835"/>
                <a:ext cx="2204148" cy="1427777"/>
                <a:chOff x="855738" y="2620836"/>
                <a:chExt cx="2389112" cy="1401342"/>
              </a:xfrm>
            </p:grpSpPr>
            <p:sp>
              <p:nvSpPr>
                <p:cNvPr id="104" name="Rounded Rectangle 3">
                  <a:extLst>
                    <a:ext uri="{FF2B5EF4-FFF2-40B4-BE49-F238E27FC236}">
                      <a16:creationId xmlns:a16="http://schemas.microsoft.com/office/drawing/2014/main" id="{AF934E98-7312-4935-AC2A-DBE5E9FDEE8E}"/>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75169409-DA7A-4FDF-9D71-431C885E52B9}"/>
                    </a:ext>
                  </a:extLst>
                </p:cNvPr>
                <p:cNvSpPr/>
                <p:nvPr/>
              </p:nvSpPr>
              <p:spPr>
                <a:xfrm>
                  <a:off x="966045" y="3232364"/>
                  <a:ext cx="2168499" cy="5417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CUSTOMER SERVICE TICKETS</a:t>
                  </a:r>
                </a:p>
              </p:txBody>
            </p:sp>
            <p:sp>
              <p:nvSpPr>
                <p:cNvPr id="106" name="Rectangle 105">
                  <a:extLst>
                    <a:ext uri="{FF2B5EF4-FFF2-40B4-BE49-F238E27FC236}">
                      <a16:creationId xmlns:a16="http://schemas.microsoft.com/office/drawing/2014/main" id="{4919397F-3EF9-48F4-AE7B-72023B3257E3}"/>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02</a:t>
                  </a:r>
                </a:p>
              </p:txBody>
            </p:sp>
          </p:grpSp>
          <p:grpSp>
            <p:nvGrpSpPr>
              <p:cNvPr id="107" name="Group 106">
                <a:extLst>
                  <a:ext uri="{FF2B5EF4-FFF2-40B4-BE49-F238E27FC236}">
                    <a16:creationId xmlns:a16="http://schemas.microsoft.com/office/drawing/2014/main" id="{BB4714B6-A069-490C-8BE0-E097DB1E76BB}"/>
                  </a:ext>
                </a:extLst>
              </p:cNvPr>
              <p:cNvGrpSpPr/>
              <p:nvPr/>
            </p:nvGrpSpPr>
            <p:grpSpPr>
              <a:xfrm>
                <a:off x="4993926" y="2620835"/>
                <a:ext cx="2204148" cy="1427777"/>
                <a:chOff x="855738" y="2620836"/>
                <a:chExt cx="2389112" cy="1401342"/>
              </a:xfrm>
            </p:grpSpPr>
            <p:sp>
              <p:nvSpPr>
                <p:cNvPr id="108" name="Rounded Rectangle 3">
                  <a:extLst>
                    <a:ext uri="{FF2B5EF4-FFF2-40B4-BE49-F238E27FC236}">
                      <a16:creationId xmlns:a16="http://schemas.microsoft.com/office/drawing/2014/main" id="{E2ACB8DB-AAC0-4D2A-804F-61147F1C93A4}"/>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Rectangle 108">
                  <a:extLst>
                    <a:ext uri="{FF2B5EF4-FFF2-40B4-BE49-F238E27FC236}">
                      <a16:creationId xmlns:a16="http://schemas.microsoft.com/office/drawing/2014/main" id="{72CB5362-8DE3-40BE-AFBA-E32CA7547F52}"/>
                    </a:ext>
                  </a:extLst>
                </p:cNvPr>
                <p:cNvSpPr/>
                <p:nvPr/>
              </p:nvSpPr>
              <p:spPr>
                <a:xfrm>
                  <a:off x="966045" y="3285702"/>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QC AUDITS</a:t>
                  </a:r>
                </a:p>
              </p:txBody>
            </p:sp>
            <p:sp>
              <p:nvSpPr>
                <p:cNvPr id="110" name="Rectangle 109">
                  <a:extLst>
                    <a:ext uri="{FF2B5EF4-FFF2-40B4-BE49-F238E27FC236}">
                      <a16:creationId xmlns:a16="http://schemas.microsoft.com/office/drawing/2014/main" id="{EC86CAA3-CC4A-4C9E-AD8D-3F7D097C0C4A}"/>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03</a:t>
                  </a:r>
                </a:p>
              </p:txBody>
            </p:sp>
          </p:grpSp>
          <p:grpSp>
            <p:nvGrpSpPr>
              <p:cNvPr id="111" name="Group 110">
                <a:extLst>
                  <a:ext uri="{FF2B5EF4-FFF2-40B4-BE49-F238E27FC236}">
                    <a16:creationId xmlns:a16="http://schemas.microsoft.com/office/drawing/2014/main" id="{BD1A49DB-C01A-42DF-8141-4DD37332610D}"/>
                  </a:ext>
                </a:extLst>
              </p:cNvPr>
              <p:cNvGrpSpPr/>
              <p:nvPr/>
            </p:nvGrpSpPr>
            <p:grpSpPr>
              <a:xfrm>
                <a:off x="7294786" y="2620835"/>
                <a:ext cx="2204148" cy="1427777"/>
                <a:chOff x="855738" y="2620836"/>
                <a:chExt cx="2389112" cy="1401342"/>
              </a:xfrm>
            </p:grpSpPr>
            <p:sp>
              <p:nvSpPr>
                <p:cNvPr id="112" name="Rounded Rectangle 3">
                  <a:extLst>
                    <a:ext uri="{FF2B5EF4-FFF2-40B4-BE49-F238E27FC236}">
                      <a16:creationId xmlns:a16="http://schemas.microsoft.com/office/drawing/2014/main" id="{8A384402-53FF-4F80-92EC-37FF54CC9420}"/>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3F26F885-643F-4259-8D87-0BC08B29B779}"/>
                    </a:ext>
                  </a:extLst>
                </p:cNvPr>
                <p:cNvSpPr/>
                <p:nvPr/>
              </p:nvSpPr>
              <p:spPr>
                <a:xfrm>
                  <a:off x="966045" y="3229696"/>
                  <a:ext cx="2168499" cy="5417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BACKUP AND ARCHIVE</a:t>
                  </a:r>
                </a:p>
              </p:txBody>
            </p:sp>
            <p:sp>
              <p:nvSpPr>
                <p:cNvPr id="114" name="Rectangle 113">
                  <a:extLst>
                    <a:ext uri="{FF2B5EF4-FFF2-40B4-BE49-F238E27FC236}">
                      <a16:creationId xmlns:a16="http://schemas.microsoft.com/office/drawing/2014/main" id="{9162F5A9-EA38-4561-A30F-B2DFEA0F286D}"/>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04</a:t>
                  </a:r>
                </a:p>
              </p:txBody>
            </p:sp>
          </p:grpSp>
          <p:grpSp>
            <p:nvGrpSpPr>
              <p:cNvPr id="115" name="Group 114">
                <a:extLst>
                  <a:ext uri="{FF2B5EF4-FFF2-40B4-BE49-F238E27FC236}">
                    <a16:creationId xmlns:a16="http://schemas.microsoft.com/office/drawing/2014/main" id="{15093BCA-46D9-4397-AD62-3F7BD446417E}"/>
                  </a:ext>
                </a:extLst>
              </p:cNvPr>
              <p:cNvGrpSpPr/>
              <p:nvPr/>
            </p:nvGrpSpPr>
            <p:grpSpPr>
              <a:xfrm>
                <a:off x="9595647" y="2620835"/>
                <a:ext cx="2204148" cy="1427777"/>
                <a:chOff x="855738" y="2620836"/>
                <a:chExt cx="2389112" cy="1401342"/>
              </a:xfrm>
            </p:grpSpPr>
            <p:sp>
              <p:nvSpPr>
                <p:cNvPr id="116" name="Rounded Rectangle 3">
                  <a:extLst>
                    <a:ext uri="{FF2B5EF4-FFF2-40B4-BE49-F238E27FC236}">
                      <a16:creationId xmlns:a16="http://schemas.microsoft.com/office/drawing/2014/main" id="{515E9808-763B-48D3-B148-CFECDC4C6FC5}"/>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97FA3223-676B-4693-9014-7F97B3347083}"/>
                    </a:ext>
                  </a:extLst>
                </p:cNvPr>
                <p:cNvSpPr/>
                <p:nvPr/>
              </p:nvSpPr>
              <p:spPr>
                <a:xfrm>
                  <a:off x="966045" y="3259198"/>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SALES ORDER</a:t>
                  </a:r>
                </a:p>
              </p:txBody>
            </p:sp>
            <p:sp>
              <p:nvSpPr>
                <p:cNvPr id="118" name="Rectangle 117">
                  <a:extLst>
                    <a:ext uri="{FF2B5EF4-FFF2-40B4-BE49-F238E27FC236}">
                      <a16:creationId xmlns:a16="http://schemas.microsoft.com/office/drawing/2014/main" id="{BE3D50F1-6C66-42CF-AE8F-BFDB8FC77BD1}"/>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05</a:t>
                  </a:r>
                </a:p>
              </p:txBody>
            </p:sp>
          </p:grpSp>
        </p:grpSp>
        <p:sp>
          <p:nvSpPr>
            <p:cNvPr id="138" name="Rounded Rectangle 3">
              <a:extLst>
                <a:ext uri="{FF2B5EF4-FFF2-40B4-BE49-F238E27FC236}">
                  <a16:creationId xmlns:a16="http://schemas.microsoft.com/office/drawing/2014/main" id="{4AA45094-4B1E-4083-8FF2-4F9A2B9A90B3}"/>
                </a:ext>
              </a:extLst>
            </p:cNvPr>
            <p:cNvSpPr/>
            <p:nvPr/>
          </p:nvSpPr>
          <p:spPr>
            <a:xfrm>
              <a:off x="39220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id="{CFB74303-8851-4F82-A701-C796D7BCDF5E}"/>
                </a:ext>
              </a:extLst>
            </p:cNvPr>
            <p:cNvSpPr/>
            <p:nvPr/>
          </p:nvSpPr>
          <p:spPr>
            <a:xfrm>
              <a:off x="493973" y="4629973"/>
              <a:ext cx="2000615" cy="314958"/>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INVOICING</a:t>
              </a:r>
            </a:p>
          </p:txBody>
        </p:sp>
        <p:sp>
          <p:nvSpPr>
            <p:cNvPr id="140" name="Rectangle 139">
              <a:extLst>
                <a:ext uri="{FF2B5EF4-FFF2-40B4-BE49-F238E27FC236}">
                  <a16:creationId xmlns:a16="http://schemas.microsoft.com/office/drawing/2014/main" id="{BC756C7C-7E29-4746-81E0-44D9DABE9F6C}"/>
                </a:ext>
              </a:extLst>
            </p:cNvPr>
            <p:cNvSpPr/>
            <p:nvPr/>
          </p:nvSpPr>
          <p:spPr>
            <a:xfrm>
              <a:off x="119768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06</a:t>
              </a:r>
            </a:p>
          </p:txBody>
        </p:sp>
        <p:sp>
          <p:nvSpPr>
            <p:cNvPr id="135" name="Rounded Rectangle 3">
              <a:extLst>
                <a:ext uri="{FF2B5EF4-FFF2-40B4-BE49-F238E27FC236}">
                  <a16:creationId xmlns:a16="http://schemas.microsoft.com/office/drawing/2014/main" id="{6FC886AB-C833-481A-AA90-52ED8DD9BFB2}"/>
                </a:ext>
              </a:extLst>
            </p:cNvPr>
            <p:cNvSpPr/>
            <p:nvPr/>
          </p:nvSpPr>
          <p:spPr>
            <a:xfrm>
              <a:off x="269306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9B0BB511-DD5F-4390-BD0B-0527E524DF9D}"/>
                </a:ext>
              </a:extLst>
            </p:cNvPr>
            <p:cNvSpPr/>
            <p:nvPr/>
          </p:nvSpPr>
          <p:spPr>
            <a:xfrm>
              <a:off x="2794833" y="4629973"/>
              <a:ext cx="2000615" cy="314958"/>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TIMESHEETS</a:t>
              </a:r>
            </a:p>
          </p:txBody>
        </p:sp>
        <p:sp>
          <p:nvSpPr>
            <p:cNvPr id="137" name="Rectangle 136">
              <a:extLst>
                <a:ext uri="{FF2B5EF4-FFF2-40B4-BE49-F238E27FC236}">
                  <a16:creationId xmlns:a16="http://schemas.microsoft.com/office/drawing/2014/main" id="{3D55AC41-59CE-4ED9-A1AF-9516B3DFCB7D}"/>
                </a:ext>
              </a:extLst>
            </p:cNvPr>
            <p:cNvSpPr/>
            <p:nvPr/>
          </p:nvSpPr>
          <p:spPr>
            <a:xfrm>
              <a:off x="349854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07</a:t>
              </a:r>
            </a:p>
          </p:txBody>
        </p:sp>
        <p:sp>
          <p:nvSpPr>
            <p:cNvPr id="132" name="Rounded Rectangle 3">
              <a:extLst>
                <a:ext uri="{FF2B5EF4-FFF2-40B4-BE49-F238E27FC236}">
                  <a16:creationId xmlns:a16="http://schemas.microsoft.com/office/drawing/2014/main" id="{5EEFB7D8-C00F-4BF4-B084-0142FDD2F5B5}"/>
                </a:ext>
              </a:extLst>
            </p:cNvPr>
            <p:cNvSpPr/>
            <p:nvPr/>
          </p:nvSpPr>
          <p:spPr>
            <a:xfrm>
              <a:off x="499392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BE5AA2B9-6855-454B-9E40-3E961F0E6CEC}"/>
                </a:ext>
              </a:extLst>
            </p:cNvPr>
            <p:cNvSpPr/>
            <p:nvPr/>
          </p:nvSpPr>
          <p:spPr>
            <a:xfrm>
              <a:off x="5095693" y="4629973"/>
              <a:ext cx="2000615" cy="551946"/>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DEBTORS MANAGEMENT</a:t>
              </a:r>
            </a:p>
          </p:txBody>
        </p:sp>
        <p:sp>
          <p:nvSpPr>
            <p:cNvPr id="134" name="Rectangle 133">
              <a:extLst>
                <a:ext uri="{FF2B5EF4-FFF2-40B4-BE49-F238E27FC236}">
                  <a16:creationId xmlns:a16="http://schemas.microsoft.com/office/drawing/2014/main" id="{EA8B5A7B-D608-4284-89CF-3E1D65B1B101}"/>
                </a:ext>
              </a:extLst>
            </p:cNvPr>
            <p:cNvSpPr/>
            <p:nvPr/>
          </p:nvSpPr>
          <p:spPr>
            <a:xfrm>
              <a:off x="579940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08</a:t>
              </a:r>
            </a:p>
          </p:txBody>
        </p:sp>
        <p:sp>
          <p:nvSpPr>
            <p:cNvPr id="129" name="Rounded Rectangle 3">
              <a:extLst>
                <a:ext uri="{FF2B5EF4-FFF2-40B4-BE49-F238E27FC236}">
                  <a16:creationId xmlns:a16="http://schemas.microsoft.com/office/drawing/2014/main" id="{F8156730-DAB3-49F7-8709-2B49CF8A6AE2}"/>
                </a:ext>
              </a:extLst>
            </p:cNvPr>
            <p:cNvSpPr/>
            <p:nvPr/>
          </p:nvSpPr>
          <p:spPr>
            <a:xfrm>
              <a:off x="729478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A995747E-9EB4-49CE-9F50-0559273C8303}"/>
                </a:ext>
              </a:extLst>
            </p:cNvPr>
            <p:cNvSpPr/>
            <p:nvPr/>
          </p:nvSpPr>
          <p:spPr>
            <a:xfrm>
              <a:off x="7396553" y="4629973"/>
              <a:ext cx="2000615" cy="54790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SCHEDULE MANAGEMENT</a:t>
              </a:r>
            </a:p>
          </p:txBody>
        </p:sp>
        <p:sp>
          <p:nvSpPr>
            <p:cNvPr id="131" name="Rectangle 130">
              <a:extLst>
                <a:ext uri="{FF2B5EF4-FFF2-40B4-BE49-F238E27FC236}">
                  <a16:creationId xmlns:a16="http://schemas.microsoft.com/office/drawing/2014/main" id="{152F4BFC-6DA8-4F53-9417-9E465B764B17}"/>
                </a:ext>
              </a:extLst>
            </p:cNvPr>
            <p:cNvSpPr/>
            <p:nvPr/>
          </p:nvSpPr>
          <p:spPr>
            <a:xfrm>
              <a:off x="810026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09</a:t>
              </a:r>
            </a:p>
          </p:txBody>
        </p:sp>
        <p:sp>
          <p:nvSpPr>
            <p:cNvPr id="127" name="Rectangle 126">
              <a:extLst>
                <a:ext uri="{FF2B5EF4-FFF2-40B4-BE49-F238E27FC236}">
                  <a16:creationId xmlns:a16="http://schemas.microsoft.com/office/drawing/2014/main" id="{63061402-3829-42BE-9C7F-81B8EA79C875}"/>
                </a:ext>
              </a:extLst>
            </p:cNvPr>
            <p:cNvSpPr/>
            <p:nvPr/>
          </p:nvSpPr>
          <p:spPr>
            <a:xfrm>
              <a:off x="9697414" y="4629973"/>
              <a:ext cx="2000615" cy="314958"/>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PROCURMENT</a:t>
              </a:r>
            </a:p>
          </p:txBody>
        </p:sp>
        <p:sp>
          <p:nvSpPr>
            <p:cNvPr id="128" name="Rectangle 127">
              <a:extLst>
                <a:ext uri="{FF2B5EF4-FFF2-40B4-BE49-F238E27FC236}">
                  <a16:creationId xmlns:a16="http://schemas.microsoft.com/office/drawing/2014/main" id="{1D929703-252D-4147-81C8-1463DEDB55F9}"/>
                </a:ext>
              </a:extLst>
            </p:cNvPr>
            <p:cNvSpPr/>
            <p:nvPr/>
          </p:nvSpPr>
          <p:spPr>
            <a:xfrm>
              <a:off x="10401126"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10</a:t>
              </a:r>
            </a:p>
          </p:txBody>
        </p:sp>
      </p:grpSp>
    </p:spTree>
    <p:extLst>
      <p:ext uri="{BB962C8B-B14F-4D97-AF65-F5344CB8AC3E}">
        <p14:creationId xmlns:p14="http://schemas.microsoft.com/office/powerpoint/2010/main" val="16633242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2DAB50E-298D-441B-AD3F-2A0C0F384EAD}"/>
              </a:ext>
            </a:extLst>
          </p:cNvPr>
          <p:cNvSpPr/>
          <p:nvPr/>
        </p:nvSpPr>
        <p:spPr>
          <a:xfrm>
            <a:off x="0" y="2848303"/>
            <a:ext cx="12192000" cy="2480441"/>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7F908B00-8ECE-4278-BADA-57FB23DD4C17}"/>
              </a:ext>
            </a:extLst>
          </p:cNvPr>
          <p:cNvSpPr/>
          <p:nvPr/>
        </p:nvSpPr>
        <p:spPr>
          <a:xfrm>
            <a:off x="1461640" y="1682164"/>
            <a:ext cx="9280632" cy="769441"/>
          </a:xfrm>
          <a:prstGeom prst="rect">
            <a:avLst/>
          </a:prstGeom>
        </p:spPr>
        <p:txBody>
          <a:bodyPr wrap="square">
            <a:spAutoFit/>
          </a:bodyPr>
          <a:lstStyle/>
          <a:p>
            <a:pPr algn="ctr"/>
            <a:r>
              <a:rPr lang="en-US" sz="4400" b="1" dirty="0">
                <a:solidFill>
                  <a:schemeClr val="tx1">
                    <a:lumMod val="75000"/>
                    <a:lumOff val="25000"/>
                  </a:schemeClr>
                </a:solidFill>
                <a:latin typeface="+mj-lt"/>
                <a:cs typeface="Segoe UI" panose="020B0502040204020203" pitchFamily="34" charset="0"/>
              </a:rPr>
              <a:t>RECOMMENDED SOFTWARE</a:t>
            </a:r>
          </a:p>
        </p:txBody>
      </p:sp>
      <p:grpSp>
        <p:nvGrpSpPr>
          <p:cNvPr id="33" name="Group 32">
            <a:extLst>
              <a:ext uri="{FF2B5EF4-FFF2-40B4-BE49-F238E27FC236}">
                <a16:creationId xmlns:a16="http://schemas.microsoft.com/office/drawing/2014/main" id="{D0CB89C9-0F81-4F9F-85C5-8A283F88A746}"/>
              </a:ext>
            </a:extLst>
          </p:cNvPr>
          <p:cNvGrpSpPr/>
          <p:nvPr/>
        </p:nvGrpSpPr>
        <p:grpSpPr>
          <a:xfrm>
            <a:off x="1391657" y="2585546"/>
            <a:ext cx="9408687" cy="2888154"/>
            <a:chOff x="1327630" y="2585546"/>
            <a:chExt cx="9408687" cy="2888154"/>
          </a:xfrm>
        </p:grpSpPr>
        <p:grpSp>
          <p:nvGrpSpPr>
            <p:cNvPr id="32" name="Group 31">
              <a:extLst>
                <a:ext uri="{FF2B5EF4-FFF2-40B4-BE49-F238E27FC236}">
                  <a16:creationId xmlns:a16="http://schemas.microsoft.com/office/drawing/2014/main" id="{EAF67990-F0FD-4573-8DEC-04BCEFECFAE2}"/>
                </a:ext>
              </a:extLst>
            </p:cNvPr>
            <p:cNvGrpSpPr/>
            <p:nvPr/>
          </p:nvGrpSpPr>
          <p:grpSpPr>
            <a:xfrm>
              <a:off x="1327630" y="2585546"/>
              <a:ext cx="2936069" cy="2888154"/>
              <a:chOff x="1649520" y="2585546"/>
              <a:chExt cx="2936069" cy="2888154"/>
            </a:xfrm>
          </p:grpSpPr>
          <p:sp>
            <p:nvSpPr>
              <p:cNvPr id="5" name="Rectangle 4">
                <a:extLst>
                  <a:ext uri="{FF2B5EF4-FFF2-40B4-BE49-F238E27FC236}">
                    <a16:creationId xmlns:a16="http://schemas.microsoft.com/office/drawing/2014/main" id="{AE0AB075-229C-49C6-95F8-95D0DD3BF022}"/>
                  </a:ext>
                </a:extLst>
              </p:cNvPr>
              <p:cNvSpPr/>
              <p:nvPr/>
            </p:nvSpPr>
            <p:spPr>
              <a:xfrm>
                <a:off x="1649520"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pic>
            <p:nvPicPr>
              <p:cNvPr id="2" name="Graphic 1">
                <a:extLst>
                  <a:ext uri="{FF2B5EF4-FFF2-40B4-BE49-F238E27FC236}">
                    <a16:creationId xmlns:a16="http://schemas.microsoft.com/office/drawing/2014/main" id="{CF953557-F5A4-4094-9405-3FDCEA0118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8734" y="3058003"/>
                <a:ext cx="389166" cy="389166"/>
              </a:xfrm>
              <a:prstGeom prst="rect">
                <a:avLst/>
              </a:prstGeom>
            </p:spPr>
          </p:pic>
        </p:grpSp>
        <p:sp>
          <p:nvSpPr>
            <p:cNvPr id="19" name="Rectangle 18">
              <a:extLst>
                <a:ext uri="{FF2B5EF4-FFF2-40B4-BE49-F238E27FC236}">
                  <a16:creationId xmlns:a16="http://schemas.microsoft.com/office/drawing/2014/main" id="{C769696A-7DB2-4C22-A8EC-D97DB18298C7}"/>
                </a:ext>
              </a:extLst>
            </p:cNvPr>
            <p:cNvSpPr/>
            <p:nvPr/>
          </p:nvSpPr>
          <p:spPr>
            <a:xfrm>
              <a:off x="4563939"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4" name="Rectangle 23">
              <a:extLst>
                <a:ext uri="{FF2B5EF4-FFF2-40B4-BE49-F238E27FC236}">
                  <a16:creationId xmlns:a16="http://schemas.microsoft.com/office/drawing/2014/main" id="{7C7AF0D5-7FE7-4698-A51B-74982F85F090}"/>
                </a:ext>
              </a:extLst>
            </p:cNvPr>
            <p:cNvSpPr/>
            <p:nvPr/>
          </p:nvSpPr>
          <p:spPr>
            <a:xfrm>
              <a:off x="7800248"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pic>
        <p:nvPicPr>
          <p:cNvPr id="6" name="Picture 5" descr="Logo&#10;&#10;Description automatically generated with medium confidence">
            <a:extLst>
              <a:ext uri="{FF2B5EF4-FFF2-40B4-BE49-F238E27FC236}">
                <a16:creationId xmlns:a16="http://schemas.microsoft.com/office/drawing/2014/main" id="{879620B9-39E0-9C48-A902-67FDE166C2C5}"/>
              </a:ext>
            </a:extLst>
          </p:cNvPr>
          <p:cNvPicPr>
            <a:picLocks noChangeAspect="1"/>
          </p:cNvPicPr>
          <p:nvPr/>
        </p:nvPicPr>
        <p:blipFill>
          <a:blip r:embed="rId4"/>
          <a:stretch>
            <a:fillRect/>
          </a:stretch>
        </p:blipFill>
        <p:spPr>
          <a:xfrm>
            <a:off x="1489234" y="3442375"/>
            <a:ext cx="2740914" cy="1386393"/>
          </a:xfrm>
          <a:prstGeom prst="rect">
            <a:avLst/>
          </a:prstGeom>
        </p:spPr>
      </p:pic>
      <p:pic>
        <p:nvPicPr>
          <p:cNvPr id="2050" name="Picture 2" descr="Joblogic – Apps on Google Play">
            <a:extLst>
              <a:ext uri="{FF2B5EF4-FFF2-40B4-BE49-F238E27FC236}">
                <a16:creationId xmlns:a16="http://schemas.microsoft.com/office/drawing/2014/main" id="{98DE9430-FEB6-3D4D-A5AD-B4DD86E04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197" y="3519945"/>
            <a:ext cx="2521605" cy="1231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dify | Xero App Store UK">
            <a:extLst>
              <a:ext uri="{FF2B5EF4-FFF2-40B4-BE49-F238E27FC236}">
                <a16:creationId xmlns:a16="http://schemas.microsoft.com/office/drawing/2014/main" id="{3DD1E54F-366F-CF4E-B7AF-AF2CA39DC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994" y="3429000"/>
            <a:ext cx="2576629" cy="135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250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2"/>
        <p:cNvGrpSpPr/>
        <p:nvPr/>
      </p:nvGrpSpPr>
      <p:grpSpPr>
        <a:xfrm>
          <a:off x="0" y="0"/>
          <a:ext cx="0" cy="0"/>
          <a:chOff x="0" y="0"/>
          <a:chExt cx="0" cy="0"/>
        </a:xfrm>
      </p:grpSpPr>
      <p:grpSp>
        <p:nvGrpSpPr>
          <p:cNvPr id="57" name="Google Shape;57;p1"/>
          <p:cNvGrpSpPr/>
          <p:nvPr/>
        </p:nvGrpSpPr>
        <p:grpSpPr>
          <a:xfrm>
            <a:off x="3520022" y="1401575"/>
            <a:ext cx="4363062" cy="4284554"/>
            <a:chOff x="1159015" y="659717"/>
            <a:chExt cx="2446614" cy="4284554"/>
          </a:xfrm>
        </p:grpSpPr>
        <p:sp>
          <p:nvSpPr>
            <p:cNvPr id="58" name="Google Shape;58;p1"/>
            <p:cNvSpPr/>
            <p:nvPr/>
          </p:nvSpPr>
          <p:spPr>
            <a:xfrm>
              <a:off x="1159726" y="751157"/>
              <a:ext cx="2445903" cy="4193114"/>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0" name="Google Shape;60;p1"/>
            <p:cNvSpPr/>
            <p:nvPr/>
          </p:nvSpPr>
          <p:spPr>
            <a:xfrm rot="5400000">
              <a:off x="1554521"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pic>
        <p:nvPicPr>
          <p:cNvPr id="7" name="Picture 6" descr="A sign on a wall&#10;&#10;Description automatically generated with low confidence">
            <a:extLst>
              <a:ext uri="{FF2B5EF4-FFF2-40B4-BE49-F238E27FC236}">
                <a16:creationId xmlns:a16="http://schemas.microsoft.com/office/drawing/2014/main" id="{DD741017-774A-6A40-9E8D-7C28187D06E1}"/>
              </a:ext>
            </a:extLst>
          </p:cNvPr>
          <p:cNvPicPr>
            <a:picLocks noChangeAspect="1"/>
          </p:cNvPicPr>
          <p:nvPr/>
        </p:nvPicPr>
        <p:blipFill>
          <a:blip r:embed="rId3"/>
          <a:stretch>
            <a:fillRect/>
          </a:stretch>
        </p:blipFill>
        <p:spPr>
          <a:xfrm>
            <a:off x="1354130" y="0"/>
            <a:ext cx="9698892" cy="6858000"/>
          </a:xfrm>
          <a:prstGeom prst="rect">
            <a:avLst/>
          </a:prstGeom>
        </p:spPr>
      </p:pic>
    </p:spTree>
    <p:extLst>
      <p:ext uri="{BB962C8B-B14F-4D97-AF65-F5344CB8AC3E}">
        <p14:creationId xmlns:p14="http://schemas.microsoft.com/office/powerpoint/2010/main" val="227944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 name="Picture 5" descr="Table&#10;&#10;Description automatically generated">
            <a:extLst>
              <a:ext uri="{FF2B5EF4-FFF2-40B4-BE49-F238E27FC236}">
                <a16:creationId xmlns:a16="http://schemas.microsoft.com/office/drawing/2014/main" id="{5ECC3113-DE65-9C4A-B84C-D0015B1A2046}"/>
              </a:ext>
            </a:extLst>
          </p:cNvPr>
          <p:cNvPicPr>
            <a:picLocks noChangeAspect="1"/>
          </p:cNvPicPr>
          <p:nvPr/>
        </p:nvPicPr>
        <p:blipFill>
          <a:blip r:embed="rId3"/>
          <a:stretch>
            <a:fillRect/>
          </a:stretch>
        </p:blipFill>
        <p:spPr>
          <a:xfrm>
            <a:off x="1676618" y="166743"/>
            <a:ext cx="8623610" cy="6524513"/>
          </a:xfrm>
          <a:prstGeom prst="rect">
            <a:avLst/>
          </a:prstGeom>
        </p:spPr>
      </p:pic>
    </p:spTree>
    <p:extLst>
      <p:ext uri="{BB962C8B-B14F-4D97-AF65-F5344CB8AC3E}">
        <p14:creationId xmlns:p14="http://schemas.microsoft.com/office/powerpoint/2010/main" val="118260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367672" y="1558747"/>
            <a:ext cx="7963998" cy="41799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MODEL CHECK LIST</a:t>
            </a:r>
            <a:endParaRPr dirty="0">
              <a:solidFill>
                <a:schemeClr val="bg1"/>
              </a:solidFill>
            </a:endParaRPr>
          </a:p>
        </p:txBody>
      </p:sp>
      <p:pic>
        <p:nvPicPr>
          <p:cNvPr id="4" name="Picture 3" descr="Table&#10;&#10;Description automatically generated">
            <a:extLst>
              <a:ext uri="{FF2B5EF4-FFF2-40B4-BE49-F238E27FC236}">
                <a16:creationId xmlns:a16="http://schemas.microsoft.com/office/drawing/2014/main" id="{3E311FC2-3A75-0F48-B278-EDDAD468B662}"/>
              </a:ext>
            </a:extLst>
          </p:cNvPr>
          <p:cNvPicPr>
            <a:picLocks noChangeAspect="1"/>
          </p:cNvPicPr>
          <p:nvPr/>
        </p:nvPicPr>
        <p:blipFill>
          <a:blip r:embed="rId3"/>
          <a:stretch>
            <a:fillRect/>
          </a:stretch>
        </p:blipFill>
        <p:spPr>
          <a:xfrm>
            <a:off x="1947134" y="1408223"/>
            <a:ext cx="8950361" cy="4866759"/>
          </a:xfrm>
          <a:prstGeom prst="rect">
            <a:avLst/>
          </a:prstGeom>
        </p:spPr>
      </p:pic>
    </p:spTree>
    <p:extLst>
      <p:ext uri="{BB962C8B-B14F-4D97-AF65-F5344CB8AC3E}">
        <p14:creationId xmlns:p14="http://schemas.microsoft.com/office/powerpoint/2010/main" val="2068873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0"/>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2918687"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02</a:t>
            </a:r>
            <a:endParaRPr dirty="0">
              <a:solidFill>
                <a:srgbClr val="DFBD41"/>
              </a:solidFill>
            </a:endParaRPr>
          </a:p>
        </p:txBody>
      </p:sp>
      <p:sp>
        <p:nvSpPr>
          <p:cNvPr id="280" name="Google Shape;280;p10"/>
          <p:cNvSpPr/>
          <p:nvPr/>
        </p:nvSpPr>
        <p:spPr>
          <a:xfrm>
            <a:off x="2457545" y="2948288"/>
            <a:ext cx="3900763"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MARKETING STRATEGY</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TWO</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414212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46"/>
          <p:cNvPicPr preferRelativeResize="0">
            <a:picLocks noGrp="1"/>
          </p:cNvPicPr>
          <p:nvPr>
            <p:ph type="pic" idx="2"/>
          </p:nvPr>
        </p:nvPicPr>
        <p:blipFill rotWithShape="1">
          <a:blip r:embed="rId3">
            <a:alphaModFix/>
          </a:blip>
          <a:srcRect t="39274" b="39275"/>
          <a:stretch/>
        </p:blipFill>
        <p:spPr>
          <a:xfrm>
            <a:off x="-1" y="1806"/>
            <a:ext cx="12192000" cy="3922493"/>
          </a:xfrm>
          <a:prstGeom prst="rect">
            <a:avLst/>
          </a:prstGeom>
          <a:noFill/>
          <a:ln>
            <a:noFill/>
          </a:ln>
        </p:spPr>
      </p:pic>
      <p:sp>
        <p:nvSpPr>
          <p:cNvPr id="885" name="Google Shape;885;p46"/>
          <p:cNvSpPr/>
          <p:nvPr/>
        </p:nvSpPr>
        <p:spPr>
          <a:xfrm>
            <a:off x="0" y="1806"/>
            <a:ext cx="12192000" cy="3922493"/>
          </a:xfrm>
          <a:prstGeom prst="rect">
            <a:avLst/>
          </a:prstGeom>
          <a:solidFill>
            <a:srgbClr val="DFBD41">
              <a:alpha val="82745"/>
            </a:srgb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886" name="Google Shape;886;p46"/>
          <p:cNvSpPr/>
          <p:nvPr/>
        </p:nvSpPr>
        <p:spPr>
          <a:xfrm>
            <a:off x="1308100" y="2744919"/>
            <a:ext cx="4718671" cy="293370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887" name="Google Shape;887;p46"/>
          <p:cNvSpPr/>
          <p:nvPr/>
        </p:nvSpPr>
        <p:spPr>
          <a:xfrm>
            <a:off x="6165229" y="2744919"/>
            <a:ext cx="4718671" cy="293370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888" name="Google Shape;888;p46"/>
          <p:cNvSpPr/>
          <p:nvPr/>
        </p:nvSpPr>
        <p:spPr>
          <a:xfrm>
            <a:off x="1847850" y="767347"/>
            <a:ext cx="84963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MARKETING STRATEGY</a:t>
            </a:r>
            <a:endParaRPr dirty="0">
              <a:solidFill>
                <a:schemeClr val="bg1"/>
              </a:solidFill>
            </a:endParaRPr>
          </a:p>
        </p:txBody>
      </p:sp>
      <p:sp>
        <p:nvSpPr>
          <p:cNvPr id="889" name="Google Shape;889;p46"/>
          <p:cNvSpPr/>
          <p:nvPr/>
        </p:nvSpPr>
        <p:spPr>
          <a:xfrm>
            <a:off x="2082229" y="4183531"/>
            <a:ext cx="3170414"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An overall picture of your marketing activity and spend</a:t>
            </a:r>
            <a:endParaRPr sz="1800" dirty="0">
              <a:solidFill>
                <a:srgbClr val="595959"/>
              </a:solidFill>
              <a:latin typeface="Roboto Light"/>
              <a:ea typeface="Roboto Light"/>
              <a:cs typeface="Roboto Light"/>
              <a:sym typeface="Roboto Light"/>
            </a:endParaRPr>
          </a:p>
        </p:txBody>
      </p:sp>
      <p:sp>
        <p:nvSpPr>
          <p:cNvPr id="890" name="Google Shape;890;p46"/>
          <p:cNvSpPr/>
          <p:nvPr/>
        </p:nvSpPr>
        <p:spPr>
          <a:xfrm flipH="1">
            <a:off x="2989021" y="2744920"/>
            <a:ext cx="1356828" cy="1179380"/>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Roboto Light"/>
              <a:ea typeface="Roboto Light"/>
              <a:cs typeface="Roboto Light"/>
              <a:sym typeface="Roboto Light"/>
            </a:endParaRPr>
          </a:p>
        </p:txBody>
      </p:sp>
      <p:sp>
        <p:nvSpPr>
          <p:cNvPr id="891" name="Google Shape;891;p46"/>
          <p:cNvSpPr/>
          <p:nvPr/>
        </p:nvSpPr>
        <p:spPr>
          <a:xfrm>
            <a:off x="7074930" y="4068801"/>
            <a:ext cx="2893500" cy="117258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Make informed revenue projections based on activity</a:t>
            </a:r>
            <a:endParaRPr dirty="0"/>
          </a:p>
        </p:txBody>
      </p:sp>
      <p:grpSp>
        <p:nvGrpSpPr>
          <p:cNvPr id="892" name="Google Shape;892;p46"/>
          <p:cNvGrpSpPr/>
          <p:nvPr/>
        </p:nvGrpSpPr>
        <p:grpSpPr>
          <a:xfrm>
            <a:off x="3392212" y="3166992"/>
            <a:ext cx="550920" cy="524017"/>
            <a:chOff x="3319182" y="3244811"/>
            <a:chExt cx="696980" cy="662945"/>
          </a:xfrm>
          <a:solidFill>
            <a:srgbClr val="DFBD41"/>
          </a:solidFill>
        </p:grpSpPr>
        <p:sp>
          <p:nvSpPr>
            <p:cNvPr id="893" name="Google Shape;893;p46"/>
            <p:cNvSpPr/>
            <p:nvPr/>
          </p:nvSpPr>
          <p:spPr>
            <a:xfrm>
              <a:off x="3319182" y="3413308"/>
              <a:ext cx="696980" cy="494448"/>
            </a:xfrm>
            <a:custGeom>
              <a:avLst/>
              <a:gdLst/>
              <a:ahLst/>
              <a:cxnLst/>
              <a:rect l="l" t="t" r="r" b="b"/>
              <a:pathLst>
                <a:path w="696980" h="494448" extrusionOk="0">
                  <a:moveTo>
                    <a:pt x="694550" y="204308"/>
                  </a:moveTo>
                  <a:lnTo>
                    <a:pt x="602969" y="8180"/>
                  </a:lnTo>
                  <a:cubicBezTo>
                    <a:pt x="600284" y="2688"/>
                    <a:pt x="594462" y="-546"/>
                    <a:pt x="588382" y="76"/>
                  </a:cubicBezTo>
                  <a:lnTo>
                    <a:pt x="510579" y="76"/>
                  </a:lnTo>
                  <a:cubicBezTo>
                    <a:pt x="501627" y="76"/>
                    <a:pt x="494370" y="7333"/>
                    <a:pt x="494370" y="16285"/>
                  </a:cubicBezTo>
                  <a:cubicBezTo>
                    <a:pt x="494370" y="25237"/>
                    <a:pt x="501627" y="32494"/>
                    <a:pt x="510579" y="32494"/>
                  </a:cubicBezTo>
                  <a:lnTo>
                    <a:pt x="577846" y="32494"/>
                  </a:lnTo>
                  <a:lnTo>
                    <a:pt x="653217" y="194583"/>
                  </a:lnTo>
                  <a:lnTo>
                    <a:pt x="560827" y="194583"/>
                  </a:lnTo>
                  <a:cubicBezTo>
                    <a:pt x="518937" y="194376"/>
                    <a:pt x="480840" y="218821"/>
                    <a:pt x="463574" y="256988"/>
                  </a:cubicBezTo>
                  <a:cubicBezTo>
                    <a:pt x="451068" y="283239"/>
                    <a:pt x="424574" y="299954"/>
                    <a:pt x="395496" y="299941"/>
                  </a:cubicBezTo>
                  <a:lnTo>
                    <a:pt x="301485" y="299941"/>
                  </a:lnTo>
                  <a:cubicBezTo>
                    <a:pt x="272407" y="299954"/>
                    <a:pt x="245915" y="283239"/>
                    <a:pt x="233407" y="256988"/>
                  </a:cubicBezTo>
                  <a:cubicBezTo>
                    <a:pt x="216140" y="218821"/>
                    <a:pt x="178043" y="194376"/>
                    <a:pt x="136154" y="194583"/>
                  </a:cubicBezTo>
                  <a:lnTo>
                    <a:pt x="45385" y="194583"/>
                  </a:lnTo>
                  <a:lnTo>
                    <a:pt x="134533" y="32494"/>
                  </a:lnTo>
                  <a:lnTo>
                    <a:pt x="186401" y="32494"/>
                  </a:lnTo>
                  <a:cubicBezTo>
                    <a:pt x="195354" y="32494"/>
                    <a:pt x="202610" y="25237"/>
                    <a:pt x="202610" y="16285"/>
                  </a:cubicBezTo>
                  <a:cubicBezTo>
                    <a:pt x="202610" y="7333"/>
                    <a:pt x="195354" y="76"/>
                    <a:pt x="186401" y="76"/>
                  </a:cubicBezTo>
                  <a:lnTo>
                    <a:pt x="124808" y="76"/>
                  </a:lnTo>
                  <a:cubicBezTo>
                    <a:pt x="118951" y="-479"/>
                    <a:pt x="113290" y="2352"/>
                    <a:pt x="110220" y="7370"/>
                  </a:cubicBezTo>
                  <a:lnTo>
                    <a:pt x="3242" y="203498"/>
                  </a:lnTo>
                  <a:cubicBezTo>
                    <a:pt x="1367" y="205161"/>
                    <a:pt x="205" y="207483"/>
                    <a:pt x="0" y="209982"/>
                  </a:cubicBezTo>
                  <a:lnTo>
                    <a:pt x="0" y="411783"/>
                  </a:lnTo>
                  <a:cubicBezTo>
                    <a:pt x="1291" y="457206"/>
                    <a:pt x="38043" y="493601"/>
                    <a:pt x="83475" y="494448"/>
                  </a:cubicBezTo>
                  <a:lnTo>
                    <a:pt x="613505" y="494448"/>
                  </a:lnTo>
                  <a:cubicBezTo>
                    <a:pt x="658940" y="493601"/>
                    <a:pt x="695690" y="457206"/>
                    <a:pt x="696981" y="411783"/>
                  </a:cubicBezTo>
                  <a:lnTo>
                    <a:pt x="696981" y="209982"/>
                  </a:lnTo>
                  <a:cubicBezTo>
                    <a:pt x="696672" y="207913"/>
                    <a:pt x="695834" y="205958"/>
                    <a:pt x="694550" y="204308"/>
                  </a:cubicBezTo>
                  <a:close/>
                  <a:moveTo>
                    <a:pt x="664563" y="411781"/>
                  </a:moveTo>
                  <a:cubicBezTo>
                    <a:pt x="663303" y="439305"/>
                    <a:pt x="641046" y="461210"/>
                    <a:pt x="613505" y="462029"/>
                  </a:cubicBezTo>
                  <a:lnTo>
                    <a:pt x="83475" y="462029"/>
                  </a:lnTo>
                  <a:cubicBezTo>
                    <a:pt x="55935" y="461210"/>
                    <a:pt x="33677" y="439306"/>
                    <a:pt x="32418" y="411781"/>
                  </a:cubicBezTo>
                  <a:lnTo>
                    <a:pt x="32418" y="227001"/>
                  </a:lnTo>
                  <a:lnTo>
                    <a:pt x="136154" y="227001"/>
                  </a:lnTo>
                  <a:cubicBezTo>
                    <a:pt x="165232" y="226988"/>
                    <a:pt x="191724" y="243703"/>
                    <a:pt x="204231" y="269954"/>
                  </a:cubicBezTo>
                  <a:cubicBezTo>
                    <a:pt x="221498" y="308121"/>
                    <a:pt x="259595" y="332565"/>
                    <a:pt x="301485" y="332359"/>
                  </a:cubicBezTo>
                  <a:lnTo>
                    <a:pt x="395496" y="332359"/>
                  </a:lnTo>
                  <a:cubicBezTo>
                    <a:pt x="437386" y="332565"/>
                    <a:pt x="475482" y="308121"/>
                    <a:pt x="492749" y="269954"/>
                  </a:cubicBezTo>
                  <a:cubicBezTo>
                    <a:pt x="505255" y="243703"/>
                    <a:pt x="531749" y="226988"/>
                    <a:pt x="560827" y="227001"/>
                  </a:cubicBezTo>
                  <a:lnTo>
                    <a:pt x="664563" y="227001"/>
                  </a:lnTo>
                  <a:lnTo>
                    <a:pt x="664563" y="4117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4" name="Google Shape;894;p46"/>
            <p:cNvSpPr/>
            <p:nvPr/>
          </p:nvSpPr>
          <p:spPr>
            <a:xfrm>
              <a:off x="3542862" y="3244811"/>
              <a:ext cx="249618" cy="380223"/>
            </a:xfrm>
            <a:custGeom>
              <a:avLst/>
              <a:gdLst/>
              <a:ahLst/>
              <a:cxnLst/>
              <a:rect l="l" t="t" r="r" b="b"/>
              <a:pathLst>
                <a:path w="249618" h="380223" extrusionOk="0">
                  <a:moveTo>
                    <a:pt x="113465" y="375235"/>
                  </a:moveTo>
                  <a:cubicBezTo>
                    <a:pt x="119213" y="381502"/>
                    <a:pt x="128955" y="381921"/>
                    <a:pt x="135221" y="376171"/>
                  </a:cubicBezTo>
                  <a:cubicBezTo>
                    <a:pt x="135546" y="375873"/>
                    <a:pt x="135858" y="375559"/>
                    <a:pt x="136156" y="375235"/>
                  </a:cubicBezTo>
                  <a:lnTo>
                    <a:pt x="246376" y="264204"/>
                  </a:lnTo>
                  <a:cubicBezTo>
                    <a:pt x="251747" y="257042"/>
                    <a:pt x="250296" y="246883"/>
                    <a:pt x="243134" y="241511"/>
                  </a:cubicBezTo>
                  <a:cubicBezTo>
                    <a:pt x="237371" y="237189"/>
                    <a:pt x="229446" y="237189"/>
                    <a:pt x="223683" y="241511"/>
                  </a:cubicBezTo>
                  <a:lnTo>
                    <a:pt x="141018" y="324176"/>
                  </a:lnTo>
                  <a:lnTo>
                    <a:pt x="141018" y="16209"/>
                  </a:lnTo>
                  <a:cubicBezTo>
                    <a:pt x="141018" y="7257"/>
                    <a:pt x="133761" y="0"/>
                    <a:pt x="124809" y="0"/>
                  </a:cubicBezTo>
                  <a:cubicBezTo>
                    <a:pt x="115857" y="0"/>
                    <a:pt x="108600" y="7257"/>
                    <a:pt x="108600" y="16209"/>
                  </a:cubicBezTo>
                  <a:lnTo>
                    <a:pt x="108600" y="324178"/>
                  </a:lnTo>
                  <a:lnTo>
                    <a:pt x="25934" y="241512"/>
                  </a:lnTo>
                  <a:cubicBezTo>
                    <a:pt x="18772" y="236142"/>
                    <a:pt x="8613" y="237592"/>
                    <a:pt x="3241" y="244754"/>
                  </a:cubicBezTo>
                  <a:cubicBezTo>
                    <a:pt x="-1080" y="250517"/>
                    <a:pt x="-1080" y="258443"/>
                    <a:pt x="3241" y="264205"/>
                  </a:cubicBezTo>
                  <a:lnTo>
                    <a:pt x="113465" y="37523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
        <p:nvSpPr>
          <p:cNvPr id="895" name="Google Shape;895;p46"/>
          <p:cNvSpPr/>
          <p:nvPr/>
        </p:nvSpPr>
        <p:spPr>
          <a:xfrm flipH="1">
            <a:off x="7846151" y="2744920"/>
            <a:ext cx="1356828" cy="1179380"/>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nvGrpSpPr>
          <p:cNvPr id="896" name="Google Shape;896;p46"/>
          <p:cNvGrpSpPr/>
          <p:nvPr/>
        </p:nvGrpSpPr>
        <p:grpSpPr>
          <a:xfrm rot="-900000">
            <a:off x="8250219" y="3213566"/>
            <a:ext cx="550041" cy="430866"/>
            <a:chOff x="8250219" y="3213566"/>
            <a:chExt cx="550041" cy="430866"/>
          </a:xfrm>
          <a:solidFill>
            <a:srgbClr val="DFBD41"/>
          </a:solidFill>
        </p:grpSpPr>
        <p:sp>
          <p:nvSpPr>
            <p:cNvPr id="897" name="Google Shape;897;p46"/>
            <p:cNvSpPr/>
            <p:nvPr/>
          </p:nvSpPr>
          <p:spPr>
            <a:xfrm>
              <a:off x="8378562" y="3213566"/>
              <a:ext cx="293355" cy="403364"/>
            </a:xfrm>
            <a:custGeom>
              <a:avLst/>
              <a:gdLst/>
              <a:ahLst/>
              <a:cxnLst/>
              <a:rect l="l" t="t" r="r" b="b"/>
              <a:pathLst>
                <a:path w="293355" h="403364" extrusionOk="0">
                  <a:moveTo>
                    <a:pt x="256686" y="0"/>
                  </a:moveTo>
                  <a:cubicBezTo>
                    <a:pt x="236462" y="0"/>
                    <a:pt x="220017" y="16446"/>
                    <a:pt x="220017" y="36669"/>
                  </a:cubicBezTo>
                  <a:lnTo>
                    <a:pt x="220017" y="43298"/>
                  </a:lnTo>
                  <a:lnTo>
                    <a:pt x="5757" y="128995"/>
                  </a:lnTo>
                  <a:cubicBezTo>
                    <a:pt x="2283" y="130398"/>
                    <a:pt x="0" y="133761"/>
                    <a:pt x="0" y="137511"/>
                  </a:cubicBezTo>
                  <a:lnTo>
                    <a:pt x="0" y="265854"/>
                  </a:lnTo>
                  <a:cubicBezTo>
                    <a:pt x="0" y="269603"/>
                    <a:pt x="2283" y="272968"/>
                    <a:pt x="5757" y="274361"/>
                  </a:cubicBezTo>
                  <a:lnTo>
                    <a:pt x="220017" y="360058"/>
                  </a:lnTo>
                  <a:lnTo>
                    <a:pt x="220017" y="366695"/>
                  </a:lnTo>
                  <a:cubicBezTo>
                    <a:pt x="220017" y="386919"/>
                    <a:pt x="236463" y="403364"/>
                    <a:pt x="256686" y="403364"/>
                  </a:cubicBezTo>
                  <a:cubicBezTo>
                    <a:pt x="276909" y="403364"/>
                    <a:pt x="293355" y="386918"/>
                    <a:pt x="293355" y="366695"/>
                  </a:cubicBezTo>
                  <a:lnTo>
                    <a:pt x="293355" y="36669"/>
                  </a:lnTo>
                  <a:cubicBezTo>
                    <a:pt x="293355" y="16445"/>
                    <a:pt x="276910" y="0"/>
                    <a:pt x="256686" y="0"/>
                  </a:cubicBezTo>
                  <a:close/>
                  <a:moveTo>
                    <a:pt x="275021" y="366694"/>
                  </a:moveTo>
                  <a:cubicBezTo>
                    <a:pt x="275021" y="376806"/>
                    <a:pt x="266798" y="385029"/>
                    <a:pt x="256686" y="385029"/>
                  </a:cubicBezTo>
                  <a:cubicBezTo>
                    <a:pt x="246574" y="385029"/>
                    <a:pt x="238351" y="376807"/>
                    <a:pt x="238351" y="366694"/>
                  </a:cubicBezTo>
                  <a:lnTo>
                    <a:pt x="238351" y="353860"/>
                  </a:lnTo>
                  <a:cubicBezTo>
                    <a:pt x="238351" y="350101"/>
                    <a:pt x="236068" y="346737"/>
                    <a:pt x="232585" y="345344"/>
                  </a:cubicBezTo>
                  <a:lnTo>
                    <a:pt x="18334" y="259647"/>
                  </a:lnTo>
                  <a:lnTo>
                    <a:pt x="18334" y="143717"/>
                  </a:lnTo>
                  <a:lnTo>
                    <a:pt x="232585" y="58020"/>
                  </a:lnTo>
                  <a:cubicBezTo>
                    <a:pt x="236069" y="56617"/>
                    <a:pt x="238351" y="53253"/>
                    <a:pt x="238351" y="49504"/>
                  </a:cubicBezTo>
                  <a:lnTo>
                    <a:pt x="238351" y="36669"/>
                  </a:lnTo>
                  <a:cubicBezTo>
                    <a:pt x="238351" y="26558"/>
                    <a:pt x="246574" y="18334"/>
                    <a:pt x="256686" y="18334"/>
                  </a:cubicBezTo>
                  <a:cubicBezTo>
                    <a:pt x="266798" y="18334"/>
                    <a:pt x="275021" y="26557"/>
                    <a:pt x="275021" y="36669"/>
                  </a:cubicBezTo>
                  <a:lnTo>
                    <a:pt x="275021" y="36669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8" name="Google Shape;898;p46"/>
            <p:cNvSpPr/>
            <p:nvPr/>
          </p:nvSpPr>
          <p:spPr>
            <a:xfrm>
              <a:off x="8250219" y="3341908"/>
              <a:ext cx="146677" cy="146678"/>
            </a:xfrm>
            <a:custGeom>
              <a:avLst/>
              <a:gdLst/>
              <a:ahLst/>
              <a:cxnLst/>
              <a:rect l="l" t="t" r="r" b="b"/>
              <a:pathLst>
                <a:path w="146677" h="146678" extrusionOk="0">
                  <a:moveTo>
                    <a:pt x="137511" y="0"/>
                  </a:moveTo>
                  <a:lnTo>
                    <a:pt x="73339" y="0"/>
                  </a:lnTo>
                  <a:cubicBezTo>
                    <a:pt x="32902" y="0"/>
                    <a:pt x="0" y="32902"/>
                    <a:pt x="0" y="73339"/>
                  </a:cubicBezTo>
                  <a:cubicBezTo>
                    <a:pt x="0" y="113777"/>
                    <a:pt x="32902" y="146679"/>
                    <a:pt x="73339" y="146679"/>
                  </a:cubicBezTo>
                  <a:lnTo>
                    <a:pt x="137511" y="146679"/>
                  </a:lnTo>
                  <a:cubicBezTo>
                    <a:pt x="142570" y="146679"/>
                    <a:pt x="146678" y="142581"/>
                    <a:pt x="146678" y="137512"/>
                  </a:cubicBezTo>
                  <a:lnTo>
                    <a:pt x="146678" y="9168"/>
                  </a:lnTo>
                  <a:cubicBezTo>
                    <a:pt x="146678" y="4107"/>
                    <a:pt x="142570" y="0"/>
                    <a:pt x="137511" y="0"/>
                  </a:cubicBezTo>
                  <a:close/>
                  <a:moveTo>
                    <a:pt x="128343" y="128343"/>
                  </a:moveTo>
                  <a:lnTo>
                    <a:pt x="73339" y="128343"/>
                  </a:lnTo>
                  <a:cubicBezTo>
                    <a:pt x="43004" y="128343"/>
                    <a:pt x="18335" y="103674"/>
                    <a:pt x="18335" y="73339"/>
                  </a:cubicBezTo>
                  <a:cubicBezTo>
                    <a:pt x="18335" y="43004"/>
                    <a:pt x="43004" y="18335"/>
                    <a:pt x="73339" y="18335"/>
                  </a:cubicBezTo>
                  <a:lnTo>
                    <a:pt x="128343" y="18335"/>
                  </a:lnTo>
                  <a:lnTo>
                    <a:pt x="128343" y="128343"/>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9" name="Google Shape;899;p46"/>
            <p:cNvSpPr/>
            <p:nvPr/>
          </p:nvSpPr>
          <p:spPr>
            <a:xfrm>
              <a:off x="8653583" y="3360244"/>
              <a:ext cx="73339" cy="110007"/>
            </a:xfrm>
            <a:custGeom>
              <a:avLst/>
              <a:gdLst/>
              <a:ahLst/>
              <a:cxnLst/>
              <a:rect l="l" t="t" r="r" b="b"/>
              <a:pathLst>
                <a:path w="73339" h="110007" extrusionOk="0">
                  <a:moveTo>
                    <a:pt x="67069" y="18802"/>
                  </a:moveTo>
                  <a:lnTo>
                    <a:pt x="12064" y="467"/>
                  </a:lnTo>
                  <a:cubicBezTo>
                    <a:pt x="9259" y="-459"/>
                    <a:pt x="6206" y="8"/>
                    <a:pt x="3804" y="1732"/>
                  </a:cubicBezTo>
                  <a:cubicBezTo>
                    <a:pt x="1412" y="3455"/>
                    <a:pt x="0" y="6224"/>
                    <a:pt x="0" y="9167"/>
                  </a:cubicBezTo>
                  <a:lnTo>
                    <a:pt x="0" y="100841"/>
                  </a:lnTo>
                  <a:cubicBezTo>
                    <a:pt x="0" y="103783"/>
                    <a:pt x="1412" y="106552"/>
                    <a:pt x="3804" y="108285"/>
                  </a:cubicBezTo>
                  <a:cubicBezTo>
                    <a:pt x="5390" y="109421"/>
                    <a:pt x="7270" y="110008"/>
                    <a:pt x="9167" y="110008"/>
                  </a:cubicBezTo>
                  <a:cubicBezTo>
                    <a:pt x="10139" y="110008"/>
                    <a:pt x="11120" y="109852"/>
                    <a:pt x="12064" y="109531"/>
                  </a:cubicBezTo>
                  <a:lnTo>
                    <a:pt x="67069" y="91196"/>
                  </a:lnTo>
                  <a:cubicBezTo>
                    <a:pt x="70818" y="89958"/>
                    <a:pt x="73339" y="86456"/>
                    <a:pt x="73339" y="82505"/>
                  </a:cubicBezTo>
                  <a:lnTo>
                    <a:pt x="73339" y="27500"/>
                  </a:lnTo>
                  <a:cubicBezTo>
                    <a:pt x="73338" y="23550"/>
                    <a:pt x="70818" y="20058"/>
                    <a:pt x="67069" y="18802"/>
                  </a:cubicBezTo>
                  <a:close/>
                  <a:moveTo>
                    <a:pt x="55004" y="75896"/>
                  </a:moveTo>
                  <a:lnTo>
                    <a:pt x="18335" y="88116"/>
                  </a:lnTo>
                  <a:lnTo>
                    <a:pt x="18335" y="21882"/>
                  </a:lnTo>
                  <a:lnTo>
                    <a:pt x="55004" y="34102"/>
                  </a:lnTo>
                  <a:lnTo>
                    <a:pt x="55004" y="7589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0" name="Google Shape;900;p46"/>
            <p:cNvSpPr/>
            <p:nvPr/>
          </p:nvSpPr>
          <p:spPr>
            <a:xfrm>
              <a:off x="8305217" y="3470252"/>
              <a:ext cx="133885" cy="174180"/>
            </a:xfrm>
            <a:custGeom>
              <a:avLst/>
              <a:gdLst/>
              <a:ahLst/>
              <a:cxnLst/>
              <a:rect l="l" t="t" r="r" b="b"/>
              <a:pathLst>
                <a:path w="133885" h="174180" extrusionOk="0">
                  <a:moveTo>
                    <a:pt x="127496" y="123695"/>
                  </a:moveTo>
                  <a:lnTo>
                    <a:pt x="118292" y="114482"/>
                  </a:lnTo>
                  <a:lnTo>
                    <a:pt x="91405" y="6949"/>
                  </a:lnTo>
                  <a:cubicBezTo>
                    <a:pt x="90387" y="2869"/>
                    <a:pt x="86720" y="0"/>
                    <a:pt x="82513" y="0"/>
                  </a:cubicBezTo>
                  <a:lnTo>
                    <a:pt x="9172" y="0"/>
                  </a:lnTo>
                  <a:cubicBezTo>
                    <a:pt x="6367" y="0"/>
                    <a:pt x="3727" y="1284"/>
                    <a:pt x="1985" y="3466"/>
                  </a:cubicBezTo>
                  <a:cubicBezTo>
                    <a:pt x="244" y="5666"/>
                    <a:pt x="-399" y="8535"/>
                    <a:pt x="244" y="11267"/>
                  </a:cubicBezTo>
                  <a:lnTo>
                    <a:pt x="36913" y="167113"/>
                  </a:lnTo>
                  <a:cubicBezTo>
                    <a:pt x="37912" y="171321"/>
                    <a:pt x="41661" y="174181"/>
                    <a:pt x="45833" y="174181"/>
                  </a:cubicBezTo>
                  <a:cubicBezTo>
                    <a:pt x="46411" y="174181"/>
                    <a:pt x="46988" y="174126"/>
                    <a:pt x="47574" y="174007"/>
                  </a:cubicBezTo>
                  <a:lnTo>
                    <a:pt x="116421" y="160714"/>
                  </a:lnTo>
                  <a:cubicBezTo>
                    <a:pt x="116512" y="160696"/>
                    <a:pt x="116605" y="160678"/>
                    <a:pt x="116696" y="160660"/>
                  </a:cubicBezTo>
                  <a:cubicBezTo>
                    <a:pt x="120730" y="159752"/>
                    <a:pt x="124415" y="157735"/>
                    <a:pt x="127349" y="154848"/>
                  </a:cubicBezTo>
                  <a:cubicBezTo>
                    <a:pt x="131529" y="150713"/>
                    <a:pt x="133848" y="145212"/>
                    <a:pt x="133885" y="139327"/>
                  </a:cubicBezTo>
                  <a:cubicBezTo>
                    <a:pt x="133922" y="133450"/>
                    <a:pt x="131667" y="127913"/>
                    <a:pt x="127496" y="123695"/>
                  </a:cubicBezTo>
                  <a:close/>
                  <a:moveTo>
                    <a:pt x="114469" y="141792"/>
                  </a:moveTo>
                  <a:cubicBezTo>
                    <a:pt x="114002" y="142259"/>
                    <a:pt x="113415" y="142580"/>
                    <a:pt x="112773" y="142745"/>
                  </a:cubicBezTo>
                  <a:lnTo>
                    <a:pt x="52754" y="154342"/>
                  </a:lnTo>
                  <a:lnTo>
                    <a:pt x="20750" y="18334"/>
                  </a:lnTo>
                  <a:lnTo>
                    <a:pt x="75351" y="18334"/>
                  </a:lnTo>
                  <a:lnTo>
                    <a:pt x="101130" y="121394"/>
                  </a:lnTo>
                  <a:cubicBezTo>
                    <a:pt x="101533" y="123007"/>
                    <a:pt x="102368" y="124484"/>
                    <a:pt x="103541" y="125657"/>
                  </a:cubicBezTo>
                  <a:lnTo>
                    <a:pt x="114505" y="136621"/>
                  </a:lnTo>
                  <a:cubicBezTo>
                    <a:pt x="115432" y="137547"/>
                    <a:pt x="115559" y="138637"/>
                    <a:pt x="115559" y="139215"/>
                  </a:cubicBezTo>
                  <a:cubicBezTo>
                    <a:pt x="115551" y="139775"/>
                    <a:pt x="115405" y="140866"/>
                    <a:pt x="114469" y="14179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1" name="Google Shape;901;p46"/>
            <p:cNvSpPr/>
            <p:nvPr/>
          </p:nvSpPr>
          <p:spPr>
            <a:xfrm>
              <a:off x="8745256" y="3406080"/>
              <a:ext cx="55004" cy="18335"/>
            </a:xfrm>
            <a:custGeom>
              <a:avLst/>
              <a:gdLst/>
              <a:ahLst/>
              <a:cxnLst/>
              <a:rect l="l" t="t" r="r" b="b"/>
              <a:pathLst>
                <a:path w="55004" h="18335" extrusionOk="0">
                  <a:moveTo>
                    <a:pt x="0" y="0"/>
                  </a:moveTo>
                  <a:lnTo>
                    <a:pt x="55004" y="0"/>
                  </a:lnTo>
                  <a:lnTo>
                    <a:pt x="55004" y="18335"/>
                  </a:lnTo>
                  <a:lnTo>
                    <a:pt x="0" y="1833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2" name="Google Shape;902;p46"/>
            <p:cNvSpPr/>
            <p:nvPr/>
          </p:nvSpPr>
          <p:spPr>
            <a:xfrm rot="-1858297">
              <a:off x="8741428" y="3309845"/>
              <a:ext cx="53452" cy="18333"/>
            </a:xfrm>
            <a:custGeom>
              <a:avLst/>
              <a:gdLst/>
              <a:ahLst/>
              <a:cxnLst/>
              <a:rect l="l" t="t" r="r" b="b"/>
              <a:pathLst>
                <a:path w="53452" h="18333" extrusionOk="0">
                  <a:moveTo>
                    <a:pt x="0" y="0"/>
                  </a:moveTo>
                  <a:lnTo>
                    <a:pt x="53453" y="0"/>
                  </a:lnTo>
                  <a:lnTo>
                    <a:pt x="53453" y="18334"/>
                  </a:lnTo>
                  <a:lnTo>
                    <a:pt x="0" y="1833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3" name="Google Shape;903;p46"/>
            <p:cNvSpPr/>
            <p:nvPr/>
          </p:nvSpPr>
          <p:spPr>
            <a:xfrm rot="-3542174">
              <a:off x="8759072" y="3484773"/>
              <a:ext cx="18335" cy="53455"/>
            </a:xfrm>
            <a:custGeom>
              <a:avLst/>
              <a:gdLst/>
              <a:ahLst/>
              <a:cxnLst/>
              <a:rect l="l" t="t" r="r" b="b"/>
              <a:pathLst>
                <a:path w="18335" h="53455" extrusionOk="0">
                  <a:moveTo>
                    <a:pt x="0" y="0"/>
                  </a:moveTo>
                  <a:lnTo>
                    <a:pt x="18335" y="0"/>
                  </a:lnTo>
                  <a:lnTo>
                    <a:pt x="18335" y="53455"/>
                  </a:lnTo>
                  <a:lnTo>
                    <a:pt x="0" y="5345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4" name="Google Shape;904;p46"/>
            <p:cNvSpPr/>
            <p:nvPr/>
          </p:nvSpPr>
          <p:spPr>
            <a:xfrm>
              <a:off x="8598579" y="3259402"/>
              <a:ext cx="18335" cy="311690"/>
            </a:xfrm>
            <a:custGeom>
              <a:avLst/>
              <a:gdLst/>
              <a:ahLst/>
              <a:cxnLst/>
              <a:rect l="l" t="t" r="r" b="b"/>
              <a:pathLst>
                <a:path w="18335" h="311690" extrusionOk="0">
                  <a:moveTo>
                    <a:pt x="0" y="0"/>
                  </a:moveTo>
                  <a:lnTo>
                    <a:pt x="18335" y="0"/>
                  </a:lnTo>
                  <a:lnTo>
                    <a:pt x="18335" y="311690"/>
                  </a:lnTo>
                  <a:lnTo>
                    <a:pt x="0" y="31169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5" name="Google Shape;905;p46"/>
            <p:cNvSpPr/>
            <p:nvPr/>
          </p:nvSpPr>
          <p:spPr>
            <a:xfrm>
              <a:off x="8341892" y="3378578"/>
              <a:ext cx="18335" cy="36669"/>
            </a:xfrm>
            <a:custGeom>
              <a:avLst/>
              <a:gdLst/>
              <a:ahLst/>
              <a:cxnLst/>
              <a:rect l="l" t="t" r="r" b="b"/>
              <a:pathLst>
                <a:path w="18335" h="36669" extrusionOk="0">
                  <a:moveTo>
                    <a:pt x="0" y="0"/>
                  </a:moveTo>
                  <a:lnTo>
                    <a:pt x="18335" y="0"/>
                  </a:lnTo>
                  <a:lnTo>
                    <a:pt x="18335" y="36669"/>
                  </a:lnTo>
                  <a:lnTo>
                    <a:pt x="0" y="36669"/>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6" name="Google Shape;906;p46"/>
            <p:cNvSpPr/>
            <p:nvPr/>
          </p:nvSpPr>
          <p:spPr>
            <a:xfrm>
              <a:off x="8305223" y="3378578"/>
              <a:ext cx="18335" cy="36669"/>
            </a:xfrm>
            <a:custGeom>
              <a:avLst/>
              <a:gdLst/>
              <a:ahLst/>
              <a:cxnLst/>
              <a:rect l="l" t="t" r="r" b="b"/>
              <a:pathLst>
                <a:path w="18335" h="36669" extrusionOk="0">
                  <a:moveTo>
                    <a:pt x="0" y="0"/>
                  </a:moveTo>
                  <a:lnTo>
                    <a:pt x="18335" y="0"/>
                  </a:lnTo>
                  <a:lnTo>
                    <a:pt x="18335" y="36669"/>
                  </a:lnTo>
                  <a:lnTo>
                    <a:pt x="0" y="36669"/>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47"/>
          <p:cNvPicPr preferRelativeResize="0">
            <a:picLocks noGrp="1"/>
          </p:cNvPicPr>
          <p:nvPr>
            <p:ph type="pic" idx="2"/>
          </p:nvPr>
        </p:nvPicPr>
        <p:blipFill rotWithShape="1">
          <a:blip r:embed="rId3">
            <a:alphaModFix/>
          </a:blip>
          <a:srcRect l="15835" r="15834"/>
          <a:stretch/>
        </p:blipFill>
        <p:spPr>
          <a:xfrm>
            <a:off x="6059488" y="1"/>
            <a:ext cx="6132512" cy="5983508"/>
          </a:xfrm>
          <a:prstGeom prst="rect">
            <a:avLst/>
          </a:prstGeom>
          <a:noFill/>
          <a:ln>
            <a:noFill/>
          </a:ln>
        </p:spPr>
      </p:pic>
      <p:sp>
        <p:nvSpPr>
          <p:cNvPr id="912" name="Google Shape;912;p47"/>
          <p:cNvSpPr/>
          <p:nvPr/>
        </p:nvSpPr>
        <p:spPr>
          <a:xfrm flipH="1">
            <a:off x="6059487" y="1"/>
            <a:ext cx="1596923" cy="5994398"/>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13" name="Google Shape;913;p47"/>
          <p:cNvSpPr/>
          <p:nvPr/>
        </p:nvSpPr>
        <p:spPr>
          <a:xfrm>
            <a:off x="1048448" y="789791"/>
            <a:ext cx="44365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THE FUNNEL</a:t>
            </a:r>
            <a:endParaRPr/>
          </a:p>
        </p:txBody>
      </p:sp>
      <p:sp>
        <p:nvSpPr>
          <p:cNvPr id="914" name="Google Shape;914;p47"/>
          <p:cNvSpPr/>
          <p:nvPr/>
        </p:nvSpPr>
        <p:spPr>
          <a:xfrm>
            <a:off x="1126450" y="4943978"/>
            <a:ext cx="2721649"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15" name="Google Shape;915;p47"/>
          <p:cNvSpPr/>
          <p:nvPr/>
        </p:nvSpPr>
        <p:spPr>
          <a:xfrm>
            <a:off x="1292037" y="5109800"/>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sp>
        <p:nvSpPr>
          <p:cNvPr id="916" name="Google Shape;916;p47"/>
          <p:cNvSpPr/>
          <p:nvPr/>
        </p:nvSpPr>
        <p:spPr>
          <a:xfrm>
            <a:off x="2102625" y="5220598"/>
            <a:ext cx="1582587" cy="486287"/>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200">
                <a:solidFill>
                  <a:srgbClr val="595959"/>
                </a:solidFill>
                <a:latin typeface="Roboto Light"/>
                <a:ea typeface="Roboto Light"/>
                <a:cs typeface="Roboto Light"/>
                <a:sym typeface="Roboto Light"/>
              </a:rPr>
              <a:t>UNDERSTAND THE FUNNEL</a:t>
            </a:r>
            <a:endParaRPr/>
          </a:p>
        </p:txBody>
      </p:sp>
      <p:sp>
        <p:nvSpPr>
          <p:cNvPr id="917" name="Google Shape;917;p47"/>
          <p:cNvSpPr/>
          <p:nvPr/>
        </p:nvSpPr>
        <p:spPr>
          <a:xfrm>
            <a:off x="4124173" y="4943978"/>
            <a:ext cx="2721649"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18" name="Google Shape;918;p47"/>
          <p:cNvSpPr/>
          <p:nvPr/>
        </p:nvSpPr>
        <p:spPr>
          <a:xfrm>
            <a:off x="4289760" y="5109800"/>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sp>
        <p:nvSpPr>
          <p:cNvPr id="919" name="Google Shape;919;p47"/>
          <p:cNvSpPr/>
          <p:nvPr/>
        </p:nvSpPr>
        <p:spPr>
          <a:xfrm>
            <a:off x="5100348" y="5322460"/>
            <a:ext cx="1582587" cy="283154"/>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200">
                <a:solidFill>
                  <a:srgbClr val="595959"/>
                </a:solidFill>
                <a:latin typeface="Roboto Light"/>
                <a:ea typeface="Roboto Light"/>
                <a:cs typeface="Roboto Light"/>
                <a:sym typeface="Roboto Light"/>
              </a:rPr>
              <a:t>BUILD A STRATEGY</a:t>
            </a:r>
            <a:endParaRPr/>
          </a:p>
        </p:txBody>
      </p:sp>
      <p:pic>
        <p:nvPicPr>
          <p:cNvPr id="920" name="Google Shape;920;p47" descr="Designing Campaigns around the Decision Making Process - OpenMoves -  Digital Marketing Agency NY"/>
          <p:cNvPicPr preferRelativeResize="0"/>
          <p:nvPr/>
        </p:nvPicPr>
        <p:blipFill rotWithShape="1">
          <a:blip r:embed="rId4">
            <a:alphaModFix/>
          </a:blip>
          <a:srcRect/>
          <a:stretch/>
        </p:blipFill>
        <p:spPr>
          <a:xfrm>
            <a:off x="998599" y="1606051"/>
            <a:ext cx="4435804" cy="3171600"/>
          </a:xfrm>
          <a:prstGeom prst="rect">
            <a:avLst/>
          </a:prstGeom>
          <a:solidFill>
            <a:srgbClr val="0070C0"/>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1229999" y="1712686"/>
            <a:ext cx="9732002" cy="412517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LEAD SOURCE</a:t>
            </a:r>
            <a:endParaRPr dirty="0">
              <a:solidFill>
                <a:schemeClr val="bg1"/>
              </a:solidFill>
            </a:endParaRPr>
          </a:p>
        </p:txBody>
      </p:sp>
      <p:graphicFrame>
        <p:nvGraphicFramePr>
          <p:cNvPr id="928" name="Google Shape;928;p48"/>
          <p:cNvGraphicFramePr/>
          <p:nvPr>
            <p:extLst>
              <p:ext uri="{D42A27DB-BD31-4B8C-83A1-F6EECF244321}">
                <p14:modId xmlns:p14="http://schemas.microsoft.com/office/powerpoint/2010/main" val="2381432827"/>
              </p:ext>
            </p:extLst>
          </p:nvPr>
        </p:nvGraphicFramePr>
        <p:xfrm>
          <a:off x="1508290" y="1976806"/>
          <a:ext cx="9155250" cy="3597000"/>
        </p:xfrm>
        <a:graphic>
          <a:graphicData uri="http://schemas.openxmlformats.org/drawingml/2006/table">
            <a:tbl>
              <a:tblPr>
                <a:noFill/>
                <a:tableStyleId>{47DA3793-89B6-41B7-9832-5B160616C229}</a:tableStyleId>
              </a:tblPr>
              <a:tblGrid>
                <a:gridCol w="3051750">
                  <a:extLst>
                    <a:ext uri="{9D8B030D-6E8A-4147-A177-3AD203B41FA5}">
                      <a16:colId xmlns:a16="http://schemas.microsoft.com/office/drawing/2014/main" val="20000"/>
                    </a:ext>
                  </a:extLst>
                </a:gridCol>
                <a:gridCol w="3051750">
                  <a:extLst>
                    <a:ext uri="{9D8B030D-6E8A-4147-A177-3AD203B41FA5}">
                      <a16:colId xmlns:a16="http://schemas.microsoft.com/office/drawing/2014/main" val="20001"/>
                    </a:ext>
                  </a:extLst>
                </a:gridCol>
                <a:gridCol w="3051750">
                  <a:extLst>
                    <a:ext uri="{9D8B030D-6E8A-4147-A177-3AD203B41FA5}">
                      <a16:colId xmlns:a16="http://schemas.microsoft.com/office/drawing/2014/main" val="20002"/>
                    </a:ext>
                  </a:extLst>
                </a:gridCol>
              </a:tblGrid>
              <a:tr h="449625">
                <a:tc>
                  <a:txBody>
                    <a:bodyPr/>
                    <a:lstStyle/>
                    <a:p>
                      <a:pPr marL="0" marR="0" lvl="0" indent="0" algn="ctr" rtl="0">
                        <a:spcBef>
                          <a:spcPts val="0"/>
                        </a:spcBef>
                        <a:spcAft>
                          <a:spcPts val="0"/>
                        </a:spcAft>
                        <a:buClr>
                          <a:schemeClr val="lt1"/>
                        </a:buClr>
                        <a:buSzPts val="1200"/>
                        <a:buFont typeface="Oswald"/>
                        <a:buNone/>
                      </a:pPr>
                      <a:r>
                        <a:rPr lang="en-US" sz="1200" b="1" dirty="0">
                          <a:solidFill>
                            <a:schemeClr val="lt1"/>
                          </a:solidFill>
                          <a:latin typeface="Oswald"/>
                          <a:ea typeface="Oswald"/>
                          <a:cs typeface="Oswald"/>
                          <a:sym typeface="Oswald"/>
                        </a:rPr>
                        <a:t>Lead Source</a:t>
                      </a:r>
                      <a:endParaRPr sz="1200" b="1" dirty="0">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a:solidFill>
                            <a:schemeClr val="lt1"/>
                          </a:solidFill>
                          <a:latin typeface="Oswald"/>
                          <a:ea typeface="Oswald"/>
                          <a:cs typeface="Oswald"/>
                          <a:sym typeface="Oswald"/>
                        </a:rPr>
                        <a:t>Number of Leads</a:t>
                      </a:r>
                      <a:endParaRPr sz="1200" b="1">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a:solidFill>
                            <a:schemeClr val="lt1"/>
                          </a:solidFill>
                          <a:latin typeface="Oswald"/>
                          <a:ea typeface="Oswald"/>
                          <a:cs typeface="Oswald"/>
                          <a:sym typeface="Oswald"/>
                        </a:rPr>
                        <a:t>Cost Per Lead</a:t>
                      </a:r>
                      <a:endParaRPr sz="1200" b="1">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Organic</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20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a:t>£0.00</a:t>
                      </a: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1"/>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Bark</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dirty="0"/>
                        <a:t>120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£15.00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2"/>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err="1"/>
                        <a:t>Napit|Leads</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80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£50.00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3"/>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err="1"/>
                        <a:t>Quotatis</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dirty="0">
                          <a:solidFill>
                            <a:schemeClr val="dk1"/>
                          </a:solidFill>
                        </a:rPr>
                        <a:t>40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£35.00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4"/>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Leads To You</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40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£85.00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5"/>
                  </a:ext>
                </a:extLst>
              </a:tr>
              <a:tr h="449625">
                <a:tc>
                  <a:txBody>
                    <a:bodyPr/>
                    <a:lstStyle/>
                    <a:p>
                      <a:pPr marL="0" marR="0" lvl="0" indent="0" algn="l" rtl="0">
                        <a:spcBef>
                          <a:spcPts val="0"/>
                        </a:spcBef>
                        <a:spcAft>
                          <a:spcPts val="0"/>
                        </a:spcAft>
                        <a:buClr>
                          <a:schemeClr val="dk1"/>
                        </a:buClr>
                        <a:buSzPts val="1200"/>
                        <a:buFont typeface="Roboto Light"/>
                        <a:buNone/>
                      </a:pPr>
                      <a:endParaRPr sz="120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6"/>
                  </a:ext>
                </a:extLst>
              </a:tr>
              <a:tr h="449625">
                <a:tc>
                  <a:txBody>
                    <a:bodyPr/>
                    <a:lstStyle/>
                    <a:p>
                      <a:pPr marL="0" marR="0" lvl="0" indent="0" algn="l" rtl="0">
                        <a:spcBef>
                          <a:spcPts val="0"/>
                        </a:spcBef>
                        <a:spcAft>
                          <a:spcPts val="0"/>
                        </a:spcAft>
                        <a:buClr>
                          <a:schemeClr val="dk1"/>
                        </a:buClr>
                        <a:buSzPts val="1200"/>
                        <a:buFont typeface="Roboto Light"/>
                        <a:buNone/>
                      </a:pPr>
                      <a:r>
                        <a:rPr lang="en-US" sz="1200"/>
                        <a:t>Total</a:t>
                      </a:r>
                      <a:endParaRPr sz="120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300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49"/>
          <p:cNvPicPr preferRelativeResize="0">
            <a:picLocks noGrp="1"/>
          </p:cNvPicPr>
          <p:nvPr>
            <p:ph type="pic" idx="2"/>
          </p:nvPr>
        </p:nvPicPr>
        <p:blipFill rotWithShape="1">
          <a:blip r:embed="rId3">
            <a:alphaModFix/>
          </a:blip>
          <a:srcRect l="312" r="313"/>
          <a:stretch/>
        </p:blipFill>
        <p:spPr>
          <a:xfrm>
            <a:off x="0" y="1"/>
            <a:ext cx="7567448" cy="5076497"/>
          </a:xfrm>
          <a:prstGeom prst="rect">
            <a:avLst/>
          </a:prstGeom>
          <a:noFill/>
          <a:ln>
            <a:noFill/>
          </a:ln>
        </p:spPr>
      </p:pic>
      <p:sp>
        <p:nvSpPr>
          <p:cNvPr id="934" name="Google Shape;934;p49"/>
          <p:cNvSpPr/>
          <p:nvPr/>
        </p:nvSpPr>
        <p:spPr>
          <a:xfrm>
            <a:off x="0" y="0"/>
            <a:ext cx="7567448" cy="5076497"/>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35" name="Google Shape;935;p49"/>
          <p:cNvSpPr/>
          <p:nvPr/>
        </p:nvSpPr>
        <p:spPr>
          <a:xfrm>
            <a:off x="409903" y="2005105"/>
            <a:ext cx="58478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Oswald"/>
                <a:ea typeface="Oswald"/>
                <a:cs typeface="Oswald"/>
                <a:sym typeface="Oswald"/>
              </a:rPr>
              <a:t>CALCULATING COST PER ACQUISITION</a:t>
            </a:r>
            <a:endParaRPr dirty="0"/>
          </a:p>
        </p:txBody>
      </p:sp>
      <p:pic>
        <p:nvPicPr>
          <p:cNvPr id="4" name="Picture 3" descr="Table&#10;&#10;Description automatically generated">
            <a:extLst>
              <a:ext uri="{FF2B5EF4-FFF2-40B4-BE49-F238E27FC236}">
                <a16:creationId xmlns:a16="http://schemas.microsoft.com/office/drawing/2014/main" id="{E3844933-D873-2345-AABB-F7C930CCC998}"/>
              </a:ext>
            </a:extLst>
          </p:cNvPr>
          <p:cNvPicPr>
            <a:picLocks noChangeAspect="1"/>
          </p:cNvPicPr>
          <p:nvPr/>
        </p:nvPicPr>
        <p:blipFill>
          <a:blip r:embed="rId4"/>
          <a:stretch>
            <a:fillRect/>
          </a:stretch>
        </p:blipFill>
        <p:spPr>
          <a:xfrm>
            <a:off x="270734" y="2620624"/>
            <a:ext cx="11650532" cy="24558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229999" y="73571"/>
            <a:ext cx="9480043" cy="666495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 name="Picture 5" descr="Table&#10;&#10;Description automatically generated">
            <a:extLst>
              <a:ext uri="{FF2B5EF4-FFF2-40B4-BE49-F238E27FC236}">
                <a16:creationId xmlns:a16="http://schemas.microsoft.com/office/drawing/2014/main" id="{F6D1B139-B8BB-7341-8DDC-171D21FC3EBC}"/>
              </a:ext>
            </a:extLst>
          </p:cNvPr>
          <p:cNvPicPr>
            <a:picLocks noChangeAspect="1"/>
          </p:cNvPicPr>
          <p:nvPr/>
        </p:nvPicPr>
        <p:blipFill>
          <a:blip r:embed="rId3"/>
          <a:stretch>
            <a:fillRect/>
          </a:stretch>
        </p:blipFill>
        <p:spPr>
          <a:xfrm>
            <a:off x="1784195" y="214008"/>
            <a:ext cx="8623610" cy="6524513"/>
          </a:xfrm>
          <a:prstGeom prst="rect">
            <a:avLst/>
          </a:prstGeom>
        </p:spPr>
      </p:pic>
    </p:spTree>
    <p:extLst>
      <p:ext uri="{BB962C8B-B14F-4D97-AF65-F5344CB8AC3E}">
        <p14:creationId xmlns:p14="http://schemas.microsoft.com/office/powerpoint/2010/main" val="273195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1"/>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2918687"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03</a:t>
            </a:r>
            <a:endParaRPr dirty="0">
              <a:solidFill>
                <a:srgbClr val="DFBD41"/>
              </a:solidFill>
            </a:endParaRPr>
          </a:p>
        </p:txBody>
      </p:sp>
      <p:sp>
        <p:nvSpPr>
          <p:cNvPr id="280" name="Google Shape;280;p10"/>
          <p:cNvSpPr/>
          <p:nvPr/>
        </p:nvSpPr>
        <p:spPr>
          <a:xfrm>
            <a:off x="1389952" y="3243236"/>
            <a:ext cx="433074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UNDERSTANDING THE NUMBERS</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THREE</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83806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
          <p:cNvPicPr preferRelativeResize="0">
            <a:picLocks noGrp="1"/>
          </p:cNvPicPr>
          <p:nvPr>
            <p:ph type="pic" idx="2"/>
          </p:nvPr>
        </p:nvPicPr>
        <p:blipFill rotWithShape="1">
          <a:blip r:embed="rId3">
            <a:alphaModFix/>
          </a:blip>
          <a:srcRect l="15798" r="15798"/>
          <a:stretch/>
        </p:blipFill>
        <p:spPr>
          <a:xfrm>
            <a:off x="6059488" y="0"/>
            <a:ext cx="6132512" cy="5983288"/>
          </a:xfrm>
          <a:prstGeom prst="rect">
            <a:avLst/>
          </a:prstGeom>
          <a:noFill/>
          <a:ln>
            <a:noFill/>
          </a:ln>
        </p:spPr>
      </p:pic>
      <p:sp>
        <p:nvSpPr>
          <p:cNvPr id="114" name="Google Shape;114;p4"/>
          <p:cNvSpPr/>
          <p:nvPr/>
        </p:nvSpPr>
        <p:spPr>
          <a:xfrm>
            <a:off x="6059488" y="-220"/>
            <a:ext cx="6132512" cy="5983508"/>
          </a:xfrm>
          <a:prstGeom prst="rect">
            <a:avLst/>
          </a:prstGeom>
          <a:solidFill>
            <a:srgbClr val="DFBD41">
              <a:alpha val="87843"/>
            </a:srgbClr>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dirty="0">
              <a:solidFill>
                <a:schemeClr val="lt1"/>
              </a:solidFill>
              <a:latin typeface="Roboto Light"/>
              <a:ea typeface="Roboto Light"/>
              <a:cs typeface="Roboto Light"/>
              <a:sym typeface="Roboto Light"/>
            </a:endParaRPr>
          </a:p>
        </p:txBody>
      </p:sp>
      <p:grpSp>
        <p:nvGrpSpPr>
          <p:cNvPr id="115" name="Google Shape;115;p4"/>
          <p:cNvGrpSpPr/>
          <p:nvPr/>
        </p:nvGrpSpPr>
        <p:grpSpPr>
          <a:xfrm>
            <a:off x="957518" y="1285972"/>
            <a:ext cx="10299402" cy="3688454"/>
            <a:chOff x="957518" y="874492"/>
            <a:chExt cx="10299402" cy="3688454"/>
          </a:xfrm>
        </p:grpSpPr>
        <p:grpSp>
          <p:nvGrpSpPr>
            <p:cNvPr id="116" name="Google Shape;116;p4"/>
            <p:cNvGrpSpPr/>
            <p:nvPr/>
          </p:nvGrpSpPr>
          <p:grpSpPr>
            <a:xfrm>
              <a:off x="957518" y="874492"/>
              <a:ext cx="4362654" cy="646331"/>
              <a:chOff x="5114822" y="1839461"/>
              <a:chExt cx="4362654" cy="646331"/>
            </a:xfrm>
          </p:grpSpPr>
          <p:sp>
            <p:nvSpPr>
              <p:cNvPr id="117" name="Google Shape;117;p4"/>
              <p:cNvSpPr/>
              <p:nvPr/>
            </p:nvSpPr>
            <p:spPr>
              <a:xfrm>
                <a:off x="5114822" y="1839461"/>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DFBD41"/>
                    </a:solidFill>
                    <a:latin typeface="Oswald"/>
                    <a:ea typeface="Oswald"/>
                    <a:cs typeface="Oswald"/>
                    <a:sym typeface="Oswald"/>
                  </a:rPr>
                  <a:t>01</a:t>
                </a:r>
                <a:endParaRPr dirty="0">
                  <a:solidFill>
                    <a:srgbClr val="DFBD41"/>
                  </a:solidFill>
                </a:endParaRPr>
              </a:p>
            </p:txBody>
          </p:sp>
          <p:sp>
            <p:nvSpPr>
              <p:cNvPr id="118" name="Google Shape;118;p4"/>
              <p:cNvSpPr/>
              <p:nvPr/>
            </p:nvSpPr>
            <p:spPr>
              <a:xfrm>
                <a:off x="6105718" y="1964130"/>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rgbClr val="7F7F7F"/>
                    </a:solidFill>
                    <a:latin typeface="Roboto Light"/>
                    <a:ea typeface="Roboto Light"/>
                    <a:cs typeface="Roboto Light"/>
                    <a:sym typeface="Roboto Light"/>
                  </a:rPr>
                  <a:t>Business Modeling</a:t>
                </a:r>
                <a:endParaRPr dirty="0"/>
              </a:p>
            </p:txBody>
          </p:sp>
        </p:grpSp>
        <p:grpSp>
          <p:nvGrpSpPr>
            <p:cNvPr id="119" name="Google Shape;119;p4"/>
            <p:cNvGrpSpPr/>
            <p:nvPr/>
          </p:nvGrpSpPr>
          <p:grpSpPr>
            <a:xfrm>
              <a:off x="957518" y="1836003"/>
              <a:ext cx="4362654" cy="646331"/>
              <a:chOff x="5114822" y="2671182"/>
              <a:chExt cx="4362654" cy="646331"/>
            </a:xfrm>
          </p:grpSpPr>
          <p:sp>
            <p:nvSpPr>
              <p:cNvPr id="120" name="Google Shape;120;p4"/>
              <p:cNvSpPr/>
              <p:nvPr/>
            </p:nvSpPr>
            <p:spPr>
              <a:xfrm>
                <a:off x="5114822" y="2671182"/>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DFBD41"/>
                    </a:solidFill>
                    <a:latin typeface="Oswald"/>
                    <a:ea typeface="Oswald"/>
                    <a:cs typeface="Oswald"/>
                    <a:sym typeface="Oswald"/>
                  </a:rPr>
                  <a:t>02</a:t>
                </a:r>
                <a:endParaRPr dirty="0">
                  <a:solidFill>
                    <a:srgbClr val="DFBD41"/>
                  </a:solidFill>
                </a:endParaRPr>
              </a:p>
            </p:txBody>
          </p:sp>
          <p:sp>
            <p:nvSpPr>
              <p:cNvPr id="121" name="Google Shape;121;p4"/>
              <p:cNvSpPr/>
              <p:nvPr/>
            </p:nvSpPr>
            <p:spPr>
              <a:xfrm>
                <a:off x="6105718" y="2795851"/>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rgbClr val="7F7F7F"/>
                    </a:solidFill>
                    <a:latin typeface="Roboto Light"/>
                    <a:ea typeface="Roboto Light"/>
                    <a:cs typeface="Roboto Light"/>
                    <a:sym typeface="Roboto Light"/>
                  </a:rPr>
                  <a:t>Marketing Strategy</a:t>
                </a:r>
                <a:endParaRPr dirty="0"/>
              </a:p>
            </p:txBody>
          </p:sp>
        </p:grpSp>
        <p:grpSp>
          <p:nvGrpSpPr>
            <p:cNvPr id="122" name="Google Shape;122;p4"/>
            <p:cNvGrpSpPr/>
            <p:nvPr/>
          </p:nvGrpSpPr>
          <p:grpSpPr>
            <a:xfrm>
              <a:off x="957518" y="2797514"/>
              <a:ext cx="4362654" cy="646331"/>
              <a:chOff x="5114822" y="3555982"/>
              <a:chExt cx="4362654" cy="646331"/>
            </a:xfrm>
          </p:grpSpPr>
          <p:sp>
            <p:nvSpPr>
              <p:cNvPr id="123" name="Google Shape;123;p4"/>
              <p:cNvSpPr/>
              <p:nvPr/>
            </p:nvSpPr>
            <p:spPr>
              <a:xfrm>
                <a:off x="5114822" y="3555982"/>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DFBD41"/>
                    </a:solidFill>
                    <a:latin typeface="Oswald"/>
                    <a:ea typeface="Oswald"/>
                    <a:cs typeface="Oswald"/>
                    <a:sym typeface="Oswald"/>
                  </a:rPr>
                  <a:t>03</a:t>
                </a:r>
                <a:endParaRPr dirty="0">
                  <a:solidFill>
                    <a:srgbClr val="DFBD41"/>
                  </a:solidFill>
                </a:endParaRPr>
              </a:p>
            </p:txBody>
          </p:sp>
          <p:sp>
            <p:nvSpPr>
              <p:cNvPr id="124" name="Google Shape;124;p4"/>
              <p:cNvSpPr/>
              <p:nvPr/>
            </p:nvSpPr>
            <p:spPr>
              <a:xfrm>
                <a:off x="6105718" y="3690231"/>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rgbClr val="7F7F7F"/>
                    </a:solidFill>
                    <a:latin typeface="Roboto Light"/>
                    <a:ea typeface="Roboto Light"/>
                    <a:cs typeface="Roboto Light"/>
                    <a:sym typeface="Roboto Light"/>
                  </a:rPr>
                  <a:t>Understanding the Numbers </a:t>
                </a:r>
                <a:endParaRPr sz="1800" dirty="0">
                  <a:solidFill>
                    <a:srgbClr val="7F7F7F"/>
                  </a:solidFill>
                  <a:latin typeface="Roboto Light"/>
                  <a:ea typeface="Roboto Light"/>
                  <a:cs typeface="Roboto Light"/>
                  <a:sym typeface="Roboto Light"/>
                </a:endParaRPr>
              </a:p>
            </p:txBody>
          </p:sp>
        </p:grpSp>
        <p:grpSp>
          <p:nvGrpSpPr>
            <p:cNvPr id="125" name="Google Shape;125;p4"/>
            <p:cNvGrpSpPr/>
            <p:nvPr/>
          </p:nvGrpSpPr>
          <p:grpSpPr>
            <a:xfrm>
              <a:off x="957518" y="3759025"/>
              <a:ext cx="4362654" cy="646331"/>
              <a:chOff x="5114822" y="4419261"/>
              <a:chExt cx="4362654" cy="646331"/>
            </a:xfrm>
          </p:grpSpPr>
          <p:sp>
            <p:nvSpPr>
              <p:cNvPr id="126" name="Google Shape;126;p4"/>
              <p:cNvSpPr/>
              <p:nvPr/>
            </p:nvSpPr>
            <p:spPr>
              <a:xfrm>
                <a:off x="5114822" y="4419261"/>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DFBD41"/>
                    </a:solidFill>
                    <a:latin typeface="Oswald"/>
                    <a:ea typeface="Oswald"/>
                    <a:cs typeface="Oswald"/>
                    <a:sym typeface="Oswald"/>
                  </a:rPr>
                  <a:t>04</a:t>
                </a:r>
                <a:endParaRPr dirty="0">
                  <a:solidFill>
                    <a:srgbClr val="DFBD41"/>
                  </a:solidFill>
                </a:endParaRPr>
              </a:p>
            </p:txBody>
          </p:sp>
          <p:sp>
            <p:nvSpPr>
              <p:cNvPr id="127" name="Google Shape;127;p4"/>
              <p:cNvSpPr/>
              <p:nvPr/>
            </p:nvSpPr>
            <p:spPr>
              <a:xfrm>
                <a:off x="6105718" y="4525535"/>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rgbClr val="7F7F7F"/>
                    </a:solidFill>
                    <a:latin typeface="Roboto Light"/>
                    <a:ea typeface="Roboto Light"/>
                    <a:cs typeface="Roboto Light"/>
                    <a:sym typeface="Roboto Light"/>
                  </a:rPr>
                  <a:t>Pricing Structure</a:t>
                </a:r>
                <a:endParaRPr dirty="0"/>
              </a:p>
            </p:txBody>
          </p:sp>
        </p:grpSp>
        <p:cxnSp>
          <p:nvCxnSpPr>
            <p:cNvPr id="128" name="Google Shape;128;p4"/>
            <p:cNvCxnSpPr/>
            <p:nvPr/>
          </p:nvCxnSpPr>
          <p:spPr>
            <a:xfrm>
              <a:off x="1181445" y="1678413"/>
              <a:ext cx="3888000" cy="0"/>
            </a:xfrm>
            <a:prstGeom prst="straightConnector1">
              <a:avLst/>
            </a:prstGeom>
            <a:noFill/>
            <a:ln w="9525" cap="flat" cmpd="sng">
              <a:solidFill>
                <a:schemeClr val="dk1">
                  <a:alpha val="60000"/>
                </a:schemeClr>
              </a:solidFill>
              <a:prstDash val="dash"/>
              <a:miter lim="800000"/>
              <a:headEnd type="none" w="sm" len="sm"/>
              <a:tailEnd type="none" w="sm" len="sm"/>
            </a:ln>
          </p:spPr>
        </p:cxnSp>
        <p:cxnSp>
          <p:nvCxnSpPr>
            <p:cNvPr id="129" name="Google Shape;129;p4"/>
            <p:cNvCxnSpPr/>
            <p:nvPr/>
          </p:nvCxnSpPr>
          <p:spPr>
            <a:xfrm>
              <a:off x="1181445" y="2639924"/>
              <a:ext cx="3888000" cy="0"/>
            </a:xfrm>
            <a:prstGeom prst="straightConnector1">
              <a:avLst/>
            </a:prstGeom>
            <a:noFill/>
            <a:ln w="9525" cap="flat" cmpd="sng">
              <a:solidFill>
                <a:schemeClr val="dk1">
                  <a:alpha val="60000"/>
                </a:schemeClr>
              </a:solidFill>
              <a:prstDash val="dash"/>
              <a:miter lim="800000"/>
              <a:headEnd type="none" w="sm" len="sm"/>
              <a:tailEnd type="none" w="sm" len="sm"/>
            </a:ln>
          </p:spPr>
        </p:cxnSp>
        <p:cxnSp>
          <p:nvCxnSpPr>
            <p:cNvPr id="130" name="Google Shape;130;p4"/>
            <p:cNvCxnSpPr/>
            <p:nvPr/>
          </p:nvCxnSpPr>
          <p:spPr>
            <a:xfrm>
              <a:off x="1181445" y="3601435"/>
              <a:ext cx="3888000" cy="0"/>
            </a:xfrm>
            <a:prstGeom prst="straightConnector1">
              <a:avLst/>
            </a:prstGeom>
            <a:noFill/>
            <a:ln w="9525" cap="flat" cmpd="sng">
              <a:solidFill>
                <a:schemeClr val="dk1">
                  <a:alpha val="60000"/>
                </a:schemeClr>
              </a:solidFill>
              <a:prstDash val="dash"/>
              <a:miter lim="800000"/>
              <a:headEnd type="none" w="sm" len="sm"/>
              <a:tailEnd type="none" w="sm" len="sm"/>
            </a:ln>
          </p:spPr>
        </p:cxnSp>
        <p:sp>
          <p:nvSpPr>
            <p:cNvPr id="131" name="Google Shape;131;p4"/>
            <p:cNvSpPr/>
            <p:nvPr/>
          </p:nvSpPr>
          <p:spPr>
            <a:xfrm>
              <a:off x="6871828" y="941992"/>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600">
                <a:solidFill>
                  <a:srgbClr val="BED3F0"/>
                </a:solidFill>
                <a:latin typeface="Oswald"/>
                <a:ea typeface="Oswald"/>
                <a:cs typeface="Oswald"/>
                <a:sym typeface="Oswald"/>
              </a:endParaRPr>
            </a:p>
          </p:txBody>
        </p:sp>
        <p:cxnSp>
          <p:nvCxnSpPr>
            <p:cNvPr id="132" name="Google Shape;132;p4"/>
            <p:cNvCxnSpPr/>
            <p:nvPr/>
          </p:nvCxnSpPr>
          <p:spPr>
            <a:xfrm>
              <a:off x="1181445" y="4562946"/>
              <a:ext cx="3888000" cy="0"/>
            </a:xfrm>
            <a:prstGeom prst="straightConnector1">
              <a:avLst/>
            </a:prstGeom>
            <a:noFill/>
            <a:ln w="9525" cap="flat" cmpd="sng">
              <a:solidFill>
                <a:schemeClr val="dk1">
                  <a:alpha val="60000"/>
                </a:schemeClr>
              </a:solidFill>
              <a:prstDash val="dash"/>
              <a:miter lim="800000"/>
              <a:headEnd type="none" w="sm" len="sm"/>
              <a:tailEnd type="none" w="sm" len="sm"/>
            </a:ln>
          </p:spPr>
        </p:cxnSp>
        <p:grpSp>
          <p:nvGrpSpPr>
            <p:cNvPr id="133" name="Google Shape;133;p4"/>
            <p:cNvGrpSpPr/>
            <p:nvPr/>
          </p:nvGrpSpPr>
          <p:grpSpPr>
            <a:xfrm>
              <a:off x="6894266" y="1801312"/>
              <a:ext cx="4362654" cy="1765432"/>
              <a:chOff x="6705155" y="1801312"/>
              <a:chExt cx="4362654" cy="1765432"/>
            </a:xfrm>
          </p:grpSpPr>
          <p:grpSp>
            <p:nvGrpSpPr>
              <p:cNvPr id="134" name="Google Shape;134;p4"/>
              <p:cNvGrpSpPr/>
              <p:nvPr/>
            </p:nvGrpSpPr>
            <p:grpSpPr>
              <a:xfrm>
                <a:off x="6705155" y="1801312"/>
                <a:ext cx="4362654" cy="646331"/>
                <a:chOff x="5120012" y="2766281"/>
                <a:chExt cx="4362654" cy="646331"/>
              </a:xfrm>
            </p:grpSpPr>
            <p:sp>
              <p:nvSpPr>
                <p:cNvPr id="135" name="Google Shape;135;p4"/>
                <p:cNvSpPr/>
                <p:nvPr/>
              </p:nvSpPr>
              <p:spPr>
                <a:xfrm>
                  <a:off x="5120012" y="2766281"/>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Oswald"/>
                      <a:ea typeface="Oswald"/>
                      <a:cs typeface="Oswald"/>
                      <a:sym typeface="Oswald"/>
                    </a:rPr>
                    <a:t>06</a:t>
                  </a:r>
                  <a:endParaRPr/>
                </a:p>
              </p:txBody>
            </p:sp>
            <p:sp>
              <p:nvSpPr>
                <p:cNvPr id="136" name="Google Shape;136;p4"/>
                <p:cNvSpPr/>
                <p:nvPr/>
              </p:nvSpPr>
              <p:spPr>
                <a:xfrm>
                  <a:off x="6110908" y="2890950"/>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chemeClr val="lt1"/>
                      </a:solidFill>
                      <a:latin typeface="Roboto Light"/>
                      <a:ea typeface="Roboto Light"/>
                      <a:cs typeface="Roboto Light"/>
                      <a:sym typeface="Roboto Light"/>
                    </a:rPr>
                    <a:t>Employed vs Self Employed</a:t>
                  </a:r>
                  <a:endParaRPr dirty="0"/>
                </a:p>
              </p:txBody>
            </p:sp>
          </p:grpSp>
          <p:grpSp>
            <p:nvGrpSpPr>
              <p:cNvPr id="137" name="Google Shape;137;p4"/>
              <p:cNvGrpSpPr/>
              <p:nvPr/>
            </p:nvGrpSpPr>
            <p:grpSpPr>
              <a:xfrm>
                <a:off x="6705155" y="2762823"/>
                <a:ext cx="4362654" cy="646331"/>
                <a:chOff x="5120012" y="3598002"/>
                <a:chExt cx="4362654" cy="646331"/>
              </a:xfrm>
            </p:grpSpPr>
            <p:sp>
              <p:nvSpPr>
                <p:cNvPr id="138" name="Google Shape;138;p4"/>
                <p:cNvSpPr/>
                <p:nvPr/>
              </p:nvSpPr>
              <p:spPr>
                <a:xfrm>
                  <a:off x="5120012" y="3598002"/>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Oswald"/>
                      <a:ea typeface="Oswald"/>
                      <a:cs typeface="Oswald"/>
                      <a:sym typeface="Oswald"/>
                    </a:rPr>
                    <a:t>07</a:t>
                  </a:r>
                  <a:endParaRPr dirty="0"/>
                </a:p>
              </p:txBody>
            </p:sp>
            <p:sp>
              <p:nvSpPr>
                <p:cNvPr id="139" name="Google Shape;139;p4"/>
                <p:cNvSpPr/>
                <p:nvPr/>
              </p:nvSpPr>
              <p:spPr>
                <a:xfrm>
                  <a:off x="6110908" y="3722671"/>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chemeClr val="lt1"/>
                      </a:solidFill>
                      <a:latin typeface="Roboto Light"/>
                      <a:ea typeface="Roboto Light"/>
                      <a:cs typeface="Roboto Light"/>
                      <a:sym typeface="Roboto Light"/>
                    </a:rPr>
                    <a:t>Infrastructure Building</a:t>
                  </a:r>
                  <a:endParaRPr dirty="0"/>
                </a:p>
              </p:txBody>
            </p:sp>
          </p:grpSp>
          <p:cxnSp>
            <p:nvCxnSpPr>
              <p:cNvPr id="140" name="Google Shape;140;p4"/>
              <p:cNvCxnSpPr/>
              <p:nvPr/>
            </p:nvCxnSpPr>
            <p:spPr>
              <a:xfrm>
                <a:off x="6929082" y="2605233"/>
                <a:ext cx="3888000" cy="0"/>
              </a:xfrm>
              <a:prstGeom prst="straightConnector1">
                <a:avLst/>
              </a:prstGeom>
              <a:noFill/>
              <a:ln w="9525" cap="flat" cmpd="sng">
                <a:solidFill>
                  <a:schemeClr val="lt1">
                    <a:alpha val="60000"/>
                  </a:schemeClr>
                </a:solidFill>
                <a:prstDash val="dash"/>
                <a:miter lim="800000"/>
                <a:headEnd type="none" w="sm" len="sm"/>
                <a:tailEnd type="none" w="sm" len="sm"/>
              </a:ln>
            </p:spPr>
          </p:cxnSp>
          <p:cxnSp>
            <p:nvCxnSpPr>
              <p:cNvPr id="141" name="Google Shape;141;p4"/>
              <p:cNvCxnSpPr/>
              <p:nvPr/>
            </p:nvCxnSpPr>
            <p:spPr>
              <a:xfrm>
                <a:off x="6929082" y="3566744"/>
                <a:ext cx="3888000" cy="0"/>
              </a:xfrm>
              <a:prstGeom prst="straightConnector1">
                <a:avLst/>
              </a:prstGeom>
              <a:noFill/>
              <a:ln w="9525" cap="flat" cmpd="sng">
                <a:solidFill>
                  <a:schemeClr val="lt1">
                    <a:alpha val="60000"/>
                  </a:schemeClr>
                </a:solidFill>
                <a:prstDash val="dash"/>
                <a:miter lim="800000"/>
                <a:headEnd type="none" w="sm" len="sm"/>
                <a:tailEnd type="none" w="sm" len="sm"/>
              </a:ln>
            </p:spPr>
          </p:cxnSp>
        </p:grpSp>
      </p:grpSp>
      <p:sp>
        <p:nvSpPr>
          <p:cNvPr id="142" name="Google Shape;142;p4"/>
          <p:cNvSpPr/>
          <p:nvPr/>
        </p:nvSpPr>
        <p:spPr>
          <a:xfrm rot="5400000">
            <a:off x="6445800" y="5585180"/>
            <a:ext cx="125502" cy="882452"/>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43" name="Google Shape;143;p4"/>
          <p:cNvSpPr/>
          <p:nvPr/>
        </p:nvSpPr>
        <p:spPr>
          <a:xfrm>
            <a:off x="6861130" y="1338103"/>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Oswald"/>
                <a:ea typeface="Oswald"/>
                <a:cs typeface="Oswald"/>
                <a:sym typeface="Oswald"/>
              </a:rPr>
              <a:t>05</a:t>
            </a:r>
            <a:endParaRPr/>
          </a:p>
        </p:txBody>
      </p:sp>
      <p:sp>
        <p:nvSpPr>
          <p:cNvPr id="144" name="Google Shape;144;p4"/>
          <p:cNvSpPr/>
          <p:nvPr/>
        </p:nvSpPr>
        <p:spPr>
          <a:xfrm>
            <a:off x="7880800" y="1410841"/>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chemeClr val="lt1"/>
                </a:solidFill>
                <a:latin typeface="Roboto Light"/>
                <a:ea typeface="Roboto Light"/>
                <a:cs typeface="Roboto Light"/>
                <a:sym typeface="Roboto Light"/>
              </a:rPr>
              <a:t>Recruitment</a:t>
            </a:r>
            <a:endParaRPr dirty="0"/>
          </a:p>
        </p:txBody>
      </p:sp>
      <p:cxnSp>
        <p:nvCxnSpPr>
          <p:cNvPr id="145" name="Google Shape;145;p4"/>
          <p:cNvCxnSpPr/>
          <p:nvPr/>
        </p:nvCxnSpPr>
        <p:spPr>
          <a:xfrm>
            <a:off x="7118193" y="2086038"/>
            <a:ext cx="3888000" cy="0"/>
          </a:xfrm>
          <a:prstGeom prst="straightConnector1">
            <a:avLst/>
          </a:prstGeom>
          <a:noFill/>
          <a:ln w="9525" cap="flat" cmpd="sng">
            <a:solidFill>
              <a:schemeClr val="lt1">
                <a:alpha val="60000"/>
              </a:schemeClr>
            </a:solidFill>
            <a:prstDash val="dash"/>
            <a:miter lim="800000"/>
            <a:headEnd type="none" w="sm" len="sm"/>
            <a:tailEnd type="none" w="sm" len="sm"/>
          </a:ln>
        </p:spPr>
      </p:cxnSp>
      <p:cxnSp>
        <p:nvCxnSpPr>
          <p:cNvPr id="35" name="Google Shape;141;p4">
            <a:extLst>
              <a:ext uri="{FF2B5EF4-FFF2-40B4-BE49-F238E27FC236}">
                <a16:creationId xmlns:a16="http://schemas.microsoft.com/office/drawing/2014/main" id="{FC43CEE8-DE3C-5142-9E90-A18CDA54832F}"/>
              </a:ext>
            </a:extLst>
          </p:cNvPr>
          <p:cNvCxnSpPr/>
          <p:nvPr/>
        </p:nvCxnSpPr>
        <p:spPr>
          <a:xfrm>
            <a:off x="7118193" y="4974426"/>
            <a:ext cx="3888000" cy="0"/>
          </a:xfrm>
          <a:prstGeom prst="straightConnector1">
            <a:avLst/>
          </a:prstGeom>
          <a:noFill/>
          <a:ln w="9525" cap="flat" cmpd="sng">
            <a:solidFill>
              <a:schemeClr val="lt1">
                <a:alpha val="60000"/>
              </a:schemeClr>
            </a:solidFill>
            <a:prstDash val="dash"/>
            <a:miter lim="800000"/>
            <a:headEnd type="none" w="sm" len="sm"/>
            <a:tailEnd type="none" w="sm" len="sm"/>
          </a:ln>
        </p:spPr>
      </p:cxnSp>
      <p:sp>
        <p:nvSpPr>
          <p:cNvPr id="36" name="Google Shape;138;p4">
            <a:extLst>
              <a:ext uri="{FF2B5EF4-FFF2-40B4-BE49-F238E27FC236}">
                <a16:creationId xmlns:a16="http://schemas.microsoft.com/office/drawing/2014/main" id="{ED42E1BC-327B-654E-A4D4-56EC932ADE45}"/>
              </a:ext>
            </a:extLst>
          </p:cNvPr>
          <p:cNvSpPr/>
          <p:nvPr/>
        </p:nvSpPr>
        <p:spPr>
          <a:xfrm>
            <a:off x="6912925" y="4170620"/>
            <a:ext cx="8511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Oswald"/>
                <a:ea typeface="Oswald"/>
                <a:cs typeface="Oswald"/>
                <a:sym typeface="Oswald"/>
              </a:rPr>
              <a:t>08</a:t>
            </a:r>
            <a:endParaRPr dirty="0"/>
          </a:p>
        </p:txBody>
      </p:sp>
      <p:sp>
        <p:nvSpPr>
          <p:cNvPr id="38" name="Google Shape;139;p4">
            <a:extLst>
              <a:ext uri="{FF2B5EF4-FFF2-40B4-BE49-F238E27FC236}">
                <a16:creationId xmlns:a16="http://schemas.microsoft.com/office/drawing/2014/main" id="{A52AC67A-2682-F74E-96AB-FCDB8A977F8C}"/>
              </a:ext>
            </a:extLst>
          </p:cNvPr>
          <p:cNvSpPr/>
          <p:nvPr/>
        </p:nvSpPr>
        <p:spPr>
          <a:xfrm>
            <a:off x="7862724" y="4276780"/>
            <a:ext cx="3371758" cy="396991"/>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800" dirty="0">
                <a:solidFill>
                  <a:schemeClr val="lt1"/>
                </a:solidFill>
                <a:latin typeface="Roboto Light"/>
                <a:ea typeface="Roboto Light"/>
                <a:cs typeface="Roboto Light"/>
                <a:sym typeface="Roboto Light"/>
              </a:rPr>
              <a:t>Systems and Processes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61"/>
          <p:cNvSpPr/>
          <p:nvPr/>
        </p:nvSpPr>
        <p:spPr>
          <a:xfrm>
            <a:off x="0" y="3284933"/>
            <a:ext cx="12192000" cy="1964531"/>
          </a:xfrm>
          <a:prstGeom prst="rect">
            <a:avLst/>
          </a:prstGeom>
          <a:solidFill>
            <a:srgbClr val="DFBD41">
              <a:alpha val="2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52" name="Google Shape;1152;p61"/>
          <p:cNvSpPr/>
          <p:nvPr/>
        </p:nvSpPr>
        <p:spPr>
          <a:xfrm>
            <a:off x="1084673" y="797924"/>
            <a:ext cx="7747494"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3F3F3F"/>
                </a:solidFill>
                <a:latin typeface="Oswald"/>
                <a:ea typeface="Oswald"/>
                <a:cs typeface="Oswald"/>
                <a:sym typeface="Oswald"/>
              </a:rPr>
              <a:t>MEASUREMENT AND CONTROL</a:t>
            </a:r>
            <a:endParaRPr dirty="0"/>
          </a:p>
        </p:txBody>
      </p:sp>
      <p:sp>
        <p:nvSpPr>
          <p:cNvPr id="1153" name="Google Shape;1153;p61"/>
          <p:cNvSpPr/>
          <p:nvPr/>
        </p:nvSpPr>
        <p:spPr>
          <a:xfrm>
            <a:off x="4454278" y="2843867"/>
            <a:ext cx="3283894" cy="28448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54" name="Google Shape;1154;p61"/>
          <p:cNvSpPr/>
          <p:nvPr/>
        </p:nvSpPr>
        <p:spPr>
          <a:xfrm>
            <a:off x="999651" y="2844799"/>
            <a:ext cx="3283894" cy="28448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55" name="Google Shape;1155;p61"/>
          <p:cNvSpPr/>
          <p:nvPr/>
        </p:nvSpPr>
        <p:spPr>
          <a:xfrm>
            <a:off x="7908455" y="2844799"/>
            <a:ext cx="3283894" cy="28448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56" name="Google Shape;1156;p61"/>
          <p:cNvSpPr/>
          <p:nvPr/>
        </p:nvSpPr>
        <p:spPr>
          <a:xfrm>
            <a:off x="9262095" y="0"/>
            <a:ext cx="1745398" cy="2393602"/>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57" name="Google Shape;1157;p61"/>
          <p:cNvSpPr/>
          <p:nvPr/>
        </p:nvSpPr>
        <p:spPr>
          <a:xfrm>
            <a:off x="1460202" y="3978457"/>
            <a:ext cx="2335922" cy="34727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400" dirty="0">
                <a:solidFill>
                  <a:srgbClr val="595959"/>
                </a:solidFill>
                <a:latin typeface="Roboto Light"/>
                <a:ea typeface="Roboto Light"/>
                <a:cs typeface="Roboto Light"/>
                <a:sym typeface="Roboto Light"/>
              </a:rPr>
              <a:t>HAVE A PLAN</a:t>
            </a:r>
            <a:endParaRPr dirty="0"/>
          </a:p>
        </p:txBody>
      </p:sp>
      <p:sp>
        <p:nvSpPr>
          <p:cNvPr id="1158" name="Google Shape;1158;p61"/>
          <p:cNvSpPr/>
          <p:nvPr/>
        </p:nvSpPr>
        <p:spPr>
          <a:xfrm>
            <a:off x="4928039" y="3985638"/>
            <a:ext cx="2335922" cy="65244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400" dirty="0">
                <a:solidFill>
                  <a:srgbClr val="595959"/>
                </a:solidFill>
                <a:latin typeface="Roboto Light"/>
                <a:ea typeface="Roboto Light"/>
                <a:cs typeface="Roboto Light"/>
                <a:sym typeface="Roboto Light"/>
              </a:rPr>
              <a:t>USE THE PLAN TO ESTABLISH KPIs</a:t>
            </a:r>
            <a:endParaRPr dirty="0"/>
          </a:p>
        </p:txBody>
      </p:sp>
      <p:sp>
        <p:nvSpPr>
          <p:cNvPr id="1159" name="Google Shape;1159;p61"/>
          <p:cNvSpPr/>
          <p:nvPr/>
        </p:nvSpPr>
        <p:spPr>
          <a:xfrm>
            <a:off x="8382441" y="3937420"/>
            <a:ext cx="2335922" cy="79098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200" dirty="0">
                <a:solidFill>
                  <a:srgbClr val="595959"/>
                </a:solidFill>
                <a:latin typeface="Roboto Light"/>
                <a:ea typeface="Roboto Light"/>
                <a:cs typeface="Roboto Light"/>
                <a:sym typeface="Roboto Light"/>
              </a:rPr>
              <a:t>USE THEM TO ESTABLISH WHAT IS WORKING AND WHAT ISN’T</a:t>
            </a:r>
            <a:endParaRPr dirty="0"/>
          </a:p>
        </p:txBody>
      </p:sp>
      <p:sp>
        <p:nvSpPr>
          <p:cNvPr id="1160" name="Google Shape;1160;p61"/>
          <p:cNvSpPr/>
          <p:nvPr/>
        </p:nvSpPr>
        <p:spPr>
          <a:xfrm>
            <a:off x="1473637" y="3152845"/>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sp>
        <p:nvSpPr>
          <p:cNvPr id="1161" name="Google Shape;1161;p61"/>
          <p:cNvSpPr/>
          <p:nvPr/>
        </p:nvSpPr>
        <p:spPr>
          <a:xfrm>
            <a:off x="4928039" y="3152845"/>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sp>
        <p:nvSpPr>
          <p:cNvPr id="1162" name="Google Shape;1162;p61"/>
          <p:cNvSpPr/>
          <p:nvPr/>
        </p:nvSpPr>
        <p:spPr>
          <a:xfrm>
            <a:off x="8382441" y="3152845"/>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03</a:t>
            </a:r>
            <a:endParaRPr dirty="0">
              <a:solidFill>
                <a:srgbClr val="DFBD41"/>
              </a:solidFill>
            </a:endParaRPr>
          </a:p>
        </p:txBody>
      </p:sp>
      <p:grpSp>
        <p:nvGrpSpPr>
          <p:cNvPr id="1163" name="Google Shape;1163;p61"/>
          <p:cNvGrpSpPr/>
          <p:nvPr/>
        </p:nvGrpSpPr>
        <p:grpSpPr>
          <a:xfrm>
            <a:off x="9749552" y="1276991"/>
            <a:ext cx="770482" cy="770476"/>
            <a:chOff x="9792964" y="1276991"/>
            <a:chExt cx="770482" cy="770476"/>
          </a:xfrm>
        </p:grpSpPr>
        <p:sp>
          <p:nvSpPr>
            <p:cNvPr id="1164" name="Google Shape;1164;p61"/>
            <p:cNvSpPr/>
            <p:nvPr/>
          </p:nvSpPr>
          <p:spPr>
            <a:xfrm>
              <a:off x="9792964" y="1534008"/>
              <a:ext cx="513655" cy="513459"/>
            </a:xfrm>
            <a:custGeom>
              <a:avLst/>
              <a:gdLst/>
              <a:ahLst/>
              <a:cxnLst/>
              <a:rect l="l" t="t" r="r" b="b"/>
              <a:pathLst>
                <a:path w="513655" h="513459" extrusionOk="0">
                  <a:moveTo>
                    <a:pt x="1027" y="277281"/>
                  </a:moveTo>
                  <a:cubicBezTo>
                    <a:pt x="1477" y="282931"/>
                    <a:pt x="5573" y="287618"/>
                    <a:pt x="11121" y="288812"/>
                  </a:cubicBezTo>
                  <a:lnTo>
                    <a:pt x="55873" y="298469"/>
                  </a:lnTo>
                  <a:cubicBezTo>
                    <a:pt x="57452" y="306097"/>
                    <a:pt x="59456" y="313622"/>
                    <a:pt x="61883" y="320967"/>
                  </a:cubicBezTo>
                  <a:lnTo>
                    <a:pt x="28007" y="351658"/>
                  </a:lnTo>
                  <a:cubicBezTo>
                    <a:pt x="23808" y="355459"/>
                    <a:pt x="22601" y="361571"/>
                    <a:pt x="25041" y="366695"/>
                  </a:cubicBezTo>
                  <a:cubicBezTo>
                    <a:pt x="31230" y="379716"/>
                    <a:pt x="38126" y="391749"/>
                    <a:pt x="45536" y="402458"/>
                  </a:cubicBezTo>
                  <a:cubicBezTo>
                    <a:pt x="48746" y="407107"/>
                    <a:pt x="54627" y="409110"/>
                    <a:pt x="60033" y="407377"/>
                  </a:cubicBezTo>
                  <a:lnTo>
                    <a:pt x="103527" y="393367"/>
                  </a:lnTo>
                  <a:cubicBezTo>
                    <a:pt x="108728" y="399197"/>
                    <a:pt x="114263" y="404731"/>
                    <a:pt x="120093" y="409932"/>
                  </a:cubicBezTo>
                  <a:lnTo>
                    <a:pt x="106083" y="453426"/>
                  </a:lnTo>
                  <a:cubicBezTo>
                    <a:pt x="104349" y="458806"/>
                    <a:pt x="106339" y="464700"/>
                    <a:pt x="111001" y="467924"/>
                  </a:cubicBezTo>
                  <a:cubicBezTo>
                    <a:pt x="121711" y="475333"/>
                    <a:pt x="133743" y="482229"/>
                    <a:pt x="146764" y="488419"/>
                  </a:cubicBezTo>
                  <a:cubicBezTo>
                    <a:pt x="151901" y="490858"/>
                    <a:pt x="158000" y="489638"/>
                    <a:pt x="161801" y="485452"/>
                  </a:cubicBezTo>
                  <a:lnTo>
                    <a:pt x="192492" y="451577"/>
                  </a:lnTo>
                  <a:cubicBezTo>
                    <a:pt x="199850" y="453991"/>
                    <a:pt x="207375" y="456007"/>
                    <a:pt x="215003" y="457586"/>
                  </a:cubicBezTo>
                  <a:lnTo>
                    <a:pt x="224660" y="502339"/>
                  </a:lnTo>
                  <a:cubicBezTo>
                    <a:pt x="225854" y="507873"/>
                    <a:pt x="230541" y="511970"/>
                    <a:pt x="236179" y="512432"/>
                  </a:cubicBezTo>
                  <a:cubicBezTo>
                    <a:pt x="243010" y="512971"/>
                    <a:pt x="249855" y="513459"/>
                    <a:pt x="256828" y="513459"/>
                  </a:cubicBezTo>
                  <a:cubicBezTo>
                    <a:pt x="263800" y="513459"/>
                    <a:pt x="270645" y="512971"/>
                    <a:pt x="277476" y="512432"/>
                  </a:cubicBezTo>
                  <a:cubicBezTo>
                    <a:pt x="283127" y="511982"/>
                    <a:pt x="287814" y="507886"/>
                    <a:pt x="289008" y="502339"/>
                  </a:cubicBezTo>
                  <a:lnTo>
                    <a:pt x="298665" y="457586"/>
                  </a:lnTo>
                  <a:cubicBezTo>
                    <a:pt x="306292" y="456007"/>
                    <a:pt x="313830" y="454004"/>
                    <a:pt x="321176" y="451577"/>
                  </a:cubicBezTo>
                  <a:lnTo>
                    <a:pt x="351867" y="485452"/>
                  </a:lnTo>
                  <a:cubicBezTo>
                    <a:pt x="355680" y="489651"/>
                    <a:pt x="361793" y="490871"/>
                    <a:pt x="366904" y="488419"/>
                  </a:cubicBezTo>
                  <a:cubicBezTo>
                    <a:pt x="379925" y="482229"/>
                    <a:pt x="391957" y="475320"/>
                    <a:pt x="402667" y="467924"/>
                  </a:cubicBezTo>
                  <a:cubicBezTo>
                    <a:pt x="407328" y="464700"/>
                    <a:pt x="409319" y="458806"/>
                    <a:pt x="407585" y="453426"/>
                  </a:cubicBezTo>
                  <a:lnTo>
                    <a:pt x="393575" y="409932"/>
                  </a:lnTo>
                  <a:cubicBezTo>
                    <a:pt x="399405" y="404731"/>
                    <a:pt x="404940" y="399197"/>
                    <a:pt x="410141" y="393379"/>
                  </a:cubicBezTo>
                  <a:lnTo>
                    <a:pt x="453634" y="407389"/>
                  </a:lnTo>
                  <a:cubicBezTo>
                    <a:pt x="459015" y="409136"/>
                    <a:pt x="464909" y="407133"/>
                    <a:pt x="468132" y="402471"/>
                  </a:cubicBezTo>
                  <a:cubicBezTo>
                    <a:pt x="475542" y="391761"/>
                    <a:pt x="482438" y="379729"/>
                    <a:pt x="488627" y="366708"/>
                  </a:cubicBezTo>
                  <a:cubicBezTo>
                    <a:pt x="491067" y="361584"/>
                    <a:pt x="489860" y="355472"/>
                    <a:pt x="485661" y="351671"/>
                  </a:cubicBezTo>
                  <a:lnTo>
                    <a:pt x="451785" y="320980"/>
                  </a:lnTo>
                  <a:cubicBezTo>
                    <a:pt x="454199" y="313622"/>
                    <a:pt x="456216" y="306097"/>
                    <a:pt x="457795" y="298469"/>
                  </a:cubicBezTo>
                  <a:lnTo>
                    <a:pt x="502547" y="288812"/>
                  </a:lnTo>
                  <a:cubicBezTo>
                    <a:pt x="508082" y="287618"/>
                    <a:pt x="512178" y="282931"/>
                    <a:pt x="512641" y="277293"/>
                  </a:cubicBezTo>
                  <a:cubicBezTo>
                    <a:pt x="513167" y="270449"/>
                    <a:pt x="513655" y="263605"/>
                    <a:pt x="513655" y="256632"/>
                  </a:cubicBezTo>
                  <a:cubicBezTo>
                    <a:pt x="513655" y="249659"/>
                    <a:pt x="513167" y="242814"/>
                    <a:pt x="512628" y="235983"/>
                  </a:cubicBezTo>
                  <a:cubicBezTo>
                    <a:pt x="512178" y="230333"/>
                    <a:pt x="508082" y="225645"/>
                    <a:pt x="502534" y="224451"/>
                  </a:cubicBezTo>
                  <a:lnTo>
                    <a:pt x="457782" y="214795"/>
                  </a:lnTo>
                  <a:cubicBezTo>
                    <a:pt x="456203" y="207167"/>
                    <a:pt x="454199" y="199629"/>
                    <a:pt x="451772" y="192284"/>
                  </a:cubicBezTo>
                  <a:lnTo>
                    <a:pt x="485648" y="161593"/>
                  </a:lnTo>
                  <a:cubicBezTo>
                    <a:pt x="489847" y="157792"/>
                    <a:pt x="491054" y="151679"/>
                    <a:pt x="488614" y="146555"/>
                  </a:cubicBezTo>
                  <a:cubicBezTo>
                    <a:pt x="482425" y="133534"/>
                    <a:pt x="475516" y="121502"/>
                    <a:pt x="468119" y="110792"/>
                  </a:cubicBezTo>
                  <a:cubicBezTo>
                    <a:pt x="464896" y="106131"/>
                    <a:pt x="459002" y="104128"/>
                    <a:pt x="453622" y="105874"/>
                  </a:cubicBezTo>
                  <a:lnTo>
                    <a:pt x="410128" y="119884"/>
                  </a:lnTo>
                  <a:cubicBezTo>
                    <a:pt x="404927" y="114054"/>
                    <a:pt x="399392" y="108519"/>
                    <a:pt x="393562" y="103319"/>
                  </a:cubicBezTo>
                  <a:lnTo>
                    <a:pt x="407572" y="59825"/>
                  </a:lnTo>
                  <a:cubicBezTo>
                    <a:pt x="409306" y="54444"/>
                    <a:pt x="407316" y="48550"/>
                    <a:pt x="402654" y="45327"/>
                  </a:cubicBezTo>
                  <a:cubicBezTo>
                    <a:pt x="391944" y="37917"/>
                    <a:pt x="379912" y="31022"/>
                    <a:pt x="366891" y="24832"/>
                  </a:cubicBezTo>
                  <a:cubicBezTo>
                    <a:pt x="361754" y="22379"/>
                    <a:pt x="355655" y="23599"/>
                    <a:pt x="351854" y="27798"/>
                  </a:cubicBezTo>
                  <a:lnTo>
                    <a:pt x="321163" y="61674"/>
                  </a:lnTo>
                  <a:cubicBezTo>
                    <a:pt x="313805" y="59260"/>
                    <a:pt x="306280" y="57244"/>
                    <a:pt x="298652" y="55664"/>
                  </a:cubicBezTo>
                  <a:lnTo>
                    <a:pt x="288995" y="10912"/>
                  </a:lnTo>
                  <a:cubicBezTo>
                    <a:pt x="287801" y="5377"/>
                    <a:pt x="283114" y="1281"/>
                    <a:pt x="277476" y="819"/>
                  </a:cubicBezTo>
                  <a:cubicBezTo>
                    <a:pt x="263800" y="-286"/>
                    <a:pt x="249842" y="-260"/>
                    <a:pt x="236166" y="819"/>
                  </a:cubicBezTo>
                  <a:cubicBezTo>
                    <a:pt x="230516" y="1268"/>
                    <a:pt x="225828" y="5365"/>
                    <a:pt x="224634" y="10912"/>
                  </a:cubicBezTo>
                  <a:lnTo>
                    <a:pt x="214977" y="55664"/>
                  </a:lnTo>
                  <a:cubicBezTo>
                    <a:pt x="207350" y="57244"/>
                    <a:pt x="199825" y="59247"/>
                    <a:pt x="192479" y="61674"/>
                  </a:cubicBezTo>
                  <a:lnTo>
                    <a:pt x="161788" y="27798"/>
                  </a:lnTo>
                  <a:cubicBezTo>
                    <a:pt x="157987" y="23599"/>
                    <a:pt x="151888" y="22392"/>
                    <a:pt x="146751" y="24832"/>
                  </a:cubicBezTo>
                  <a:cubicBezTo>
                    <a:pt x="133730" y="31022"/>
                    <a:pt x="121698" y="37917"/>
                    <a:pt x="110988" y="45327"/>
                  </a:cubicBezTo>
                  <a:cubicBezTo>
                    <a:pt x="106327" y="48550"/>
                    <a:pt x="104336" y="54444"/>
                    <a:pt x="106070" y="59825"/>
                  </a:cubicBezTo>
                  <a:lnTo>
                    <a:pt x="120080" y="103319"/>
                  </a:lnTo>
                  <a:cubicBezTo>
                    <a:pt x="114250" y="108519"/>
                    <a:pt x="108715" y="114054"/>
                    <a:pt x="103514" y="119884"/>
                  </a:cubicBezTo>
                  <a:lnTo>
                    <a:pt x="60033" y="105874"/>
                  </a:lnTo>
                  <a:cubicBezTo>
                    <a:pt x="54640" y="104128"/>
                    <a:pt x="48746" y="106131"/>
                    <a:pt x="45536" y="110792"/>
                  </a:cubicBezTo>
                  <a:cubicBezTo>
                    <a:pt x="38126" y="121502"/>
                    <a:pt x="31230" y="133534"/>
                    <a:pt x="25041" y="146555"/>
                  </a:cubicBezTo>
                  <a:cubicBezTo>
                    <a:pt x="22601" y="151679"/>
                    <a:pt x="23808" y="157792"/>
                    <a:pt x="28007" y="161593"/>
                  </a:cubicBezTo>
                  <a:lnTo>
                    <a:pt x="61883" y="192284"/>
                  </a:lnTo>
                  <a:cubicBezTo>
                    <a:pt x="59468" y="199642"/>
                    <a:pt x="57452" y="207167"/>
                    <a:pt x="55873" y="214795"/>
                  </a:cubicBezTo>
                  <a:lnTo>
                    <a:pt x="11121" y="224451"/>
                  </a:lnTo>
                  <a:cubicBezTo>
                    <a:pt x="5586" y="225645"/>
                    <a:pt x="1490" y="230333"/>
                    <a:pt x="1027" y="235970"/>
                  </a:cubicBezTo>
                  <a:cubicBezTo>
                    <a:pt x="488" y="242814"/>
                    <a:pt x="0" y="249659"/>
                    <a:pt x="0" y="256632"/>
                  </a:cubicBezTo>
                  <a:cubicBezTo>
                    <a:pt x="0" y="263605"/>
                    <a:pt x="488" y="270449"/>
                    <a:pt x="1027" y="277281"/>
                  </a:cubicBezTo>
                  <a:close/>
                  <a:moveTo>
                    <a:pt x="25952" y="247527"/>
                  </a:moveTo>
                  <a:lnTo>
                    <a:pt x="69639" y="238089"/>
                  </a:lnTo>
                  <a:cubicBezTo>
                    <a:pt x="74801" y="236972"/>
                    <a:pt x="78756" y="232811"/>
                    <a:pt x="79604" y="227597"/>
                  </a:cubicBezTo>
                  <a:cubicBezTo>
                    <a:pt x="81530" y="215758"/>
                    <a:pt x="84638" y="204136"/>
                    <a:pt x="88837" y="193041"/>
                  </a:cubicBezTo>
                  <a:cubicBezTo>
                    <a:pt x="90711" y="188110"/>
                    <a:pt x="89363" y="182524"/>
                    <a:pt x="85447" y="178980"/>
                  </a:cubicBezTo>
                  <a:lnTo>
                    <a:pt x="52457" y="149085"/>
                  </a:lnTo>
                  <a:cubicBezTo>
                    <a:pt x="55333" y="143576"/>
                    <a:pt x="58338" y="138298"/>
                    <a:pt x="61446" y="133303"/>
                  </a:cubicBezTo>
                  <a:lnTo>
                    <a:pt x="103771" y="146941"/>
                  </a:lnTo>
                  <a:cubicBezTo>
                    <a:pt x="108779" y="148546"/>
                    <a:pt x="114301" y="146941"/>
                    <a:pt x="117653" y="142857"/>
                  </a:cubicBezTo>
                  <a:cubicBezTo>
                    <a:pt x="125229" y="133586"/>
                    <a:pt x="133781" y="125046"/>
                    <a:pt x="143053" y="117457"/>
                  </a:cubicBezTo>
                  <a:cubicBezTo>
                    <a:pt x="147136" y="114118"/>
                    <a:pt x="148767" y="108609"/>
                    <a:pt x="147136" y="103575"/>
                  </a:cubicBezTo>
                  <a:lnTo>
                    <a:pt x="133499" y="61250"/>
                  </a:lnTo>
                  <a:cubicBezTo>
                    <a:pt x="138494" y="58130"/>
                    <a:pt x="143759" y="55125"/>
                    <a:pt x="149281" y="52261"/>
                  </a:cubicBezTo>
                  <a:lnTo>
                    <a:pt x="179176" y="85264"/>
                  </a:lnTo>
                  <a:cubicBezTo>
                    <a:pt x="182733" y="89180"/>
                    <a:pt x="188332" y="90529"/>
                    <a:pt x="193250" y="88654"/>
                  </a:cubicBezTo>
                  <a:cubicBezTo>
                    <a:pt x="204319" y="84455"/>
                    <a:pt x="215941" y="81347"/>
                    <a:pt x="227793" y="79421"/>
                  </a:cubicBezTo>
                  <a:cubicBezTo>
                    <a:pt x="233007" y="78573"/>
                    <a:pt x="237167" y="74618"/>
                    <a:pt x="238285" y="69456"/>
                  </a:cubicBezTo>
                  <a:lnTo>
                    <a:pt x="247710" y="25769"/>
                  </a:lnTo>
                  <a:cubicBezTo>
                    <a:pt x="253758" y="25448"/>
                    <a:pt x="259909" y="25436"/>
                    <a:pt x="265932" y="25769"/>
                  </a:cubicBezTo>
                  <a:lnTo>
                    <a:pt x="275370" y="69456"/>
                  </a:lnTo>
                  <a:cubicBezTo>
                    <a:pt x="276488" y="74618"/>
                    <a:pt x="280648" y="78573"/>
                    <a:pt x="285862" y="79421"/>
                  </a:cubicBezTo>
                  <a:cubicBezTo>
                    <a:pt x="297702" y="81347"/>
                    <a:pt x="309323" y="84455"/>
                    <a:pt x="320418" y="88654"/>
                  </a:cubicBezTo>
                  <a:cubicBezTo>
                    <a:pt x="325323" y="90529"/>
                    <a:pt x="330922" y="89193"/>
                    <a:pt x="334479" y="85264"/>
                  </a:cubicBezTo>
                  <a:lnTo>
                    <a:pt x="364374" y="52274"/>
                  </a:lnTo>
                  <a:cubicBezTo>
                    <a:pt x="369883" y="55151"/>
                    <a:pt x="375161" y="58155"/>
                    <a:pt x="380156" y="61263"/>
                  </a:cubicBezTo>
                  <a:lnTo>
                    <a:pt x="366519" y="103588"/>
                  </a:lnTo>
                  <a:cubicBezTo>
                    <a:pt x="364901" y="108622"/>
                    <a:pt x="366519" y="114118"/>
                    <a:pt x="370602" y="117470"/>
                  </a:cubicBezTo>
                  <a:cubicBezTo>
                    <a:pt x="379874" y="125046"/>
                    <a:pt x="388413" y="133598"/>
                    <a:pt x="396002" y="142870"/>
                  </a:cubicBezTo>
                  <a:cubicBezTo>
                    <a:pt x="399354" y="146966"/>
                    <a:pt x="404863" y="148597"/>
                    <a:pt x="409884" y="146954"/>
                  </a:cubicBezTo>
                  <a:lnTo>
                    <a:pt x="452209" y="133316"/>
                  </a:lnTo>
                  <a:cubicBezTo>
                    <a:pt x="455329" y="138311"/>
                    <a:pt x="458334" y="143576"/>
                    <a:pt x="461198" y="149085"/>
                  </a:cubicBezTo>
                  <a:lnTo>
                    <a:pt x="428196" y="178980"/>
                  </a:lnTo>
                  <a:cubicBezTo>
                    <a:pt x="424279" y="182524"/>
                    <a:pt x="422931" y="188110"/>
                    <a:pt x="424806" y="193054"/>
                  </a:cubicBezTo>
                  <a:cubicBezTo>
                    <a:pt x="429005" y="204123"/>
                    <a:pt x="432112" y="215745"/>
                    <a:pt x="434038" y="227597"/>
                  </a:cubicBezTo>
                  <a:cubicBezTo>
                    <a:pt x="434886" y="232811"/>
                    <a:pt x="438841" y="236972"/>
                    <a:pt x="444003" y="238089"/>
                  </a:cubicBezTo>
                  <a:lnTo>
                    <a:pt x="487690" y="247514"/>
                  </a:lnTo>
                  <a:cubicBezTo>
                    <a:pt x="487857" y="250532"/>
                    <a:pt x="487972" y="253575"/>
                    <a:pt x="487972" y="256632"/>
                  </a:cubicBezTo>
                  <a:cubicBezTo>
                    <a:pt x="487972" y="259688"/>
                    <a:pt x="487870" y="262731"/>
                    <a:pt x="487703" y="265736"/>
                  </a:cubicBezTo>
                  <a:lnTo>
                    <a:pt x="444016" y="275175"/>
                  </a:lnTo>
                  <a:cubicBezTo>
                    <a:pt x="438854" y="276292"/>
                    <a:pt x="434899" y="280452"/>
                    <a:pt x="434051" y="285666"/>
                  </a:cubicBezTo>
                  <a:cubicBezTo>
                    <a:pt x="432125" y="297506"/>
                    <a:pt x="429018" y="309127"/>
                    <a:pt x="424818" y="320222"/>
                  </a:cubicBezTo>
                  <a:cubicBezTo>
                    <a:pt x="422944" y="325153"/>
                    <a:pt x="424292" y="330739"/>
                    <a:pt x="428209" y="334284"/>
                  </a:cubicBezTo>
                  <a:lnTo>
                    <a:pt x="461198" y="364178"/>
                  </a:lnTo>
                  <a:cubicBezTo>
                    <a:pt x="458322" y="369687"/>
                    <a:pt x="455317" y="374965"/>
                    <a:pt x="452209" y="379960"/>
                  </a:cubicBezTo>
                  <a:lnTo>
                    <a:pt x="409884" y="366323"/>
                  </a:lnTo>
                  <a:cubicBezTo>
                    <a:pt x="404837" y="364679"/>
                    <a:pt x="399354" y="366310"/>
                    <a:pt x="396002" y="370406"/>
                  </a:cubicBezTo>
                  <a:cubicBezTo>
                    <a:pt x="388439" y="379652"/>
                    <a:pt x="379886" y="388204"/>
                    <a:pt x="370602" y="395807"/>
                  </a:cubicBezTo>
                  <a:cubicBezTo>
                    <a:pt x="366519" y="399145"/>
                    <a:pt x="364901" y="404654"/>
                    <a:pt x="366519" y="409675"/>
                  </a:cubicBezTo>
                  <a:lnTo>
                    <a:pt x="380156" y="452000"/>
                  </a:lnTo>
                  <a:cubicBezTo>
                    <a:pt x="375161" y="455121"/>
                    <a:pt x="369896" y="458126"/>
                    <a:pt x="364387" y="460989"/>
                  </a:cubicBezTo>
                  <a:lnTo>
                    <a:pt x="334492" y="427987"/>
                  </a:lnTo>
                  <a:cubicBezTo>
                    <a:pt x="330948" y="424070"/>
                    <a:pt x="325362" y="422748"/>
                    <a:pt x="320418" y="424597"/>
                  </a:cubicBezTo>
                  <a:cubicBezTo>
                    <a:pt x="309349" y="428796"/>
                    <a:pt x="297727" y="431904"/>
                    <a:pt x="285875" y="433830"/>
                  </a:cubicBezTo>
                  <a:cubicBezTo>
                    <a:pt x="280661" y="434677"/>
                    <a:pt x="276500" y="438633"/>
                    <a:pt x="275383" y="443795"/>
                  </a:cubicBezTo>
                  <a:lnTo>
                    <a:pt x="265958" y="487481"/>
                  </a:lnTo>
                  <a:cubicBezTo>
                    <a:pt x="259909" y="487802"/>
                    <a:pt x="253758" y="487815"/>
                    <a:pt x="247736" y="487481"/>
                  </a:cubicBezTo>
                  <a:lnTo>
                    <a:pt x="238297" y="443795"/>
                  </a:lnTo>
                  <a:cubicBezTo>
                    <a:pt x="237180" y="438633"/>
                    <a:pt x="233020" y="434677"/>
                    <a:pt x="227806" y="433830"/>
                  </a:cubicBezTo>
                  <a:cubicBezTo>
                    <a:pt x="215966" y="431904"/>
                    <a:pt x="204345" y="428796"/>
                    <a:pt x="193250" y="424597"/>
                  </a:cubicBezTo>
                  <a:cubicBezTo>
                    <a:pt x="188332" y="422722"/>
                    <a:pt x="182733" y="424058"/>
                    <a:pt x="179189" y="427987"/>
                  </a:cubicBezTo>
                  <a:lnTo>
                    <a:pt x="149294" y="460976"/>
                  </a:lnTo>
                  <a:cubicBezTo>
                    <a:pt x="143785" y="458100"/>
                    <a:pt x="138507" y="455095"/>
                    <a:pt x="133512" y="451988"/>
                  </a:cubicBezTo>
                  <a:lnTo>
                    <a:pt x="147149" y="409662"/>
                  </a:lnTo>
                  <a:cubicBezTo>
                    <a:pt x="148767" y="404629"/>
                    <a:pt x="147149" y="399132"/>
                    <a:pt x="143066" y="395781"/>
                  </a:cubicBezTo>
                  <a:cubicBezTo>
                    <a:pt x="133794" y="388204"/>
                    <a:pt x="125255" y="379652"/>
                    <a:pt x="117666" y="370381"/>
                  </a:cubicBezTo>
                  <a:cubicBezTo>
                    <a:pt x="114314" y="366284"/>
                    <a:pt x="108792" y="364666"/>
                    <a:pt x="103784" y="366297"/>
                  </a:cubicBezTo>
                  <a:lnTo>
                    <a:pt x="61459" y="379935"/>
                  </a:lnTo>
                  <a:cubicBezTo>
                    <a:pt x="58338" y="374939"/>
                    <a:pt x="55333" y="369674"/>
                    <a:pt x="52470" y="364153"/>
                  </a:cubicBezTo>
                  <a:lnTo>
                    <a:pt x="85472" y="334258"/>
                  </a:lnTo>
                  <a:cubicBezTo>
                    <a:pt x="89389" y="330714"/>
                    <a:pt x="90737" y="325128"/>
                    <a:pt x="88862" y="320184"/>
                  </a:cubicBezTo>
                  <a:cubicBezTo>
                    <a:pt x="84663" y="309114"/>
                    <a:pt x="81556" y="297493"/>
                    <a:pt x="79629" y="285640"/>
                  </a:cubicBezTo>
                  <a:cubicBezTo>
                    <a:pt x="78782" y="280427"/>
                    <a:pt x="74827" y="276266"/>
                    <a:pt x="69664" y="275149"/>
                  </a:cubicBezTo>
                  <a:lnTo>
                    <a:pt x="25952" y="265749"/>
                  </a:lnTo>
                  <a:cubicBezTo>
                    <a:pt x="25798" y="262731"/>
                    <a:pt x="25683" y="259688"/>
                    <a:pt x="25683" y="256632"/>
                  </a:cubicBezTo>
                  <a:cubicBezTo>
                    <a:pt x="25683" y="253575"/>
                    <a:pt x="25785" y="250532"/>
                    <a:pt x="25952" y="247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5" name="Google Shape;1165;p61"/>
            <p:cNvSpPr/>
            <p:nvPr/>
          </p:nvSpPr>
          <p:spPr>
            <a:xfrm>
              <a:off x="10165364" y="1276991"/>
              <a:ext cx="308193" cy="308186"/>
            </a:xfrm>
            <a:custGeom>
              <a:avLst/>
              <a:gdLst/>
              <a:ahLst/>
              <a:cxnLst/>
              <a:rect l="l" t="t" r="r" b="b"/>
              <a:pathLst>
                <a:path w="308193" h="308186" extrusionOk="0">
                  <a:moveTo>
                    <a:pt x="298164" y="182791"/>
                  </a:moveTo>
                  <a:cubicBezTo>
                    <a:pt x="302992" y="181275"/>
                    <a:pt x="306485" y="177050"/>
                    <a:pt x="307063" y="172017"/>
                  </a:cubicBezTo>
                  <a:cubicBezTo>
                    <a:pt x="307833" y="165532"/>
                    <a:pt x="308193" y="159663"/>
                    <a:pt x="308193" y="154090"/>
                  </a:cubicBezTo>
                  <a:cubicBezTo>
                    <a:pt x="308193" y="148517"/>
                    <a:pt x="307833" y="142648"/>
                    <a:pt x="307076" y="136164"/>
                  </a:cubicBezTo>
                  <a:cubicBezTo>
                    <a:pt x="306498" y="131130"/>
                    <a:pt x="303005" y="126905"/>
                    <a:pt x="298177" y="125390"/>
                  </a:cubicBezTo>
                  <a:lnTo>
                    <a:pt x="262568" y="114205"/>
                  </a:lnTo>
                  <a:cubicBezTo>
                    <a:pt x="261502" y="111290"/>
                    <a:pt x="260320" y="108426"/>
                    <a:pt x="259023" y="105627"/>
                  </a:cubicBezTo>
                  <a:lnTo>
                    <a:pt x="276282" y="72560"/>
                  </a:lnTo>
                  <a:cubicBezTo>
                    <a:pt x="278619" y="68079"/>
                    <a:pt x="278106" y="62634"/>
                    <a:pt x="274972" y="58653"/>
                  </a:cubicBezTo>
                  <a:cubicBezTo>
                    <a:pt x="267537" y="49253"/>
                    <a:pt x="258985" y="40701"/>
                    <a:pt x="249559" y="33240"/>
                  </a:cubicBezTo>
                  <a:cubicBezTo>
                    <a:pt x="245578" y="30094"/>
                    <a:pt x="240134" y="29593"/>
                    <a:pt x="235652" y="31917"/>
                  </a:cubicBezTo>
                  <a:lnTo>
                    <a:pt x="202560" y="49176"/>
                  </a:lnTo>
                  <a:cubicBezTo>
                    <a:pt x="199760" y="47892"/>
                    <a:pt x="196897" y="46711"/>
                    <a:pt x="193982" y="45645"/>
                  </a:cubicBezTo>
                  <a:lnTo>
                    <a:pt x="182797" y="10036"/>
                  </a:lnTo>
                  <a:cubicBezTo>
                    <a:pt x="181282" y="5207"/>
                    <a:pt x="177057" y="1714"/>
                    <a:pt x="172023" y="1136"/>
                  </a:cubicBezTo>
                  <a:cubicBezTo>
                    <a:pt x="159028" y="-379"/>
                    <a:pt x="149153" y="-379"/>
                    <a:pt x="136157" y="1136"/>
                  </a:cubicBezTo>
                  <a:cubicBezTo>
                    <a:pt x="131123" y="1714"/>
                    <a:pt x="126898" y="5207"/>
                    <a:pt x="125383" y="10036"/>
                  </a:cubicBezTo>
                  <a:lnTo>
                    <a:pt x="114198" y="45645"/>
                  </a:lnTo>
                  <a:cubicBezTo>
                    <a:pt x="111283" y="46711"/>
                    <a:pt x="108420" y="47892"/>
                    <a:pt x="105620" y="49189"/>
                  </a:cubicBezTo>
                  <a:lnTo>
                    <a:pt x="72554" y="31930"/>
                  </a:lnTo>
                  <a:cubicBezTo>
                    <a:pt x="68072" y="29606"/>
                    <a:pt x="62640" y="30107"/>
                    <a:pt x="58647" y="33240"/>
                  </a:cubicBezTo>
                  <a:cubicBezTo>
                    <a:pt x="49247" y="40675"/>
                    <a:pt x="40694" y="49227"/>
                    <a:pt x="33233" y="58653"/>
                  </a:cubicBezTo>
                  <a:cubicBezTo>
                    <a:pt x="30087" y="62634"/>
                    <a:pt x="29574" y="68066"/>
                    <a:pt x="31911" y="72560"/>
                  </a:cubicBezTo>
                  <a:lnTo>
                    <a:pt x="49157" y="105627"/>
                  </a:lnTo>
                  <a:cubicBezTo>
                    <a:pt x="47873" y="108426"/>
                    <a:pt x="46691" y="111290"/>
                    <a:pt x="45625" y="114205"/>
                  </a:cubicBezTo>
                  <a:lnTo>
                    <a:pt x="10016" y="125390"/>
                  </a:lnTo>
                  <a:cubicBezTo>
                    <a:pt x="5188" y="126905"/>
                    <a:pt x="1695" y="131130"/>
                    <a:pt x="1117" y="136164"/>
                  </a:cubicBezTo>
                  <a:cubicBezTo>
                    <a:pt x="360" y="142648"/>
                    <a:pt x="0" y="148517"/>
                    <a:pt x="0" y="154090"/>
                  </a:cubicBezTo>
                  <a:cubicBezTo>
                    <a:pt x="0" y="159663"/>
                    <a:pt x="360" y="165532"/>
                    <a:pt x="1117" y="172017"/>
                  </a:cubicBezTo>
                  <a:cubicBezTo>
                    <a:pt x="1695" y="177050"/>
                    <a:pt x="5188" y="181275"/>
                    <a:pt x="10016" y="182791"/>
                  </a:cubicBezTo>
                  <a:lnTo>
                    <a:pt x="45625" y="193975"/>
                  </a:lnTo>
                  <a:cubicBezTo>
                    <a:pt x="46691" y="196890"/>
                    <a:pt x="47873" y="199754"/>
                    <a:pt x="49170" y="202553"/>
                  </a:cubicBezTo>
                  <a:lnTo>
                    <a:pt x="31911" y="235620"/>
                  </a:lnTo>
                  <a:cubicBezTo>
                    <a:pt x="29574" y="240102"/>
                    <a:pt x="30087" y="245546"/>
                    <a:pt x="33221" y="249527"/>
                  </a:cubicBezTo>
                  <a:cubicBezTo>
                    <a:pt x="40656" y="258927"/>
                    <a:pt x="49208" y="267479"/>
                    <a:pt x="58634" y="274940"/>
                  </a:cubicBezTo>
                  <a:cubicBezTo>
                    <a:pt x="62602" y="278086"/>
                    <a:pt x="68059" y="278587"/>
                    <a:pt x="72541" y="276263"/>
                  </a:cubicBezTo>
                  <a:lnTo>
                    <a:pt x="105607" y="259017"/>
                  </a:lnTo>
                  <a:cubicBezTo>
                    <a:pt x="108407" y="260301"/>
                    <a:pt x="111271" y="261483"/>
                    <a:pt x="114185" y="262548"/>
                  </a:cubicBezTo>
                  <a:lnTo>
                    <a:pt x="125370" y="298157"/>
                  </a:lnTo>
                  <a:cubicBezTo>
                    <a:pt x="126886" y="302986"/>
                    <a:pt x="131110" y="306479"/>
                    <a:pt x="136144" y="307057"/>
                  </a:cubicBezTo>
                  <a:cubicBezTo>
                    <a:pt x="142655" y="307827"/>
                    <a:pt x="148523" y="308187"/>
                    <a:pt x="154097" y="308187"/>
                  </a:cubicBezTo>
                  <a:cubicBezTo>
                    <a:pt x="159670" y="308187"/>
                    <a:pt x="165538" y="307827"/>
                    <a:pt x="172023" y="307069"/>
                  </a:cubicBezTo>
                  <a:cubicBezTo>
                    <a:pt x="177057" y="306492"/>
                    <a:pt x="181282" y="302999"/>
                    <a:pt x="182797" y="298170"/>
                  </a:cubicBezTo>
                  <a:lnTo>
                    <a:pt x="193982" y="262561"/>
                  </a:lnTo>
                  <a:cubicBezTo>
                    <a:pt x="196897" y="261495"/>
                    <a:pt x="199760" y="260314"/>
                    <a:pt x="202560" y="259017"/>
                  </a:cubicBezTo>
                  <a:lnTo>
                    <a:pt x="235626" y="276276"/>
                  </a:lnTo>
                  <a:cubicBezTo>
                    <a:pt x="240108" y="278613"/>
                    <a:pt x="245553" y="278112"/>
                    <a:pt x="249534" y="274966"/>
                  </a:cubicBezTo>
                  <a:cubicBezTo>
                    <a:pt x="258934" y="267531"/>
                    <a:pt x="267486" y="258978"/>
                    <a:pt x="274947" y="249553"/>
                  </a:cubicBezTo>
                  <a:cubicBezTo>
                    <a:pt x="278093" y="245572"/>
                    <a:pt x="278606" y="240140"/>
                    <a:pt x="276269" y="235646"/>
                  </a:cubicBezTo>
                  <a:lnTo>
                    <a:pt x="259011" y="202579"/>
                  </a:lnTo>
                  <a:cubicBezTo>
                    <a:pt x="260308" y="199780"/>
                    <a:pt x="261489" y="196916"/>
                    <a:pt x="262555" y="194001"/>
                  </a:cubicBezTo>
                  <a:close/>
                  <a:moveTo>
                    <a:pt x="248596" y="171439"/>
                  </a:moveTo>
                  <a:cubicBezTo>
                    <a:pt x="244538" y="172723"/>
                    <a:pt x="241379" y="175920"/>
                    <a:pt x="240147" y="180004"/>
                  </a:cubicBezTo>
                  <a:cubicBezTo>
                    <a:pt x="238400" y="185808"/>
                    <a:pt x="236089" y="191394"/>
                    <a:pt x="233289" y="196621"/>
                  </a:cubicBezTo>
                  <a:cubicBezTo>
                    <a:pt x="231273" y="200370"/>
                    <a:pt x="231235" y="204878"/>
                    <a:pt x="233212" y="208640"/>
                  </a:cubicBezTo>
                  <a:lnTo>
                    <a:pt x="249508" y="239870"/>
                  </a:lnTo>
                  <a:cubicBezTo>
                    <a:pt x="246465" y="243248"/>
                    <a:pt x="243241" y="246471"/>
                    <a:pt x="239877" y="249502"/>
                  </a:cubicBezTo>
                  <a:lnTo>
                    <a:pt x="208647" y="233206"/>
                  </a:lnTo>
                  <a:cubicBezTo>
                    <a:pt x="204871" y="231228"/>
                    <a:pt x="200364" y="231280"/>
                    <a:pt x="196627" y="233283"/>
                  </a:cubicBezTo>
                  <a:cubicBezTo>
                    <a:pt x="191401" y="236082"/>
                    <a:pt x="185815" y="238394"/>
                    <a:pt x="180010" y="240140"/>
                  </a:cubicBezTo>
                  <a:cubicBezTo>
                    <a:pt x="175940" y="241360"/>
                    <a:pt x="172729" y="244532"/>
                    <a:pt x="171445" y="248590"/>
                  </a:cubicBezTo>
                  <a:lnTo>
                    <a:pt x="160864" y="282286"/>
                  </a:lnTo>
                  <a:cubicBezTo>
                    <a:pt x="156177" y="282568"/>
                    <a:pt x="152029" y="282568"/>
                    <a:pt x="147329" y="282286"/>
                  </a:cubicBezTo>
                  <a:lnTo>
                    <a:pt x="136748" y="248590"/>
                  </a:lnTo>
                  <a:cubicBezTo>
                    <a:pt x="135464" y="244532"/>
                    <a:pt x="132266" y="241373"/>
                    <a:pt x="128183" y="240140"/>
                  </a:cubicBezTo>
                  <a:cubicBezTo>
                    <a:pt x="122365" y="238394"/>
                    <a:pt x="116779" y="236082"/>
                    <a:pt x="111579" y="233283"/>
                  </a:cubicBezTo>
                  <a:cubicBezTo>
                    <a:pt x="107829" y="231267"/>
                    <a:pt x="103322" y="231228"/>
                    <a:pt x="99546" y="233206"/>
                  </a:cubicBezTo>
                  <a:lnTo>
                    <a:pt x="68316" y="249502"/>
                  </a:lnTo>
                  <a:cubicBezTo>
                    <a:pt x="64939" y="246458"/>
                    <a:pt x="61716" y="243235"/>
                    <a:pt x="58685" y="239870"/>
                  </a:cubicBezTo>
                  <a:lnTo>
                    <a:pt x="74981" y="208640"/>
                  </a:lnTo>
                  <a:cubicBezTo>
                    <a:pt x="76946" y="204878"/>
                    <a:pt x="76920" y="200358"/>
                    <a:pt x="74904" y="196621"/>
                  </a:cubicBezTo>
                  <a:cubicBezTo>
                    <a:pt x="72104" y="191394"/>
                    <a:pt x="69793" y="185808"/>
                    <a:pt x="68046" y="180004"/>
                  </a:cubicBezTo>
                  <a:cubicBezTo>
                    <a:pt x="66827" y="175933"/>
                    <a:pt x="63655" y="172723"/>
                    <a:pt x="59597" y="171439"/>
                  </a:cubicBezTo>
                  <a:lnTo>
                    <a:pt x="25901" y="160857"/>
                  </a:lnTo>
                  <a:cubicBezTo>
                    <a:pt x="25747" y="158508"/>
                    <a:pt x="25683" y="156260"/>
                    <a:pt x="25683" y="154090"/>
                  </a:cubicBezTo>
                  <a:cubicBezTo>
                    <a:pt x="25683" y="151920"/>
                    <a:pt x="25747" y="149673"/>
                    <a:pt x="25901" y="147323"/>
                  </a:cubicBezTo>
                  <a:lnTo>
                    <a:pt x="59597" y="136741"/>
                  </a:lnTo>
                  <a:cubicBezTo>
                    <a:pt x="63655" y="135457"/>
                    <a:pt x="66814" y="132260"/>
                    <a:pt x="68046" y="128176"/>
                  </a:cubicBezTo>
                  <a:cubicBezTo>
                    <a:pt x="69793" y="122359"/>
                    <a:pt x="72104" y="116773"/>
                    <a:pt x="74904" y="111572"/>
                  </a:cubicBezTo>
                  <a:cubicBezTo>
                    <a:pt x="76920" y="107823"/>
                    <a:pt x="76958" y="103315"/>
                    <a:pt x="74981" y="99540"/>
                  </a:cubicBezTo>
                  <a:lnTo>
                    <a:pt x="58685" y="68310"/>
                  </a:lnTo>
                  <a:cubicBezTo>
                    <a:pt x="61728" y="64932"/>
                    <a:pt x="64952" y="61709"/>
                    <a:pt x="68316" y="58679"/>
                  </a:cubicBezTo>
                  <a:lnTo>
                    <a:pt x="99546" y="74974"/>
                  </a:lnTo>
                  <a:cubicBezTo>
                    <a:pt x="103309" y="76939"/>
                    <a:pt x="107829" y="76901"/>
                    <a:pt x="111566" y="74897"/>
                  </a:cubicBezTo>
                  <a:cubicBezTo>
                    <a:pt x="116792" y="72098"/>
                    <a:pt x="122378" y="69786"/>
                    <a:pt x="128183" y="68040"/>
                  </a:cubicBezTo>
                  <a:cubicBezTo>
                    <a:pt x="132253" y="66820"/>
                    <a:pt x="135464" y="63648"/>
                    <a:pt x="136748" y="59590"/>
                  </a:cubicBezTo>
                  <a:lnTo>
                    <a:pt x="147329" y="25895"/>
                  </a:lnTo>
                  <a:cubicBezTo>
                    <a:pt x="152016" y="25612"/>
                    <a:pt x="156164" y="25612"/>
                    <a:pt x="160864" y="25895"/>
                  </a:cubicBezTo>
                  <a:lnTo>
                    <a:pt x="171445" y="59590"/>
                  </a:lnTo>
                  <a:cubicBezTo>
                    <a:pt x="172729" y="63648"/>
                    <a:pt x="175927" y="66807"/>
                    <a:pt x="180010" y="68040"/>
                  </a:cubicBezTo>
                  <a:cubicBezTo>
                    <a:pt x="185828" y="69786"/>
                    <a:pt x="191414" y="72098"/>
                    <a:pt x="196614" y="74897"/>
                  </a:cubicBezTo>
                  <a:cubicBezTo>
                    <a:pt x="200364" y="76913"/>
                    <a:pt x="204871" y="76952"/>
                    <a:pt x="208647" y="74974"/>
                  </a:cubicBezTo>
                  <a:lnTo>
                    <a:pt x="239877" y="58679"/>
                  </a:lnTo>
                  <a:cubicBezTo>
                    <a:pt x="243254" y="61722"/>
                    <a:pt x="246477" y="64945"/>
                    <a:pt x="249508" y="68310"/>
                  </a:cubicBezTo>
                  <a:lnTo>
                    <a:pt x="233212" y="99540"/>
                  </a:lnTo>
                  <a:cubicBezTo>
                    <a:pt x="231247" y="103302"/>
                    <a:pt x="231273" y="107823"/>
                    <a:pt x="233289" y="111559"/>
                  </a:cubicBezTo>
                  <a:cubicBezTo>
                    <a:pt x="236089" y="116786"/>
                    <a:pt x="238400" y="122372"/>
                    <a:pt x="240147" y="128176"/>
                  </a:cubicBezTo>
                  <a:cubicBezTo>
                    <a:pt x="241367" y="132247"/>
                    <a:pt x="244538" y="135457"/>
                    <a:pt x="248596" y="136741"/>
                  </a:cubicBezTo>
                  <a:lnTo>
                    <a:pt x="282292" y="147323"/>
                  </a:lnTo>
                  <a:cubicBezTo>
                    <a:pt x="282446" y="149673"/>
                    <a:pt x="282510" y="151920"/>
                    <a:pt x="282510" y="154090"/>
                  </a:cubicBezTo>
                  <a:cubicBezTo>
                    <a:pt x="282510" y="156260"/>
                    <a:pt x="282446" y="158508"/>
                    <a:pt x="282292" y="1608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6" name="Google Shape;1166;p61"/>
            <p:cNvSpPr/>
            <p:nvPr/>
          </p:nvSpPr>
          <p:spPr>
            <a:xfrm>
              <a:off x="10306619" y="1598028"/>
              <a:ext cx="256827" cy="256817"/>
            </a:xfrm>
            <a:custGeom>
              <a:avLst/>
              <a:gdLst/>
              <a:ahLst/>
              <a:cxnLst/>
              <a:rect l="l" t="t" r="r" b="b"/>
              <a:pathLst>
                <a:path w="256827" h="256817" extrusionOk="0">
                  <a:moveTo>
                    <a:pt x="247351" y="102259"/>
                  </a:moveTo>
                  <a:lnTo>
                    <a:pt x="225289" y="94426"/>
                  </a:lnTo>
                  <a:cubicBezTo>
                    <a:pt x="224031" y="90843"/>
                    <a:pt x="222592" y="87337"/>
                    <a:pt x="220962" y="83934"/>
                  </a:cubicBezTo>
                  <a:lnTo>
                    <a:pt x="230991" y="62810"/>
                  </a:lnTo>
                  <a:cubicBezTo>
                    <a:pt x="233084" y="58419"/>
                    <a:pt x="232506" y="53231"/>
                    <a:pt x="229501" y="49404"/>
                  </a:cubicBezTo>
                  <a:cubicBezTo>
                    <a:pt x="223080" y="41198"/>
                    <a:pt x="215658" y="33763"/>
                    <a:pt x="207427" y="27317"/>
                  </a:cubicBezTo>
                  <a:cubicBezTo>
                    <a:pt x="203587" y="24312"/>
                    <a:pt x="198374" y="23747"/>
                    <a:pt x="194008" y="25827"/>
                  </a:cubicBezTo>
                  <a:lnTo>
                    <a:pt x="172871" y="35856"/>
                  </a:lnTo>
                  <a:cubicBezTo>
                    <a:pt x="169480" y="34238"/>
                    <a:pt x="165975" y="32787"/>
                    <a:pt x="162392" y="31542"/>
                  </a:cubicBezTo>
                  <a:lnTo>
                    <a:pt x="154546" y="9480"/>
                  </a:lnTo>
                  <a:cubicBezTo>
                    <a:pt x="152915" y="4896"/>
                    <a:pt x="148819" y="1621"/>
                    <a:pt x="143990" y="1031"/>
                  </a:cubicBezTo>
                  <a:cubicBezTo>
                    <a:pt x="132549" y="-344"/>
                    <a:pt x="124266" y="-344"/>
                    <a:pt x="112824" y="1031"/>
                  </a:cubicBezTo>
                  <a:cubicBezTo>
                    <a:pt x="107996" y="1608"/>
                    <a:pt x="103900" y="4883"/>
                    <a:pt x="102269" y="9480"/>
                  </a:cubicBezTo>
                  <a:lnTo>
                    <a:pt x="94435" y="31542"/>
                  </a:lnTo>
                  <a:cubicBezTo>
                    <a:pt x="90853" y="32800"/>
                    <a:pt x="87347" y="34238"/>
                    <a:pt x="83944" y="35869"/>
                  </a:cubicBezTo>
                  <a:lnTo>
                    <a:pt x="62820" y="25840"/>
                  </a:lnTo>
                  <a:cubicBezTo>
                    <a:pt x="58454" y="23760"/>
                    <a:pt x="53253" y="24338"/>
                    <a:pt x="49414" y="27330"/>
                  </a:cubicBezTo>
                  <a:cubicBezTo>
                    <a:pt x="41208" y="33750"/>
                    <a:pt x="33773" y="41173"/>
                    <a:pt x="27326" y="49404"/>
                  </a:cubicBezTo>
                  <a:cubicBezTo>
                    <a:pt x="24334" y="53231"/>
                    <a:pt x="23757" y="58431"/>
                    <a:pt x="25837" y="62823"/>
                  </a:cubicBezTo>
                  <a:lnTo>
                    <a:pt x="35866" y="83960"/>
                  </a:lnTo>
                  <a:cubicBezTo>
                    <a:pt x="34248" y="87350"/>
                    <a:pt x="32797" y="90856"/>
                    <a:pt x="31551" y="94439"/>
                  </a:cubicBezTo>
                  <a:lnTo>
                    <a:pt x="9490" y="102285"/>
                  </a:lnTo>
                  <a:cubicBezTo>
                    <a:pt x="4905" y="103916"/>
                    <a:pt x="1631" y="108012"/>
                    <a:pt x="1040" y="112840"/>
                  </a:cubicBezTo>
                  <a:cubicBezTo>
                    <a:pt x="334" y="118529"/>
                    <a:pt x="0" y="123627"/>
                    <a:pt x="0" y="128404"/>
                  </a:cubicBezTo>
                  <a:cubicBezTo>
                    <a:pt x="0" y="133181"/>
                    <a:pt x="334" y="138266"/>
                    <a:pt x="1027" y="143981"/>
                  </a:cubicBezTo>
                  <a:cubicBezTo>
                    <a:pt x="1605" y="148809"/>
                    <a:pt x="4880" y="152905"/>
                    <a:pt x="9477" y="154536"/>
                  </a:cubicBezTo>
                  <a:lnTo>
                    <a:pt x="31538" y="162370"/>
                  </a:lnTo>
                  <a:cubicBezTo>
                    <a:pt x="32797" y="165952"/>
                    <a:pt x="34235" y="169458"/>
                    <a:pt x="35866" y="172861"/>
                  </a:cubicBezTo>
                  <a:lnTo>
                    <a:pt x="25837" y="193985"/>
                  </a:lnTo>
                  <a:cubicBezTo>
                    <a:pt x="23744" y="198377"/>
                    <a:pt x="24322" y="203565"/>
                    <a:pt x="27326" y="207391"/>
                  </a:cubicBezTo>
                  <a:cubicBezTo>
                    <a:pt x="33747" y="215597"/>
                    <a:pt x="41169" y="223032"/>
                    <a:pt x="49401" y="229479"/>
                  </a:cubicBezTo>
                  <a:cubicBezTo>
                    <a:pt x="53228" y="232471"/>
                    <a:pt x="58441" y="233048"/>
                    <a:pt x="62820" y="230968"/>
                  </a:cubicBezTo>
                  <a:lnTo>
                    <a:pt x="83957" y="220939"/>
                  </a:lnTo>
                  <a:cubicBezTo>
                    <a:pt x="87347" y="222557"/>
                    <a:pt x="90853" y="224008"/>
                    <a:pt x="94435" y="225254"/>
                  </a:cubicBezTo>
                  <a:lnTo>
                    <a:pt x="102282" y="247315"/>
                  </a:lnTo>
                  <a:cubicBezTo>
                    <a:pt x="103912" y="251900"/>
                    <a:pt x="108009" y="255174"/>
                    <a:pt x="112837" y="255765"/>
                  </a:cubicBezTo>
                  <a:cubicBezTo>
                    <a:pt x="118552" y="256484"/>
                    <a:pt x="123637" y="256818"/>
                    <a:pt x="128414" y="256818"/>
                  </a:cubicBezTo>
                  <a:cubicBezTo>
                    <a:pt x="133191" y="256818"/>
                    <a:pt x="138276" y="256484"/>
                    <a:pt x="143990" y="255791"/>
                  </a:cubicBezTo>
                  <a:cubicBezTo>
                    <a:pt x="148819" y="255213"/>
                    <a:pt x="152915" y="251938"/>
                    <a:pt x="154546" y="247341"/>
                  </a:cubicBezTo>
                  <a:lnTo>
                    <a:pt x="162379" y="225279"/>
                  </a:lnTo>
                  <a:cubicBezTo>
                    <a:pt x="165962" y="224021"/>
                    <a:pt x="169468" y="222583"/>
                    <a:pt x="172871" y="220952"/>
                  </a:cubicBezTo>
                  <a:lnTo>
                    <a:pt x="193995" y="230981"/>
                  </a:lnTo>
                  <a:cubicBezTo>
                    <a:pt x="198374" y="233074"/>
                    <a:pt x="203587" y="232509"/>
                    <a:pt x="207401" y="229491"/>
                  </a:cubicBezTo>
                  <a:cubicBezTo>
                    <a:pt x="215607" y="223071"/>
                    <a:pt x="223042" y="215648"/>
                    <a:pt x="229488" y="207417"/>
                  </a:cubicBezTo>
                  <a:cubicBezTo>
                    <a:pt x="232480" y="203590"/>
                    <a:pt x="233058" y="198390"/>
                    <a:pt x="230978" y="193998"/>
                  </a:cubicBezTo>
                  <a:lnTo>
                    <a:pt x="220949" y="172861"/>
                  </a:lnTo>
                  <a:cubicBezTo>
                    <a:pt x="222567" y="169471"/>
                    <a:pt x="224018" y="165965"/>
                    <a:pt x="225263" y="162382"/>
                  </a:cubicBezTo>
                  <a:lnTo>
                    <a:pt x="247325" y="154536"/>
                  </a:lnTo>
                  <a:cubicBezTo>
                    <a:pt x="251909" y="152905"/>
                    <a:pt x="255184" y="148809"/>
                    <a:pt x="255775" y="143981"/>
                  </a:cubicBezTo>
                  <a:cubicBezTo>
                    <a:pt x="256494" y="138266"/>
                    <a:pt x="256828" y="133181"/>
                    <a:pt x="256828" y="128404"/>
                  </a:cubicBezTo>
                  <a:cubicBezTo>
                    <a:pt x="256828" y="123627"/>
                    <a:pt x="256494" y="118542"/>
                    <a:pt x="255800" y="112828"/>
                  </a:cubicBezTo>
                  <a:cubicBezTo>
                    <a:pt x="255222" y="107986"/>
                    <a:pt x="251948" y="103903"/>
                    <a:pt x="247351" y="102259"/>
                  </a:cubicBezTo>
                  <a:close/>
                  <a:moveTo>
                    <a:pt x="231016" y="133091"/>
                  </a:moveTo>
                  <a:lnTo>
                    <a:pt x="210663" y="140321"/>
                  </a:lnTo>
                  <a:cubicBezTo>
                    <a:pt x="206720" y="141721"/>
                    <a:pt x="203703" y="144957"/>
                    <a:pt x="202586" y="148989"/>
                  </a:cubicBezTo>
                  <a:cubicBezTo>
                    <a:pt x="200903" y="155088"/>
                    <a:pt x="198502" y="160906"/>
                    <a:pt x="195459" y="166286"/>
                  </a:cubicBezTo>
                  <a:cubicBezTo>
                    <a:pt x="193404" y="169920"/>
                    <a:pt x="193250" y="174338"/>
                    <a:pt x="195035" y="178113"/>
                  </a:cubicBezTo>
                  <a:lnTo>
                    <a:pt x="204255" y="197542"/>
                  </a:lnTo>
                  <a:cubicBezTo>
                    <a:pt x="202123" y="199879"/>
                    <a:pt x="199889" y="202114"/>
                    <a:pt x="197565" y="204232"/>
                  </a:cubicBezTo>
                  <a:lnTo>
                    <a:pt x="178136" y="195012"/>
                  </a:lnTo>
                  <a:cubicBezTo>
                    <a:pt x="174386" y="193227"/>
                    <a:pt x="169956" y="193381"/>
                    <a:pt x="166309" y="195436"/>
                  </a:cubicBezTo>
                  <a:cubicBezTo>
                    <a:pt x="160915" y="198492"/>
                    <a:pt x="155098" y="200881"/>
                    <a:pt x="149024" y="202563"/>
                  </a:cubicBezTo>
                  <a:cubicBezTo>
                    <a:pt x="144992" y="203680"/>
                    <a:pt x="141756" y="206698"/>
                    <a:pt x="140343" y="210640"/>
                  </a:cubicBezTo>
                  <a:lnTo>
                    <a:pt x="133114" y="230994"/>
                  </a:lnTo>
                  <a:cubicBezTo>
                    <a:pt x="130006" y="231161"/>
                    <a:pt x="126847" y="231161"/>
                    <a:pt x="123740" y="230994"/>
                  </a:cubicBezTo>
                  <a:lnTo>
                    <a:pt x="116510" y="210640"/>
                  </a:lnTo>
                  <a:cubicBezTo>
                    <a:pt x="115110" y="206698"/>
                    <a:pt x="111874" y="203680"/>
                    <a:pt x="107842" y="202563"/>
                  </a:cubicBezTo>
                  <a:cubicBezTo>
                    <a:pt x="101742" y="200881"/>
                    <a:pt x="95925" y="198480"/>
                    <a:pt x="90545" y="195436"/>
                  </a:cubicBezTo>
                  <a:cubicBezTo>
                    <a:pt x="86910" y="193394"/>
                    <a:pt x="82506" y="193240"/>
                    <a:pt x="78718" y="195012"/>
                  </a:cubicBezTo>
                  <a:lnTo>
                    <a:pt x="59289" y="204232"/>
                  </a:lnTo>
                  <a:cubicBezTo>
                    <a:pt x="56952" y="202101"/>
                    <a:pt x="54717" y="199866"/>
                    <a:pt x="52598" y="197542"/>
                  </a:cubicBezTo>
                  <a:lnTo>
                    <a:pt x="61818" y="178113"/>
                  </a:lnTo>
                  <a:cubicBezTo>
                    <a:pt x="63616" y="174338"/>
                    <a:pt x="63449" y="169920"/>
                    <a:pt x="61395" y="166286"/>
                  </a:cubicBezTo>
                  <a:cubicBezTo>
                    <a:pt x="58338" y="160893"/>
                    <a:pt x="55950" y="155076"/>
                    <a:pt x="54268" y="149002"/>
                  </a:cubicBezTo>
                  <a:cubicBezTo>
                    <a:pt x="53150" y="144970"/>
                    <a:pt x="50133" y="141733"/>
                    <a:pt x="46190" y="140321"/>
                  </a:cubicBezTo>
                  <a:lnTo>
                    <a:pt x="25837" y="133091"/>
                  </a:lnTo>
                  <a:cubicBezTo>
                    <a:pt x="25734" y="131537"/>
                    <a:pt x="25683" y="129984"/>
                    <a:pt x="25683" y="128404"/>
                  </a:cubicBezTo>
                  <a:cubicBezTo>
                    <a:pt x="25683" y="126825"/>
                    <a:pt x="25734" y="125258"/>
                    <a:pt x="25811" y="123717"/>
                  </a:cubicBezTo>
                  <a:lnTo>
                    <a:pt x="46165" y="116474"/>
                  </a:lnTo>
                  <a:cubicBezTo>
                    <a:pt x="50107" y="115075"/>
                    <a:pt x="53125" y="111839"/>
                    <a:pt x="54229" y="107807"/>
                  </a:cubicBezTo>
                  <a:cubicBezTo>
                    <a:pt x="55924" y="101694"/>
                    <a:pt x="58326" y="95890"/>
                    <a:pt x="61369" y="90509"/>
                  </a:cubicBezTo>
                  <a:cubicBezTo>
                    <a:pt x="63424" y="86875"/>
                    <a:pt x="63578" y="82458"/>
                    <a:pt x="61793" y="78682"/>
                  </a:cubicBezTo>
                  <a:lnTo>
                    <a:pt x="52573" y="59253"/>
                  </a:lnTo>
                  <a:cubicBezTo>
                    <a:pt x="54704" y="56916"/>
                    <a:pt x="56939" y="54682"/>
                    <a:pt x="59263" y="52563"/>
                  </a:cubicBezTo>
                  <a:lnTo>
                    <a:pt x="78692" y="61783"/>
                  </a:lnTo>
                  <a:cubicBezTo>
                    <a:pt x="82467" y="63581"/>
                    <a:pt x="86885" y="63427"/>
                    <a:pt x="90519" y="61359"/>
                  </a:cubicBezTo>
                  <a:cubicBezTo>
                    <a:pt x="95912" y="58303"/>
                    <a:pt x="101729" y="55915"/>
                    <a:pt x="107803" y="54232"/>
                  </a:cubicBezTo>
                  <a:cubicBezTo>
                    <a:pt x="111836" y="53115"/>
                    <a:pt x="115072" y="50097"/>
                    <a:pt x="116484" y="46155"/>
                  </a:cubicBezTo>
                  <a:lnTo>
                    <a:pt x="123714" y="25802"/>
                  </a:lnTo>
                  <a:cubicBezTo>
                    <a:pt x="126821" y="25635"/>
                    <a:pt x="129980" y="25635"/>
                    <a:pt x="133088" y="25802"/>
                  </a:cubicBezTo>
                  <a:lnTo>
                    <a:pt x="140318" y="46155"/>
                  </a:lnTo>
                  <a:cubicBezTo>
                    <a:pt x="141717" y="50097"/>
                    <a:pt x="144953" y="53115"/>
                    <a:pt x="148986" y="54232"/>
                  </a:cubicBezTo>
                  <a:cubicBezTo>
                    <a:pt x="155085" y="55915"/>
                    <a:pt x="160902" y="58316"/>
                    <a:pt x="166283" y="61359"/>
                  </a:cubicBezTo>
                  <a:cubicBezTo>
                    <a:pt x="169930" y="63427"/>
                    <a:pt x="174335" y="63581"/>
                    <a:pt x="178110" y="61783"/>
                  </a:cubicBezTo>
                  <a:lnTo>
                    <a:pt x="197539" y="52563"/>
                  </a:lnTo>
                  <a:cubicBezTo>
                    <a:pt x="199876" y="54695"/>
                    <a:pt x="202110" y="56929"/>
                    <a:pt x="204229" y="59253"/>
                  </a:cubicBezTo>
                  <a:lnTo>
                    <a:pt x="195009" y="78682"/>
                  </a:lnTo>
                  <a:cubicBezTo>
                    <a:pt x="193211" y="82458"/>
                    <a:pt x="193378" y="86875"/>
                    <a:pt x="195433" y="90509"/>
                  </a:cubicBezTo>
                  <a:cubicBezTo>
                    <a:pt x="198489" y="95903"/>
                    <a:pt x="200878" y="101720"/>
                    <a:pt x="202560" y="107794"/>
                  </a:cubicBezTo>
                  <a:cubicBezTo>
                    <a:pt x="203677" y="111826"/>
                    <a:pt x="206695" y="115062"/>
                    <a:pt x="210637" y="116474"/>
                  </a:cubicBezTo>
                  <a:lnTo>
                    <a:pt x="230991" y="123704"/>
                  </a:lnTo>
                  <a:cubicBezTo>
                    <a:pt x="231093" y="125271"/>
                    <a:pt x="231145" y="126825"/>
                    <a:pt x="231145" y="128404"/>
                  </a:cubicBezTo>
                  <a:cubicBezTo>
                    <a:pt x="231145" y="129984"/>
                    <a:pt x="231093" y="131537"/>
                    <a:pt x="231016" y="133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7" name="Google Shape;1167;p61"/>
            <p:cNvSpPr/>
            <p:nvPr/>
          </p:nvSpPr>
          <p:spPr>
            <a:xfrm>
              <a:off x="9908537" y="1649384"/>
              <a:ext cx="282510" cy="282510"/>
            </a:xfrm>
            <a:custGeom>
              <a:avLst/>
              <a:gdLst/>
              <a:ahLst/>
              <a:cxnLst/>
              <a:rect l="l" t="t" r="r" b="b"/>
              <a:pathLst>
                <a:path w="282510" h="282510" extrusionOk="0">
                  <a:moveTo>
                    <a:pt x="141255" y="282510"/>
                  </a:moveTo>
                  <a:cubicBezTo>
                    <a:pt x="219138" y="282510"/>
                    <a:pt x="282510" y="219138"/>
                    <a:pt x="282510" y="141255"/>
                  </a:cubicBezTo>
                  <a:cubicBezTo>
                    <a:pt x="282510" y="63372"/>
                    <a:pt x="219138" y="0"/>
                    <a:pt x="141255" y="0"/>
                  </a:cubicBezTo>
                  <a:cubicBezTo>
                    <a:pt x="63372" y="0"/>
                    <a:pt x="0" y="63372"/>
                    <a:pt x="0" y="141255"/>
                  </a:cubicBezTo>
                  <a:cubicBezTo>
                    <a:pt x="0" y="219138"/>
                    <a:pt x="63372" y="282510"/>
                    <a:pt x="141255" y="282510"/>
                  </a:cubicBezTo>
                  <a:close/>
                  <a:moveTo>
                    <a:pt x="141255" y="25683"/>
                  </a:moveTo>
                  <a:cubicBezTo>
                    <a:pt x="204974" y="25683"/>
                    <a:pt x="256828" y="77536"/>
                    <a:pt x="256828" y="141255"/>
                  </a:cubicBezTo>
                  <a:cubicBezTo>
                    <a:pt x="256828" y="204974"/>
                    <a:pt x="204974" y="256828"/>
                    <a:pt x="141255" y="256828"/>
                  </a:cubicBezTo>
                  <a:cubicBezTo>
                    <a:pt x="77536" y="256828"/>
                    <a:pt x="25683" y="204974"/>
                    <a:pt x="25683" y="141255"/>
                  </a:cubicBezTo>
                  <a:cubicBezTo>
                    <a:pt x="25683" y="77536"/>
                    <a:pt x="77536" y="25683"/>
                    <a:pt x="141255" y="256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8" name="Google Shape;1168;p61"/>
            <p:cNvSpPr/>
            <p:nvPr/>
          </p:nvSpPr>
          <p:spPr>
            <a:xfrm>
              <a:off x="9793247" y="1422002"/>
              <a:ext cx="320755" cy="171393"/>
            </a:xfrm>
            <a:custGeom>
              <a:avLst/>
              <a:gdLst/>
              <a:ahLst/>
              <a:cxnLst/>
              <a:rect l="l" t="t" r="r" b="b"/>
              <a:pathLst>
                <a:path w="320755" h="171393" extrusionOk="0">
                  <a:moveTo>
                    <a:pt x="0" y="154944"/>
                  </a:moveTo>
                  <a:lnTo>
                    <a:pt x="19724" y="171394"/>
                  </a:lnTo>
                  <a:cubicBezTo>
                    <a:pt x="78525" y="100882"/>
                    <a:pt x="164832" y="60444"/>
                    <a:pt x="256545" y="60444"/>
                  </a:cubicBezTo>
                  <a:cubicBezTo>
                    <a:pt x="263081" y="60444"/>
                    <a:pt x="269605" y="60817"/>
                    <a:pt x="276128" y="61228"/>
                  </a:cubicBezTo>
                  <a:lnTo>
                    <a:pt x="260308" y="77048"/>
                  </a:lnTo>
                  <a:lnTo>
                    <a:pt x="278465" y="95206"/>
                  </a:lnTo>
                  <a:lnTo>
                    <a:pt x="316989" y="56682"/>
                  </a:lnTo>
                  <a:cubicBezTo>
                    <a:pt x="322010" y="51661"/>
                    <a:pt x="322010" y="43545"/>
                    <a:pt x="316989" y="38524"/>
                  </a:cubicBezTo>
                  <a:lnTo>
                    <a:pt x="278465" y="0"/>
                  </a:lnTo>
                  <a:lnTo>
                    <a:pt x="260308" y="18158"/>
                  </a:lnTo>
                  <a:lnTo>
                    <a:pt x="277759" y="35609"/>
                  </a:lnTo>
                  <a:cubicBezTo>
                    <a:pt x="270696" y="35160"/>
                    <a:pt x="263621" y="34762"/>
                    <a:pt x="256545" y="34762"/>
                  </a:cubicBezTo>
                  <a:cubicBezTo>
                    <a:pt x="157204" y="34762"/>
                    <a:pt x="63693" y="78564"/>
                    <a:pt x="0" y="1549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9" name="Google Shape;1169;p61"/>
            <p:cNvSpPr/>
            <p:nvPr/>
          </p:nvSpPr>
          <p:spPr>
            <a:xfrm>
              <a:off x="10255254" y="1366874"/>
              <a:ext cx="128413" cy="128413"/>
            </a:xfrm>
            <a:custGeom>
              <a:avLst/>
              <a:gdLst/>
              <a:ahLst/>
              <a:cxnLst/>
              <a:rect l="l" t="t" r="r" b="b"/>
              <a:pathLst>
                <a:path w="128413" h="128413" extrusionOk="0">
                  <a:moveTo>
                    <a:pt x="64207" y="0"/>
                  </a:moveTo>
                  <a:cubicBezTo>
                    <a:pt x="28803" y="0"/>
                    <a:pt x="0" y="28803"/>
                    <a:pt x="0" y="64207"/>
                  </a:cubicBezTo>
                  <a:cubicBezTo>
                    <a:pt x="0" y="99611"/>
                    <a:pt x="28803" y="128414"/>
                    <a:pt x="64207" y="128414"/>
                  </a:cubicBezTo>
                  <a:cubicBezTo>
                    <a:pt x="99611" y="128414"/>
                    <a:pt x="128414" y="99611"/>
                    <a:pt x="128414" y="64207"/>
                  </a:cubicBezTo>
                  <a:cubicBezTo>
                    <a:pt x="128414" y="28803"/>
                    <a:pt x="99611" y="0"/>
                    <a:pt x="64207" y="0"/>
                  </a:cubicBezTo>
                  <a:close/>
                  <a:moveTo>
                    <a:pt x="64207" y="102731"/>
                  </a:moveTo>
                  <a:cubicBezTo>
                    <a:pt x="42967" y="102731"/>
                    <a:pt x="25683" y="85447"/>
                    <a:pt x="25683" y="64207"/>
                  </a:cubicBezTo>
                  <a:cubicBezTo>
                    <a:pt x="25683" y="42967"/>
                    <a:pt x="42967" y="25683"/>
                    <a:pt x="64207" y="25683"/>
                  </a:cubicBezTo>
                  <a:cubicBezTo>
                    <a:pt x="85447" y="25683"/>
                    <a:pt x="102731" y="42967"/>
                    <a:pt x="102731" y="64207"/>
                  </a:cubicBezTo>
                  <a:cubicBezTo>
                    <a:pt x="102731" y="85447"/>
                    <a:pt x="85447" y="102731"/>
                    <a:pt x="64207" y="1027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70" name="Google Shape;1170;p61"/>
            <p:cNvSpPr/>
            <p:nvPr/>
          </p:nvSpPr>
          <p:spPr>
            <a:xfrm>
              <a:off x="10383668" y="1675067"/>
              <a:ext cx="102731" cy="102731"/>
            </a:xfrm>
            <a:custGeom>
              <a:avLst/>
              <a:gdLst/>
              <a:ahLst/>
              <a:cxnLst/>
              <a:rect l="l" t="t" r="r" b="b"/>
              <a:pathLst>
                <a:path w="102731" h="102731" extrusionOk="0">
                  <a:moveTo>
                    <a:pt x="51366" y="0"/>
                  </a:moveTo>
                  <a:cubicBezTo>
                    <a:pt x="23037" y="0"/>
                    <a:pt x="0" y="23037"/>
                    <a:pt x="0" y="51366"/>
                  </a:cubicBezTo>
                  <a:cubicBezTo>
                    <a:pt x="0" y="79694"/>
                    <a:pt x="23037" y="102731"/>
                    <a:pt x="51366" y="102731"/>
                  </a:cubicBezTo>
                  <a:cubicBezTo>
                    <a:pt x="79694" y="102731"/>
                    <a:pt x="102731" y="79694"/>
                    <a:pt x="102731" y="51366"/>
                  </a:cubicBezTo>
                  <a:cubicBezTo>
                    <a:pt x="102731" y="23037"/>
                    <a:pt x="79694" y="0"/>
                    <a:pt x="51366" y="0"/>
                  </a:cubicBezTo>
                  <a:close/>
                  <a:moveTo>
                    <a:pt x="51366" y="77048"/>
                  </a:moveTo>
                  <a:cubicBezTo>
                    <a:pt x="37201" y="77048"/>
                    <a:pt x="25683" y="65530"/>
                    <a:pt x="25683" y="51366"/>
                  </a:cubicBezTo>
                  <a:cubicBezTo>
                    <a:pt x="25683" y="37201"/>
                    <a:pt x="37201" y="25683"/>
                    <a:pt x="51366" y="25683"/>
                  </a:cubicBezTo>
                  <a:cubicBezTo>
                    <a:pt x="65530" y="25683"/>
                    <a:pt x="77048" y="37201"/>
                    <a:pt x="77048" y="51366"/>
                  </a:cubicBezTo>
                  <a:cubicBezTo>
                    <a:pt x="77048" y="65530"/>
                    <a:pt x="65530" y="77048"/>
                    <a:pt x="51366" y="7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71" name="Google Shape;1171;p61"/>
            <p:cNvSpPr/>
            <p:nvPr/>
          </p:nvSpPr>
          <p:spPr>
            <a:xfrm>
              <a:off x="10460960" y="1302666"/>
              <a:ext cx="92162" cy="264867"/>
            </a:xfrm>
            <a:custGeom>
              <a:avLst/>
              <a:gdLst/>
              <a:ahLst/>
              <a:cxnLst/>
              <a:rect l="l" t="t" r="r" b="b"/>
              <a:pathLst>
                <a:path w="92162" h="264867" extrusionOk="0">
                  <a:moveTo>
                    <a:pt x="92163" y="13099"/>
                  </a:moveTo>
                  <a:lnTo>
                    <a:pt x="27956" y="258"/>
                  </a:lnTo>
                  <a:cubicBezTo>
                    <a:pt x="20970" y="-1155"/>
                    <a:pt x="14228" y="3378"/>
                    <a:pt x="12841" y="10326"/>
                  </a:cubicBezTo>
                  <a:lnTo>
                    <a:pt x="0" y="74532"/>
                  </a:lnTo>
                  <a:lnTo>
                    <a:pt x="25182" y="79579"/>
                  </a:lnTo>
                  <a:lnTo>
                    <a:pt x="32103" y="45010"/>
                  </a:lnTo>
                  <a:cubicBezTo>
                    <a:pt x="44547" y="70898"/>
                    <a:pt x="51122" y="99432"/>
                    <a:pt x="51122" y="128415"/>
                  </a:cubicBezTo>
                  <a:cubicBezTo>
                    <a:pt x="51122" y="172692"/>
                    <a:pt x="36508" y="214324"/>
                    <a:pt x="8873" y="248803"/>
                  </a:cubicBezTo>
                  <a:lnTo>
                    <a:pt x="28919" y="264867"/>
                  </a:lnTo>
                  <a:cubicBezTo>
                    <a:pt x="59802" y="226330"/>
                    <a:pt x="76804" y="177880"/>
                    <a:pt x="76804" y="128415"/>
                  </a:cubicBezTo>
                  <a:cubicBezTo>
                    <a:pt x="76804" y="94783"/>
                    <a:pt x="69035" y="61627"/>
                    <a:pt x="54255" y="31706"/>
                  </a:cubicBezTo>
                  <a:lnTo>
                    <a:pt x="87129" y="382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Tree>
    <p:extLst>
      <p:ext uri="{BB962C8B-B14F-4D97-AF65-F5344CB8AC3E}">
        <p14:creationId xmlns:p14="http://schemas.microsoft.com/office/powerpoint/2010/main" val="327362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62"/>
          <p:cNvSpPr/>
          <p:nvPr/>
        </p:nvSpPr>
        <p:spPr>
          <a:xfrm>
            <a:off x="8010144" y="0"/>
            <a:ext cx="4181855" cy="6858000"/>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77" name="Google Shape;1177;p62"/>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chemeClr val="lt1"/>
                </a:solidFill>
                <a:latin typeface="Oswald"/>
                <a:ea typeface="Oswald"/>
                <a:cs typeface="Oswald"/>
                <a:sym typeface="Oswald"/>
              </a:rPr>
              <a:t>21</a:t>
            </a:fld>
            <a:endParaRPr sz="6000" i="0">
              <a:solidFill>
                <a:schemeClr val="lt1"/>
              </a:solidFill>
              <a:latin typeface="Oswald"/>
              <a:ea typeface="Oswald"/>
              <a:cs typeface="Oswald"/>
              <a:sym typeface="Oswald"/>
            </a:endParaRPr>
          </a:p>
        </p:txBody>
      </p:sp>
      <p:sp>
        <p:nvSpPr>
          <p:cNvPr id="1178" name="Google Shape;1178;p62"/>
          <p:cNvSpPr/>
          <p:nvPr/>
        </p:nvSpPr>
        <p:spPr>
          <a:xfrm>
            <a:off x="1073221" y="1432264"/>
            <a:ext cx="670475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WHAT GETS MEASURED GETS DONE</a:t>
            </a:r>
            <a:endParaRPr/>
          </a:p>
        </p:txBody>
      </p:sp>
      <p:sp>
        <p:nvSpPr>
          <p:cNvPr id="1179" name="Google Shape;1179;p62"/>
          <p:cNvSpPr/>
          <p:nvPr/>
        </p:nvSpPr>
        <p:spPr>
          <a:xfrm>
            <a:off x="6234647" y="3428999"/>
            <a:ext cx="4872448" cy="20447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80" name="Google Shape;1180;p62"/>
          <p:cNvSpPr/>
          <p:nvPr/>
        </p:nvSpPr>
        <p:spPr>
          <a:xfrm>
            <a:off x="1084906" y="3428999"/>
            <a:ext cx="4872448" cy="20447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181" name="Google Shape;1181;p62"/>
          <p:cNvSpPr/>
          <p:nvPr/>
        </p:nvSpPr>
        <p:spPr>
          <a:xfrm>
            <a:off x="1591129" y="3868493"/>
            <a:ext cx="3764642" cy="114031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IMPROVE YOUR PERFORMANCE BY MEASURING AND CONSTANT REVIEW</a:t>
            </a:r>
            <a:endParaRPr dirty="0"/>
          </a:p>
        </p:txBody>
      </p:sp>
      <p:sp>
        <p:nvSpPr>
          <p:cNvPr id="1182" name="Google Shape;1182;p62"/>
          <p:cNvSpPr/>
          <p:nvPr/>
        </p:nvSpPr>
        <p:spPr>
          <a:xfrm>
            <a:off x="6829589" y="3868493"/>
            <a:ext cx="3676322" cy="114031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WE DO THIS BY HAVING A SET OF BUSINESS METRICS OR KPI’S TO WORK TO</a:t>
            </a:r>
            <a:endParaRPr dirty="0"/>
          </a:p>
        </p:txBody>
      </p:sp>
      <p:grpSp>
        <p:nvGrpSpPr>
          <p:cNvPr id="1183" name="Google Shape;1183;p62"/>
          <p:cNvGrpSpPr/>
          <p:nvPr/>
        </p:nvGrpSpPr>
        <p:grpSpPr>
          <a:xfrm>
            <a:off x="9152637" y="1555031"/>
            <a:ext cx="1415830" cy="1415952"/>
            <a:chOff x="9152637" y="1555031"/>
            <a:chExt cx="1415830" cy="1415952"/>
          </a:xfrm>
        </p:grpSpPr>
        <p:sp>
          <p:nvSpPr>
            <p:cNvPr id="1184" name="Google Shape;1184;p62"/>
            <p:cNvSpPr/>
            <p:nvPr/>
          </p:nvSpPr>
          <p:spPr>
            <a:xfrm>
              <a:off x="9401908" y="1805338"/>
              <a:ext cx="917287" cy="916258"/>
            </a:xfrm>
            <a:custGeom>
              <a:avLst/>
              <a:gdLst/>
              <a:ahLst/>
              <a:cxnLst/>
              <a:rect l="l" t="t" r="r" b="b"/>
              <a:pathLst>
                <a:path w="917287" h="916258" extrusionOk="0">
                  <a:moveTo>
                    <a:pt x="913433" y="444900"/>
                  </a:moveTo>
                  <a:cubicBezTo>
                    <a:pt x="888305" y="407211"/>
                    <a:pt x="871422" y="356778"/>
                    <a:pt x="871422" y="319390"/>
                  </a:cubicBezTo>
                  <a:cubicBezTo>
                    <a:pt x="871422" y="276986"/>
                    <a:pt x="842298" y="241266"/>
                    <a:pt x="802626" y="231156"/>
                  </a:cubicBezTo>
                  <a:lnTo>
                    <a:pt x="802626" y="182437"/>
                  </a:lnTo>
                  <a:cubicBezTo>
                    <a:pt x="802626" y="169773"/>
                    <a:pt x="792358" y="159505"/>
                    <a:pt x="779694" y="159505"/>
                  </a:cubicBezTo>
                  <a:lnTo>
                    <a:pt x="731522" y="159505"/>
                  </a:lnTo>
                  <a:cubicBezTo>
                    <a:pt x="720873" y="107237"/>
                    <a:pt x="674539" y="67777"/>
                    <a:pt x="619170" y="67777"/>
                  </a:cubicBezTo>
                  <a:cubicBezTo>
                    <a:pt x="549063" y="67777"/>
                    <a:pt x="496727" y="46794"/>
                    <a:pt x="479158" y="11657"/>
                  </a:cubicBezTo>
                  <a:cubicBezTo>
                    <a:pt x="471387" y="-3886"/>
                    <a:pt x="445901" y="-3886"/>
                    <a:pt x="438130" y="11657"/>
                  </a:cubicBezTo>
                  <a:cubicBezTo>
                    <a:pt x="420561" y="46794"/>
                    <a:pt x="368224" y="67777"/>
                    <a:pt x="298118" y="67777"/>
                  </a:cubicBezTo>
                  <a:cubicBezTo>
                    <a:pt x="242749" y="67777"/>
                    <a:pt x="196415" y="107237"/>
                    <a:pt x="185766" y="159505"/>
                  </a:cubicBezTo>
                  <a:lnTo>
                    <a:pt x="137594" y="159505"/>
                  </a:lnTo>
                  <a:cubicBezTo>
                    <a:pt x="124930" y="159505"/>
                    <a:pt x="114662" y="169773"/>
                    <a:pt x="114662" y="182437"/>
                  </a:cubicBezTo>
                  <a:lnTo>
                    <a:pt x="114662" y="231056"/>
                  </a:lnTo>
                  <a:cubicBezTo>
                    <a:pt x="75182" y="241031"/>
                    <a:pt x="45866" y="276854"/>
                    <a:pt x="45866" y="319390"/>
                  </a:cubicBezTo>
                  <a:cubicBezTo>
                    <a:pt x="45866" y="356778"/>
                    <a:pt x="28980" y="407211"/>
                    <a:pt x="3855" y="444900"/>
                  </a:cubicBezTo>
                  <a:cubicBezTo>
                    <a:pt x="-1285" y="452605"/>
                    <a:pt x="-1285" y="462638"/>
                    <a:pt x="3855" y="470340"/>
                  </a:cubicBezTo>
                  <a:cubicBezTo>
                    <a:pt x="28982" y="508029"/>
                    <a:pt x="45866" y="558462"/>
                    <a:pt x="45866" y="595850"/>
                  </a:cubicBezTo>
                  <a:cubicBezTo>
                    <a:pt x="45866" y="638254"/>
                    <a:pt x="74990" y="673973"/>
                    <a:pt x="114662" y="684084"/>
                  </a:cubicBezTo>
                  <a:lnTo>
                    <a:pt x="114662" y="732803"/>
                  </a:lnTo>
                  <a:cubicBezTo>
                    <a:pt x="114662" y="745467"/>
                    <a:pt x="124930" y="755735"/>
                    <a:pt x="137594" y="755735"/>
                  </a:cubicBezTo>
                  <a:lnTo>
                    <a:pt x="185766" y="755735"/>
                  </a:lnTo>
                  <a:cubicBezTo>
                    <a:pt x="196415" y="808002"/>
                    <a:pt x="242749" y="847463"/>
                    <a:pt x="298118" y="847463"/>
                  </a:cubicBezTo>
                  <a:cubicBezTo>
                    <a:pt x="377675" y="847463"/>
                    <a:pt x="419968" y="849825"/>
                    <a:pt x="436886" y="900582"/>
                  </a:cubicBezTo>
                  <a:cubicBezTo>
                    <a:pt x="440010" y="909944"/>
                    <a:pt x="448767" y="916259"/>
                    <a:pt x="458643" y="916259"/>
                  </a:cubicBezTo>
                  <a:cubicBezTo>
                    <a:pt x="468518" y="916259"/>
                    <a:pt x="477275" y="909944"/>
                    <a:pt x="480399" y="900582"/>
                  </a:cubicBezTo>
                  <a:cubicBezTo>
                    <a:pt x="497317" y="849825"/>
                    <a:pt x="539610" y="847463"/>
                    <a:pt x="619167" y="847463"/>
                  </a:cubicBezTo>
                  <a:cubicBezTo>
                    <a:pt x="674536" y="847463"/>
                    <a:pt x="720870" y="808002"/>
                    <a:pt x="731519" y="755735"/>
                  </a:cubicBezTo>
                  <a:lnTo>
                    <a:pt x="779691" y="755735"/>
                  </a:lnTo>
                  <a:cubicBezTo>
                    <a:pt x="792355" y="755735"/>
                    <a:pt x="802623" y="745467"/>
                    <a:pt x="802623" y="732803"/>
                  </a:cubicBezTo>
                  <a:lnTo>
                    <a:pt x="802623" y="684184"/>
                  </a:lnTo>
                  <a:cubicBezTo>
                    <a:pt x="842103" y="674208"/>
                    <a:pt x="871419" y="638386"/>
                    <a:pt x="871419" y="595850"/>
                  </a:cubicBezTo>
                  <a:cubicBezTo>
                    <a:pt x="871419" y="558462"/>
                    <a:pt x="888305" y="508029"/>
                    <a:pt x="913430" y="470340"/>
                  </a:cubicBezTo>
                  <a:cubicBezTo>
                    <a:pt x="918573" y="462635"/>
                    <a:pt x="918573" y="452602"/>
                    <a:pt x="913433" y="444900"/>
                  </a:cubicBezTo>
                  <a:close/>
                  <a:moveTo>
                    <a:pt x="825558" y="595850"/>
                  </a:moveTo>
                  <a:cubicBezTo>
                    <a:pt x="825558" y="620786"/>
                    <a:pt x="805269" y="641075"/>
                    <a:pt x="779694" y="641075"/>
                  </a:cubicBezTo>
                  <a:cubicBezTo>
                    <a:pt x="767029" y="641075"/>
                    <a:pt x="756762" y="651342"/>
                    <a:pt x="756762" y="664007"/>
                  </a:cubicBezTo>
                  <a:lnTo>
                    <a:pt x="756762" y="709871"/>
                  </a:lnTo>
                  <a:lnTo>
                    <a:pt x="710898" y="709871"/>
                  </a:lnTo>
                  <a:cubicBezTo>
                    <a:pt x="698233" y="709871"/>
                    <a:pt x="687966" y="720138"/>
                    <a:pt x="687966" y="732803"/>
                  </a:cubicBezTo>
                  <a:cubicBezTo>
                    <a:pt x="687966" y="770738"/>
                    <a:pt x="657105" y="801599"/>
                    <a:pt x="619170" y="801599"/>
                  </a:cubicBezTo>
                  <a:cubicBezTo>
                    <a:pt x="558145" y="801599"/>
                    <a:pt x="495451" y="801599"/>
                    <a:pt x="458645" y="845728"/>
                  </a:cubicBezTo>
                  <a:cubicBezTo>
                    <a:pt x="421839" y="801599"/>
                    <a:pt x="359146" y="801599"/>
                    <a:pt x="298121" y="801599"/>
                  </a:cubicBezTo>
                  <a:cubicBezTo>
                    <a:pt x="260186" y="801599"/>
                    <a:pt x="229325" y="770738"/>
                    <a:pt x="229325" y="732803"/>
                  </a:cubicBezTo>
                  <a:cubicBezTo>
                    <a:pt x="229325" y="720138"/>
                    <a:pt x="219057" y="709871"/>
                    <a:pt x="206393" y="709871"/>
                  </a:cubicBezTo>
                  <a:lnTo>
                    <a:pt x="160529" y="709871"/>
                  </a:lnTo>
                  <a:lnTo>
                    <a:pt x="160529" y="664007"/>
                  </a:lnTo>
                  <a:cubicBezTo>
                    <a:pt x="160529" y="651342"/>
                    <a:pt x="149622" y="641075"/>
                    <a:pt x="136958" y="641075"/>
                  </a:cubicBezTo>
                  <a:cubicBezTo>
                    <a:pt x="112022" y="641075"/>
                    <a:pt x="91733" y="620786"/>
                    <a:pt x="91733" y="595850"/>
                  </a:cubicBezTo>
                  <a:cubicBezTo>
                    <a:pt x="91733" y="553681"/>
                    <a:pt x="75620" y="500897"/>
                    <a:pt x="50011" y="457618"/>
                  </a:cubicBezTo>
                  <a:cubicBezTo>
                    <a:pt x="75620" y="414340"/>
                    <a:pt x="91733" y="361556"/>
                    <a:pt x="91733" y="319387"/>
                  </a:cubicBezTo>
                  <a:cubicBezTo>
                    <a:pt x="91733" y="294451"/>
                    <a:pt x="112022" y="274162"/>
                    <a:pt x="137597" y="274162"/>
                  </a:cubicBezTo>
                  <a:cubicBezTo>
                    <a:pt x="150261" y="274162"/>
                    <a:pt x="160529" y="263894"/>
                    <a:pt x="160529" y="251230"/>
                  </a:cubicBezTo>
                  <a:lnTo>
                    <a:pt x="160529" y="205366"/>
                  </a:lnTo>
                  <a:lnTo>
                    <a:pt x="206393" y="205366"/>
                  </a:lnTo>
                  <a:cubicBezTo>
                    <a:pt x="219057" y="205366"/>
                    <a:pt x="229325" y="195098"/>
                    <a:pt x="229325" y="182434"/>
                  </a:cubicBezTo>
                  <a:cubicBezTo>
                    <a:pt x="229325" y="144499"/>
                    <a:pt x="260186" y="113638"/>
                    <a:pt x="298121" y="113638"/>
                  </a:cubicBezTo>
                  <a:cubicBezTo>
                    <a:pt x="369236" y="113638"/>
                    <a:pt x="425603" y="94748"/>
                    <a:pt x="458645" y="60831"/>
                  </a:cubicBezTo>
                  <a:cubicBezTo>
                    <a:pt x="491687" y="94748"/>
                    <a:pt x="548054" y="113638"/>
                    <a:pt x="619170" y="113638"/>
                  </a:cubicBezTo>
                  <a:cubicBezTo>
                    <a:pt x="657105" y="113638"/>
                    <a:pt x="687966" y="144499"/>
                    <a:pt x="687966" y="182434"/>
                  </a:cubicBezTo>
                  <a:cubicBezTo>
                    <a:pt x="687966" y="195098"/>
                    <a:pt x="698233" y="205366"/>
                    <a:pt x="710898" y="205366"/>
                  </a:cubicBezTo>
                  <a:lnTo>
                    <a:pt x="756762" y="205366"/>
                  </a:lnTo>
                  <a:lnTo>
                    <a:pt x="756762" y="251230"/>
                  </a:lnTo>
                  <a:cubicBezTo>
                    <a:pt x="756762" y="263894"/>
                    <a:pt x="767669" y="274162"/>
                    <a:pt x="780333" y="274162"/>
                  </a:cubicBezTo>
                  <a:cubicBezTo>
                    <a:pt x="805269" y="274162"/>
                    <a:pt x="825558" y="294451"/>
                    <a:pt x="825558" y="319387"/>
                  </a:cubicBezTo>
                  <a:cubicBezTo>
                    <a:pt x="825558" y="361556"/>
                    <a:pt x="841670" y="414340"/>
                    <a:pt x="867280" y="457618"/>
                  </a:cubicBezTo>
                  <a:cubicBezTo>
                    <a:pt x="841670" y="500897"/>
                    <a:pt x="825558" y="553681"/>
                    <a:pt x="825558" y="5958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85" name="Google Shape;1185;p62"/>
            <p:cNvSpPr/>
            <p:nvPr/>
          </p:nvSpPr>
          <p:spPr>
            <a:xfrm>
              <a:off x="9837622" y="1689656"/>
              <a:ext cx="45864" cy="68796"/>
            </a:xfrm>
            <a:custGeom>
              <a:avLst/>
              <a:gdLst/>
              <a:ahLst/>
              <a:cxnLst/>
              <a:rect l="l" t="t" r="r" b="b"/>
              <a:pathLst>
                <a:path w="45864" h="68796" extrusionOk="0">
                  <a:moveTo>
                    <a:pt x="0" y="0"/>
                  </a:moveTo>
                  <a:lnTo>
                    <a:pt x="45864" y="0"/>
                  </a:lnTo>
                  <a:lnTo>
                    <a:pt x="45864" y="68796"/>
                  </a:lnTo>
                  <a:lnTo>
                    <a:pt x="0" y="687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86" name="Google Shape;1186;p62"/>
            <p:cNvSpPr/>
            <p:nvPr/>
          </p:nvSpPr>
          <p:spPr>
            <a:xfrm rot="-2700000">
              <a:off x="10414822" y="1620803"/>
              <a:ext cx="129725" cy="45863"/>
            </a:xfrm>
            <a:custGeom>
              <a:avLst/>
              <a:gdLst/>
              <a:ahLst/>
              <a:cxnLst/>
              <a:rect l="l" t="t" r="r" b="b"/>
              <a:pathLst>
                <a:path w="129725" h="45863" extrusionOk="0">
                  <a:moveTo>
                    <a:pt x="0" y="0"/>
                  </a:moveTo>
                  <a:lnTo>
                    <a:pt x="129725" y="0"/>
                  </a:lnTo>
                  <a:lnTo>
                    <a:pt x="129725"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87" name="Google Shape;1187;p62"/>
            <p:cNvSpPr/>
            <p:nvPr/>
          </p:nvSpPr>
          <p:spPr>
            <a:xfrm>
              <a:off x="10456786" y="2240024"/>
              <a:ext cx="91728" cy="45864"/>
            </a:xfrm>
            <a:custGeom>
              <a:avLst/>
              <a:gdLst/>
              <a:ahLst/>
              <a:cxnLst/>
              <a:rect l="l" t="t" r="r" b="b"/>
              <a:pathLst>
                <a:path w="91728" h="45864" extrusionOk="0">
                  <a:moveTo>
                    <a:pt x="0" y="0"/>
                  </a:moveTo>
                  <a:lnTo>
                    <a:pt x="91728" y="0"/>
                  </a:lnTo>
                  <a:lnTo>
                    <a:pt x="91728"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88" name="Google Shape;1188;p62"/>
            <p:cNvSpPr/>
            <p:nvPr/>
          </p:nvSpPr>
          <p:spPr>
            <a:xfrm>
              <a:off x="9837622" y="1574996"/>
              <a:ext cx="45864" cy="68796"/>
            </a:xfrm>
            <a:custGeom>
              <a:avLst/>
              <a:gdLst/>
              <a:ahLst/>
              <a:cxnLst/>
              <a:rect l="l" t="t" r="r" b="b"/>
              <a:pathLst>
                <a:path w="45864" h="68796" extrusionOk="0">
                  <a:moveTo>
                    <a:pt x="0" y="0"/>
                  </a:moveTo>
                  <a:lnTo>
                    <a:pt x="45864" y="0"/>
                  </a:lnTo>
                  <a:lnTo>
                    <a:pt x="45864" y="68796"/>
                  </a:lnTo>
                  <a:lnTo>
                    <a:pt x="0" y="687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89" name="Google Shape;1189;p62"/>
            <p:cNvSpPr/>
            <p:nvPr/>
          </p:nvSpPr>
          <p:spPr>
            <a:xfrm>
              <a:off x="10365058" y="2240024"/>
              <a:ext cx="45864" cy="45864"/>
            </a:xfrm>
            <a:custGeom>
              <a:avLst/>
              <a:gdLst/>
              <a:ahLst/>
              <a:cxnLst/>
              <a:rect l="l" t="t" r="r" b="b"/>
              <a:pathLst>
                <a:path w="45864" h="45864"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0" name="Google Shape;1190;p62"/>
            <p:cNvSpPr/>
            <p:nvPr/>
          </p:nvSpPr>
          <p:spPr>
            <a:xfrm rot="-1350475">
              <a:off x="10324916" y="2038178"/>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1" name="Google Shape;1191;p62"/>
            <p:cNvSpPr/>
            <p:nvPr/>
          </p:nvSpPr>
          <p:spPr>
            <a:xfrm rot="-2700000">
              <a:off x="10268711" y="1785975"/>
              <a:ext cx="91727" cy="45863"/>
            </a:xfrm>
            <a:custGeom>
              <a:avLst/>
              <a:gdLst/>
              <a:ahLst/>
              <a:cxnLst/>
              <a:rect l="l" t="t" r="r" b="b"/>
              <a:pathLst>
                <a:path w="91727" h="45863" extrusionOk="0">
                  <a:moveTo>
                    <a:pt x="0" y="0"/>
                  </a:moveTo>
                  <a:lnTo>
                    <a:pt x="91727" y="0"/>
                  </a:lnTo>
                  <a:lnTo>
                    <a:pt x="91727"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2" name="Google Shape;1192;p62"/>
            <p:cNvSpPr/>
            <p:nvPr/>
          </p:nvSpPr>
          <p:spPr>
            <a:xfrm rot="-2700000">
              <a:off x="10210554" y="1867150"/>
              <a:ext cx="45863" cy="45863"/>
            </a:xfrm>
            <a:custGeom>
              <a:avLst/>
              <a:gdLst/>
              <a:ahLst/>
              <a:cxnLst/>
              <a:rect l="l" t="t" r="r" b="b"/>
              <a:pathLst>
                <a:path w="45863" h="45863"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3" name="Google Shape;1193;p62"/>
            <p:cNvSpPr/>
            <p:nvPr/>
          </p:nvSpPr>
          <p:spPr>
            <a:xfrm rot="-4049525">
              <a:off x="10039466" y="1752779"/>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4" name="Google Shape;1194;p62"/>
            <p:cNvSpPr/>
            <p:nvPr/>
          </p:nvSpPr>
          <p:spPr>
            <a:xfrm rot="-1350475">
              <a:off x="10405263" y="1981125"/>
              <a:ext cx="160519" cy="45862"/>
            </a:xfrm>
            <a:custGeom>
              <a:avLst/>
              <a:gdLst/>
              <a:ahLst/>
              <a:cxnLst/>
              <a:rect l="l" t="t" r="r" b="b"/>
              <a:pathLst>
                <a:path w="160519" h="45862" extrusionOk="0">
                  <a:moveTo>
                    <a:pt x="0" y="0"/>
                  </a:moveTo>
                  <a:lnTo>
                    <a:pt x="160520" y="0"/>
                  </a:lnTo>
                  <a:lnTo>
                    <a:pt x="160520"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5" name="Google Shape;1195;p62"/>
            <p:cNvSpPr/>
            <p:nvPr/>
          </p:nvSpPr>
          <p:spPr>
            <a:xfrm rot="-4049525">
              <a:off x="10039161" y="1615067"/>
              <a:ext cx="160519" cy="45862"/>
            </a:xfrm>
            <a:custGeom>
              <a:avLst/>
              <a:gdLst/>
              <a:ahLst/>
              <a:cxnLst/>
              <a:rect l="l" t="t" r="r" b="b"/>
              <a:pathLst>
                <a:path w="160519" h="45862" extrusionOk="0">
                  <a:moveTo>
                    <a:pt x="0" y="0"/>
                  </a:moveTo>
                  <a:lnTo>
                    <a:pt x="160519" y="0"/>
                  </a:lnTo>
                  <a:lnTo>
                    <a:pt x="160519"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6" name="Google Shape;1196;p62"/>
            <p:cNvSpPr/>
            <p:nvPr/>
          </p:nvSpPr>
          <p:spPr>
            <a:xfrm rot="-2700000">
              <a:off x="9218465" y="1578939"/>
              <a:ext cx="45863" cy="129725"/>
            </a:xfrm>
            <a:custGeom>
              <a:avLst/>
              <a:gdLst/>
              <a:ahLst/>
              <a:cxnLst/>
              <a:rect l="l" t="t" r="r" b="b"/>
              <a:pathLst>
                <a:path w="45863" h="129725" extrusionOk="0">
                  <a:moveTo>
                    <a:pt x="0" y="0"/>
                  </a:moveTo>
                  <a:lnTo>
                    <a:pt x="45864" y="0"/>
                  </a:lnTo>
                  <a:lnTo>
                    <a:pt x="45864" y="129725"/>
                  </a:lnTo>
                  <a:lnTo>
                    <a:pt x="0" y="1297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7" name="Google Shape;1197;p62"/>
            <p:cNvSpPr/>
            <p:nvPr/>
          </p:nvSpPr>
          <p:spPr>
            <a:xfrm>
              <a:off x="9172593" y="2240024"/>
              <a:ext cx="91728" cy="45864"/>
            </a:xfrm>
            <a:custGeom>
              <a:avLst/>
              <a:gdLst/>
              <a:ahLst/>
              <a:cxnLst/>
              <a:rect l="l" t="t" r="r" b="b"/>
              <a:pathLst>
                <a:path w="91728" h="45864" extrusionOk="0">
                  <a:moveTo>
                    <a:pt x="0" y="0"/>
                  </a:moveTo>
                  <a:lnTo>
                    <a:pt x="91728" y="0"/>
                  </a:lnTo>
                  <a:lnTo>
                    <a:pt x="91728"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8" name="Google Shape;1198;p62"/>
            <p:cNvSpPr/>
            <p:nvPr/>
          </p:nvSpPr>
          <p:spPr>
            <a:xfrm>
              <a:off x="9310185" y="2240024"/>
              <a:ext cx="45864" cy="45864"/>
            </a:xfrm>
            <a:custGeom>
              <a:avLst/>
              <a:gdLst/>
              <a:ahLst/>
              <a:cxnLst/>
              <a:rect l="l" t="t" r="r" b="b"/>
              <a:pathLst>
                <a:path w="45864" h="45864"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99" name="Google Shape;1199;p62"/>
            <p:cNvSpPr/>
            <p:nvPr/>
          </p:nvSpPr>
          <p:spPr>
            <a:xfrm rot="-4049974">
              <a:off x="9350382" y="2038130"/>
              <a:ext cx="45865" cy="45865"/>
            </a:xfrm>
            <a:custGeom>
              <a:avLst/>
              <a:gdLst/>
              <a:ahLst/>
              <a:cxnLst/>
              <a:rect l="l" t="t" r="r" b="b"/>
              <a:pathLst>
                <a:path w="45865" h="45865" extrusionOk="0">
                  <a:moveTo>
                    <a:pt x="0" y="0"/>
                  </a:moveTo>
                  <a:lnTo>
                    <a:pt x="45865" y="0"/>
                  </a:lnTo>
                  <a:lnTo>
                    <a:pt x="45865" y="45865"/>
                  </a:lnTo>
                  <a:lnTo>
                    <a:pt x="0" y="458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0" name="Google Shape;1200;p62"/>
            <p:cNvSpPr/>
            <p:nvPr/>
          </p:nvSpPr>
          <p:spPr>
            <a:xfrm rot="-2700000">
              <a:off x="9383676" y="1763061"/>
              <a:ext cx="45863" cy="91727"/>
            </a:xfrm>
            <a:custGeom>
              <a:avLst/>
              <a:gdLst/>
              <a:ahLst/>
              <a:cxnLst/>
              <a:rect l="l" t="t" r="r" b="b"/>
              <a:pathLst>
                <a:path w="45863" h="91727" extrusionOk="0">
                  <a:moveTo>
                    <a:pt x="0" y="0"/>
                  </a:moveTo>
                  <a:lnTo>
                    <a:pt x="45864" y="0"/>
                  </a:lnTo>
                  <a:lnTo>
                    <a:pt x="45864" y="91727"/>
                  </a:lnTo>
                  <a:lnTo>
                    <a:pt x="0" y="917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1" name="Google Shape;1201;p62"/>
            <p:cNvSpPr/>
            <p:nvPr/>
          </p:nvSpPr>
          <p:spPr>
            <a:xfrm rot="-2700000">
              <a:off x="9464671" y="1867067"/>
              <a:ext cx="45863" cy="45863"/>
            </a:xfrm>
            <a:custGeom>
              <a:avLst/>
              <a:gdLst/>
              <a:ahLst/>
              <a:cxnLst/>
              <a:rect l="l" t="t" r="r" b="b"/>
              <a:pathLst>
                <a:path w="45863" h="45863"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2" name="Google Shape;1202;p62"/>
            <p:cNvSpPr/>
            <p:nvPr/>
          </p:nvSpPr>
          <p:spPr>
            <a:xfrm rot="-1350475">
              <a:off x="9635814" y="1752718"/>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3" name="Google Shape;1203;p62"/>
            <p:cNvSpPr/>
            <p:nvPr/>
          </p:nvSpPr>
          <p:spPr>
            <a:xfrm rot="-4049974">
              <a:off x="9212637" y="1923820"/>
              <a:ext cx="45865" cy="160528"/>
            </a:xfrm>
            <a:custGeom>
              <a:avLst/>
              <a:gdLst/>
              <a:ahLst/>
              <a:cxnLst/>
              <a:rect l="l" t="t" r="r" b="b"/>
              <a:pathLst>
                <a:path w="45865" h="160528" extrusionOk="0">
                  <a:moveTo>
                    <a:pt x="0" y="0"/>
                  </a:moveTo>
                  <a:lnTo>
                    <a:pt x="45865" y="0"/>
                  </a:lnTo>
                  <a:lnTo>
                    <a:pt x="45865" y="160528"/>
                  </a:lnTo>
                  <a:lnTo>
                    <a:pt x="0" y="1605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4" name="Google Shape;1204;p62"/>
            <p:cNvSpPr/>
            <p:nvPr/>
          </p:nvSpPr>
          <p:spPr>
            <a:xfrm rot="-1350026">
              <a:off x="9578747" y="1557697"/>
              <a:ext cx="45865" cy="160528"/>
            </a:xfrm>
            <a:custGeom>
              <a:avLst/>
              <a:gdLst/>
              <a:ahLst/>
              <a:cxnLst/>
              <a:rect l="l" t="t" r="r" b="b"/>
              <a:pathLst>
                <a:path w="45865" h="160528" extrusionOk="0">
                  <a:moveTo>
                    <a:pt x="0" y="0"/>
                  </a:moveTo>
                  <a:lnTo>
                    <a:pt x="45865" y="0"/>
                  </a:lnTo>
                  <a:lnTo>
                    <a:pt x="45865" y="160528"/>
                  </a:lnTo>
                  <a:lnTo>
                    <a:pt x="0" y="1605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5" name="Google Shape;1205;p62"/>
            <p:cNvSpPr/>
            <p:nvPr/>
          </p:nvSpPr>
          <p:spPr>
            <a:xfrm>
              <a:off x="9837622" y="2767461"/>
              <a:ext cx="45864" cy="68796"/>
            </a:xfrm>
            <a:custGeom>
              <a:avLst/>
              <a:gdLst/>
              <a:ahLst/>
              <a:cxnLst/>
              <a:rect l="l" t="t" r="r" b="b"/>
              <a:pathLst>
                <a:path w="45864" h="68796" extrusionOk="0">
                  <a:moveTo>
                    <a:pt x="0" y="0"/>
                  </a:moveTo>
                  <a:lnTo>
                    <a:pt x="45864" y="0"/>
                  </a:lnTo>
                  <a:lnTo>
                    <a:pt x="45864" y="68796"/>
                  </a:lnTo>
                  <a:lnTo>
                    <a:pt x="0" y="687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6" name="Google Shape;1206;p62"/>
            <p:cNvSpPr/>
            <p:nvPr/>
          </p:nvSpPr>
          <p:spPr>
            <a:xfrm rot="-2700000">
              <a:off x="10456742" y="2817237"/>
              <a:ext cx="45863" cy="129725"/>
            </a:xfrm>
            <a:custGeom>
              <a:avLst/>
              <a:gdLst/>
              <a:ahLst/>
              <a:cxnLst/>
              <a:rect l="l" t="t" r="r" b="b"/>
              <a:pathLst>
                <a:path w="45863" h="129725" extrusionOk="0">
                  <a:moveTo>
                    <a:pt x="0" y="0"/>
                  </a:moveTo>
                  <a:lnTo>
                    <a:pt x="45864" y="0"/>
                  </a:lnTo>
                  <a:lnTo>
                    <a:pt x="45864" y="129725"/>
                  </a:lnTo>
                  <a:lnTo>
                    <a:pt x="0" y="1297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7" name="Google Shape;1207;p62"/>
            <p:cNvSpPr/>
            <p:nvPr/>
          </p:nvSpPr>
          <p:spPr>
            <a:xfrm>
              <a:off x="9837622" y="2882121"/>
              <a:ext cx="45864" cy="68796"/>
            </a:xfrm>
            <a:custGeom>
              <a:avLst/>
              <a:gdLst/>
              <a:ahLst/>
              <a:cxnLst/>
              <a:rect l="l" t="t" r="r" b="b"/>
              <a:pathLst>
                <a:path w="45864" h="68796" extrusionOk="0">
                  <a:moveTo>
                    <a:pt x="0" y="0"/>
                  </a:moveTo>
                  <a:lnTo>
                    <a:pt x="45864" y="0"/>
                  </a:lnTo>
                  <a:lnTo>
                    <a:pt x="45864" y="68796"/>
                  </a:lnTo>
                  <a:lnTo>
                    <a:pt x="0" y="687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8" name="Google Shape;1208;p62"/>
            <p:cNvSpPr/>
            <p:nvPr/>
          </p:nvSpPr>
          <p:spPr>
            <a:xfrm rot="-4049974">
              <a:off x="10324917" y="2441761"/>
              <a:ext cx="45865" cy="45865"/>
            </a:xfrm>
            <a:custGeom>
              <a:avLst/>
              <a:gdLst/>
              <a:ahLst/>
              <a:cxnLst/>
              <a:rect l="l" t="t" r="r" b="b"/>
              <a:pathLst>
                <a:path w="45865" h="45865" extrusionOk="0">
                  <a:moveTo>
                    <a:pt x="0" y="0"/>
                  </a:moveTo>
                  <a:lnTo>
                    <a:pt x="45865" y="0"/>
                  </a:lnTo>
                  <a:lnTo>
                    <a:pt x="45865" y="45865"/>
                  </a:lnTo>
                  <a:lnTo>
                    <a:pt x="0" y="4586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09" name="Google Shape;1209;p62"/>
            <p:cNvSpPr/>
            <p:nvPr/>
          </p:nvSpPr>
          <p:spPr>
            <a:xfrm rot="-2700000">
              <a:off x="10291638" y="2671121"/>
              <a:ext cx="45863" cy="91727"/>
            </a:xfrm>
            <a:custGeom>
              <a:avLst/>
              <a:gdLst/>
              <a:ahLst/>
              <a:cxnLst/>
              <a:rect l="l" t="t" r="r" b="b"/>
              <a:pathLst>
                <a:path w="45863" h="91727" extrusionOk="0">
                  <a:moveTo>
                    <a:pt x="0" y="0"/>
                  </a:moveTo>
                  <a:lnTo>
                    <a:pt x="45864" y="0"/>
                  </a:lnTo>
                  <a:lnTo>
                    <a:pt x="45864" y="91727"/>
                  </a:lnTo>
                  <a:lnTo>
                    <a:pt x="0" y="917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0" name="Google Shape;1210;p62"/>
            <p:cNvSpPr/>
            <p:nvPr/>
          </p:nvSpPr>
          <p:spPr>
            <a:xfrm rot="-2700000">
              <a:off x="10210463" y="2612897"/>
              <a:ext cx="45863" cy="45863"/>
            </a:xfrm>
            <a:custGeom>
              <a:avLst/>
              <a:gdLst/>
              <a:ahLst/>
              <a:cxnLst/>
              <a:rect l="l" t="t" r="r" b="b"/>
              <a:pathLst>
                <a:path w="45863" h="45863"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1" name="Google Shape;1211;p62"/>
            <p:cNvSpPr/>
            <p:nvPr/>
          </p:nvSpPr>
          <p:spPr>
            <a:xfrm rot="-1350475">
              <a:off x="10039455" y="2727316"/>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2" name="Google Shape;1212;p62"/>
            <p:cNvSpPr/>
            <p:nvPr/>
          </p:nvSpPr>
          <p:spPr>
            <a:xfrm rot="-4049974">
              <a:off x="10462604" y="2441720"/>
              <a:ext cx="45865" cy="160528"/>
            </a:xfrm>
            <a:custGeom>
              <a:avLst/>
              <a:gdLst/>
              <a:ahLst/>
              <a:cxnLst/>
              <a:rect l="l" t="t" r="r" b="b"/>
              <a:pathLst>
                <a:path w="45865" h="160528" extrusionOk="0">
                  <a:moveTo>
                    <a:pt x="0" y="0"/>
                  </a:moveTo>
                  <a:lnTo>
                    <a:pt x="45865" y="0"/>
                  </a:lnTo>
                  <a:lnTo>
                    <a:pt x="45865" y="160528"/>
                  </a:lnTo>
                  <a:lnTo>
                    <a:pt x="0" y="1605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3" name="Google Shape;1213;p62"/>
            <p:cNvSpPr/>
            <p:nvPr/>
          </p:nvSpPr>
          <p:spPr>
            <a:xfrm rot="-1350026">
              <a:off x="10096561" y="2807789"/>
              <a:ext cx="45865" cy="160528"/>
            </a:xfrm>
            <a:custGeom>
              <a:avLst/>
              <a:gdLst/>
              <a:ahLst/>
              <a:cxnLst/>
              <a:rect l="l" t="t" r="r" b="b"/>
              <a:pathLst>
                <a:path w="45865" h="160528" extrusionOk="0">
                  <a:moveTo>
                    <a:pt x="0" y="0"/>
                  </a:moveTo>
                  <a:lnTo>
                    <a:pt x="45865" y="0"/>
                  </a:lnTo>
                  <a:lnTo>
                    <a:pt x="45865" y="160528"/>
                  </a:lnTo>
                  <a:lnTo>
                    <a:pt x="0" y="1605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4" name="Google Shape;1214;p62"/>
            <p:cNvSpPr/>
            <p:nvPr/>
          </p:nvSpPr>
          <p:spPr>
            <a:xfrm rot="-2700000">
              <a:off x="9176640" y="2859173"/>
              <a:ext cx="129725" cy="45863"/>
            </a:xfrm>
            <a:custGeom>
              <a:avLst/>
              <a:gdLst/>
              <a:ahLst/>
              <a:cxnLst/>
              <a:rect l="l" t="t" r="r" b="b"/>
              <a:pathLst>
                <a:path w="129725" h="45863" extrusionOk="0">
                  <a:moveTo>
                    <a:pt x="0" y="0"/>
                  </a:moveTo>
                  <a:lnTo>
                    <a:pt x="129725" y="0"/>
                  </a:lnTo>
                  <a:lnTo>
                    <a:pt x="129725"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5" name="Google Shape;1215;p62"/>
            <p:cNvSpPr/>
            <p:nvPr/>
          </p:nvSpPr>
          <p:spPr>
            <a:xfrm rot="-1350475">
              <a:off x="9350337" y="2441864"/>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6" name="Google Shape;1216;p62"/>
            <p:cNvSpPr/>
            <p:nvPr/>
          </p:nvSpPr>
          <p:spPr>
            <a:xfrm rot="-2700000">
              <a:off x="9360743" y="2694054"/>
              <a:ext cx="91727" cy="45863"/>
            </a:xfrm>
            <a:custGeom>
              <a:avLst/>
              <a:gdLst/>
              <a:ahLst/>
              <a:cxnLst/>
              <a:rect l="l" t="t" r="r" b="b"/>
              <a:pathLst>
                <a:path w="91727" h="45863" extrusionOk="0">
                  <a:moveTo>
                    <a:pt x="0" y="0"/>
                  </a:moveTo>
                  <a:lnTo>
                    <a:pt x="91727" y="0"/>
                  </a:lnTo>
                  <a:lnTo>
                    <a:pt x="91727"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7" name="Google Shape;1217;p62"/>
            <p:cNvSpPr/>
            <p:nvPr/>
          </p:nvSpPr>
          <p:spPr>
            <a:xfrm rot="-2700000">
              <a:off x="9464604" y="2612850"/>
              <a:ext cx="45863" cy="45863"/>
            </a:xfrm>
            <a:custGeom>
              <a:avLst/>
              <a:gdLst/>
              <a:ahLst/>
              <a:cxnLst/>
              <a:rect l="l" t="t" r="r" b="b"/>
              <a:pathLst>
                <a:path w="45863" h="45863" extrusionOk="0">
                  <a:moveTo>
                    <a:pt x="0" y="0"/>
                  </a:moveTo>
                  <a:lnTo>
                    <a:pt x="45864" y="0"/>
                  </a:lnTo>
                  <a:lnTo>
                    <a:pt x="45864" y="45864"/>
                  </a:lnTo>
                  <a:lnTo>
                    <a:pt x="0" y="458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8" name="Google Shape;1218;p62"/>
            <p:cNvSpPr/>
            <p:nvPr/>
          </p:nvSpPr>
          <p:spPr>
            <a:xfrm rot="-4049525">
              <a:off x="9635786" y="2727377"/>
              <a:ext cx="45862" cy="45862"/>
            </a:xfrm>
            <a:custGeom>
              <a:avLst/>
              <a:gdLst/>
              <a:ahLst/>
              <a:cxnLst/>
              <a:rect l="l" t="t" r="r" b="b"/>
              <a:pathLst>
                <a:path w="45862" h="45862" extrusionOk="0">
                  <a:moveTo>
                    <a:pt x="0" y="0"/>
                  </a:moveTo>
                  <a:lnTo>
                    <a:pt x="45863" y="0"/>
                  </a:lnTo>
                  <a:lnTo>
                    <a:pt x="45863"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19" name="Google Shape;1219;p62"/>
            <p:cNvSpPr/>
            <p:nvPr/>
          </p:nvSpPr>
          <p:spPr>
            <a:xfrm rot="-1350475">
              <a:off x="9155301" y="2498898"/>
              <a:ext cx="160519" cy="45862"/>
            </a:xfrm>
            <a:custGeom>
              <a:avLst/>
              <a:gdLst/>
              <a:ahLst/>
              <a:cxnLst/>
              <a:rect l="l" t="t" r="r" b="b"/>
              <a:pathLst>
                <a:path w="160519" h="45862" extrusionOk="0">
                  <a:moveTo>
                    <a:pt x="0" y="0"/>
                  </a:moveTo>
                  <a:lnTo>
                    <a:pt x="160519" y="0"/>
                  </a:lnTo>
                  <a:lnTo>
                    <a:pt x="160519"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20" name="Google Shape;1220;p62"/>
            <p:cNvSpPr/>
            <p:nvPr/>
          </p:nvSpPr>
          <p:spPr>
            <a:xfrm rot="-4049525">
              <a:off x="9521288" y="2864974"/>
              <a:ext cx="160519" cy="45862"/>
            </a:xfrm>
            <a:custGeom>
              <a:avLst/>
              <a:gdLst/>
              <a:ahLst/>
              <a:cxnLst/>
              <a:rect l="l" t="t" r="r" b="b"/>
              <a:pathLst>
                <a:path w="160519" h="45862" extrusionOk="0">
                  <a:moveTo>
                    <a:pt x="0" y="0"/>
                  </a:moveTo>
                  <a:lnTo>
                    <a:pt x="160519" y="0"/>
                  </a:lnTo>
                  <a:lnTo>
                    <a:pt x="160519" y="45863"/>
                  </a:lnTo>
                  <a:lnTo>
                    <a:pt x="0" y="45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21" name="Google Shape;1221;p62"/>
            <p:cNvSpPr/>
            <p:nvPr/>
          </p:nvSpPr>
          <p:spPr>
            <a:xfrm>
              <a:off x="9633148" y="2003931"/>
              <a:ext cx="454811" cy="518051"/>
            </a:xfrm>
            <a:custGeom>
              <a:avLst/>
              <a:gdLst/>
              <a:ahLst/>
              <a:cxnLst/>
              <a:rect l="l" t="t" r="r" b="b"/>
              <a:pathLst>
                <a:path w="454811" h="518051" extrusionOk="0">
                  <a:moveTo>
                    <a:pt x="373878" y="259026"/>
                  </a:moveTo>
                  <a:lnTo>
                    <a:pt x="450388" y="154522"/>
                  </a:lnTo>
                  <a:cubicBezTo>
                    <a:pt x="455751" y="147186"/>
                    <a:pt x="456279" y="137380"/>
                    <a:pt x="451744" y="129506"/>
                  </a:cubicBezTo>
                  <a:cubicBezTo>
                    <a:pt x="447198" y="121634"/>
                    <a:pt x="438429" y="117257"/>
                    <a:pt x="429405" y="118174"/>
                  </a:cubicBezTo>
                  <a:lnTo>
                    <a:pt x="300636" y="132183"/>
                  </a:lnTo>
                  <a:lnTo>
                    <a:pt x="248388" y="13682"/>
                  </a:lnTo>
                  <a:cubicBezTo>
                    <a:pt x="244728" y="5363"/>
                    <a:pt x="236498" y="0"/>
                    <a:pt x="227406" y="0"/>
                  </a:cubicBezTo>
                  <a:cubicBezTo>
                    <a:pt x="218313" y="0"/>
                    <a:pt x="210083" y="5363"/>
                    <a:pt x="206423" y="13682"/>
                  </a:cubicBezTo>
                  <a:lnTo>
                    <a:pt x="154175" y="132183"/>
                  </a:lnTo>
                  <a:lnTo>
                    <a:pt x="25406" y="118174"/>
                  </a:lnTo>
                  <a:cubicBezTo>
                    <a:pt x="16483" y="117257"/>
                    <a:pt x="7625" y="121634"/>
                    <a:pt x="3067" y="129506"/>
                  </a:cubicBezTo>
                  <a:cubicBezTo>
                    <a:pt x="-1467" y="137377"/>
                    <a:pt x="-940" y="147186"/>
                    <a:pt x="4423" y="154522"/>
                  </a:cubicBezTo>
                  <a:lnTo>
                    <a:pt x="80933" y="259026"/>
                  </a:lnTo>
                  <a:lnTo>
                    <a:pt x="4423" y="363530"/>
                  </a:lnTo>
                  <a:cubicBezTo>
                    <a:pt x="-940" y="370865"/>
                    <a:pt x="-1467" y="380671"/>
                    <a:pt x="3067" y="388546"/>
                  </a:cubicBezTo>
                  <a:cubicBezTo>
                    <a:pt x="7625" y="396417"/>
                    <a:pt x="16483" y="400897"/>
                    <a:pt x="25406" y="399877"/>
                  </a:cubicBezTo>
                  <a:lnTo>
                    <a:pt x="154175" y="385868"/>
                  </a:lnTo>
                  <a:lnTo>
                    <a:pt x="206423" y="504370"/>
                  </a:lnTo>
                  <a:cubicBezTo>
                    <a:pt x="210083" y="512688"/>
                    <a:pt x="218313" y="518051"/>
                    <a:pt x="227406" y="518051"/>
                  </a:cubicBezTo>
                  <a:cubicBezTo>
                    <a:pt x="236498" y="518051"/>
                    <a:pt x="244728" y="512688"/>
                    <a:pt x="248388" y="504370"/>
                  </a:cubicBezTo>
                  <a:lnTo>
                    <a:pt x="300636" y="385868"/>
                  </a:lnTo>
                  <a:lnTo>
                    <a:pt x="429405" y="399877"/>
                  </a:lnTo>
                  <a:cubicBezTo>
                    <a:pt x="438429" y="400895"/>
                    <a:pt x="447198" y="396417"/>
                    <a:pt x="451744" y="388546"/>
                  </a:cubicBezTo>
                  <a:cubicBezTo>
                    <a:pt x="456279" y="380674"/>
                    <a:pt x="455751" y="370865"/>
                    <a:pt x="450388" y="363530"/>
                  </a:cubicBezTo>
                  <a:lnTo>
                    <a:pt x="373878" y="259026"/>
                  </a:lnTo>
                  <a:close/>
                  <a:moveTo>
                    <a:pt x="288901" y="338459"/>
                  </a:moveTo>
                  <a:cubicBezTo>
                    <a:pt x="279069" y="337361"/>
                    <a:pt x="269486" y="342859"/>
                    <a:pt x="265441" y="352009"/>
                  </a:cubicBezTo>
                  <a:lnTo>
                    <a:pt x="227403" y="438285"/>
                  </a:lnTo>
                  <a:lnTo>
                    <a:pt x="189364" y="352009"/>
                  </a:lnTo>
                  <a:cubicBezTo>
                    <a:pt x="185669" y="343622"/>
                    <a:pt x="177394" y="338327"/>
                    <a:pt x="168393" y="338327"/>
                  </a:cubicBezTo>
                  <a:cubicBezTo>
                    <a:pt x="167565" y="338327"/>
                    <a:pt x="166736" y="338373"/>
                    <a:pt x="165908" y="338462"/>
                  </a:cubicBezTo>
                  <a:lnTo>
                    <a:pt x="72153" y="348664"/>
                  </a:lnTo>
                  <a:lnTo>
                    <a:pt x="127861" y="272579"/>
                  </a:lnTo>
                  <a:cubicBezTo>
                    <a:pt x="133763" y="264506"/>
                    <a:pt x="133763" y="253554"/>
                    <a:pt x="127861" y="245482"/>
                  </a:cubicBezTo>
                  <a:lnTo>
                    <a:pt x="72153" y="169396"/>
                  </a:lnTo>
                  <a:lnTo>
                    <a:pt x="165908" y="179598"/>
                  </a:lnTo>
                  <a:cubicBezTo>
                    <a:pt x="175705" y="180607"/>
                    <a:pt x="185322" y="175186"/>
                    <a:pt x="189367" y="166048"/>
                  </a:cubicBezTo>
                  <a:lnTo>
                    <a:pt x="227406" y="79772"/>
                  </a:lnTo>
                  <a:lnTo>
                    <a:pt x="265444" y="166048"/>
                  </a:lnTo>
                  <a:cubicBezTo>
                    <a:pt x="269486" y="175206"/>
                    <a:pt x="279106" y="180638"/>
                    <a:pt x="288904" y="179598"/>
                  </a:cubicBezTo>
                  <a:lnTo>
                    <a:pt x="382658" y="169396"/>
                  </a:lnTo>
                  <a:lnTo>
                    <a:pt x="326951" y="245482"/>
                  </a:lnTo>
                  <a:cubicBezTo>
                    <a:pt x="321049" y="253554"/>
                    <a:pt x="321049" y="264506"/>
                    <a:pt x="326951" y="272579"/>
                  </a:cubicBezTo>
                  <a:lnTo>
                    <a:pt x="382658" y="348664"/>
                  </a:lnTo>
                  <a:lnTo>
                    <a:pt x="288901" y="33845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Tree>
    <p:extLst>
      <p:ext uri="{BB962C8B-B14F-4D97-AF65-F5344CB8AC3E}">
        <p14:creationId xmlns:p14="http://schemas.microsoft.com/office/powerpoint/2010/main" val="2831552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357353" y="1923394"/>
            <a:ext cx="11456276" cy="2501462"/>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 name="Google Shape;927;p48">
            <a:extLst>
              <a:ext uri="{FF2B5EF4-FFF2-40B4-BE49-F238E27FC236}">
                <a16:creationId xmlns:a16="http://schemas.microsoft.com/office/drawing/2014/main" id="{694B05BC-0687-4843-8AA5-09F3D1E59C63}"/>
              </a:ext>
            </a:extLst>
          </p:cNvPr>
          <p:cNvSpPr/>
          <p:nvPr/>
        </p:nvSpPr>
        <p:spPr>
          <a:xfrm>
            <a:off x="2050940" y="635417"/>
            <a:ext cx="809012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sym typeface="Oswald"/>
              </a:rPr>
              <a:t>METRICS</a:t>
            </a:r>
            <a:endParaRPr dirty="0">
              <a:solidFill>
                <a:schemeClr val="bg1"/>
              </a:solidFill>
            </a:endParaRPr>
          </a:p>
        </p:txBody>
      </p:sp>
      <p:pic>
        <p:nvPicPr>
          <p:cNvPr id="4" name="Picture 3" descr="Table&#10;&#10;Description automatically generated">
            <a:extLst>
              <a:ext uri="{FF2B5EF4-FFF2-40B4-BE49-F238E27FC236}">
                <a16:creationId xmlns:a16="http://schemas.microsoft.com/office/drawing/2014/main" id="{D19488E4-82E0-6148-994D-FE28661A6320}"/>
              </a:ext>
            </a:extLst>
          </p:cNvPr>
          <p:cNvPicPr>
            <a:picLocks noChangeAspect="1"/>
          </p:cNvPicPr>
          <p:nvPr/>
        </p:nvPicPr>
        <p:blipFill>
          <a:blip r:embed="rId3"/>
          <a:stretch>
            <a:fillRect/>
          </a:stretch>
        </p:blipFill>
        <p:spPr>
          <a:xfrm>
            <a:off x="551359" y="2091952"/>
            <a:ext cx="11089281" cy="2167694"/>
          </a:xfrm>
          <a:prstGeom prst="rect">
            <a:avLst/>
          </a:prstGeom>
        </p:spPr>
      </p:pic>
    </p:spTree>
    <p:extLst>
      <p:ext uri="{BB962C8B-B14F-4D97-AF65-F5344CB8AC3E}">
        <p14:creationId xmlns:p14="http://schemas.microsoft.com/office/powerpoint/2010/main" val="1550690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4" name="Google Shape;324;p12"/>
          <p:cNvGrpSpPr/>
          <p:nvPr/>
        </p:nvGrpSpPr>
        <p:grpSpPr>
          <a:xfrm>
            <a:off x="3849493" y="2799143"/>
            <a:ext cx="4567943" cy="1621735"/>
            <a:chOff x="1229359" y="3608439"/>
            <a:chExt cx="4567943" cy="1621735"/>
          </a:xfrm>
        </p:grpSpPr>
        <p:sp>
          <p:nvSpPr>
            <p:cNvPr id="325" name="Google Shape;325;p12"/>
            <p:cNvSpPr/>
            <p:nvPr/>
          </p:nvSpPr>
          <p:spPr>
            <a:xfrm>
              <a:off x="2263611" y="4151010"/>
              <a:ext cx="3533691" cy="41238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rgbClr val="595959"/>
                  </a:solidFill>
                  <a:latin typeface="Roboto Light"/>
                  <a:ea typeface="Roboto Light"/>
                  <a:cs typeface="Roboto Light"/>
                  <a:sym typeface="Roboto Light"/>
                </a:rPr>
                <a:t>GO TO LIVE EXAMPLE</a:t>
              </a:r>
              <a:endParaRPr dirty="0"/>
            </a:p>
          </p:txBody>
        </p:sp>
        <p:sp>
          <p:nvSpPr>
            <p:cNvPr id="326" name="Google Shape;326;p12"/>
            <p:cNvSpPr/>
            <p:nvPr/>
          </p:nvSpPr>
          <p:spPr>
            <a:xfrm>
              <a:off x="1229359" y="3608439"/>
              <a:ext cx="4493014" cy="1621735"/>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331" name="Google Shape;331;p12"/>
          <p:cNvSpPr/>
          <p:nvPr/>
        </p:nvSpPr>
        <p:spPr>
          <a:xfrm>
            <a:off x="7784913" y="2534237"/>
            <a:ext cx="720000" cy="720000"/>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332" name="Google Shape;332;p12"/>
          <p:cNvPicPr preferRelativeResize="0"/>
          <p:nvPr/>
        </p:nvPicPr>
        <p:blipFill rotWithShape="1">
          <a:blip r:embed="rId3">
            <a:alphaModFix/>
          </a:blip>
          <a:srcRect/>
          <a:stretch/>
        </p:blipFill>
        <p:spPr>
          <a:xfrm>
            <a:off x="7872390" y="2621714"/>
            <a:ext cx="545046" cy="545046"/>
          </a:xfrm>
          <a:prstGeom prst="rect">
            <a:avLst/>
          </a:prstGeom>
          <a:noFill/>
          <a:ln>
            <a:noFill/>
          </a:ln>
        </p:spPr>
      </p:pic>
    </p:spTree>
    <p:extLst>
      <p:ext uri="{BB962C8B-B14F-4D97-AF65-F5344CB8AC3E}">
        <p14:creationId xmlns:p14="http://schemas.microsoft.com/office/powerpoint/2010/main" val="2727938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367672" y="1558747"/>
            <a:ext cx="7963998" cy="41799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MODEL CHECK LIST</a:t>
            </a:r>
            <a:endParaRPr dirty="0">
              <a:solidFill>
                <a:schemeClr val="bg1"/>
              </a:solidFill>
            </a:endParaRPr>
          </a:p>
        </p:txBody>
      </p:sp>
      <p:pic>
        <p:nvPicPr>
          <p:cNvPr id="7" name="Picture 6" descr="Table&#10;&#10;Description automatically generated">
            <a:extLst>
              <a:ext uri="{FF2B5EF4-FFF2-40B4-BE49-F238E27FC236}">
                <a16:creationId xmlns:a16="http://schemas.microsoft.com/office/drawing/2014/main" id="{B7D9D6E7-BF90-4F44-8AD6-98FC30334B61}"/>
              </a:ext>
            </a:extLst>
          </p:cNvPr>
          <p:cNvPicPr>
            <a:picLocks noChangeAspect="1"/>
          </p:cNvPicPr>
          <p:nvPr/>
        </p:nvPicPr>
        <p:blipFill>
          <a:blip r:embed="rId3"/>
          <a:stretch>
            <a:fillRect/>
          </a:stretch>
        </p:blipFill>
        <p:spPr>
          <a:xfrm>
            <a:off x="1620819" y="1558747"/>
            <a:ext cx="8950361" cy="4866759"/>
          </a:xfrm>
          <a:prstGeom prst="rect">
            <a:avLst/>
          </a:prstGeom>
        </p:spPr>
      </p:pic>
      <p:sp>
        <p:nvSpPr>
          <p:cNvPr id="6" name="Freeform 5">
            <a:extLst>
              <a:ext uri="{FF2B5EF4-FFF2-40B4-BE49-F238E27FC236}">
                <a16:creationId xmlns:a16="http://schemas.microsoft.com/office/drawing/2014/main" id="{CF909831-BC37-C841-974D-648FB8936339}"/>
              </a:ext>
            </a:extLst>
          </p:cNvPr>
          <p:cNvSpPr/>
          <p:nvPr/>
        </p:nvSpPr>
        <p:spPr>
          <a:xfrm>
            <a:off x="8980534" y="199454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630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7"/>
          <p:cNvSpPr/>
          <p:nvPr/>
        </p:nvSpPr>
        <p:spPr>
          <a:xfrm>
            <a:off x="5244856" y="0"/>
            <a:ext cx="3800857" cy="6858000"/>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19" name="Google Shape;719;p37"/>
          <p:cNvSpPr/>
          <p:nvPr/>
        </p:nvSpPr>
        <p:spPr>
          <a:xfrm>
            <a:off x="576408" y="2696661"/>
            <a:ext cx="44703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PRODUCT MIX</a:t>
            </a:r>
            <a:endParaRPr/>
          </a:p>
        </p:txBody>
      </p:sp>
      <p:grpSp>
        <p:nvGrpSpPr>
          <p:cNvPr id="720" name="Google Shape;720;p37"/>
          <p:cNvGrpSpPr/>
          <p:nvPr/>
        </p:nvGrpSpPr>
        <p:grpSpPr>
          <a:xfrm>
            <a:off x="6059488" y="967014"/>
            <a:ext cx="5479369" cy="1464678"/>
            <a:chOff x="6059488" y="459953"/>
            <a:chExt cx="5479369" cy="1464678"/>
          </a:xfrm>
        </p:grpSpPr>
        <p:sp>
          <p:nvSpPr>
            <p:cNvPr id="721" name="Google Shape;721;p37"/>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22" name="Google Shape;722;p37"/>
            <p:cNvSpPr txBox="1"/>
            <p:nvPr/>
          </p:nvSpPr>
          <p:spPr>
            <a:xfrm>
              <a:off x="6319855" y="958397"/>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IDENTIFIES BREAKDOWN OF YOUR INSTALLS</a:t>
              </a:r>
              <a:endParaRPr dirty="0"/>
            </a:p>
          </p:txBody>
        </p:sp>
        <p:sp>
          <p:nvSpPr>
            <p:cNvPr id="723" name="Google Shape;723;p37"/>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grpSp>
      <p:grpSp>
        <p:nvGrpSpPr>
          <p:cNvPr id="724" name="Google Shape;724;p37"/>
          <p:cNvGrpSpPr/>
          <p:nvPr/>
        </p:nvGrpSpPr>
        <p:grpSpPr>
          <a:xfrm>
            <a:off x="6059488" y="2696661"/>
            <a:ext cx="5479369" cy="1464678"/>
            <a:chOff x="6059488" y="2061418"/>
            <a:chExt cx="5479369" cy="1464678"/>
          </a:xfrm>
        </p:grpSpPr>
        <p:sp>
          <p:nvSpPr>
            <p:cNvPr id="725" name="Google Shape;725;p37"/>
            <p:cNvSpPr/>
            <p:nvPr/>
          </p:nvSpPr>
          <p:spPr>
            <a:xfrm>
              <a:off x="6059488" y="2061418"/>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26" name="Google Shape;726;p37"/>
            <p:cNvSpPr txBox="1"/>
            <p:nvPr/>
          </p:nvSpPr>
          <p:spPr>
            <a:xfrm>
              <a:off x="6319854" y="2559862"/>
              <a:ext cx="5015803"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IDENTIFIES PROFITABILITY OF EACH INSTALL</a:t>
              </a:r>
              <a:endParaRPr dirty="0"/>
            </a:p>
          </p:txBody>
        </p:sp>
        <p:sp>
          <p:nvSpPr>
            <p:cNvPr id="727" name="Google Shape;727;p37"/>
            <p:cNvSpPr/>
            <p:nvPr/>
          </p:nvSpPr>
          <p:spPr>
            <a:xfrm>
              <a:off x="10685167" y="3125986"/>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grpSp>
      <p:grpSp>
        <p:nvGrpSpPr>
          <p:cNvPr id="728" name="Google Shape;728;p37"/>
          <p:cNvGrpSpPr/>
          <p:nvPr/>
        </p:nvGrpSpPr>
        <p:grpSpPr>
          <a:xfrm>
            <a:off x="6059488" y="4426308"/>
            <a:ext cx="5479369" cy="1464678"/>
            <a:chOff x="6059488" y="2061418"/>
            <a:chExt cx="5479369" cy="1464678"/>
          </a:xfrm>
        </p:grpSpPr>
        <p:sp>
          <p:nvSpPr>
            <p:cNvPr id="729" name="Google Shape;729;p37"/>
            <p:cNvSpPr/>
            <p:nvPr/>
          </p:nvSpPr>
          <p:spPr>
            <a:xfrm>
              <a:off x="6059488" y="2061418"/>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0" name="Google Shape;730;p37"/>
            <p:cNvSpPr txBox="1"/>
            <p:nvPr/>
          </p:nvSpPr>
          <p:spPr>
            <a:xfrm>
              <a:off x="6319855" y="2559862"/>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a:solidFill>
                    <a:srgbClr val="595959"/>
                  </a:solidFill>
                  <a:latin typeface="Roboto Light"/>
                  <a:ea typeface="Roboto Light"/>
                  <a:cs typeface="Roboto Light"/>
                  <a:sym typeface="Roboto Light"/>
                </a:rPr>
                <a:t>HELPS ESTABLISH YOUR TOTAL PROFIT MARGIN</a:t>
              </a:r>
              <a:endParaRPr/>
            </a:p>
          </p:txBody>
        </p:sp>
        <p:sp>
          <p:nvSpPr>
            <p:cNvPr id="731" name="Google Shape;731;p37"/>
            <p:cNvSpPr/>
            <p:nvPr/>
          </p:nvSpPr>
          <p:spPr>
            <a:xfrm>
              <a:off x="10685167" y="3125986"/>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03</a:t>
              </a:r>
              <a:endParaRPr dirty="0">
                <a:solidFill>
                  <a:srgbClr val="DFBD41"/>
                </a:solidFill>
              </a:endParaRPr>
            </a:p>
          </p:txBody>
        </p:sp>
      </p:grpSp>
      <p:sp>
        <p:nvSpPr>
          <p:cNvPr id="732" name="Google Shape;732;p37"/>
          <p:cNvSpPr/>
          <p:nvPr/>
        </p:nvSpPr>
        <p:spPr>
          <a:xfrm>
            <a:off x="6059488" y="145595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3" name="Google Shape;733;p37"/>
          <p:cNvSpPr/>
          <p:nvPr/>
        </p:nvSpPr>
        <p:spPr>
          <a:xfrm>
            <a:off x="6059488" y="3185603"/>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4" name="Google Shape;734;p37"/>
          <p:cNvSpPr/>
          <p:nvPr/>
        </p:nvSpPr>
        <p:spPr>
          <a:xfrm>
            <a:off x="6059488" y="4915250"/>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40" name="Google Shape;740;p38"/>
          <p:cNvSpPr/>
          <p:nvPr/>
        </p:nvSpPr>
        <p:spPr>
          <a:xfrm>
            <a:off x="1229999" y="1712686"/>
            <a:ext cx="9732002" cy="412517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41" name="Google Shape;741;p3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3F3F3F"/>
                </a:solidFill>
                <a:latin typeface="Oswald"/>
                <a:ea typeface="Oswald"/>
                <a:cs typeface="Oswald"/>
                <a:sym typeface="Oswald"/>
              </a:rPr>
              <a:t>IDENTIFY YOUR MIX</a:t>
            </a:r>
            <a:endParaRPr/>
          </a:p>
        </p:txBody>
      </p:sp>
      <p:graphicFrame>
        <p:nvGraphicFramePr>
          <p:cNvPr id="742" name="Google Shape;742;p38"/>
          <p:cNvGraphicFramePr/>
          <p:nvPr>
            <p:extLst>
              <p:ext uri="{D42A27DB-BD31-4B8C-83A1-F6EECF244321}">
                <p14:modId xmlns:p14="http://schemas.microsoft.com/office/powerpoint/2010/main" val="2799104912"/>
              </p:ext>
            </p:extLst>
          </p:nvPr>
        </p:nvGraphicFramePr>
        <p:xfrm>
          <a:off x="1508290" y="1976806"/>
          <a:ext cx="9155250" cy="3597000"/>
        </p:xfrm>
        <a:graphic>
          <a:graphicData uri="http://schemas.openxmlformats.org/drawingml/2006/table">
            <a:tbl>
              <a:tblPr>
                <a:noFill/>
                <a:tableStyleId>{47DA3793-89B6-41B7-9832-5B160616C229}</a:tableStyleId>
              </a:tblPr>
              <a:tblGrid>
                <a:gridCol w="3827503">
                  <a:extLst>
                    <a:ext uri="{9D8B030D-6E8A-4147-A177-3AD203B41FA5}">
                      <a16:colId xmlns:a16="http://schemas.microsoft.com/office/drawing/2014/main" val="20000"/>
                    </a:ext>
                  </a:extLst>
                </a:gridCol>
                <a:gridCol w="2275997">
                  <a:extLst>
                    <a:ext uri="{9D8B030D-6E8A-4147-A177-3AD203B41FA5}">
                      <a16:colId xmlns:a16="http://schemas.microsoft.com/office/drawing/2014/main" val="20001"/>
                    </a:ext>
                  </a:extLst>
                </a:gridCol>
                <a:gridCol w="3051750">
                  <a:extLst>
                    <a:ext uri="{9D8B030D-6E8A-4147-A177-3AD203B41FA5}">
                      <a16:colId xmlns:a16="http://schemas.microsoft.com/office/drawing/2014/main" val="20002"/>
                    </a:ext>
                  </a:extLst>
                </a:gridCol>
              </a:tblGrid>
              <a:tr h="449625">
                <a:tc>
                  <a:txBody>
                    <a:bodyPr/>
                    <a:lstStyle/>
                    <a:p>
                      <a:pPr marL="0" marR="0" lvl="0" indent="0" algn="ctr" rtl="0">
                        <a:spcBef>
                          <a:spcPts val="0"/>
                        </a:spcBef>
                        <a:spcAft>
                          <a:spcPts val="0"/>
                        </a:spcAft>
                        <a:buClr>
                          <a:schemeClr val="lt1"/>
                        </a:buClr>
                        <a:buSzPts val="1200"/>
                        <a:buFont typeface="Oswald"/>
                        <a:buNone/>
                      </a:pPr>
                      <a:r>
                        <a:rPr lang="en-US" sz="1200" b="1">
                          <a:solidFill>
                            <a:schemeClr val="lt1"/>
                          </a:solidFill>
                          <a:latin typeface="Oswald"/>
                          <a:ea typeface="Oswald"/>
                          <a:cs typeface="Oswald"/>
                          <a:sym typeface="Oswald"/>
                        </a:rPr>
                        <a:t>Product</a:t>
                      </a:r>
                      <a:endParaRPr sz="1200" b="1">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dirty="0">
                          <a:solidFill>
                            <a:schemeClr val="lt1"/>
                          </a:solidFill>
                          <a:latin typeface="Oswald"/>
                          <a:ea typeface="Oswald"/>
                          <a:cs typeface="Oswald"/>
                          <a:sym typeface="Oswald"/>
                        </a:rPr>
                        <a:t>Number</a:t>
                      </a:r>
                      <a:endParaRPr sz="1200" b="1" dirty="0">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dirty="0">
                          <a:solidFill>
                            <a:schemeClr val="lt1"/>
                          </a:solidFill>
                          <a:latin typeface="Oswald"/>
                          <a:ea typeface="Oswald"/>
                          <a:cs typeface="Oswald"/>
                          <a:sym typeface="Oswald"/>
                        </a:rPr>
                        <a:t>% Mix</a:t>
                      </a:r>
                      <a:endParaRPr sz="1200" b="1" dirty="0">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&gt; £1000.00 (Small Project)</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24</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30%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1"/>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£1000.00 - £1200.00 (Medium Project)</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dirty="0"/>
                        <a:t>40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50%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2"/>
                  </a:ext>
                </a:extLst>
              </a:tr>
              <a:tr h="449625">
                <a:tc>
                  <a:txBody>
                    <a:bodyPr/>
                    <a:lstStyle/>
                    <a:p>
                      <a:pPr marL="0" marR="0" lvl="0" indent="0" algn="l" rtl="0">
                        <a:spcBef>
                          <a:spcPts val="0"/>
                        </a:spcBef>
                        <a:spcAft>
                          <a:spcPts val="0"/>
                        </a:spcAft>
                        <a:buClr>
                          <a:schemeClr val="dk1"/>
                        </a:buClr>
                        <a:buSzPts val="1200"/>
                        <a:buFont typeface="Roboto Light"/>
                        <a:buNone/>
                      </a:pPr>
                      <a:r>
                        <a:rPr lang="en-US" sz="1200" dirty="0"/>
                        <a:t>£1200.00 + (Large Project)</a:t>
                      </a: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16</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dirty="0"/>
                        <a:t>20%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3"/>
                  </a:ext>
                </a:extLst>
              </a:tr>
              <a:tr h="449625">
                <a:tc>
                  <a:txBody>
                    <a:bodyPr/>
                    <a:lstStyle/>
                    <a:p>
                      <a:pPr marL="0" marR="0" lvl="0" indent="0" algn="l" rtl="0">
                        <a:spcBef>
                          <a:spcPts val="0"/>
                        </a:spcBef>
                        <a:spcAft>
                          <a:spcPts val="0"/>
                        </a:spcAft>
                        <a:buClr>
                          <a:schemeClr val="dk1"/>
                        </a:buClr>
                        <a:buSzPts val="1200"/>
                        <a:buFont typeface="Roboto Light"/>
                        <a:buNone/>
                      </a:pPr>
                      <a:endParaRPr sz="1200"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4"/>
                  </a:ext>
                </a:extLst>
              </a:tr>
              <a:tr h="449625">
                <a:tc>
                  <a:txBody>
                    <a:bodyPr/>
                    <a:lstStyle/>
                    <a:p>
                      <a:pPr marL="0" marR="0" lvl="0" indent="0" algn="l" rtl="0">
                        <a:spcBef>
                          <a:spcPts val="0"/>
                        </a:spcBef>
                        <a:spcAft>
                          <a:spcPts val="0"/>
                        </a:spcAft>
                        <a:buClr>
                          <a:schemeClr val="dk1"/>
                        </a:buClr>
                        <a:buSzPts val="1200"/>
                        <a:buFont typeface="Roboto Light"/>
                        <a:buNone/>
                      </a:pPr>
                      <a:endParaRPr sz="120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5"/>
                  </a:ext>
                </a:extLst>
              </a:tr>
              <a:tr h="449625">
                <a:tc>
                  <a:txBody>
                    <a:bodyPr/>
                    <a:lstStyle/>
                    <a:p>
                      <a:pPr marL="0" marR="0" lvl="0" indent="0" algn="l" rtl="0">
                        <a:spcBef>
                          <a:spcPts val="0"/>
                        </a:spcBef>
                        <a:spcAft>
                          <a:spcPts val="0"/>
                        </a:spcAft>
                        <a:buClr>
                          <a:schemeClr val="dk1"/>
                        </a:buClr>
                        <a:buSzPts val="1200"/>
                        <a:buFont typeface="Roboto Light"/>
                        <a:buNone/>
                      </a:pPr>
                      <a:endParaRPr sz="120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6"/>
                  </a:ext>
                </a:extLst>
              </a:tr>
              <a:tr h="449625">
                <a:tc>
                  <a:txBody>
                    <a:bodyPr/>
                    <a:lstStyle/>
                    <a:p>
                      <a:pPr marL="0" marR="0" lvl="0" indent="0" algn="l" rtl="0">
                        <a:spcBef>
                          <a:spcPts val="0"/>
                        </a:spcBef>
                        <a:spcAft>
                          <a:spcPts val="0"/>
                        </a:spcAft>
                        <a:buClr>
                          <a:schemeClr val="dk1"/>
                        </a:buClr>
                        <a:buSzPts val="1200"/>
                        <a:buFont typeface="Roboto Light"/>
                        <a:buNone/>
                      </a:pPr>
                      <a:r>
                        <a:rPr lang="en-US" sz="1200"/>
                        <a:t>Total:</a:t>
                      </a:r>
                      <a:endParaRPr sz="120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dirty="0"/>
                        <a:t>40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dirty="0"/>
                        <a:t>100%</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39"/>
          <p:cNvSpPr/>
          <p:nvPr/>
        </p:nvSpPr>
        <p:spPr>
          <a:xfrm>
            <a:off x="5318761" y="3343265"/>
            <a:ext cx="2635542" cy="1994052"/>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48" name="Google Shape;748;p39"/>
          <p:cNvSpPr/>
          <p:nvPr/>
        </p:nvSpPr>
        <p:spPr>
          <a:xfrm>
            <a:off x="1126451" y="1111489"/>
            <a:ext cx="6174236"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FORUMLA FOR FINDING THE %</a:t>
            </a:r>
            <a:endParaRPr/>
          </a:p>
        </p:txBody>
      </p:sp>
      <p:sp>
        <p:nvSpPr>
          <p:cNvPr id="749" name="Google Shape;749;p39"/>
          <p:cNvSpPr/>
          <p:nvPr/>
        </p:nvSpPr>
        <p:spPr>
          <a:xfrm>
            <a:off x="1126451" y="3577142"/>
            <a:ext cx="5366161" cy="152629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0" name="Google Shape;750;p39"/>
          <p:cNvSpPr/>
          <p:nvPr/>
        </p:nvSpPr>
        <p:spPr>
          <a:xfrm>
            <a:off x="1424385" y="3950184"/>
            <a:ext cx="4770293" cy="42011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PRODUCT UNIT / TOTAL UNITS SOLD x 100</a:t>
            </a:r>
            <a:endParaRPr dirty="0"/>
          </a:p>
        </p:txBody>
      </p:sp>
      <p:sp>
        <p:nvSpPr>
          <p:cNvPr id="751" name="Google Shape;751;p39"/>
          <p:cNvSpPr/>
          <p:nvPr/>
        </p:nvSpPr>
        <p:spPr>
          <a:xfrm>
            <a:off x="9436100" y="0"/>
            <a:ext cx="2755900" cy="2755900"/>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752" name="Google Shape;752;p39"/>
          <p:cNvPicPr preferRelativeResize="0"/>
          <p:nvPr/>
        </p:nvPicPr>
        <p:blipFill rotWithShape="1">
          <a:blip r:embed="rId3">
            <a:alphaModFix/>
          </a:blip>
          <a:srcRect/>
          <a:stretch/>
        </p:blipFill>
        <p:spPr>
          <a:xfrm>
            <a:off x="6835936" y="3992272"/>
            <a:ext cx="775041" cy="775041"/>
          </a:xfrm>
          <a:prstGeom prst="rect">
            <a:avLst/>
          </a:prstGeom>
          <a:noFill/>
          <a:ln>
            <a:noFill/>
          </a:ln>
        </p:spPr>
      </p:pic>
      <p:grpSp>
        <p:nvGrpSpPr>
          <p:cNvPr id="753" name="Google Shape;753;p39"/>
          <p:cNvGrpSpPr/>
          <p:nvPr/>
        </p:nvGrpSpPr>
        <p:grpSpPr>
          <a:xfrm>
            <a:off x="10106699" y="541733"/>
            <a:ext cx="1414703" cy="1414254"/>
            <a:chOff x="10358198" y="350849"/>
            <a:chExt cx="1414703" cy="1414254"/>
          </a:xfrm>
          <a:solidFill>
            <a:srgbClr val="DFBD41"/>
          </a:solidFill>
        </p:grpSpPr>
        <p:sp>
          <p:nvSpPr>
            <p:cNvPr id="754" name="Google Shape;754;p39"/>
            <p:cNvSpPr/>
            <p:nvPr/>
          </p:nvSpPr>
          <p:spPr>
            <a:xfrm>
              <a:off x="11474132" y="759657"/>
              <a:ext cx="55245" cy="55245"/>
            </a:xfrm>
            <a:custGeom>
              <a:avLst/>
              <a:gdLst/>
              <a:ahLst/>
              <a:cxnLst/>
              <a:rect l="l" t="t" r="r" b="b"/>
              <a:pathLst>
                <a:path w="55245" h="55245" extrusionOk="0">
                  <a:moveTo>
                    <a:pt x="47149" y="8093"/>
                  </a:moveTo>
                  <a:cubicBezTo>
                    <a:pt x="42016" y="2954"/>
                    <a:pt x="34887" y="0"/>
                    <a:pt x="27623" y="0"/>
                  </a:cubicBezTo>
                  <a:cubicBezTo>
                    <a:pt x="20358" y="0"/>
                    <a:pt x="13232" y="2954"/>
                    <a:pt x="8093" y="8093"/>
                  </a:cubicBezTo>
                  <a:cubicBezTo>
                    <a:pt x="2956" y="13232"/>
                    <a:pt x="0" y="20358"/>
                    <a:pt x="0" y="27623"/>
                  </a:cubicBezTo>
                  <a:cubicBezTo>
                    <a:pt x="0" y="34887"/>
                    <a:pt x="2954" y="42013"/>
                    <a:pt x="8093" y="47149"/>
                  </a:cubicBezTo>
                  <a:cubicBezTo>
                    <a:pt x="13230" y="52286"/>
                    <a:pt x="20358" y="55245"/>
                    <a:pt x="27623" y="55245"/>
                  </a:cubicBezTo>
                  <a:cubicBezTo>
                    <a:pt x="34887" y="55245"/>
                    <a:pt x="42013" y="52289"/>
                    <a:pt x="47149" y="47149"/>
                  </a:cubicBezTo>
                  <a:cubicBezTo>
                    <a:pt x="52286" y="42016"/>
                    <a:pt x="55245" y="34887"/>
                    <a:pt x="55245" y="27623"/>
                  </a:cubicBezTo>
                  <a:cubicBezTo>
                    <a:pt x="55245" y="20358"/>
                    <a:pt x="52289" y="13230"/>
                    <a:pt x="47149" y="809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5" name="Google Shape;755;p39"/>
            <p:cNvSpPr/>
            <p:nvPr/>
          </p:nvSpPr>
          <p:spPr>
            <a:xfrm>
              <a:off x="10358198" y="350849"/>
              <a:ext cx="1171182" cy="1414254"/>
            </a:xfrm>
            <a:custGeom>
              <a:avLst/>
              <a:gdLst/>
              <a:ahLst/>
              <a:cxnLst/>
              <a:rect l="l" t="t" r="r" b="b"/>
              <a:pathLst>
                <a:path w="1171182" h="1414254" extrusionOk="0">
                  <a:moveTo>
                    <a:pt x="1143557" y="354944"/>
                  </a:moveTo>
                  <a:cubicBezTo>
                    <a:pt x="1158810" y="354944"/>
                    <a:pt x="1171180" y="342573"/>
                    <a:pt x="1171180" y="327321"/>
                  </a:cubicBezTo>
                  <a:lnTo>
                    <a:pt x="1171180" y="82865"/>
                  </a:lnTo>
                  <a:cubicBezTo>
                    <a:pt x="1171180" y="37172"/>
                    <a:pt x="1134005" y="0"/>
                    <a:pt x="1088312" y="0"/>
                  </a:cubicBezTo>
                  <a:lnTo>
                    <a:pt x="82868" y="0"/>
                  </a:lnTo>
                  <a:cubicBezTo>
                    <a:pt x="37175" y="-3"/>
                    <a:pt x="0" y="37172"/>
                    <a:pt x="0" y="82865"/>
                  </a:cubicBezTo>
                  <a:lnTo>
                    <a:pt x="0" y="1331387"/>
                  </a:lnTo>
                  <a:cubicBezTo>
                    <a:pt x="0" y="1377080"/>
                    <a:pt x="37175" y="1414254"/>
                    <a:pt x="82868" y="1414254"/>
                  </a:cubicBezTo>
                  <a:lnTo>
                    <a:pt x="1088315" y="1414254"/>
                  </a:lnTo>
                  <a:cubicBezTo>
                    <a:pt x="1134008" y="1414254"/>
                    <a:pt x="1171183" y="1377080"/>
                    <a:pt x="1171183" y="1331387"/>
                  </a:cubicBezTo>
                  <a:lnTo>
                    <a:pt x="1171183" y="1207324"/>
                  </a:lnTo>
                  <a:cubicBezTo>
                    <a:pt x="1171183" y="1192072"/>
                    <a:pt x="1158812" y="1179701"/>
                    <a:pt x="1143560" y="1179701"/>
                  </a:cubicBezTo>
                  <a:cubicBezTo>
                    <a:pt x="1128308" y="1179701"/>
                    <a:pt x="1115937" y="1192072"/>
                    <a:pt x="1115937" y="1207324"/>
                  </a:cubicBezTo>
                  <a:lnTo>
                    <a:pt x="1115937" y="1331387"/>
                  </a:lnTo>
                  <a:cubicBezTo>
                    <a:pt x="1115937" y="1346617"/>
                    <a:pt x="1103545" y="1359009"/>
                    <a:pt x="1088315" y="1359009"/>
                  </a:cubicBezTo>
                  <a:lnTo>
                    <a:pt x="82868" y="1359009"/>
                  </a:lnTo>
                  <a:cubicBezTo>
                    <a:pt x="67638" y="1359009"/>
                    <a:pt x="55245" y="1346617"/>
                    <a:pt x="55245" y="1331387"/>
                  </a:cubicBezTo>
                  <a:lnTo>
                    <a:pt x="55245" y="82865"/>
                  </a:lnTo>
                  <a:cubicBezTo>
                    <a:pt x="55245" y="67635"/>
                    <a:pt x="67638" y="55242"/>
                    <a:pt x="82868" y="55242"/>
                  </a:cubicBezTo>
                  <a:lnTo>
                    <a:pt x="1088315" y="55242"/>
                  </a:lnTo>
                  <a:cubicBezTo>
                    <a:pt x="1103545" y="55242"/>
                    <a:pt x="1115937" y="67635"/>
                    <a:pt x="1115937" y="82865"/>
                  </a:cubicBezTo>
                  <a:lnTo>
                    <a:pt x="1115937" y="327321"/>
                  </a:lnTo>
                  <a:cubicBezTo>
                    <a:pt x="1115935" y="342573"/>
                    <a:pt x="1128305" y="354944"/>
                    <a:pt x="1143557" y="35494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6" name="Google Shape;756;p39"/>
            <p:cNvSpPr/>
            <p:nvPr/>
          </p:nvSpPr>
          <p:spPr>
            <a:xfrm>
              <a:off x="10551553" y="511407"/>
              <a:ext cx="1221348" cy="1091746"/>
            </a:xfrm>
            <a:custGeom>
              <a:avLst/>
              <a:gdLst/>
              <a:ahLst/>
              <a:cxnLst/>
              <a:rect l="l" t="t" r="r" b="b"/>
              <a:pathLst>
                <a:path w="1221348" h="1091746" extrusionOk="0">
                  <a:moveTo>
                    <a:pt x="1197076" y="950409"/>
                  </a:moveTo>
                  <a:lnTo>
                    <a:pt x="1054586" y="807919"/>
                  </a:lnTo>
                  <a:cubicBezTo>
                    <a:pt x="1079119" y="764119"/>
                    <a:pt x="1093139" y="713667"/>
                    <a:pt x="1093139" y="659994"/>
                  </a:cubicBezTo>
                  <a:cubicBezTo>
                    <a:pt x="1093139" y="492551"/>
                    <a:pt x="956916" y="356325"/>
                    <a:pt x="789470" y="356325"/>
                  </a:cubicBezTo>
                  <a:cubicBezTo>
                    <a:pt x="787798" y="356325"/>
                    <a:pt x="786135" y="356361"/>
                    <a:pt x="784472" y="356389"/>
                  </a:cubicBezTo>
                  <a:lnTo>
                    <a:pt x="784472" y="204402"/>
                  </a:lnTo>
                  <a:cubicBezTo>
                    <a:pt x="784472" y="189150"/>
                    <a:pt x="772101" y="176780"/>
                    <a:pt x="756849" y="176780"/>
                  </a:cubicBezTo>
                  <a:lnTo>
                    <a:pt x="595413" y="176780"/>
                  </a:lnTo>
                  <a:lnTo>
                    <a:pt x="595413" y="27623"/>
                  </a:lnTo>
                  <a:cubicBezTo>
                    <a:pt x="595413" y="12370"/>
                    <a:pt x="583042" y="0"/>
                    <a:pt x="567790" y="0"/>
                  </a:cubicBezTo>
                  <a:lnTo>
                    <a:pt x="378734" y="0"/>
                  </a:lnTo>
                  <a:cubicBezTo>
                    <a:pt x="363482" y="0"/>
                    <a:pt x="351111" y="12370"/>
                    <a:pt x="351111" y="27623"/>
                  </a:cubicBezTo>
                  <a:lnTo>
                    <a:pt x="351111" y="193356"/>
                  </a:lnTo>
                  <a:lnTo>
                    <a:pt x="189675" y="193356"/>
                  </a:lnTo>
                  <a:cubicBezTo>
                    <a:pt x="174423" y="193356"/>
                    <a:pt x="162052" y="205726"/>
                    <a:pt x="162052" y="220978"/>
                  </a:cubicBezTo>
                  <a:lnTo>
                    <a:pt x="162052" y="370138"/>
                  </a:lnTo>
                  <a:lnTo>
                    <a:pt x="27623" y="370138"/>
                  </a:lnTo>
                  <a:cubicBezTo>
                    <a:pt x="12370" y="370138"/>
                    <a:pt x="0" y="382508"/>
                    <a:pt x="0" y="397761"/>
                  </a:cubicBezTo>
                  <a:lnTo>
                    <a:pt x="0" y="546920"/>
                  </a:lnTo>
                  <a:cubicBezTo>
                    <a:pt x="0" y="562173"/>
                    <a:pt x="12370" y="574543"/>
                    <a:pt x="27623" y="574543"/>
                  </a:cubicBezTo>
                  <a:lnTo>
                    <a:pt x="498058" y="574543"/>
                  </a:lnTo>
                  <a:cubicBezTo>
                    <a:pt x="490092" y="601663"/>
                    <a:pt x="485798" y="630335"/>
                    <a:pt x="485798" y="659997"/>
                  </a:cubicBezTo>
                  <a:cubicBezTo>
                    <a:pt x="485798" y="827440"/>
                    <a:pt x="622021" y="963666"/>
                    <a:pt x="789467" y="963666"/>
                  </a:cubicBezTo>
                  <a:cubicBezTo>
                    <a:pt x="843140" y="963666"/>
                    <a:pt x="893594" y="949652"/>
                    <a:pt x="937392" y="925113"/>
                  </a:cubicBezTo>
                  <a:lnTo>
                    <a:pt x="1078948" y="1066666"/>
                  </a:lnTo>
                  <a:cubicBezTo>
                    <a:pt x="1095623" y="1083344"/>
                    <a:pt x="1117300" y="1091749"/>
                    <a:pt x="1138885" y="1091747"/>
                  </a:cubicBezTo>
                  <a:cubicBezTo>
                    <a:pt x="1159028" y="1091747"/>
                    <a:pt x="1179091" y="1084427"/>
                    <a:pt x="1194920" y="1069683"/>
                  </a:cubicBezTo>
                  <a:cubicBezTo>
                    <a:pt x="1211551" y="1054196"/>
                    <a:pt x="1220929" y="1033169"/>
                    <a:pt x="1221336" y="1010487"/>
                  </a:cubicBezTo>
                  <a:cubicBezTo>
                    <a:pt x="1221736" y="987788"/>
                    <a:pt x="1213121" y="966457"/>
                    <a:pt x="1197076" y="950409"/>
                  </a:cubicBezTo>
                  <a:close/>
                  <a:moveTo>
                    <a:pt x="162050" y="519298"/>
                  </a:moveTo>
                  <a:lnTo>
                    <a:pt x="55245" y="519298"/>
                  </a:lnTo>
                  <a:lnTo>
                    <a:pt x="55245" y="425383"/>
                  </a:lnTo>
                  <a:lnTo>
                    <a:pt x="162052" y="425383"/>
                  </a:lnTo>
                  <a:lnTo>
                    <a:pt x="162052" y="519298"/>
                  </a:lnTo>
                  <a:close/>
                  <a:moveTo>
                    <a:pt x="351109" y="519298"/>
                  </a:moveTo>
                  <a:lnTo>
                    <a:pt x="217295" y="519298"/>
                  </a:lnTo>
                  <a:lnTo>
                    <a:pt x="217295" y="397761"/>
                  </a:lnTo>
                  <a:lnTo>
                    <a:pt x="217295" y="248601"/>
                  </a:lnTo>
                  <a:lnTo>
                    <a:pt x="351109" y="248601"/>
                  </a:lnTo>
                  <a:lnTo>
                    <a:pt x="351109" y="519298"/>
                  </a:lnTo>
                  <a:close/>
                  <a:moveTo>
                    <a:pt x="406351" y="519298"/>
                  </a:moveTo>
                  <a:lnTo>
                    <a:pt x="406351" y="220978"/>
                  </a:lnTo>
                  <a:lnTo>
                    <a:pt x="406351" y="55245"/>
                  </a:lnTo>
                  <a:lnTo>
                    <a:pt x="540165" y="55245"/>
                  </a:lnTo>
                  <a:lnTo>
                    <a:pt x="540165" y="204405"/>
                  </a:lnTo>
                  <a:lnTo>
                    <a:pt x="540165" y="304415"/>
                  </a:lnTo>
                  <a:lnTo>
                    <a:pt x="540165" y="342167"/>
                  </a:lnTo>
                  <a:cubicBezTo>
                    <a:pt x="540165" y="357420"/>
                    <a:pt x="552535" y="369790"/>
                    <a:pt x="567787" y="369790"/>
                  </a:cubicBezTo>
                  <a:cubicBezTo>
                    <a:pt x="583040" y="369790"/>
                    <a:pt x="595410" y="357420"/>
                    <a:pt x="595410" y="342167"/>
                  </a:cubicBezTo>
                  <a:lnTo>
                    <a:pt x="595410" y="304415"/>
                  </a:lnTo>
                  <a:lnTo>
                    <a:pt x="595410" y="232028"/>
                  </a:lnTo>
                  <a:lnTo>
                    <a:pt x="729226" y="232028"/>
                  </a:lnTo>
                  <a:lnTo>
                    <a:pt x="729226" y="362338"/>
                  </a:lnTo>
                  <a:cubicBezTo>
                    <a:pt x="638473" y="380676"/>
                    <a:pt x="562272" y="439610"/>
                    <a:pt x="520431" y="519298"/>
                  </a:cubicBezTo>
                  <a:lnTo>
                    <a:pt x="406351" y="519298"/>
                  </a:lnTo>
                  <a:close/>
                  <a:moveTo>
                    <a:pt x="789467" y="908421"/>
                  </a:moveTo>
                  <a:cubicBezTo>
                    <a:pt x="652487" y="908421"/>
                    <a:pt x="541041" y="796975"/>
                    <a:pt x="541041" y="659994"/>
                  </a:cubicBezTo>
                  <a:cubicBezTo>
                    <a:pt x="541041" y="523014"/>
                    <a:pt x="652484" y="411568"/>
                    <a:pt x="789467" y="411568"/>
                  </a:cubicBezTo>
                  <a:cubicBezTo>
                    <a:pt x="926450" y="411568"/>
                    <a:pt x="1037894" y="523011"/>
                    <a:pt x="1037894" y="659994"/>
                  </a:cubicBezTo>
                  <a:cubicBezTo>
                    <a:pt x="1037894" y="796977"/>
                    <a:pt x="926450" y="908421"/>
                    <a:pt x="789467" y="908421"/>
                  </a:cubicBezTo>
                  <a:close/>
                  <a:moveTo>
                    <a:pt x="1157268" y="1029254"/>
                  </a:moveTo>
                  <a:cubicBezTo>
                    <a:pt x="1146528" y="1039256"/>
                    <a:pt x="1128924" y="1038513"/>
                    <a:pt x="1118013" y="1027599"/>
                  </a:cubicBezTo>
                  <a:lnTo>
                    <a:pt x="983668" y="893255"/>
                  </a:lnTo>
                  <a:cubicBezTo>
                    <a:pt x="997835" y="881437"/>
                    <a:pt x="1010915" y="868362"/>
                    <a:pt x="1022733" y="854190"/>
                  </a:cubicBezTo>
                  <a:lnTo>
                    <a:pt x="1158014" y="989468"/>
                  </a:lnTo>
                  <a:cubicBezTo>
                    <a:pt x="1163363" y="994817"/>
                    <a:pt x="1166237" y="1001930"/>
                    <a:pt x="1166101" y="1009495"/>
                  </a:cubicBezTo>
                  <a:cubicBezTo>
                    <a:pt x="1165960" y="1017063"/>
                    <a:pt x="1162830" y="1024076"/>
                    <a:pt x="1157268" y="102925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7" name="Google Shape;757;p39"/>
            <p:cNvSpPr/>
            <p:nvPr/>
          </p:nvSpPr>
          <p:spPr>
            <a:xfrm>
              <a:off x="11223204" y="1026590"/>
              <a:ext cx="203775" cy="318341"/>
            </a:xfrm>
            <a:custGeom>
              <a:avLst/>
              <a:gdLst/>
              <a:ahLst/>
              <a:cxnLst/>
              <a:rect l="l" t="t" r="r" b="b"/>
              <a:pathLst>
                <a:path w="203775" h="318341" extrusionOk="0">
                  <a:moveTo>
                    <a:pt x="189728" y="3573"/>
                  </a:moveTo>
                  <a:cubicBezTo>
                    <a:pt x="176446" y="-3923"/>
                    <a:pt x="159594" y="757"/>
                    <a:pt x="152095" y="14048"/>
                  </a:cubicBezTo>
                  <a:lnTo>
                    <a:pt x="3574" y="277133"/>
                  </a:lnTo>
                  <a:cubicBezTo>
                    <a:pt x="-3926" y="290417"/>
                    <a:pt x="761" y="307267"/>
                    <a:pt x="14048" y="314766"/>
                  </a:cubicBezTo>
                  <a:cubicBezTo>
                    <a:pt x="18339" y="317189"/>
                    <a:pt x="23001" y="318341"/>
                    <a:pt x="27601" y="318341"/>
                  </a:cubicBezTo>
                  <a:cubicBezTo>
                    <a:pt x="37239" y="318341"/>
                    <a:pt x="46603" y="313288"/>
                    <a:pt x="51679" y="304294"/>
                  </a:cubicBezTo>
                  <a:lnTo>
                    <a:pt x="200201" y="41209"/>
                  </a:lnTo>
                  <a:cubicBezTo>
                    <a:pt x="207702" y="27918"/>
                    <a:pt x="203013" y="11072"/>
                    <a:pt x="189728" y="357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8" name="Google Shape;758;p39"/>
            <p:cNvSpPr/>
            <p:nvPr/>
          </p:nvSpPr>
          <p:spPr>
            <a:xfrm>
              <a:off x="11354667" y="1194984"/>
              <a:ext cx="165732" cy="165732"/>
            </a:xfrm>
            <a:custGeom>
              <a:avLst/>
              <a:gdLst/>
              <a:ahLst/>
              <a:cxnLst/>
              <a:rect l="l" t="t" r="r" b="b"/>
              <a:pathLst>
                <a:path w="165732" h="165732" extrusionOk="0">
                  <a:moveTo>
                    <a:pt x="82868" y="0"/>
                  </a:moveTo>
                  <a:cubicBezTo>
                    <a:pt x="37175" y="0"/>
                    <a:pt x="0" y="37175"/>
                    <a:pt x="0" y="82868"/>
                  </a:cubicBezTo>
                  <a:cubicBezTo>
                    <a:pt x="0" y="128561"/>
                    <a:pt x="37175" y="165733"/>
                    <a:pt x="82868" y="165733"/>
                  </a:cubicBezTo>
                  <a:cubicBezTo>
                    <a:pt x="128561" y="165733"/>
                    <a:pt x="165733" y="128558"/>
                    <a:pt x="165733" y="82868"/>
                  </a:cubicBezTo>
                  <a:cubicBezTo>
                    <a:pt x="165736" y="37172"/>
                    <a:pt x="128561"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101" y="110488"/>
                    <a:pt x="82868" y="110488"/>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59" name="Google Shape;759;p39"/>
            <p:cNvSpPr/>
            <p:nvPr/>
          </p:nvSpPr>
          <p:spPr>
            <a:xfrm>
              <a:off x="11161638" y="982085"/>
              <a:ext cx="165732" cy="165735"/>
            </a:xfrm>
            <a:custGeom>
              <a:avLst/>
              <a:gdLst/>
              <a:ahLst/>
              <a:cxnLst/>
              <a:rect l="l" t="t" r="r" b="b"/>
              <a:pathLst>
                <a:path w="165732" h="165735" extrusionOk="0">
                  <a:moveTo>
                    <a:pt x="82868" y="0"/>
                  </a:moveTo>
                  <a:cubicBezTo>
                    <a:pt x="37175" y="0"/>
                    <a:pt x="0" y="37175"/>
                    <a:pt x="0" y="82868"/>
                  </a:cubicBezTo>
                  <a:cubicBezTo>
                    <a:pt x="0" y="128561"/>
                    <a:pt x="37175" y="165736"/>
                    <a:pt x="82868" y="165736"/>
                  </a:cubicBezTo>
                  <a:cubicBezTo>
                    <a:pt x="128561" y="165736"/>
                    <a:pt x="165733" y="128561"/>
                    <a:pt x="165733" y="82868"/>
                  </a:cubicBezTo>
                  <a:cubicBezTo>
                    <a:pt x="165733" y="37175"/>
                    <a:pt x="128558"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098" y="110488"/>
                    <a:pt x="82868" y="110488"/>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60" name="Google Shape;760;p39"/>
            <p:cNvSpPr/>
            <p:nvPr/>
          </p:nvSpPr>
          <p:spPr>
            <a:xfrm>
              <a:off x="10507357" y="1560698"/>
              <a:ext cx="820013" cy="55245"/>
            </a:xfrm>
            <a:custGeom>
              <a:avLst/>
              <a:gdLst/>
              <a:ahLst/>
              <a:cxnLst/>
              <a:rect l="l" t="t" r="r" b="b"/>
              <a:pathLst>
                <a:path w="820013" h="55245" extrusionOk="0">
                  <a:moveTo>
                    <a:pt x="792391" y="0"/>
                  </a:moveTo>
                  <a:lnTo>
                    <a:pt x="27623" y="0"/>
                  </a:lnTo>
                  <a:cubicBezTo>
                    <a:pt x="12370" y="0"/>
                    <a:pt x="0" y="12370"/>
                    <a:pt x="0" y="27623"/>
                  </a:cubicBezTo>
                  <a:cubicBezTo>
                    <a:pt x="0" y="42875"/>
                    <a:pt x="12370" y="55245"/>
                    <a:pt x="27623" y="55245"/>
                  </a:cubicBezTo>
                  <a:lnTo>
                    <a:pt x="792391" y="55245"/>
                  </a:lnTo>
                  <a:cubicBezTo>
                    <a:pt x="807643" y="55245"/>
                    <a:pt x="820013" y="42875"/>
                    <a:pt x="820013" y="27623"/>
                  </a:cubicBezTo>
                  <a:cubicBezTo>
                    <a:pt x="820013" y="12370"/>
                    <a:pt x="807643" y="0"/>
                    <a:pt x="792391"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61" name="Google Shape;761;p39"/>
            <p:cNvSpPr/>
            <p:nvPr/>
          </p:nvSpPr>
          <p:spPr>
            <a:xfrm>
              <a:off x="10744895" y="1406015"/>
              <a:ext cx="226515" cy="55245"/>
            </a:xfrm>
            <a:custGeom>
              <a:avLst/>
              <a:gdLst/>
              <a:ahLst/>
              <a:cxnLst/>
              <a:rect l="l" t="t" r="r" b="b"/>
              <a:pathLst>
                <a:path w="226515" h="55245" extrusionOk="0">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62" name="Google Shape;762;p39"/>
            <p:cNvSpPr/>
            <p:nvPr/>
          </p:nvSpPr>
          <p:spPr>
            <a:xfrm>
              <a:off x="11017454" y="1406015"/>
              <a:ext cx="55245" cy="55245"/>
            </a:xfrm>
            <a:custGeom>
              <a:avLst/>
              <a:gdLst/>
              <a:ahLst/>
              <a:cxnLst/>
              <a:rect l="l" t="t" r="r" b="b"/>
              <a:pathLst>
                <a:path w="55245" h="55245" extrusionOk="0">
                  <a:moveTo>
                    <a:pt x="47152" y="8093"/>
                  </a:moveTo>
                  <a:cubicBezTo>
                    <a:pt x="42016" y="2957"/>
                    <a:pt x="34887" y="0"/>
                    <a:pt x="27623" y="0"/>
                  </a:cubicBezTo>
                  <a:cubicBezTo>
                    <a:pt x="20358" y="0"/>
                    <a:pt x="13232" y="2954"/>
                    <a:pt x="8093" y="8093"/>
                  </a:cubicBezTo>
                  <a:cubicBezTo>
                    <a:pt x="2929" y="13230"/>
                    <a:pt x="0" y="20358"/>
                    <a:pt x="0" y="27623"/>
                  </a:cubicBezTo>
                  <a:cubicBezTo>
                    <a:pt x="0" y="34887"/>
                    <a:pt x="2929" y="42013"/>
                    <a:pt x="8093" y="47149"/>
                  </a:cubicBezTo>
                  <a:cubicBezTo>
                    <a:pt x="13230" y="52286"/>
                    <a:pt x="20334" y="55245"/>
                    <a:pt x="27623" y="55245"/>
                  </a:cubicBezTo>
                  <a:cubicBezTo>
                    <a:pt x="34887" y="55245"/>
                    <a:pt x="42013" y="52289"/>
                    <a:pt x="47152" y="47149"/>
                  </a:cubicBezTo>
                  <a:cubicBezTo>
                    <a:pt x="52286" y="42016"/>
                    <a:pt x="55245" y="34887"/>
                    <a:pt x="55245" y="27623"/>
                  </a:cubicBezTo>
                  <a:cubicBezTo>
                    <a:pt x="55245" y="20356"/>
                    <a:pt x="52292" y="13230"/>
                    <a:pt x="47152" y="809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63" name="Google Shape;763;p39"/>
            <p:cNvSpPr/>
            <p:nvPr/>
          </p:nvSpPr>
          <p:spPr>
            <a:xfrm>
              <a:off x="10744895" y="1251329"/>
              <a:ext cx="226515" cy="55245"/>
            </a:xfrm>
            <a:custGeom>
              <a:avLst/>
              <a:gdLst/>
              <a:ahLst/>
              <a:cxnLst/>
              <a:rect l="l" t="t" r="r" b="b"/>
              <a:pathLst>
                <a:path w="226515" h="55245" extrusionOk="0">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64" name="Google Shape;764;p39"/>
            <p:cNvSpPr/>
            <p:nvPr/>
          </p:nvSpPr>
          <p:spPr>
            <a:xfrm>
              <a:off x="10507357" y="1188494"/>
              <a:ext cx="176782" cy="323845"/>
            </a:xfrm>
            <a:custGeom>
              <a:avLst/>
              <a:gdLst/>
              <a:ahLst/>
              <a:cxnLst/>
              <a:rect l="l" t="t" r="r" b="b"/>
              <a:pathLst>
                <a:path w="176782" h="323845" extrusionOk="0">
                  <a:moveTo>
                    <a:pt x="88391" y="133244"/>
                  </a:moveTo>
                  <a:cubicBezTo>
                    <a:pt x="70113" y="133244"/>
                    <a:pt x="55245" y="120893"/>
                    <a:pt x="55245" y="105713"/>
                  </a:cubicBezTo>
                  <a:cubicBezTo>
                    <a:pt x="55245" y="90533"/>
                    <a:pt x="70113" y="78184"/>
                    <a:pt x="88391" y="78184"/>
                  </a:cubicBezTo>
                  <a:cubicBezTo>
                    <a:pt x="106669" y="78184"/>
                    <a:pt x="121537" y="90535"/>
                    <a:pt x="121537" y="105713"/>
                  </a:cubicBezTo>
                  <a:cubicBezTo>
                    <a:pt x="121537" y="120965"/>
                    <a:pt x="133908" y="133336"/>
                    <a:pt x="149160" y="133336"/>
                  </a:cubicBezTo>
                  <a:cubicBezTo>
                    <a:pt x="164412" y="133336"/>
                    <a:pt x="176782" y="120965"/>
                    <a:pt x="176782" y="105713"/>
                  </a:cubicBezTo>
                  <a:cubicBezTo>
                    <a:pt x="176782" y="69094"/>
                    <a:pt x="151249" y="37976"/>
                    <a:pt x="115986" y="27095"/>
                  </a:cubicBezTo>
                  <a:cubicBezTo>
                    <a:pt x="115702" y="12089"/>
                    <a:pt x="103467" y="0"/>
                    <a:pt x="88391" y="0"/>
                  </a:cubicBezTo>
                  <a:cubicBezTo>
                    <a:pt x="73316" y="0"/>
                    <a:pt x="61078" y="12089"/>
                    <a:pt x="60796" y="27095"/>
                  </a:cubicBezTo>
                  <a:cubicBezTo>
                    <a:pt x="25534" y="37976"/>
                    <a:pt x="0" y="69094"/>
                    <a:pt x="0" y="105713"/>
                  </a:cubicBezTo>
                  <a:cubicBezTo>
                    <a:pt x="0" y="151354"/>
                    <a:pt x="39650" y="188490"/>
                    <a:pt x="88391" y="188490"/>
                  </a:cubicBezTo>
                  <a:cubicBezTo>
                    <a:pt x="106669" y="188490"/>
                    <a:pt x="121537" y="200841"/>
                    <a:pt x="121537" y="216018"/>
                  </a:cubicBezTo>
                  <a:cubicBezTo>
                    <a:pt x="121537" y="231196"/>
                    <a:pt x="106669" y="243547"/>
                    <a:pt x="88391" y="243547"/>
                  </a:cubicBezTo>
                  <a:cubicBezTo>
                    <a:pt x="70113" y="243547"/>
                    <a:pt x="55245" y="231196"/>
                    <a:pt x="55245" y="216018"/>
                  </a:cubicBezTo>
                  <a:cubicBezTo>
                    <a:pt x="55245" y="200766"/>
                    <a:pt x="42875" y="188396"/>
                    <a:pt x="27623" y="188396"/>
                  </a:cubicBezTo>
                  <a:cubicBezTo>
                    <a:pt x="12370" y="188396"/>
                    <a:pt x="0" y="200766"/>
                    <a:pt x="0" y="216018"/>
                  </a:cubicBezTo>
                  <a:cubicBezTo>
                    <a:pt x="0" y="252627"/>
                    <a:pt x="25520" y="283739"/>
                    <a:pt x="60769" y="294628"/>
                  </a:cubicBezTo>
                  <a:lnTo>
                    <a:pt x="60769" y="296223"/>
                  </a:lnTo>
                  <a:cubicBezTo>
                    <a:pt x="60769" y="311475"/>
                    <a:pt x="73139" y="323845"/>
                    <a:pt x="88391" y="323845"/>
                  </a:cubicBezTo>
                  <a:cubicBezTo>
                    <a:pt x="103643" y="323845"/>
                    <a:pt x="116014" y="311475"/>
                    <a:pt x="116014" y="296223"/>
                  </a:cubicBezTo>
                  <a:lnTo>
                    <a:pt x="116014" y="294628"/>
                  </a:lnTo>
                  <a:cubicBezTo>
                    <a:pt x="151263" y="283739"/>
                    <a:pt x="176782" y="252627"/>
                    <a:pt x="176782" y="216018"/>
                  </a:cubicBezTo>
                  <a:cubicBezTo>
                    <a:pt x="176782" y="170378"/>
                    <a:pt x="137129" y="133244"/>
                    <a:pt x="88391" y="13324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0"/>
          <p:cNvSpPr/>
          <p:nvPr/>
        </p:nvSpPr>
        <p:spPr>
          <a:xfrm>
            <a:off x="5318761" y="3343265"/>
            <a:ext cx="2635542" cy="1994052"/>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70" name="Google Shape;770;p40"/>
          <p:cNvSpPr/>
          <p:nvPr/>
        </p:nvSpPr>
        <p:spPr>
          <a:xfrm>
            <a:off x="1126451" y="1111489"/>
            <a:ext cx="617423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EXAMPLE</a:t>
            </a:r>
            <a:endParaRPr/>
          </a:p>
        </p:txBody>
      </p:sp>
      <p:sp>
        <p:nvSpPr>
          <p:cNvPr id="771" name="Google Shape;771;p40"/>
          <p:cNvSpPr/>
          <p:nvPr/>
        </p:nvSpPr>
        <p:spPr>
          <a:xfrm>
            <a:off x="1126451" y="3577142"/>
            <a:ext cx="5366161" cy="152629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72" name="Google Shape;772;p40"/>
          <p:cNvSpPr/>
          <p:nvPr/>
        </p:nvSpPr>
        <p:spPr>
          <a:xfrm>
            <a:off x="2530394" y="4016048"/>
            <a:ext cx="477029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24 / 80 x 100 = 30%</a:t>
            </a:r>
            <a:endParaRPr dirty="0"/>
          </a:p>
        </p:txBody>
      </p:sp>
      <p:sp>
        <p:nvSpPr>
          <p:cNvPr id="773" name="Google Shape;773;p40"/>
          <p:cNvSpPr/>
          <p:nvPr/>
        </p:nvSpPr>
        <p:spPr>
          <a:xfrm>
            <a:off x="8171950" y="3961417"/>
            <a:ext cx="3105928" cy="57242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2400" b="1" dirty="0">
                <a:solidFill>
                  <a:srgbClr val="DFBD41"/>
                </a:solidFill>
                <a:latin typeface="Roboto"/>
                <a:ea typeface="Roboto"/>
                <a:cs typeface="Roboto"/>
                <a:sym typeface="Roboto"/>
              </a:rPr>
              <a:t>SMALL PROJECT</a:t>
            </a:r>
            <a:endParaRPr dirty="0">
              <a:solidFill>
                <a:srgbClr val="DFBD41"/>
              </a:solidFill>
            </a:endParaRPr>
          </a:p>
        </p:txBody>
      </p:sp>
      <p:sp>
        <p:nvSpPr>
          <p:cNvPr id="774" name="Google Shape;774;p40"/>
          <p:cNvSpPr/>
          <p:nvPr/>
        </p:nvSpPr>
        <p:spPr>
          <a:xfrm>
            <a:off x="9436100" y="0"/>
            <a:ext cx="2755900" cy="2755900"/>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775" name="Google Shape;775;p40"/>
          <p:cNvPicPr preferRelativeResize="0"/>
          <p:nvPr/>
        </p:nvPicPr>
        <p:blipFill rotWithShape="1">
          <a:blip r:embed="rId3">
            <a:alphaModFix/>
          </a:blip>
          <a:srcRect/>
          <a:stretch/>
        </p:blipFill>
        <p:spPr>
          <a:xfrm>
            <a:off x="6835936" y="3992272"/>
            <a:ext cx="775041" cy="775041"/>
          </a:xfrm>
          <a:prstGeom prst="rect">
            <a:avLst/>
          </a:prstGeom>
          <a:noFill/>
          <a:ln>
            <a:noFill/>
          </a:ln>
        </p:spPr>
      </p:pic>
      <p:grpSp>
        <p:nvGrpSpPr>
          <p:cNvPr id="776" name="Google Shape;776;p40"/>
          <p:cNvGrpSpPr/>
          <p:nvPr/>
        </p:nvGrpSpPr>
        <p:grpSpPr>
          <a:xfrm>
            <a:off x="10106699" y="581385"/>
            <a:ext cx="1414703" cy="1414254"/>
            <a:chOff x="10358198" y="350849"/>
            <a:chExt cx="1414703" cy="1414254"/>
          </a:xfrm>
          <a:solidFill>
            <a:srgbClr val="DFBD41"/>
          </a:solidFill>
        </p:grpSpPr>
        <p:sp>
          <p:nvSpPr>
            <p:cNvPr id="777" name="Google Shape;777;p40"/>
            <p:cNvSpPr/>
            <p:nvPr/>
          </p:nvSpPr>
          <p:spPr>
            <a:xfrm>
              <a:off x="11474132" y="759657"/>
              <a:ext cx="55245" cy="55245"/>
            </a:xfrm>
            <a:custGeom>
              <a:avLst/>
              <a:gdLst/>
              <a:ahLst/>
              <a:cxnLst/>
              <a:rect l="l" t="t" r="r" b="b"/>
              <a:pathLst>
                <a:path w="55245" h="55245" extrusionOk="0">
                  <a:moveTo>
                    <a:pt x="47149" y="8093"/>
                  </a:moveTo>
                  <a:cubicBezTo>
                    <a:pt x="42016" y="2954"/>
                    <a:pt x="34887" y="0"/>
                    <a:pt x="27623" y="0"/>
                  </a:cubicBezTo>
                  <a:cubicBezTo>
                    <a:pt x="20358" y="0"/>
                    <a:pt x="13232" y="2954"/>
                    <a:pt x="8093" y="8093"/>
                  </a:cubicBezTo>
                  <a:cubicBezTo>
                    <a:pt x="2956" y="13232"/>
                    <a:pt x="0" y="20358"/>
                    <a:pt x="0" y="27623"/>
                  </a:cubicBezTo>
                  <a:cubicBezTo>
                    <a:pt x="0" y="34887"/>
                    <a:pt x="2954" y="42013"/>
                    <a:pt x="8093" y="47149"/>
                  </a:cubicBezTo>
                  <a:cubicBezTo>
                    <a:pt x="13230" y="52286"/>
                    <a:pt x="20358" y="55245"/>
                    <a:pt x="27623" y="55245"/>
                  </a:cubicBezTo>
                  <a:cubicBezTo>
                    <a:pt x="34887" y="55245"/>
                    <a:pt x="42013" y="52289"/>
                    <a:pt x="47149" y="47149"/>
                  </a:cubicBezTo>
                  <a:cubicBezTo>
                    <a:pt x="52286" y="42016"/>
                    <a:pt x="55245" y="34887"/>
                    <a:pt x="55245" y="27623"/>
                  </a:cubicBezTo>
                  <a:cubicBezTo>
                    <a:pt x="55245" y="20358"/>
                    <a:pt x="52289" y="13230"/>
                    <a:pt x="47149" y="809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78" name="Google Shape;778;p40"/>
            <p:cNvSpPr/>
            <p:nvPr/>
          </p:nvSpPr>
          <p:spPr>
            <a:xfrm>
              <a:off x="10358198" y="350849"/>
              <a:ext cx="1171182" cy="1414254"/>
            </a:xfrm>
            <a:custGeom>
              <a:avLst/>
              <a:gdLst/>
              <a:ahLst/>
              <a:cxnLst/>
              <a:rect l="l" t="t" r="r" b="b"/>
              <a:pathLst>
                <a:path w="1171182" h="1414254" extrusionOk="0">
                  <a:moveTo>
                    <a:pt x="1143557" y="354944"/>
                  </a:moveTo>
                  <a:cubicBezTo>
                    <a:pt x="1158810" y="354944"/>
                    <a:pt x="1171180" y="342573"/>
                    <a:pt x="1171180" y="327321"/>
                  </a:cubicBezTo>
                  <a:lnTo>
                    <a:pt x="1171180" y="82865"/>
                  </a:lnTo>
                  <a:cubicBezTo>
                    <a:pt x="1171180" y="37172"/>
                    <a:pt x="1134005" y="0"/>
                    <a:pt x="1088312" y="0"/>
                  </a:cubicBezTo>
                  <a:lnTo>
                    <a:pt x="82868" y="0"/>
                  </a:lnTo>
                  <a:cubicBezTo>
                    <a:pt x="37175" y="-3"/>
                    <a:pt x="0" y="37172"/>
                    <a:pt x="0" y="82865"/>
                  </a:cubicBezTo>
                  <a:lnTo>
                    <a:pt x="0" y="1331387"/>
                  </a:lnTo>
                  <a:cubicBezTo>
                    <a:pt x="0" y="1377080"/>
                    <a:pt x="37175" y="1414254"/>
                    <a:pt x="82868" y="1414254"/>
                  </a:cubicBezTo>
                  <a:lnTo>
                    <a:pt x="1088315" y="1414254"/>
                  </a:lnTo>
                  <a:cubicBezTo>
                    <a:pt x="1134008" y="1414254"/>
                    <a:pt x="1171183" y="1377080"/>
                    <a:pt x="1171183" y="1331387"/>
                  </a:cubicBezTo>
                  <a:lnTo>
                    <a:pt x="1171183" y="1207324"/>
                  </a:lnTo>
                  <a:cubicBezTo>
                    <a:pt x="1171183" y="1192072"/>
                    <a:pt x="1158812" y="1179701"/>
                    <a:pt x="1143560" y="1179701"/>
                  </a:cubicBezTo>
                  <a:cubicBezTo>
                    <a:pt x="1128308" y="1179701"/>
                    <a:pt x="1115937" y="1192072"/>
                    <a:pt x="1115937" y="1207324"/>
                  </a:cubicBezTo>
                  <a:lnTo>
                    <a:pt x="1115937" y="1331387"/>
                  </a:lnTo>
                  <a:cubicBezTo>
                    <a:pt x="1115937" y="1346617"/>
                    <a:pt x="1103545" y="1359009"/>
                    <a:pt x="1088315" y="1359009"/>
                  </a:cubicBezTo>
                  <a:lnTo>
                    <a:pt x="82868" y="1359009"/>
                  </a:lnTo>
                  <a:cubicBezTo>
                    <a:pt x="67638" y="1359009"/>
                    <a:pt x="55245" y="1346617"/>
                    <a:pt x="55245" y="1331387"/>
                  </a:cubicBezTo>
                  <a:lnTo>
                    <a:pt x="55245" y="82865"/>
                  </a:lnTo>
                  <a:cubicBezTo>
                    <a:pt x="55245" y="67635"/>
                    <a:pt x="67638" y="55242"/>
                    <a:pt x="82868" y="55242"/>
                  </a:cubicBezTo>
                  <a:lnTo>
                    <a:pt x="1088315" y="55242"/>
                  </a:lnTo>
                  <a:cubicBezTo>
                    <a:pt x="1103545" y="55242"/>
                    <a:pt x="1115937" y="67635"/>
                    <a:pt x="1115937" y="82865"/>
                  </a:cubicBezTo>
                  <a:lnTo>
                    <a:pt x="1115937" y="327321"/>
                  </a:lnTo>
                  <a:cubicBezTo>
                    <a:pt x="1115935" y="342573"/>
                    <a:pt x="1128305" y="354944"/>
                    <a:pt x="1143557" y="35494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79" name="Google Shape;779;p40"/>
            <p:cNvSpPr/>
            <p:nvPr/>
          </p:nvSpPr>
          <p:spPr>
            <a:xfrm>
              <a:off x="10551553" y="511407"/>
              <a:ext cx="1221348" cy="1091746"/>
            </a:xfrm>
            <a:custGeom>
              <a:avLst/>
              <a:gdLst/>
              <a:ahLst/>
              <a:cxnLst/>
              <a:rect l="l" t="t" r="r" b="b"/>
              <a:pathLst>
                <a:path w="1221348" h="1091746" extrusionOk="0">
                  <a:moveTo>
                    <a:pt x="1197076" y="950409"/>
                  </a:moveTo>
                  <a:lnTo>
                    <a:pt x="1054586" y="807919"/>
                  </a:lnTo>
                  <a:cubicBezTo>
                    <a:pt x="1079119" y="764119"/>
                    <a:pt x="1093139" y="713667"/>
                    <a:pt x="1093139" y="659994"/>
                  </a:cubicBezTo>
                  <a:cubicBezTo>
                    <a:pt x="1093139" y="492551"/>
                    <a:pt x="956916" y="356325"/>
                    <a:pt x="789470" y="356325"/>
                  </a:cubicBezTo>
                  <a:cubicBezTo>
                    <a:pt x="787798" y="356325"/>
                    <a:pt x="786135" y="356361"/>
                    <a:pt x="784472" y="356389"/>
                  </a:cubicBezTo>
                  <a:lnTo>
                    <a:pt x="784472" y="204402"/>
                  </a:lnTo>
                  <a:cubicBezTo>
                    <a:pt x="784472" y="189150"/>
                    <a:pt x="772101" y="176780"/>
                    <a:pt x="756849" y="176780"/>
                  </a:cubicBezTo>
                  <a:lnTo>
                    <a:pt x="595413" y="176780"/>
                  </a:lnTo>
                  <a:lnTo>
                    <a:pt x="595413" y="27623"/>
                  </a:lnTo>
                  <a:cubicBezTo>
                    <a:pt x="595413" y="12370"/>
                    <a:pt x="583042" y="0"/>
                    <a:pt x="567790" y="0"/>
                  </a:cubicBezTo>
                  <a:lnTo>
                    <a:pt x="378734" y="0"/>
                  </a:lnTo>
                  <a:cubicBezTo>
                    <a:pt x="363482" y="0"/>
                    <a:pt x="351111" y="12370"/>
                    <a:pt x="351111" y="27623"/>
                  </a:cubicBezTo>
                  <a:lnTo>
                    <a:pt x="351111" y="193356"/>
                  </a:lnTo>
                  <a:lnTo>
                    <a:pt x="189675" y="193356"/>
                  </a:lnTo>
                  <a:cubicBezTo>
                    <a:pt x="174423" y="193356"/>
                    <a:pt x="162052" y="205726"/>
                    <a:pt x="162052" y="220978"/>
                  </a:cubicBezTo>
                  <a:lnTo>
                    <a:pt x="162052" y="370138"/>
                  </a:lnTo>
                  <a:lnTo>
                    <a:pt x="27623" y="370138"/>
                  </a:lnTo>
                  <a:cubicBezTo>
                    <a:pt x="12370" y="370138"/>
                    <a:pt x="0" y="382508"/>
                    <a:pt x="0" y="397761"/>
                  </a:cubicBezTo>
                  <a:lnTo>
                    <a:pt x="0" y="546920"/>
                  </a:lnTo>
                  <a:cubicBezTo>
                    <a:pt x="0" y="562173"/>
                    <a:pt x="12370" y="574543"/>
                    <a:pt x="27623" y="574543"/>
                  </a:cubicBezTo>
                  <a:lnTo>
                    <a:pt x="498058" y="574543"/>
                  </a:lnTo>
                  <a:cubicBezTo>
                    <a:pt x="490092" y="601663"/>
                    <a:pt x="485798" y="630335"/>
                    <a:pt x="485798" y="659997"/>
                  </a:cubicBezTo>
                  <a:cubicBezTo>
                    <a:pt x="485798" y="827440"/>
                    <a:pt x="622021" y="963666"/>
                    <a:pt x="789467" y="963666"/>
                  </a:cubicBezTo>
                  <a:cubicBezTo>
                    <a:pt x="843140" y="963666"/>
                    <a:pt x="893594" y="949652"/>
                    <a:pt x="937392" y="925113"/>
                  </a:cubicBezTo>
                  <a:lnTo>
                    <a:pt x="1078948" y="1066666"/>
                  </a:lnTo>
                  <a:cubicBezTo>
                    <a:pt x="1095623" y="1083344"/>
                    <a:pt x="1117300" y="1091749"/>
                    <a:pt x="1138885" y="1091747"/>
                  </a:cubicBezTo>
                  <a:cubicBezTo>
                    <a:pt x="1159028" y="1091747"/>
                    <a:pt x="1179091" y="1084427"/>
                    <a:pt x="1194920" y="1069683"/>
                  </a:cubicBezTo>
                  <a:cubicBezTo>
                    <a:pt x="1211551" y="1054196"/>
                    <a:pt x="1220929" y="1033169"/>
                    <a:pt x="1221336" y="1010487"/>
                  </a:cubicBezTo>
                  <a:cubicBezTo>
                    <a:pt x="1221736" y="987788"/>
                    <a:pt x="1213121" y="966457"/>
                    <a:pt x="1197076" y="950409"/>
                  </a:cubicBezTo>
                  <a:close/>
                  <a:moveTo>
                    <a:pt x="162050" y="519298"/>
                  </a:moveTo>
                  <a:lnTo>
                    <a:pt x="55245" y="519298"/>
                  </a:lnTo>
                  <a:lnTo>
                    <a:pt x="55245" y="425383"/>
                  </a:lnTo>
                  <a:lnTo>
                    <a:pt x="162052" y="425383"/>
                  </a:lnTo>
                  <a:lnTo>
                    <a:pt x="162052" y="519298"/>
                  </a:lnTo>
                  <a:close/>
                  <a:moveTo>
                    <a:pt x="351109" y="519298"/>
                  </a:moveTo>
                  <a:lnTo>
                    <a:pt x="217295" y="519298"/>
                  </a:lnTo>
                  <a:lnTo>
                    <a:pt x="217295" y="397761"/>
                  </a:lnTo>
                  <a:lnTo>
                    <a:pt x="217295" y="248601"/>
                  </a:lnTo>
                  <a:lnTo>
                    <a:pt x="351109" y="248601"/>
                  </a:lnTo>
                  <a:lnTo>
                    <a:pt x="351109" y="519298"/>
                  </a:lnTo>
                  <a:close/>
                  <a:moveTo>
                    <a:pt x="406351" y="519298"/>
                  </a:moveTo>
                  <a:lnTo>
                    <a:pt x="406351" y="220978"/>
                  </a:lnTo>
                  <a:lnTo>
                    <a:pt x="406351" y="55245"/>
                  </a:lnTo>
                  <a:lnTo>
                    <a:pt x="540165" y="55245"/>
                  </a:lnTo>
                  <a:lnTo>
                    <a:pt x="540165" y="204405"/>
                  </a:lnTo>
                  <a:lnTo>
                    <a:pt x="540165" y="304415"/>
                  </a:lnTo>
                  <a:lnTo>
                    <a:pt x="540165" y="342167"/>
                  </a:lnTo>
                  <a:cubicBezTo>
                    <a:pt x="540165" y="357420"/>
                    <a:pt x="552535" y="369790"/>
                    <a:pt x="567787" y="369790"/>
                  </a:cubicBezTo>
                  <a:cubicBezTo>
                    <a:pt x="583040" y="369790"/>
                    <a:pt x="595410" y="357420"/>
                    <a:pt x="595410" y="342167"/>
                  </a:cubicBezTo>
                  <a:lnTo>
                    <a:pt x="595410" y="304415"/>
                  </a:lnTo>
                  <a:lnTo>
                    <a:pt x="595410" y="232028"/>
                  </a:lnTo>
                  <a:lnTo>
                    <a:pt x="729226" y="232028"/>
                  </a:lnTo>
                  <a:lnTo>
                    <a:pt x="729226" y="362338"/>
                  </a:lnTo>
                  <a:cubicBezTo>
                    <a:pt x="638473" y="380676"/>
                    <a:pt x="562272" y="439610"/>
                    <a:pt x="520431" y="519298"/>
                  </a:cubicBezTo>
                  <a:lnTo>
                    <a:pt x="406351" y="519298"/>
                  </a:lnTo>
                  <a:close/>
                  <a:moveTo>
                    <a:pt x="789467" y="908421"/>
                  </a:moveTo>
                  <a:cubicBezTo>
                    <a:pt x="652487" y="908421"/>
                    <a:pt x="541041" y="796975"/>
                    <a:pt x="541041" y="659994"/>
                  </a:cubicBezTo>
                  <a:cubicBezTo>
                    <a:pt x="541041" y="523014"/>
                    <a:pt x="652484" y="411568"/>
                    <a:pt x="789467" y="411568"/>
                  </a:cubicBezTo>
                  <a:cubicBezTo>
                    <a:pt x="926450" y="411568"/>
                    <a:pt x="1037894" y="523011"/>
                    <a:pt x="1037894" y="659994"/>
                  </a:cubicBezTo>
                  <a:cubicBezTo>
                    <a:pt x="1037894" y="796977"/>
                    <a:pt x="926450" y="908421"/>
                    <a:pt x="789467" y="908421"/>
                  </a:cubicBezTo>
                  <a:close/>
                  <a:moveTo>
                    <a:pt x="1157268" y="1029254"/>
                  </a:moveTo>
                  <a:cubicBezTo>
                    <a:pt x="1146528" y="1039256"/>
                    <a:pt x="1128924" y="1038513"/>
                    <a:pt x="1118013" y="1027599"/>
                  </a:cubicBezTo>
                  <a:lnTo>
                    <a:pt x="983668" y="893255"/>
                  </a:lnTo>
                  <a:cubicBezTo>
                    <a:pt x="997835" y="881437"/>
                    <a:pt x="1010915" y="868362"/>
                    <a:pt x="1022733" y="854190"/>
                  </a:cubicBezTo>
                  <a:lnTo>
                    <a:pt x="1158014" y="989468"/>
                  </a:lnTo>
                  <a:cubicBezTo>
                    <a:pt x="1163363" y="994817"/>
                    <a:pt x="1166237" y="1001930"/>
                    <a:pt x="1166101" y="1009495"/>
                  </a:cubicBezTo>
                  <a:cubicBezTo>
                    <a:pt x="1165960" y="1017063"/>
                    <a:pt x="1162830" y="1024076"/>
                    <a:pt x="1157268" y="102925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0" name="Google Shape;780;p40"/>
            <p:cNvSpPr/>
            <p:nvPr/>
          </p:nvSpPr>
          <p:spPr>
            <a:xfrm>
              <a:off x="11223204" y="1026590"/>
              <a:ext cx="203775" cy="318341"/>
            </a:xfrm>
            <a:custGeom>
              <a:avLst/>
              <a:gdLst/>
              <a:ahLst/>
              <a:cxnLst/>
              <a:rect l="l" t="t" r="r" b="b"/>
              <a:pathLst>
                <a:path w="203775" h="318341" extrusionOk="0">
                  <a:moveTo>
                    <a:pt x="189728" y="3573"/>
                  </a:moveTo>
                  <a:cubicBezTo>
                    <a:pt x="176446" y="-3923"/>
                    <a:pt x="159594" y="757"/>
                    <a:pt x="152095" y="14048"/>
                  </a:cubicBezTo>
                  <a:lnTo>
                    <a:pt x="3574" y="277133"/>
                  </a:lnTo>
                  <a:cubicBezTo>
                    <a:pt x="-3926" y="290417"/>
                    <a:pt x="761" y="307267"/>
                    <a:pt x="14048" y="314766"/>
                  </a:cubicBezTo>
                  <a:cubicBezTo>
                    <a:pt x="18339" y="317189"/>
                    <a:pt x="23001" y="318341"/>
                    <a:pt x="27601" y="318341"/>
                  </a:cubicBezTo>
                  <a:cubicBezTo>
                    <a:pt x="37239" y="318341"/>
                    <a:pt x="46603" y="313288"/>
                    <a:pt x="51679" y="304294"/>
                  </a:cubicBezTo>
                  <a:lnTo>
                    <a:pt x="200201" y="41209"/>
                  </a:lnTo>
                  <a:cubicBezTo>
                    <a:pt x="207702" y="27918"/>
                    <a:pt x="203013" y="11072"/>
                    <a:pt x="189728" y="357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1" name="Google Shape;781;p40"/>
            <p:cNvSpPr/>
            <p:nvPr/>
          </p:nvSpPr>
          <p:spPr>
            <a:xfrm>
              <a:off x="11354667" y="1194984"/>
              <a:ext cx="165732" cy="165732"/>
            </a:xfrm>
            <a:custGeom>
              <a:avLst/>
              <a:gdLst/>
              <a:ahLst/>
              <a:cxnLst/>
              <a:rect l="l" t="t" r="r" b="b"/>
              <a:pathLst>
                <a:path w="165732" h="165732" extrusionOk="0">
                  <a:moveTo>
                    <a:pt x="82868" y="0"/>
                  </a:moveTo>
                  <a:cubicBezTo>
                    <a:pt x="37175" y="0"/>
                    <a:pt x="0" y="37175"/>
                    <a:pt x="0" y="82868"/>
                  </a:cubicBezTo>
                  <a:cubicBezTo>
                    <a:pt x="0" y="128561"/>
                    <a:pt x="37175" y="165733"/>
                    <a:pt x="82868" y="165733"/>
                  </a:cubicBezTo>
                  <a:cubicBezTo>
                    <a:pt x="128561" y="165733"/>
                    <a:pt x="165733" y="128558"/>
                    <a:pt x="165733" y="82868"/>
                  </a:cubicBezTo>
                  <a:cubicBezTo>
                    <a:pt x="165736" y="37172"/>
                    <a:pt x="128561"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101" y="110488"/>
                    <a:pt x="82868" y="110488"/>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2" name="Google Shape;782;p40"/>
            <p:cNvSpPr/>
            <p:nvPr/>
          </p:nvSpPr>
          <p:spPr>
            <a:xfrm>
              <a:off x="11161638" y="982085"/>
              <a:ext cx="165732" cy="165735"/>
            </a:xfrm>
            <a:custGeom>
              <a:avLst/>
              <a:gdLst/>
              <a:ahLst/>
              <a:cxnLst/>
              <a:rect l="l" t="t" r="r" b="b"/>
              <a:pathLst>
                <a:path w="165732" h="165735" extrusionOk="0">
                  <a:moveTo>
                    <a:pt x="82868" y="0"/>
                  </a:moveTo>
                  <a:cubicBezTo>
                    <a:pt x="37175" y="0"/>
                    <a:pt x="0" y="37175"/>
                    <a:pt x="0" y="82868"/>
                  </a:cubicBezTo>
                  <a:cubicBezTo>
                    <a:pt x="0" y="128561"/>
                    <a:pt x="37175" y="165736"/>
                    <a:pt x="82868" y="165736"/>
                  </a:cubicBezTo>
                  <a:cubicBezTo>
                    <a:pt x="128561" y="165736"/>
                    <a:pt x="165733" y="128561"/>
                    <a:pt x="165733" y="82868"/>
                  </a:cubicBezTo>
                  <a:cubicBezTo>
                    <a:pt x="165733" y="37175"/>
                    <a:pt x="128558"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098" y="110488"/>
                    <a:pt x="82868" y="110488"/>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3" name="Google Shape;783;p40"/>
            <p:cNvSpPr/>
            <p:nvPr/>
          </p:nvSpPr>
          <p:spPr>
            <a:xfrm>
              <a:off x="10507357" y="1560698"/>
              <a:ext cx="820013" cy="55245"/>
            </a:xfrm>
            <a:custGeom>
              <a:avLst/>
              <a:gdLst/>
              <a:ahLst/>
              <a:cxnLst/>
              <a:rect l="l" t="t" r="r" b="b"/>
              <a:pathLst>
                <a:path w="820013" h="55245" extrusionOk="0">
                  <a:moveTo>
                    <a:pt x="792391" y="0"/>
                  </a:moveTo>
                  <a:lnTo>
                    <a:pt x="27623" y="0"/>
                  </a:lnTo>
                  <a:cubicBezTo>
                    <a:pt x="12370" y="0"/>
                    <a:pt x="0" y="12370"/>
                    <a:pt x="0" y="27623"/>
                  </a:cubicBezTo>
                  <a:cubicBezTo>
                    <a:pt x="0" y="42875"/>
                    <a:pt x="12370" y="55245"/>
                    <a:pt x="27623" y="55245"/>
                  </a:cubicBezTo>
                  <a:lnTo>
                    <a:pt x="792391" y="55245"/>
                  </a:lnTo>
                  <a:cubicBezTo>
                    <a:pt x="807643" y="55245"/>
                    <a:pt x="820013" y="42875"/>
                    <a:pt x="820013" y="27623"/>
                  </a:cubicBezTo>
                  <a:cubicBezTo>
                    <a:pt x="820013" y="12370"/>
                    <a:pt x="807643" y="0"/>
                    <a:pt x="792391"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4" name="Google Shape;784;p40"/>
            <p:cNvSpPr/>
            <p:nvPr/>
          </p:nvSpPr>
          <p:spPr>
            <a:xfrm>
              <a:off x="10744895" y="1406015"/>
              <a:ext cx="226515" cy="55245"/>
            </a:xfrm>
            <a:custGeom>
              <a:avLst/>
              <a:gdLst/>
              <a:ahLst/>
              <a:cxnLst/>
              <a:rect l="l" t="t" r="r" b="b"/>
              <a:pathLst>
                <a:path w="226515" h="55245" extrusionOk="0">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5" name="Google Shape;785;p40"/>
            <p:cNvSpPr/>
            <p:nvPr/>
          </p:nvSpPr>
          <p:spPr>
            <a:xfrm>
              <a:off x="11017454" y="1406015"/>
              <a:ext cx="55245" cy="55245"/>
            </a:xfrm>
            <a:custGeom>
              <a:avLst/>
              <a:gdLst/>
              <a:ahLst/>
              <a:cxnLst/>
              <a:rect l="l" t="t" r="r" b="b"/>
              <a:pathLst>
                <a:path w="55245" h="55245" extrusionOk="0">
                  <a:moveTo>
                    <a:pt x="47152" y="8093"/>
                  </a:moveTo>
                  <a:cubicBezTo>
                    <a:pt x="42016" y="2957"/>
                    <a:pt x="34887" y="0"/>
                    <a:pt x="27623" y="0"/>
                  </a:cubicBezTo>
                  <a:cubicBezTo>
                    <a:pt x="20358" y="0"/>
                    <a:pt x="13232" y="2954"/>
                    <a:pt x="8093" y="8093"/>
                  </a:cubicBezTo>
                  <a:cubicBezTo>
                    <a:pt x="2929" y="13230"/>
                    <a:pt x="0" y="20358"/>
                    <a:pt x="0" y="27623"/>
                  </a:cubicBezTo>
                  <a:cubicBezTo>
                    <a:pt x="0" y="34887"/>
                    <a:pt x="2929" y="42013"/>
                    <a:pt x="8093" y="47149"/>
                  </a:cubicBezTo>
                  <a:cubicBezTo>
                    <a:pt x="13230" y="52286"/>
                    <a:pt x="20334" y="55245"/>
                    <a:pt x="27623" y="55245"/>
                  </a:cubicBezTo>
                  <a:cubicBezTo>
                    <a:pt x="34887" y="55245"/>
                    <a:pt x="42013" y="52289"/>
                    <a:pt x="47152" y="47149"/>
                  </a:cubicBezTo>
                  <a:cubicBezTo>
                    <a:pt x="52286" y="42016"/>
                    <a:pt x="55245" y="34887"/>
                    <a:pt x="55245" y="27623"/>
                  </a:cubicBezTo>
                  <a:cubicBezTo>
                    <a:pt x="55245" y="20356"/>
                    <a:pt x="52292" y="13230"/>
                    <a:pt x="47152" y="8093"/>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6" name="Google Shape;786;p40"/>
            <p:cNvSpPr/>
            <p:nvPr/>
          </p:nvSpPr>
          <p:spPr>
            <a:xfrm>
              <a:off x="10744895" y="1251329"/>
              <a:ext cx="226515" cy="55245"/>
            </a:xfrm>
            <a:custGeom>
              <a:avLst/>
              <a:gdLst/>
              <a:ahLst/>
              <a:cxnLst/>
              <a:rect l="l" t="t" r="r" b="b"/>
              <a:pathLst>
                <a:path w="226515" h="55245" extrusionOk="0">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87" name="Google Shape;787;p40"/>
            <p:cNvSpPr/>
            <p:nvPr/>
          </p:nvSpPr>
          <p:spPr>
            <a:xfrm>
              <a:off x="10507357" y="1188494"/>
              <a:ext cx="176782" cy="323845"/>
            </a:xfrm>
            <a:custGeom>
              <a:avLst/>
              <a:gdLst/>
              <a:ahLst/>
              <a:cxnLst/>
              <a:rect l="l" t="t" r="r" b="b"/>
              <a:pathLst>
                <a:path w="176782" h="323845" extrusionOk="0">
                  <a:moveTo>
                    <a:pt x="88391" y="133244"/>
                  </a:moveTo>
                  <a:cubicBezTo>
                    <a:pt x="70113" y="133244"/>
                    <a:pt x="55245" y="120893"/>
                    <a:pt x="55245" y="105713"/>
                  </a:cubicBezTo>
                  <a:cubicBezTo>
                    <a:pt x="55245" y="90533"/>
                    <a:pt x="70113" y="78184"/>
                    <a:pt x="88391" y="78184"/>
                  </a:cubicBezTo>
                  <a:cubicBezTo>
                    <a:pt x="106669" y="78184"/>
                    <a:pt x="121537" y="90535"/>
                    <a:pt x="121537" y="105713"/>
                  </a:cubicBezTo>
                  <a:cubicBezTo>
                    <a:pt x="121537" y="120965"/>
                    <a:pt x="133908" y="133336"/>
                    <a:pt x="149160" y="133336"/>
                  </a:cubicBezTo>
                  <a:cubicBezTo>
                    <a:pt x="164412" y="133336"/>
                    <a:pt x="176782" y="120965"/>
                    <a:pt x="176782" y="105713"/>
                  </a:cubicBezTo>
                  <a:cubicBezTo>
                    <a:pt x="176782" y="69094"/>
                    <a:pt x="151249" y="37976"/>
                    <a:pt x="115986" y="27095"/>
                  </a:cubicBezTo>
                  <a:cubicBezTo>
                    <a:pt x="115702" y="12089"/>
                    <a:pt x="103467" y="0"/>
                    <a:pt x="88391" y="0"/>
                  </a:cubicBezTo>
                  <a:cubicBezTo>
                    <a:pt x="73316" y="0"/>
                    <a:pt x="61078" y="12089"/>
                    <a:pt x="60796" y="27095"/>
                  </a:cubicBezTo>
                  <a:cubicBezTo>
                    <a:pt x="25534" y="37976"/>
                    <a:pt x="0" y="69094"/>
                    <a:pt x="0" y="105713"/>
                  </a:cubicBezTo>
                  <a:cubicBezTo>
                    <a:pt x="0" y="151354"/>
                    <a:pt x="39650" y="188490"/>
                    <a:pt x="88391" y="188490"/>
                  </a:cubicBezTo>
                  <a:cubicBezTo>
                    <a:pt x="106669" y="188490"/>
                    <a:pt x="121537" y="200841"/>
                    <a:pt x="121537" y="216018"/>
                  </a:cubicBezTo>
                  <a:cubicBezTo>
                    <a:pt x="121537" y="231196"/>
                    <a:pt x="106669" y="243547"/>
                    <a:pt x="88391" y="243547"/>
                  </a:cubicBezTo>
                  <a:cubicBezTo>
                    <a:pt x="70113" y="243547"/>
                    <a:pt x="55245" y="231196"/>
                    <a:pt x="55245" y="216018"/>
                  </a:cubicBezTo>
                  <a:cubicBezTo>
                    <a:pt x="55245" y="200766"/>
                    <a:pt x="42875" y="188396"/>
                    <a:pt x="27623" y="188396"/>
                  </a:cubicBezTo>
                  <a:cubicBezTo>
                    <a:pt x="12370" y="188396"/>
                    <a:pt x="0" y="200766"/>
                    <a:pt x="0" y="216018"/>
                  </a:cubicBezTo>
                  <a:cubicBezTo>
                    <a:pt x="0" y="252627"/>
                    <a:pt x="25520" y="283739"/>
                    <a:pt x="60769" y="294628"/>
                  </a:cubicBezTo>
                  <a:lnTo>
                    <a:pt x="60769" y="296223"/>
                  </a:lnTo>
                  <a:cubicBezTo>
                    <a:pt x="60769" y="311475"/>
                    <a:pt x="73139" y="323845"/>
                    <a:pt x="88391" y="323845"/>
                  </a:cubicBezTo>
                  <a:cubicBezTo>
                    <a:pt x="103643" y="323845"/>
                    <a:pt x="116014" y="311475"/>
                    <a:pt x="116014" y="296223"/>
                  </a:cubicBezTo>
                  <a:lnTo>
                    <a:pt x="116014" y="294628"/>
                  </a:lnTo>
                  <a:cubicBezTo>
                    <a:pt x="151263" y="283739"/>
                    <a:pt x="176782" y="252627"/>
                    <a:pt x="176782" y="216018"/>
                  </a:cubicBezTo>
                  <a:cubicBezTo>
                    <a:pt x="176782" y="170378"/>
                    <a:pt x="137129" y="133244"/>
                    <a:pt x="88391" y="133244"/>
                  </a:cubicBezTo>
                  <a:close/>
                </a:path>
              </a:pathLst>
            </a:custGeom>
            <a:grp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1"/>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93" name="Google Shape;793;p41"/>
          <p:cNvSpPr/>
          <p:nvPr/>
        </p:nvSpPr>
        <p:spPr>
          <a:xfrm>
            <a:off x="525517" y="1712687"/>
            <a:ext cx="11172296" cy="357401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94" name="Google Shape;794;p41"/>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WEIGHTED VALUES</a:t>
            </a:r>
            <a:endParaRPr dirty="0">
              <a:solidFill>
                <a:schemeClr val="bg1"/>
              </a:solidFill>
            </a:endParaRPr>
          </a:p>
        </p:txBody>
      </p:sp>
      <p:pic>
        <p:nvPicPr>
          <p:cNvPr id="3" name="Picture 2" descr="Table&#10;&#10;Description automatically generated">
            <a:extLst>
              <a:ext uri="{FF2B5EF4-FFF2-40B4-BE49-F238E27FC236}">
                <a16:creationId xmlns:a16="http://schemas.microsoft.com/office/drawing/2014/main" id="{424F1C81-FAE2-AC44-9B38-A5A72A08A312}"/>
              </a:ext>
            </a:extLst>
          </p:cNvPr>
          <p:cNvPicPr>
            <a:picLocks noChangeAspect="1"/>
          </p:cNvPicPr>
          <p:nvPr/>
        </p:nvPicPr>
        <p:blipFill>
          <a:blip r:embed="rId3"/>
          <a:stretch>
            <a:fillRect/>
          </a:stretch>
        </p:blipFill>
        <p:spPr>
          <a:xfrm>
            <a:off x="894206" y="2428863"/>
            <a:ext cx="10434918" cy="21416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0"/>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2918687"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01</a:t>
            </a:r>
            <a:endParaRPr dirty="0">
              <a:solidFill>
                <a:srgbClr val="DFBD41"/>
              </a:solidFill>
            </a:endParaRPr>
          </a:p>
        </p:txBody>
      </p:sp>
      <p:sp>
        <p:nvSpPr>
          <p:cNvPr id="280" name="Google Shape;280;p10"/>
          <p:cNvSpPr/>
          <p:nvPr/>
        </p:nvSpPr>
        <p:spPr>
          <a:xfrm>
            <a:off x="2457545" y="2948288"/>
            <a:ext cx="3900763"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BUSINESS MODELNG</a:t>
            </a:r>
            <a:endParaRPr dirty="0"/>
          </a:p>
        </p:txBody>
      </p:sp>
      <p:grpSp>
        <p:nvGrpSpPr>
          <p:cNvPr id="281" name="Google Shape;281;p10"/>
          <p:cNvGrpSpPr/>
          <p:nvPr/>
        </p:nvGrpSpPr>
        <p:grpSpPr>
          <a:xfrm>
            <a:off x="6404525" y="2153730"/>
            <a:ext cx="3737957" cy="1531025"/>
            <a:chOff x="785586" y="659717"/>
            <a:chExt cx="2159000" cy="1531025"/>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ONE</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367672" y="1558747"/>
            <a:ext cx="7963998" cy="41799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MODEL CHECK LIST</a:t>
            </a:r>
            <a:endParaRPr dirty="0">
              <a:solidFill>
                <a:schemeClr val="bg1"/>
              </a:solidFill>
            </a:endParaRPr>
          </a:p>
        </p:txBody>
      </p:sp>
      <p:pic>
        <p:nvPicPr>
          <p:cNvPr id="7" name="Picture 6" descr="Table&#10;&#10;Description automatically generated">
            <a:extLst>
              <a:ext uri="{FF2B5EF4-FFF2-40B4-BE49-F238E27FC236}">
                <a16:creationId xmlns:a16="http://schemas.microsoft.com/office/drawing/2014/main" id="{B7D9D6E7-BF90-4F44-8AD6-98FC30334B61}"/>
              </a:ext>
            </a:extLst>
          </p:cNvPr>
          <p:cNvPicPr>
            <a:picLocks noChangeAspect="1"/>
          </p:cNvPicPr>
          <p:nvPr/>
        </p:nvPicPr>
        <p:blipFill>
          <a:blip r:embed="rId3"/>
          <a:stretch>
            <a:fillRect/>
          </a:stretch>
        </p:blipFill>
        <p:spPr>
          <a:xfrm>
            <a:off x="1620819" y="1558747"/>
            <a:ext cx="8950361" cy="4866759"/>
          </a:xfrm>
          <a:prstGeom prst="rect">
            <a:avLst/>
          </a:prstGeom>
        </p:spPr>
      </p:pic>
      <p:sp>
        <p:nvSpPr>
          <p:cNvPr id="6" name="Freeform 5">
            <a:extLst>
              <a:ext uri="{FF2B5EF4-FFF2-40B4-BE49-F238E27FC236}">
                <a16:creationId xmlns:a16="http://schemas.microsoft.com/office/drawing/2014/main" id="{CF909831-BC37-C841-974D-648FB8936339}"/>
              </a:ext>
            </a:extLst>
          </p:cNvPr>
          <p:cNvSpPr/>
          <p:nvPr/>
        </p:nvSpPr>
        <p:spPr>
          <a:xfrm>
            <a:off x="8980534" y="199454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5B835262-BACE-8242-AD3D-BA3B55BACCF4}"/>
              </a:ext>
            </a:extLst>
          </p:cNvPr>
          <p:cNvSpPr/>
          <p:nvPr/>
        </p:nvSpPr>
        <p:spPr>
          <a:xfrm>
            <a:off x="8980534" y="260918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9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1"/>
            <a:ext cx="1911095" cy="1837943"/>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0" name="Google Shape;190;p7"/>
          <p:cNvSpPr/>
          <p:nvPr/>
        </p:nvSpPr>
        <p:spPr>
          <a:xfrm>
            <a:off x="8302171" y="0"/>
            <a:ext cx="3889829" cy="6858000"/>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91" name="Google Shape;191;p7"/>
          <p:cNvGrpSpPr/>
          <p:nvPr/>
        </p:nvGrpSpPr>
        <p:grpSpPr>
          <a:xfrm>
            <a:off x="6708777" y="1932477"/>
            <a:ext cx="4213645" cy="1039531"/>
            <a:chOff x="7287484" y="1255552"/>
            <a:chExt cx="3880978" cy="1039531"/>
          </a:xfrm>
        </p:grpSpPr>
        <p:sp>
          <p:nvSpPr>
            <p:cNvPr id="192" name="Google Shape;192;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3" name="Google Shape;193;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grpSp>
      <p:sp>
        <p:nvSpPr>
          <p:cNvPr id="194" name="Google Shape;194;p7"/>
          <p:cNvSpPr/>
          <p:nvPr/>
        </p:nvSpPr>
        <p:spPr>
          <a:xfrm>
            <a:off x="1497992" y="2972008"/>
            <a:ext cx="527434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3F3F3F"/>
                </a:solidFill>
                <a:latin typeface="Oswald"/>
                <a:ea typeface="Oswald"/>
                <a:cs typeface="Oswald"/>
                <a:sym typeface="Oswald"/>
              </a:rPr>
              <a:t>PAYROLL</a:t>
            </a:r>
            <a:endParaRPr dirty="0"/>
          </a:p>
        </p:txBody>
      </p:sp>
      <p:grpSp>
        <p:nvGrpSpPr>
          <p:cNvPr id="195" name="Google Shape;195;p7"/>
          <p:cNvGrpSpPr/>
          <p:nvPr/>
        </p:nvGrpSpPr>
        <p:grpSpPr>
          <a:xfrm>
            <a:off x="6708777" y="3108318"/>
            <a:ext cx="4213645" cy="1039531"/>
            <a:chOff x="7287484" y="1255552"/>
            <a:chExt cx="3880978" cy="1039531"/>
          </a:xfrm>
        </p:grpSpPr>
        <p:sp>
          <p:nvSpPr>
            <p:cNvPr id="196" name="Google Shape;196;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7" name="Google Shape;197;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grpSp>
      <p:grpSp>
        <p:nvGrpSpPr>
          <p:cNvPr id="198" name="Google Shape;198;p7"/>
          <p:cNvGrpSpPr/>
          <p:nvPr/>
        </p:nvGrpSpPr>
        <p:grpSpPr>
          <a:xfrm>
            <a:off x="6708777" y="4284159"/>
            <a:ext cx="4213645" cy="1039531"/>
            <a:chOff x="7287484" y="1255552"/>
            <a:chExt cx="3880978" cy="1039531"/>
          </a:xfrm>
        </p:grpSpPr>
        <p:sp>
          <p:nvSpPr>
            <p:cNvPr id="199" name="Google Shape;199;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00" name="Google Shape;200;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03</a:t>
              </a:r>
              <a:endParaRPr dirty="0">
                <a:solidFill>
                  <a:srgbClr val="DFBD41"/>
                </a:solidFill>
              </a:endParaRPr>
            </a:p>
          </p:txBody>
        </p:sp>
      </p:grpSp>
      <p:sp>
        <p:nvSpPr>
          <p:cNvPr id="204" name="Google Shape;204;p7"/>
          <p:cNvSpPr/>
          <p:nvPr/>
        </p:nvSpPr>
        <p:spPr>
          <a:xfrm>
            <a:off x="7999917" y="2228758"/>
            <a:ext cx="2379954" cy="3508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dirty="0">
                <a:solidFill>
                  <a:srgbClr val="595959"/>
                </a:solidFill>
                <a:latin typeface="Roboto Light"/>
                <a:ea typeface="Roboto Light"/>
                <a:cs typeface="Roboto Light"/>
                <a:sym typeface="Roboto Light"/>
              </a:rPr>
              <a:t>SALES STAFF</a:t>
            </a:r>
            <a:endParaRPr sz="1800" dirty="0">
              <a:solidFill>
                <a:srgbClr val="595959"/>
              </a:solidFill>
              <a:latin typeface="Roboto Light"/>
              <a:ea typeface="Roboto Light"/>
              <a:cs typeface="Roboto Light"/>
              <a:sym typeface="Roboto Light"/>
            </a:endParaRPr>
          </a:p>
        </p:txBody>
      </p:sp>
      <p:sp>
        <p:nvSpPr>
          <p:cNvPr id="205" name="Google Shape;205;p7"/>
          <p:cNvSpPr/>
          <p:nvPr/>
        </p:nvSpPr>
        <p:spPr>
          <a:xfrm>
            <a:off x="7999918" y="3448068"/>
            <a:ext cx="2379954" cy="350825"/>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400" dirty="0">
                <a:solidFill>
                  <a:srgbClr val="595959"/>
                </a:solidFill>
                <a:latin typeface="Roboto Light"/>
                <a:ea typeface="Roboto Light"/>
                <a:cs typeface="Roboto Light"/>
                <a:sym typeface="Roboto Light"/>
              </a:rPr>
              <a:t>ENGINEERS</a:t>
            </a:r>
            <a:endParaRPr dirty="0"/>
          </a:p>
        </p:txBody>
      </p:sp>
      <p:sp>
        <p:nvSpPr>
          <p:cNvPr id="206" name="Google Shape;206;p7"/>
          <p:cNvSpPr/>
          <p:nvPr/>
        </p:nvSpPr>
        <p:spPr>
          <a:xfrm>
            <a:off x="7999917" y="4629693"/>
            <a:ext cx="2754644" cy="350825"/>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400" dirty="0">
                <a:solidFill>
                  <a:srgbClr val="595959"/>
                </a:solidFill>
                <a:latin typeface="Roboto Light"/>
                <a:ea typeface="Roboto Light"/>
                <a:cs typeface="Roboto Light"/>
                <a:sym typeface="Roboto Light"/>
              </a:rPr>
              <a:t>ADMIN SUPPORT</a:t>
            </a:r>
            <a:endParaRPr dirty="0"/>
          </a:p>
        </p:txBody>
      </p:sp>
      <p:sp>
        <p:nvSpPr>
          <p:cNvPr id="208" name="Google Shape;208;p7"/>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rgbClr val="A5A5A5"/>
                </a:solidFill>
                <a:latin typeface="Oswald"/>
                <a:ea typeface="Oswald"/>
                <a:cs typeface="Oswald"/>
                <a:sym typeface="Oswald"/>
              </a:rPr>
              <a:t>31</a:t>
            </a:fld>
            <a:endParaRPr sz="6000" i="0">
              <a:solidFill>
                <a:srgbClr val="A5A5A5"/>
              </a:solidFill>
              <a:latin typeface="Oswald"/>
              <a:ea typeface="Oswald"/>
              <a:cs typeface="Oswald"/>
              <a:sym typeface="Oswald"/>
            </a:endParaRPr>
          </a:p>
        </p:txBody>
      </p:sp>
    </p:spTree>
    <p:extLst>
      <p:ext uri="{BB962C8B-B14F-4D97-AF65-F5344CB8AC3E}">
        <p14:creationId xmlns:p14="http://schemas.microsoft.com/office/powerpoint/2010/main" val="2417843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156139" y="1250730"/>
            <a:ext cx="10237076" cy="4340773"/>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 name="Google Shape;927;p48">
            <a:extLst>
              <a:ext uri="{FF2B5EF4-FFF2-40B4-BE49-F238E27FC236}">
                <a16:creationId xmlns:a16="http://schemas.microsoft.com/office/drawing/2014/main" id="{0D3F2EC7-4FA3-714A-9505-D8C8DF48EB00}"/>
              </a:ext>
            </a:extLst>
          </p:cNvPr>
          <p:cNvSpPr/>
          <p:nvPr/>
        </p:nvSpPr>
        <p:spPr>
          <a:xfrm>
            <a:off x="2229616" y="34316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PAYROLL</a:t>
            </a:r>
            <a:endParaRPr dirty="0">
              <a:solidFill>
                <a:schemeClr val="bg1"/>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873F1F8A-29ED-6D41-8182-D37A2FB1EAD2}"/>
              </a:ext>
            </a:extLst>
          </p:cNvPr>
          <p:cNvPicPr>
            <a:picLocks noChangeAspect="1"/>
          </p:cNvPicPr>
          <p:nvPr/>
        </p:nvPicPr>
        <p:blipFill>
          <a:blip r:embed="rId3"/>
          <a:stretch>
            <a:fillRect/>
          </a:stretch>
        </p:blipFill>
        <p:spPr>
          <a:xfrm>
            <a:off x="1269217" y="1354789"/>
            <a:ext cx="10010917" cy="4148421"/>
          </a:xfrm>
          <a:prstGeom prst="rect">
            <a:avLst/>
          </a:prstGeom>
        </p:spPr>
      </p:pic>
    </p:spTree>
    <p:extLst>
      <p:ext uri="{BB962C8B-B14F-4D97-AF65-F5344CB8AC3E}">
        <p14:creationId xmlns:p14="http://schemas.microsoft.com/office/powerpoint/2010/main" val="31120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367672" y="1558747"/>
            <a:ext cx="7963998" cy="41799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MODEL CHECK LIST</a:t>
            </a:r>
            <a:endParaRPr dirty="0">
              <a:solidFill>
                <a:schemeClr val="bg1"/>
              </a:solidFill>
            </a:endParaRPr>
          </a:p>
        </p:txBody>
      </p:sp>
      <p:pic>
        <p:nvPicPr>
          <p:cNvPr id="10" name="Picture 9" descr="Table&#10;&#10;Description automatically generated">
            <a:extLst>
              <a:ext uri="{FF2B5EF4-FFF2-40B4-BE49-F238E27FC236}">
                <a16:creationId xmlns:a16="http://schemas.microsoft.com/office/drawing/2014/main" id="{75310D1B-09EF-DB48-BFE4-DDCE9D2F6D6E}"/>
              </a:ext>
            </a:extLst>
          </p:cNvPr>
          <p:cNvPicPr>
            <a:picLocks noChangeAspect="1"/>
          </p:cNvPicPr>
          <p:nvPr/>
        </p:nvPicPr>
        <p:blipFill>
          <a:blip r:embed="rId3"/>
          <a:stretch>
            <a:fillRect/>
          </a:stretch>
        </p:blipFill>
        <p:spPr>
          <a:xfrm>
            <a:off x="1620819" y="1558747"/>
            <a:ext cx="8950361" cy="4866759"/>
          </a:xfrm>
          <a:prstGeom prst="rect">
            <a:avLst/>
          </a:prstGeom>
        </p:spPr>
      </p:pic>
      <p:sp>
        <p:nvSpPr>
          <p:cNvPr id="6" name="Freeform 5">
            <a:extLst>
              <a:ext uri="{FF2B5EF4-FFF2-40B4-BE49-F238E27FC236}">
                <a16:creationId xmlns:a16="http://schemas.microsoft.com/office/drawing/2014/main" id="{CF909831-BC37-C841-974D-648FB8936339}"/>
              </a:ext>
            </a:extLst>
          </p:cNvPr>
          <p:cNvSpPr/>
          <p:nvPr/>
        </p:nvSpPr>
        <p:spPr>
          <a:xfrm>
            <a:off x="8797158" y="2002260"/>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0BB7542-AA32-B44F-BE4C-EC064B6739D9}"/>
              </a:ext>
            </a:extLst>
          </p:cNvPr>
          <p:cNvSpPr/>
          <p:nvPr/>
        </p:nvSpPr>
        <p:spPr>
          <a:xfrm>
            <a:off x="8797158" y="260918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A127F003-CAFD-A84A-9E19-35A8F6B8409A}"/>
              </a:ext>
            </a:extLst>
          </p:cNvPr>
          <p:cNvSpPr/>
          <p:nvPr/>
        </p:nvSpPr>
        <p:spPr>
          <a:xfrm>
            <a:off x="8797158" y="3200884"/>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06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024757" y="1404654"/>
            <a:ext cx="10452539" cy="4340773"/>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 name="Google Shape;927;p48">
            <a:extLst>
              <a:ext uri="{FF2B5EF4-FFF2-40B4-BE49-F238E27FC236}">
                <a16:creationId xmlns:a16="http://schemas.microsoft.com/office/drawing/2014/main" id="{CA8BD0AF-28EA-3A48-BCA1-A8B9F4E3C6CA}"/>
              </a:ext>
            </a:extLst>
          </p:cNvPr>
          <p:cNvSpPr/>
          <p:nvPr/>
        </p:nvSpPr>
        <p:spPr>
          <a:xfrm>
            <a:off x="2205965" y="481324"/>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FUEL AND FLEET</a:t>
            </a:r>
            <a:endParaRPr dirty="0">
              <a:solidFill>
                <a:schemeClr val="bg1"/>
              </a:solidFill>
            </a:endParaRPr>
          </a:p>
        </p:txBody>
      </p:sp>
      <p:pic>
        <p:nvPicPr>
          <p:cNvPr id="3" name="Picture 2" descr="Table&#10;&#10;Description automatically generated">
            <a:extLst>
              <a:ext uri="{FF2B5EF4-FFF2-40B4-BE49-F238E27FC236}">
                <a16:creationId xmlns:a16="http://schemas.microsoft.com/office/drawing/2014/main" id="{2C449C5D-46A0-094C-B3FB-257BD95CD6C8}"/>
              </a:ext>
            </a:extLst>
          </p:cNvPr>
          <p:cNvPicPr>
            <a:picLocks noChangeAspect="1"/>
          </p:cNvPicPr>
          <p:nvPr/>
        </p:nvPicPr>
        <p:blipFill>
          <a:blip r:embed="rId3"/>
          <a:stretch>
            <a:fillRect/>
          </a:stretch>
        </p:blipFill>
        <p:spPr>
          <a:xfrm>
            <a:off x="1229647" y="1829500"/>
            <a:ext cx="10042756" cy="3305890"/>
          </a:xfrm>
          <a:prstGeom prst="rect">
            <a:avLst/>
          </a:prstGeom>
        </p:spPr>
      </p:pic>
    </p:spTree>
    <p:extLst>
      <p:ext uri="{BB962C8B-B14F-4D97-AF65-F5344CB8AC3E}">
        <p14:creationId xmlns:p14="http://schemas.microsoft.com/office/powerpoint/2010/main" val="164621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367672" y="1558747"/>
            <a:ext cx="7963998" cy="417990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MODEL CHECK LIST</a:t>
            </a:r>
            <a:endParaRPr dirty="0">
              <a:solidFill>
                <a:schemeClr val="bg1"/>
              </a:solidFill>
            </a:endParaRPr>
          </a:p>
        </p:txBody>
      </p:sp>
      <p:pic>
        <p:nvPicPr>
          <p:cNvPr id="10" name="Picture 9" descr="Table&#10;&#10;Description automatically generated">
            <a:extLst>
              <a:ext uri="{FF2B5EF4-FFF2-40B4-BE49-F238E27FC236}">
                <a16:creationId xmlns:a16="http://schemas.microsoft.com/office/drawing/2014/main" id="{75310D1B-09EF-DB48-BFE4-DDCE9D2F6D6E}"/>
              </a:ext>
            </a:extLst>
          </p:cNvPr>
          <p:cNvPicPr>
            <a:picLocks noChangeAspect="1"/>
          </p:cNvPicPr>
          <p:nvPr/>
        </p:nvPicPr>
        <p:blipFill>
          <a:blip r:embed="rId3"/>
          <a:stretch>
            <a:fillRect/>
          </a:stretch>
        </p:blipFill>
        <p:spPr>
          <a:xfrm>
            <a:off x="1620819" y="1558747"/>
            <a:ext cx="8950361" cy="4866759"/>
          </a:xfrm>
          <a:prstGeom prst="rect">
            <a:avLst/>
          </a:prstGeom>
        </p:spPr>
      </p:pic>
      <p:sp>
        <p:nvSpPr>
          <p:cNvPr id="6" name="Freeform 5">
            <a:extLst>
              <a:ext uri="{FF2B5EF4-FFF2-40B4-BE49-F238E27FC236}">
                <a16:creationId xmlns:a16="http://schemas.microsoft.com/office/drawing/2014/main" id="{CF909831-BC37-C841-974D-648FB8936339}"/>
              </a:ext>
            </a:extLst>
          </p:cNvPr>
          <p:cNvSpPr/>
          <p:nvPr/>
        </p:nvSpPr>
        <p:spPr>
          <a:xfrm>
            <a:off x="8797158" y="2002260"/>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0BB7542-AA32-B44F-BE4C-EC064B6739D9}"/>
              </a:ext>
            </a:extLst>
          </p:cNvPr>
          <p:cNvSpPr/>
          <p:nvPr/>
        </p:nvSpPr>
        <p:spPr>
          <a:xfrm>
            <a:off x="8797158" y="260918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A127F003-CAFD-A84A-9E19-35A8F6B8409A}"/>
              </a:ext>
            </a:extLst>
          </p:cNvPr>
          <p:cNvSpPr/>
          <p:nvPr/>
        </p:nvSpPr>
        <p:spPr>
          <a:xfrm>
            <a:off x="8797158" y="3200884"/>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B7205045-F4B0-314D-BBEC-C02ACB9C394C}"/>
              </a:ext>
            </a:extLst>
          </p:cNvPr>
          <p:cNvSpPr/>
          <p:nvPr/>
        </p:nvSpPr>
        <p:spPr>
          <a:xfrm>
            <a:off x="8797158" y="3802256"/>
            <a:ext cx="683172" cy="447813"/>
          </a:xfrm>
          <a:custGeom>
            <a:avLst/>
            <a:gdLst>
              <a:gd name="connsiteX0" fmla="*/ 0 w 683172"/>
              <a:gd name="connsiteY0" fmla="*/ 220717 h 447813"/>
              <a:gd name="connsiteX1" fmla="*/ 178676 w 683172"/>
              <a:gd name="connsiteY1" fmla="*/ 441434 h 447813"/>
              <a:gd name="connsiteX2" fmla="*/ 683172 w 683172"/>
              <a:gd name="connsiteY2" fmla="*/ 0 h 447813"/>
              <a:gd name="connsiteX3" fmla="*/ 683172 w 683172"/>
              <a:gd name="connsiteY3" fmla="*/ 0 h 447813"/>
            </a:gdLst>
            <a:ahLst/>
            <a:cxnLst>
              <a:cxn ang="0">
                <a:pos x="connsiteX0" y="connsiteY0"/>
              </a:cxn>
              <a:cxn ang="0">
                <a:pos x="connsiteX1" y="connsiteY1"/>
              </a:cxn>
              <a:cxn ang="0">
                <a:pos x="connsiteX2" y="connsiteY2"/>
              </a:cxn>
              <a:cxn ang="0">
                <a:pos x="connsiteX3" y="connsiteY3"/>
              </a:cxn>
            </a:cxnLst>
            <a:rect l="l" t="t" r="r" b="b"/>
            <a:pathLst>
              <a:path w="683172" h="447813">
                <a:moveTo>
                  <a:pt x="0" y="220717"/>
                </a:moveTo>
                <a:cubicBezTo>
                  <a:pt x="32407" y="349468"/>
                  <a:pt x="64814" y="478220"/>
                  <a:pt x="178676" y="441434"/>
                </a:cubicBezTo>
                <a:cubicBezTo>
                  <a:pt x="292538" y="404648"/>
                  <a:pt x="683172" y="0"/>
                  <a:pt x="683172" y="0"/>
                </a:cubicBezTo>
                <a:lnTo>
                  <a:pt x="6831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190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26" name="Google Shape;926;p48"/>
          <p:cNvSpPr/>
          <p:nvPr/>
        </p:nvSpPr>
        <p:spPr>
          <a:xfrm>
            <a:off x="2606566" y="1558747"/>
            <a:ext cx="7189076" cy="4740624"/>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Roboto Light"/>
              <a:ea typeface="Roboto Light"/>
              <a:cs typeface="Roboto Light"/>
              <a:sym typeface="Roboto Light"/>
            </a:endParaRPr>
          </a:p>
        </p:txBody>
      </p:sp>
      <p:sp>
        <p:nvSpPr>
          <p:cNvPr id="927" name="Google Shape;927;p4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OVERHEADS</a:t>
            </a:r>
            <a:endParaRPr dirty="0">
              <a:solidFill>
                <a:schemeClr val="bg1"/>
              </a:solidFill>
            </a:endParaRPr>
          </a:p>
        </p:txBody>
      </p:sp>
      <p:pic>
        <p:nvPicPr>
          <p:cNvPr id="3" name="Picture 2" descr="Table&#10;&#10;Description automatically generated">
            <a:extLst>
              <a:ext uri="{FF2B5EF4-FFF2-40B4-BE49-F238E27FC236}">
                <a16:creationId xmlns:a16="http://schemas.microsoft.com/office/drawing/2014/main" id="{888E103B-BF2F-7E4C-BD5B-61C36B41680E}"/>
              </a:ext>
            </a:extLst>
          </p:cNvPr>
          <p:cNvPicPr>
            <a:picLocks noChangeAspect="1"/>
          </p:cNvPicPr>
          <p:nvPr/>
        </p:nvPicPr>
        <p:blipFill>
          <a:blip r:embed="rId3"/>
          <a:stretch>
            <a:fillRect/>
          </a:stretch>
        </p:blipFill>
        <p:spPr>
          <a:xfrm>
            <a:off x="2353369" y="1496797"/>
            <a:ext cx="7485262" cy="4864523"/>
          </a:xfrm>
          <a:prstGeom prst="rect">
            <a:avLst/>
          </a:prstGeom>
        </p:spPr>
      </p:pic>
    </p:spTree>
    <p:extLst>
      <p:ext uri="{BB962C8B-B14F-4D97-AF65-F5344CB8AC3E}">
        <p14:creationId xmlns:p14="http://schemas.microsoft.com/office/powerpoint/2010/main" val="4259925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7"/>
          <p:cNvSpPr/>
          <p:nvPr/>
        </p:nvSpPr>
        <p:spPr>
          <a:xfrm>
            <a:off x="5244856" y="0"/>
            <a:ext cx="3800857" cy="6858000"/>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19" name="Google Shape;719;p37"/>
          <p:cNvSpPr/>
          <p:nvPr/>
        </p:nvSpPr>
        <p:spPr>
          <a:xfrm>
            <a:off x="576408" y="2696661"/>
            <a:ext cx="4470309"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3F3F3F"/>
                </a:solidFill>
                <a:latin typeface="Oswald"/>
                <a:sym typeface="Oswald"/>
              </a:rPr>
              <a:t>KNOWING YOUR NUMBERS</a:t>
            </a:r>
            <a:endParaRPr dirty="0"/>
          </a:p>
        </p:txBody>
      </p:sp>
      <p:grpSp>
        <p:nvGrpSpPr>
          <p:cNvPr id="720" name="Google Shape;720;p37"/>
          <p:cNvGrpSpPr/>
          <p:nvPr/>
        </p:nvGrpSpPr>
        <p:grpSpPr>
          <a:xfrm>
            <a:off x="6059488" y="967014"/>
            <a:ext cx="5479369" cy="1464678"/>
            <a:chOff x="6059488" y="459953"/>
            <a:chExt cx="5479369" cy="1464678"/>
          </a:xfrm>
        </p:grpSpPr>
        <p:sp>
          <p:nvSpPr>
            <p:cNvPr id="721" name="Google Shape;721;p37"/>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22" name="Google Shape;722;p37"/>
            <p:cNvSpPr txBox="1"/>
            <p:nvPr/>
          </p:nvSpPr>
          <p:spPr>
            <a:xfrm>
              <a:off x="6319855" y="958397"/>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IMPORTANCE OF BOOKKEEPING</a:t>
              </a:r>
              <a:endParaRPr dirty="0"/>
            </a:p>
          </p:txBody>
        </p:sp>
        <p:sp>
          <p:nvSpPr>
            <p:cNvPr id="723" name="Google Shape;723;p37"/>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grpSp>
      <p:grpSp>
        <p:nvGrpSpPr>
          <p:cNvPr id="724" name="Google Shape;724;p37"/>
          <p:cNvGrpSpPr/>
          <p:nvPr/>
        </p:nvGrpSpPr>
        <p:grpSpPr>
          <a:xfrm>
            <a:off x="6059488" y="2696661"/>
            <a:ext cx="5479369" cy="1464678"/>
            <a:chOff x="6059488" y="2061418"/>
            <a:chExt cx="5479369" cy="1464678"/>
          </a:xfrm>
        </p:grpSpPr>
        <p:sp>
          <p:nvSpPr>
            <p:cNvPr id="725" name="Google Shape;725;p37"/>
            <p:cNvSpPr/>
            <p:nvPr/>
          </p:nvSpPr>
          <p:spPr>
            <a:xfrm>
              <a:off x="6059488" y="2061418"/>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26" name="Google Shape;726;p37"/>
            <p:cNvSpPr txBox="1"/>
            <p:nvPr/>
          </p:nvSpPr>
          <p:spPr>
            <a:xfrm>
              <a:off x="6319854" y="2559862"/>
              <a:ext cx="5015803"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CHART OF ACCOUNTS </a:t>
              </a:r>
              <a:endParaRPr dirty="0"/>
            </a:p>
          </p:txBody>
        </p:sp>
        <p:sp>
          <p:nvSpPr>
            <p:cNvPr id="727" name="Google Shape;727;p37"/>
            <p:cNvSpPr/>
            <p:nvPr/>
          </p:nvSpPr>
          <p:spPr>
            <a:xfrm>
              <a:off x="10685167" y="3125986"/>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grpSp>
      <p:grpSp>
        <p:nvGrpSpPr>
          <p:cNvPr id="728" name="Google Shape;728;p37"/>
          <p:cNvGrpSpPr/>
          <p:nvPr/>
        </p:nvGrpSpPr>
        <p:grpSpPr>
          <a:xfrm>
            <a:off x="6059488" y="4426308"/>
            <a:ext cx="5479369" cy="1464678"/>
            <a:chOff x="6059488" y="2061418"/>
            <a:chExt cx="5479369" cy="1464678"/>
          </a:xfrm>
        </p:grpSpPr>
        <p:sp>
          <p:nvSpPr>
            <p:cNvPr id="729" name="Google Shape;729;p37"/>
            <p:cNvSpPr/>
            <p:nvPr/>
          </p:nvSpPr>
          <p:spPr>
            <a:xfrm>
              <a:off x="6059488" y="2061418"/>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0" name="Google Shape;730;p37"/>
            <p:cNvSpPr txBox="1"/>
            <p:nvPr/>
          </p:nvSpPr>
          <p:spPr>
            <a:xfrm>
              <a:off x="6319855" y="2559862"/>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cs typeface="Roboto Light"/>
                  <a:sym typeface="Roboto Light"/>
                </a:rPr>
                <a:t>MONTHLY MANAGEMENT ACCOUNTS</a:t>
              </a:r>
              <a:endParaRPr dirty="0"/>
            </a:p>
          </p:txBody>
        </p:sp>
        <p:sp>
          <p:nvSpPr>
            <p:cNvPr id="731" name="Google Shape;731;p37"/>
            <p:cNvSpPr/>
            <p:nvPr/>
          </p:nvSpPr>
          <p:spPr>
            <a:xfrm>
              <a:off x="10685167" y="3125986"/>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03</a:t>
              </a:r>
              <a:endParaRPr dirty="0">
                <a:solidFill>
                  <a:srgbClr val="DFBD41"/>
                </a:solidFill>
              </a:endParaRPr>
            </a:p>
          </p:txBody>
        </p:sp>
      </p:grpSp>
      <p:sp>
        <p:nvSpPr>
          <p:cNvPr id="732" name="Google Shape;732;p37"/>
          <p:cNvSpPr/>
          <p:nvPr/>
        </p:nvSpPr>
        <p:spPr>
          <a:xfrm>
            <a:off x="6059488" y="145595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3" name="Google Shape;733;p37"/>
          <p:cNvSpPr/>
          <p:nvPr/>
        </p:nvSpPr>
        <p:spPr>
          <a:xfrm>
            <a:off x="6059488" y="3185603"/>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34" name="Google Shape;734;p37"/>
          <p:cNvSpPr/>
          <p:nvPr/>
        </p:nvSpPr>
        <p:spPr>
          <a:xfrm>
            <a:off x="6059488" y="4915250"/>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1164822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229999" y="73571"/>
            <a:ext cx="9480043" cy="666495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 name="Picture 5" descr="Table&#10;&#10;Description automatically generated">
            <a:extLst>
              <a:ext uri="{FF2B5EF4-FFF2-40B4-BE49-F238E27FC236}">
                <a16:creationId xmlns:a16="http://schemas.microsoft.com/office/drawing/2014/main" id="{7D69CD15-EF5A-AE4D-932B-6066BD7191D3}"/>
              </a:ext>
            </a:extLst>
          </p:cNvPr>
          <p:cNvPicPr>
            <a:picLocks noChangeAspect="1"/>
          </p:cNvPicPr>
          <p:nvPr/>
        </p:nvPicPr>
        <p:blipFill>
          <a:blip r:embed="rId3"/>
          <a:stretch>
            <a:fillRect/>
          </a:stretch>
        </p:blipFill>
        <p:spPr>
          <a:xfrm>
            <a:off x="1784195" y="214008"/>
            <a:ext cx="8623610" cy="6524513"/>
          </a:xfrm>
          <a:prstGeom prst="rect">
            <a:avLst/>
          </a:prstGeom>
        </p:spPr>
      </p:pic>
    </p:spTree>
    <p:extLst>
      <p:ext uri="{BB962C8B-B14F-4D97-AF65-F5344CB8AC3E}">
        <p14:creationId xmlns:p14="http://schemas.microsoft.com/office/powerpoint/2010/main" val="1664931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10509"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357353" y="1923394"/>
            <a:ext cx="11456276" cy="2501462"/>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7" name="Google Shape;927;p48">
            <a:extLst>
              <a:ext uri="{FF2B5EF4-FFF2-40B4-BE49-F238E27FC236}">
                <a16:creationId xmlns:a16="http://schemas.microsoft.com/office/drawing/2014/main" id="{694B05BC-0687-4843-8AA5-09F3D1E59C63}"/>
              </a:ext>
            </a:extLst>
          </p:cNvPr>
          <p:cNvSpPr/>
          <p:nvPr/>
        </p:nvSpPr>
        <p:spPr>
          <a:xfrm>
            <a:off x="2050940" y="635417"/>
            <a:ext cx="809012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sym typeface="Oswald"/>
              </a:rPr>
              <a:t>METRICS</a:t>
            </a:r>
            <a:endParaRPr dirty="0">
              <a:solidFill>
                <a:schemeClr val="bg1"/>
              </a:solidFill>
            </a:endParaRPr>
          </a:p>
        </p:txBody>
      </p:sp>
      <p:pic>
        <p:nvPicPr>
          <p:cNvPr id="4" name="Picture 3" descr="Table&#10;&#10;Description automatically generated">
            <a:extLst>
              <a:ext uri="{FF2B5EF4-FFF2-40B4-BE49-F238E27FC236}">
                <a16:creationId xmlns:a16="http://schemas.microsoft.com/office/drawing/2014/main" id="{424A47D2-A86A-2644-B756-154981A232D7}"/>
              </a:ext>
            </a:extLst>
          </p:cNvPr>
          <p:cNvPicPr>
            <a:picLocks noChangeAspect="1"/>
          </p:cNvPicPr>
          <p:nvPr/>
        </p:nvPicPr>
        <p:blipFill>
          <a:blip r:embed="rId3"/>
          <a:stretch>
            <a:fillRect/>
          </a:stretch>
        </p:blipFill>
        <p:spPr>
          <a:xfrm>
            <a:off x="378371" y="2061121"/>
            <a:ext cx="11368209" cy="2226007"/>
          </a:xfrm>
          <a:prstGeom prst="rect">
            <a:avLst/>
          </a:prstGeom>
        </p:spPr>
      </p:pic>
    </p:spTree>
    <p:extLst>
      <p:ext uri="{BB962C8B-B14F-4D97-AF65-F5344CB8AC3E}">
        <p14:creationId xmlns:p14="http://schemas.microsoft.com/office/powerpoint/2010/main" val="61361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8"/>
          <p:cNvPicPr preferRelativeResize="0">
            <a:picLocks noGrp="1"/>
          </p:cNvPicPr>
          <p:nvPr>
            <p:ph type="pic" idx="2"/>
          </p:nvPr>
        </p:nvPicPr>
        <p:blipFill rotWithShape="1">
          <a:blip r:embed="rId3">
            <a:alphaModFix/>
          </a:blip>
          <a:srcRect/>
          <a:stretch/>
        </p:blipFill>
        <p:spPr>
          <a:xfrm>
            <a:off x="8302171" y="0"/>
            <a:ext cx="3889829" cy="6858000"/>
          </a:xfrm>
          <a:prstGeom prst="rect">
            <a:avLst/>
          </a:prstGeom>
          <a:noFill/>
          <a:ln>
            <a:noFill/>
          </a:ln>
        </p:spPr>
      </p:pic>
      <p:sp>
        <p:nvSpPr>
          <p:cNvPr id="215" name="Google Shape;215;p8"/>
          <p:cNvSpPr/>
          <p:nvPr/>
        </p:nvSpPr>
        <p:spPr>
          <a:xfrm>
            <a:off x="8302171" y="-1"/>
            <a:ext cx="1045029" cy="6858001"/>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29" name="Google Shape;67;p2">
            <a:extLst>
              <a:ext uri="{FF2B5EF4-FFF2-40B4-BE49-F238E27FC236}">
                <a16:creationId xmlns:a16="http://schemas.microsoft.com/office/drawing/2014/main" id="{D187DE61-19C5-694D-A1F2-281585406BE1}"/>
              </a:ext>
            </a:extLst>
          </p:cNvPr>
          <p:cNvPicPr preferRelativeResize="0">
            <a:picLocks/>
          </p:cNvPicPr>
          <p:nvPr/>
        </p:nvPicPr>
        <p:blipFill rotWithShape="1">
          <a:blip r:embed="rId4">
            <a:alphaModFix/>
          </a:blip>
          <a:srcRect l="41760" t="16974" r="22983"/>
          <a:stretch/>
        </p:blipFill>
        <p:spPr>
          <a:xfrm>
            <a:off x="7823200" y="0"/>
            <a:ext cx="4368800" cy="6858000"/>
          </a:xfrm>
          <a:prstGeom prst="rect">
            <a:avLst/>
          </a:prstGeom>
          <a:noFill/>
          <a:ln>
            <a:noFill/>
          </a:ln>
        </p:spPr>
      </p:pic>
      <p:sp>
        <p:nvSpPr>
          <p:cNvPr id="216" name="Google Shape;216;p8"/>
          <p:cNvSpPr/>
          <p:nvPr/>
        </p:nvSpPr>
        <p:spPr>
          <a:xfrm>
            <a:off x="922946" y="2612582"/>
            <a:ext cx="4371413"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F3F3F"/>
                </a:solidFill>
                <a:latin typeface="Oswald"/>
                <a:ea typeface="Oswald"/>
                <a:cs typeface="Oswald"/>
                <a:sym typeface="Oswald"/>
              </a:rPr>
              <a:t>WHAT IS A BUSINESS MODEL?</a:t>
            </a:r>
            <a:endParaRPr sz="4400" b="1" dirty="0">
              <a:solidFill>
                <a:srgbClr val="3F3F3F"/>
              </a:solidFill>
              <a:latin typeface="Oswald"/>
              <a:ea typeface="Oswald"/>
              <a:cs typeface="Oswald"/>
              <a:sym typeface="Oswald"/>
            </a:endParaRPr>
          </a:p>
        </p:txBody>
      </p:sp>
      <p:sp>
        <p:nvSpPr>
          <p:cNvPr id="217" name="Google Shape;217;p8"/>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rgbClr val="A5A5A5"/>
                </a:solidFill>
                <a:latin typeface="Oswald"/>
                <a:ea typeface="Oswald"/>
                <a:cs typeface="Oswald"/>
                <a:sym typeface="Oswald"/>
              </a:rPr>
              <a:t>4</a:t>
            </a:fld>
            <a:endParaRPr sz="6000" i="0">
              <a:solidFill>
                <a:srgbClr val="A5A5A5"/>
              </a:solidFill>
              <a:latin typeface="Oswald"/>
              <a:ea typeface="Oswald"/>
              <a:cs typeface="Oswald"/>
              <a:sym typeface="Oswald"/>
            </a:endParaRPr>
          </a:p>
        </p:txBody>
      </p:sp>
      <p:grpSp>
        <p:nvGrpSpPr>
          <p:cNvPr id="218" name="Google Shape;218;p8"/>
          <p:cNvGrpSpPr/>
          <p:nvPr/>
        </p:nvGrpSpPr>
        <p:grpSpPr>
          <a:xfrm>
            <a:off x="6249136" y="2342710"/>
            <a:ext cx="4484845" cy="786568"/>
            <a:chOff x="6851904" y="1222376"/>
            <a:chExt cx="4213645" cy="786568"/>
          </a:xfrm>
        </p:grpSpPr>
        <p:sp>
          <p:nvSpPr>
            <p:cNvPr id="219" name="Google Shape;219;p8"/>
            <p:cNvSpPr/>
            <p:nvPr/>
          </p:nvSpPr>
          <p:spPr>
            <a:xfrm>
              <a:off x="6851904" y="1222376"/>
              <a:ext cx="4213645" cy="78656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20" name="Google Shape;220;p8"/>
            <p:cNvSpPr/>
            <p:nvPr/>
          </p:nvSpPr>
          <p:spPr>
            <a:xfrm>
              <a:off x="7031685" y="1298670"/>
              <a:ext cx="1410618" cy="633979"/>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3200" b="1" dirty="0">
                  <a:solidFill>
                    <a:srgbClr val="DFBD41"/>
                  </a:solidFill>
                  <a:latin typeface="Oswald"/>
                  <a:ea typeface="Oswald"/>
                  <a:cs typeface="Oswald"/>
                  <a:sym typeface="Oswald"/>
                </a:rPr>
                <a:t>01</a:t>
              </a:r>
              <a:endParaRPr dirty="0">
                <a:solidFill>
                  <a:srgbClr val="DFBD41"/>
                </a:solidFill>
              </a:endParaRPr>
            </a:p>
          </p:txBody>
        </p:sp>
        <p:sp>
          <p:nvSpPr>
            <p:cNvPr id="221" name="Google Shape;221;p8"/>
            <p:cNvSpPr/>
            <p:nvPr/>
          </p:nvSpPr>
          <p:spPr>
            <a:xfrm>
              <a:off x="7736994" y="1421780"/>
              <a:ext cx="2988384" cy="387758"/>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600" dirty="0">
                  <a:solidFill>
                    <a:srgbClr val="595959"/>
                  </a:solidFill>
                  <a:latin typeface="Roboto Light"/>
                  <a:ea typeface="Roboto Light"/>
                  <a:cs typeface="Roboto Light"/>
                  <a:sym typeface="Roboto Light"/>
                </a:rPr>
                <a:t>CUSTOMER ACQUISITION COST</a:t>
              </a:r>
              <a:endParaRPr sz="1600" dirty="0">
                <a:solidFill>
                  <a:srgbClr val="595959"/>
                </a:solidFill>
                <a:latin typeface="Roboto Light"/>
                <a:ea typeface="Roboto Light"/>
                <a:cs typeface="Roboto Light"/>
                <a:sym typeface="Roboto Light"/>
              </a:endParaRPr>
            </a:p>
          </p:txBody>
        </p:sp>
      </p:grpSp>
      <p:grpSp>
        <p:nvGrpSpPr>
          <p:cNvPr id="222" name="Google Shape;222;p8"/>
          <p:cNvGrpSpPr/>
          <p:nvPr/>
        </p:nvGrpSpPr>
        <p:grpSpPr>
          <a:xfrm>
            <a:off x="6249136" y="3270126"/>
            <a:ext cx="4484845" cy="786568"/>
            <a:chOff x="6851904" y="1222376"/>
            <a:chExt cx="4213645" cy="786568"/>
          </a:xfrm>
        </p:grpSpPr>
        <p:sp>
          <p:nvSpPr>
            <p:cNvPr id="223" name="Google Shape;223;p8"/>
            <p:cNvSpPr/>
            <p:nvPr/>
          </p:nvSpPr>
          <p:spPr>
            <a:xfrm>
              <a:off x="6851904" y="1222376"/>
              <a:ext cx="4213645" cy="78656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24" name="Google Shape;224;p8"/>
            <p:cNvSpPr/>
            <p:nvPr/>
          </p:nvSpPr>
          <p:spPr>
            <a:xfrm>
              <a:off x="7031685" y="1298670"/>
              <a:ext cx="1410618" cy="633979"/>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3200" b="1" dirty="0">
                  <a:solidFill>
                    <a:srgbClr val="DFBD41"/>
                  </a:solidFill>
                  <a:latin typeface="Oswald"/>
                  <a:ea typeface="Oswald"/>
                  <a:cs typeface="Oswald"/>
                  <a:sym typeface="Oswald"/>
                </a:rPr>
                <a:t>02</a:t>
              </a:r>
              <a:endParaRPr dirty="0">
                <a:solidFill>
                  <a:srgbClr val="DFBD41"/>
                </a:solidFill>
              </a:endParaRPr>
            </a:p>
          </p:txBody>
        </p:sp>
        <p:sp>
          <p:nvSpPr>
            <p:cNvPr id="225" name="Google Shape;225;p8"/>
            <p:cNvSpPr/>
            <p:nvPr/>
          </p:nvSpPr>
          <p:spPr>
            <a:xfrm>
              <a:off x="7761678" y="1399120"/>
              <a:ext cx="2988384" cy="387758"/>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600" dirty="0">
                  <a:solidFill>
                    <a:srgbClr val="595959"/>
                  </a:solidFill>
                  <a:latin typeface="Roboto Light"/>
                  <a:ea typeface="Roboto Light"/>
                  <a:cs typeface="Roboto Light"/>
                  <a:sym typeface="Roboto Light"/>
                </a:rPr>
                <a:t>GROSS PROFIT</a:t>
              </a:r>
              <a:endParaRPr sz="1600" dirty="0">
                <a:solidFill>
                  <a:srgbClr val="595959"/>
                </a:solidFill>
                <a:latin typeface="Roboto Light"/>
                <a:ea typeface="Roboto Light"/>
                <a:cs typeface="Roboto Light"/>
                <a:sym typeface="Roboto Light"/>
              </a:endParaRPr>
            </a:p>
          </p:txBody>
        </p:sp>
      </p:grpSp>
      <p:grpSp>
        <p:nvGrpSpPr>
          <p:cNvPr id="226" name="Google Shape;226;p8"/>
          <p:cNvGrpSpPr/>
          <p:nvPr/>
        </p:nvGrpSpPr>
        <p:grpSpPr>
          <a:xfrm>
            <a:off x="6249136" y="4197542"/>
            <a:ext cx="4484845" cy="786568"/>
            <a:chOff x="6851904" y="1222376"/>
            <a:chExt cx="4213645" cy="786568"/>
          </a:xfrm>
        </p:grpSpPr>
        <p:sp>
          <p:nvSpPr>
            <p:cNvPr id="227" name="Google Shape;227;p8"/>
            <p:cNvSpPr/>
            <p:nvPr/>
          </p:nvSpPr>
          <p:spPr>
            <a:xfrm>
              <a:off x="6851904" y="1222376"/>
              <a:ext cx="4213645" cy="78656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28" name="Google Shape;228;p8"/>
            <p:cNvSpPr/>
            <p:nvPr/>
          </p:nvSpPr>
          <p:spPr>
            <a:xfrm>
              <a:off x="7031685" y="1298670"/>
              <a:ext cx="1410618" cy="633979"/>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3200" b="1" dirty="0">
                  <a:solidFill>
                    <a:srgbClr val="DFBD41"/>
                  </a:solidFill>
                  <a:latin typeface="Oswald"/>
                  <a:ea typeface="Oswald"/>
                  <a:cs typeface="Oswald"/>
                  <a:sym typeface="Oswald"/>
                </a:rPr>
                <a:t>03</a:t>
              </a:r>
              <a:endParaRPr dirty="0">
                <a:solidFill>
                  <a:srgbClr val="DFBD41"/>
                </a:solidFill>
              </a:endParaRPr>
            </a:p>
          </p:txBody>
        </p:sp>
        <p:sp>
          <p:nvSpPr>
            <p:cNvPr id="229" name="Google Shape;229;p8"/>
            <p:cNvSpPr/>
            <p:nvPr/>
          </p:nvSpPr>
          <p:spPr>
            <a:xfrm>
              <a:off x="7761677" y="1408649"/>
              <a:ext cx="2988384" cy="387758"/>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600" dirty="0">
                  <a:solidFill>
                    <a:srgbClr val="595959"/>
                  </a:solidFill>
                  <a:latin typeface="Roboto Light"/>
                  <a:ea typeface="Roboto Light"/>
                  <a:cs typeface="Roboto Light"/>
                  <a:sym typeface="Roboto Light"/>
                </a:rPr>
                <a:t>OVERHEAD </a:t>
              </a:r>
              <a:endParaRPr sz="2000" dirty="0">
                <a:solidFill>
                  <a:srgbClr val="595959"/>
                </a:solidFill>
                <a:latin typeface="Roboto Light"/>
                <a:ea typeface="Roboto Light"/>
                <a:cs typeface="Roboto Light"/>
                <a:sym typeface="Roboto Light"/>
              </a:endParaRPr>
            </a:p>
          </p:txBody>
        </p:sp>
      </p:grpSp>
      <p:grpSp>
        <p:nvGrpSpPr>
          <p:cNvPr id="238" name="Google Shape;238;p8"/>
          <p:cNvGrpSpPr/>
          <p:nvPr/>
        </p:nvGrpSpPr>
        <p:grpSpPr>
          <a:xfrm>
            <a:off x="0" y="1"/>
            <a:ext cx="2298700" cy="2124005"/>
            <a:chOff x="0" y="1"/>
            <a:chExt cx="2298700" cy="2124005"/>
          </a:xfrm>
        </p:grpSpPr>
        <p:sp>
          <p:nvSpPr>
            <p:cNvPr id="239" name="Google Shape;239;p8"/>
            <p:cNvSpPr/>
            <p:nvPr/>
          </p:nvSpPr>
          <p:spPr>
            <a:xfrm>
              <a:off x="0" y="1"/>
              <a:ext cx="2298700" cy="2124005"/>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40" name="Google Shape;240;p8"/>
            <p:cNvSpPr/>
            <p:nvPr/>
          </p:nvSpPr>
          <p:spPr>
            <a:xfrm>
              <a:off x="561159" y="473812"/>
              <a:ext cx="1176379" cy="1176379"/>
            </a:xfrm>
            <a:custGeom>
              <a:avLst/>
              <a:gdLst/>
              <a:ahLst/>
              <a:cxnLst/>
              <a:rect l="l" t="t" r="r" b="b"/>
              <a:pathLst>
                <a:path w="1176379" h="1176379" extrusionOk="0">
                  <a:moveTo>
                    <a:pt x="903966" y="1040130"/>
                  </a:moveTo>
                  <a:cubicBezTo>
                    <a:pt x="872684" y="1040130"/>
                    <a:pt x="844554" y="1064907"/>
                    <a:pt x="844554" y="1100587"/>
                  </a:cubicBezTo>
                  <a:cubicBezTo>
                    <a:pt x="911920" y="1155921"/>
                    <a:pt x="1008409" y="1155487"/>
                    <a:pt x="1075247" y="1100587"/>
                  </a:cubicBezTo>
                  <a:cubicBezTo>
                    <a:pt x="1075247" y="1064933"/>
                    <a:pt x="1047151" y="1040128"/>
                    <a:pt x="1015833" y="1040130"/>
                  </a:cubicBezTo>
                  <a:close/>
                  <a:moveTo>
                    <a:pt x="160544" y="1040128"/>
                  </a:moveTo>
                  <a:cubicBezTo>
                    <a:pt x="129262" y="1040128"/>
                    <a:pt x="101132" y="1064905"/>
                    <a:pt x="101132" y="1100585"/>
                  </a:cubicBezTo>
                  <a:cubicBezTo>
                    <a:pt x="168588" y="1155992"/>
                    <a:pt x="265102" y="1155388"/>
                    <a:pt x="331825" y="1100585"/>
                  </a:cubicBezTo>
                  <a:cubicBezTo>
                    <a:pt x="331825" y="1064933"/>
                    <a:pt x="303727" y="1040128"/>
                    <a:pt x="272411" y="1040128"/>
                  </a:cubicBezTo>
                  <a:close/>
                  <a:moveTo>
                    <a:pt x="479763" y="942670"/>
                  </a:moveTo>
                  <a:lnTo>
                    <a:pt x="696617" y="942670"/>
                  </a:lnTo>
                  <a:cubicBezTo>
                    <a:pt x="706136" y="942670"/>
                    <a:pt x="713849" y="950383"/>
                    <a:pt x="713849" y="959902"/>
                  </a:cubicBezTo>
                  <a:cubicBezTo>
                    <a:pt x="713849" y="969421"/>
                    <a:pt x="706136" y="977134"/>
                    <a:pt x="696617" y="977134"/>
                  </a:cubicBezTo>
                  <a:lnTo>
                    <a:pt x="479763" y="977134"/>
                  </a:lnTo>
                  <a:cubicBezTo>
                    <a:pt x="470244" y="977134"/>
                    <a:pt x="462531" y="969421"/>
                    <a:pt x="462531" y="959902"/>
                  </a:cubicBezTo>
                  <a:cubicBezTo>
                    <a:pt x="462531" y="950383"/>
                    <a:pt x="470244" y="942670"/>
                    <a:pt x="479763" y="942670"/>
                  </a:cubicBezTo>
                  <a:close/>
                  <a:moveTo>
                    <a:pt x="959901" y="843129"/>
                  </a:moveTo>
                  <a:cubicBezTo>
                    <a:pt x="947152" y="843130"/>
                    <a:pt x="934404" y="847982"/>
                    <a:pt x="924698" y="857686"/>
                  </a:cubicBezTo>
                  <a:cubicBezTo>
                    <a:pt x="905292" y="877096"/>
                    <a:pt x="905292" y="908682"/>
                    <a:pt x="924700" y="928092"/>
                  </a:cubicBezTo>
                  <a:cubicBezTo>
                    <a:pt x="944115" y="947502"/>
                    <a:pt x="975698" y="947500"/>
                    <a:pt x="995106" y="928090"/>
                  </a:cubicBezTo>
                  <a:cubicBezTo>
                    <a:pt x="1014514" y="908679"/>
                    <a:pt x="1014514" y="877094"/>
                    <a:pt x="995104" y="857686"/>
                  </a:cubicBezTo>
                  <a:cubicBezTo>
                    <a:pt x="985398" y="847981"/>
                    <a:pt x="972649" y="843129"/>
                    <a:pt x="959901" y="843129"/>
                  </a:cubicBezTo>
                  <a:close/>
                  <a:moveTo>
                    <a:pt x="216476" y="843128"/>
                  </a:moveTo>
                  <a:cubicBezTo>
                    <a:pt x="203728" y="843128"/>
                    <a:pt x="190979" y="847980"/>
                    <a:pt x="181272" y="857685"/>
                  </a:cubicBezTo>
                  <a:cubicBezTo>
                    <a:pt x="161864" y="877093"/>
                    <a:pt x="161864" y="908679"/>
                    <a:pt x="181275" y="928089"/>
                  </a:cubicBezTo>
                  <a:cubicBezTo>
                    <a:pt x="200685" y="947502"/>
                    <a:pt x="232270" y="947502"/>
                    <a:pt x="251678" y="928089"/>
                  </a:cubicBezTo>
                  <a:cubicBezTo>
                    <a:pt x="271086" y="908679"/>
                    <a:pt x="271086" y="877093"/>
                    <a:pt x="251676" y="857685"/>
                  </a:cubicBezTo>
                  <a:cubicBezTo>
                    <a:pt x="241971" y="847980"/>
                    <a:pt x="229224" y="843128"/>
                    <a:pt x="216476" y="843128"/>
                  </a:cubicBezTo>
                  <a:close/>
                  <a:moveTo>
                    <a:pt x="216475" y="808681"/>
                  </a:moveTo>
                  <a:cubicBezTo>
                    <a:pt x="238049" y="808681"/>
                    <a:pt x="259622" y="816892"/>
                    <a:pt x="276045" y="833314"/>
                  </a:cubicBezTo>
                  <a:lnTo>
                    <a:pt x="276047" y="833314"/>
                  </a:lnTo>
                  <a:cubicBezTo>
                    <a:pt x="308894" y="866161"/>
                    <a:pt x="308894" y="919611"/>
                    <a:pt x="276047" y="952460"/>
                  </a:cubicBezTo>
                  <a:cubicBezTo>
                    <a:pt x="243198" y="985304"/>
                    <a:pt x="189746" y="985300"/>
                    <a:pt x="156906" y="952460"/>
                  </a:cubicBezTo>
                  <a:cubicBezTo>
                    <a:pt x="124057" y="919611"/>
                    <a:pt x="124057" y="866161"/>
                    <a:pt x="156904" y="833314"/>
                  </a:cubicBezTo>
                  <a:cubicBezTo>
                    <a:pt x="173327" y="816892"/>
                    <a:pt x="194901" y="808681"/>
                    <a:pt x="216475" y="808681"/>
                  </a:cubicBezTo>
                  <a:close/>
                  <a:moveTo>
                    <a:pt x="959902" y="808681"/>
                  </a:moveTo>
                  <a:cubicBezTo>
                    <a:pt x="981476" y="808681"/>
                    <a:pt x="1003050" y="816893"/>
                    <a:pt x="1019472" y="833315"/>
                  </a:cubicBezTo>
                  <a:cubicBezTo>
                    <a:pt x="1052321" y="866162"/>
                    <a:pt x="1052321" y="919611"/>
                    <a:pt x="1019475" y="952460"/>
                  </a:cubicBezTo>
                  <a:cubicBezTo>
                    <a:pt x="986625" y="985305"/>
                    <a:pt x="933178" y="985307"/>
                    <a:pt x="900331" y="952460"/>
                  </a:cubicBezTo>
                  <a:cubicBezTo>
                    <a:pt x="867485" y="919614"/>
                    <a:pt x="867485" y="866164"/>
                    <a:pt x="900329" y="833317"/>
                  </a:cubicBezTo>
                  <a:cubicBezTo>
                    <a:pt x="916753" y="816893"/>
                    <a:pt x="938327" y="808681"/>
                    <a:pt x="959902" y="808681"/>
                  </a:cubicBezTo>
                  <a:close/>
                  <a:moveTo>
                    <a:pt x="959904" y="777886"/>
                  </a:moveTo>
                  <a:cubicBezTo>
                    <a:pt x="859539" y="777886"/>
                    <a:pt x="777889" y="859537"/>
                    <a:pt x="777889" y="959902"/>
                  </a:cubicBezTo>
                  <a:cubicBezTo>
                    <a:pt x="777889" y="1001167"/>
                    <a:pt x="791713" y="1039250"/>
                    <a:pt x="814945" y="1069813"/>
                  </a:cubicBezTo>
                  <a:cubicBezTo>
                    <a:pt x="827412" y="1032580"/>
                    <a:pt x="862595" y="1005663"/>
                    <a:pt x="903968" y="1005663"/>
                  </a:cubicBezTo>
                  <a:lnTo>
                    <a:pt x="1015835" y="1005663"/>
                  </a:lnTo>
                  <a:cubicBezTo>
                    <a:pt x="1057210" y="1005663"/>
                    <a:pt x="1092394" y="1032580"/>
                    <a:pt x="1104861" y="1069813"/>
                  </a:cubicBezTo>
                  <a:cubicBezTo>
                    <a:pt x="1128090" y="1039250"/>
                    <a:pt x="1141914" y="1001167"/>
                    <a:pt x="1141917" y="959902"/>
                  </a:cubicBezTo>
                  <a:cubicBezTo>
                    <a:pt x="1141917" y="859537"/>
                    <a:pt x="1060266" y="777886"/>
                    <a:pt x="959904" y="777886"/>
                  </a:cubicBezTo>
                  <a:close/>
                  <a:moveTo>
                    <a:pt x="172809" y="747831"/>
                  </a:moveTo>
                  <a:cubicBezTo>
                    <a:pt x="182137" y="745931"/>
                    <a:pt x="191243" y="751930"/>
                    <a:pt x="193152" y="761254"/>
                  </a:cubicBezTo>
                  <a:cubicBezTo>
                    <a:pt x="195061" y="770578"/>
                    <a:pt x="189053" y="779685"/>
                    <a:pt x="179729" y="781597"/>
                  </a:cubicBezTo>
                  <a:cubicBezTo>
                    <a:pt x="95556" y="798843"/>
                    <a:pt x="34464" y="873833"/>
                    <a:pt x="34464" y="959902"/>
                  </a:cubicBezTo>
                  <a:cubicBezTo>
                    <a:pt x="34464" y="1001167"/>
                    <a:pt x="48289" y="1039250"/>
                    <a:pt x="71518" y="1069813"/>
                  </a:cubicBezTo>
                  <a:cubicBezTo>
                    <a:pt x="83985" y="1032580"/>
                    <a:pt x="119171" y="1005663"/>
                    <a:pt x="160544" y="1005663"/>
                  </a:cubicBezTo>
                  <a:lnTo>
                    <a:pt x="272411" y="1005663"/>
                  </a:lnTo>
                  <a:cubicBezTo>
                    <a:pt x="313786" y="1005663"/>
                    <a:pt x="348970" y="1032580"/>
                    <a:pt x="361437" y="1069813"/>
                  </a:cubicBezTo>
                  <a:cubicBezTo>
                    <a:pt x="384668" y="1039248"/>
                    <a:pt x="398493" y="1001165"/>
                    <a:pt x="398493" y="959902"/>
                  </a:cubicBezTo>
                  <a:cubicBezTo>
                    <a:pt x="398493" y="873835"/>
                    <a:pt x="337399" y="798845"/>
                    <a:pt x="253225" y="781597"/>
                  </a:cubicBezTo>
                  <a:cubicBezTo>
                    <a:pt x="243902" y="779683"/>
                    <a:pt x="237891" y="770578"/>
                    <a:pt x="239803" y="761254"/>
                  </a:cubicBezTo>
                  <a:cubicBezTo>
                    <a:pt x="241714" y="751930"/>
                    <a:pt x="250836" y="745936"/>
                    <a:pt x="260146" y="747831"/>
                  </a:cubicBezTo>
                  <a:cubicBezTo>
                    <a:pt x="360278" y="768354"/>
                    <a:pt x="432957" y="857540"/>
                    <a:pt x="432957" y="959902"/>
                  </a:cubicBezTo>
                  <a:cubicBezTo>
                    <a:pt x="432957" y="1079226"/>
                    <a:pt x="335942" y="1176379"/>
                    <a:pt x="216477" y="1176379"/>
                  </a:cubicBezTo>
                  <a:cubicBezTo>
                    <a:pt x="96751" y="1176379"/>
                    <a:pt x="0" y="1079052"/>
                    <a:pt x="0" y="959902"/>
                  </a:cubicBezTo>
                  <a:cubicBezTo>
                    <a:pt x="0" y="857540"/>
                    <a:pt x="72676" y="768354"/>
                    <a:pt x="172809" y="747831"/>
                  </a:cubicBezTo>
                  <a:close/>
                  <a:moveTo>
                    <a:pt x="959902" y="743422"/>
                  </a:moveTo>
                  <a:cubicBezTo>
                    <a:pt x="1079268" y="743422"/>
                    <a:pt x="1176379" y="840536"/>
                    <a:pt x="1176379" y="959902"/>
                  </a:cubicBezTo>
                  <a:cubicBezTo>
                    <a:pt x="1176379" y="1079699"/>
                    <a:pt x="1078840" y="1176379"/>
                    <a:pt x="959902" y="1176379"/>
                  </a:cubicBezTo>
                  <a:cubicBezTo>
                    <a:pt x="840361" y="1176379"/>
                    <a:pt x="743422" y="1079219"/>
                    <a:pt x="743422" y="959902"/>
                  </a:cubicBezTo>
                  <a:cubicBezTo>
                    <a:pt x="743422" y="840536"/>
                    <a:pt x="840536" y="743422"/>
                    <a:pt x="959902" y="743422"/>
                  </a:cubicBezTo>
                  <a:close/>
                  <a:moveTo>
                    <a:pt x="588191" y="530681"/>
                  </a:moveTo>
                  <a:cubicBezTo>
                    <a:pt x="556479" y="530681"/>
                    <a:pt x="530681" y="556479"/>
                    <a:pt x="530681" y="588188"/>
                  </a:cubicBezTo>
                  <a:cubicBezTo>
                    <a:pt x="530681" y="619898"/>
                    <a:pt x="556479" y="645698"/>
                    <a:pt x="588191" y="645698"/>
                  </a:cubicBezTo>
                  <a:cubicBezTo>
                    <a:pt x="619898" y="645698"/>
                    <a:pt x="645698" y="619900"/>
                    <a:pt x="645698" y="588188"/>
                  </a:cubicBezTo>
                  <a:cubicBezTo>
                    <a:pt x="645698" y="556481"/>
                    <a:pt x="619900" y="530681"/>
                    <a:pt x="588191" y="530681"/>
                  </a:cubicBezTo>
                  <a:close/>
                  <a:moveTo>
                    <a:pt x="588191" y="496217"/>
                  </a:moveTo>
                  <a:cubicBezTo>
                    <a:pt x="638904" y="496217"/>
                    <a:pt x="680162" y="537475"/>
                    <a:pt x="680162" y="588188"/>
                  </a:cubicBezTo>
                  <a:cubicBezTo>
                    <a:pt x="680162" y="638904"/>
                    <a:pt x="638904" y="680162"/>
                    <a:pt x="588191" y="680162"/>
                  </a:cubicBezTo>
                  <a:cubicBezTo>
                    <a:pt x="537478" y="680162"/>
                    <a:pt x="496217" y="638904"/>
                    <a:pt x="496217" y="588188"/>
                  </a:cubicBezTo>
                  <a:cubicBezTo>
                    <a:pt x="496217" y="537475"/>
                    <a:pt x="537478" y="496217"/>
                    <a:pt x="588191" y="496217"/>
                  </a:cubicBezTo>
                  <a:close/>
                  <a:moveTo>
                    <a:pt x="959899" y="462529"/>
                  </a:moveTo>
                  <a:cubicBezTo>
                    <a:pt x="969418" y="462529"/>
                    <a:pt x="977131" y="470242"/>
                    <a:pt x="977131" y="479761"/>
                  </a:cubicBezTo>
                  <a:lnTo>
                    <a:pt x="977131" y="696615"/>
                  </a:lnTo>
                  <a:cubicBezTo>
                    <a:pt x="977131" y="706134"/>
                    <a:pt x="969418" y="713847"/>
                    <a:pt x="959899" y="713847"/>
                  </a:cubicBezTo>
                  <a:cubicBezTo>
                    <a:pt x="950380" y="713847"/>
                    <a:pt x="942667" y="706134"/>
                    <a:pt x="942667" y="696615"/>
                  </a:cubicBezTo>
                  <a:lnTo>
                    <a:pt x="942667" y="479761"/>
                  </a:lnTo>
                  <a:cubicBezTo>
                    <a:pt x="942667" y="470242"/>
                    <a:pt x="950380" y="462529"/>
                    <a:pt x="959899" y="462529"/>
                  </a:cubicBezTo>
                  <a:close/>
                  <a:moveTo>
                    <a:pt x="216477" y="462529"/>
                  </a:moveTo>
                  <a:cubicBezTo>
                    <a:pt x="225996" y="462529"/>
                    <a:pt x="233709" y="470242"/>
                    <a:pt x="233709" y="479761"/>
                  </a:cubicBezTo>
                  <a:lnTo>
                    <a:pt x="233709" y="696615"/>
                  </a:lnTo>
                  <a:cubicBezTo>
                    <a:pt x="233709" y="706134"/>
                    <a:pt x="225996" y="713847"/>
                    <a:pt x="216477" y="713847"/>
                  </a:cubicBezTo>
                  <a:cubicBezTo>
                    <a:pt x="206958" y="713847"/>
                    <a:pt x="199245" y="706134"/>
                    <a:pt x="199245" y="696615"/>
                  </a:cubicBezTo>
                  <a:lnTo>
                    <a:pt x="199245" y="479761"/>
                  </a:lnTo>
                  <a:cubicBezTo>
                    <a:pt x="199245" y="470242"/>
                    <a:pt x="206958" y="462529"/>
                    <a:pt x="216477" y="462529"/>
                  </a:cubicBezTo>
                  <a:close/>
                  <a:moveTo>
                    <a:pt x="566204" y="408209"/>
                  </a:moveTo>
                  <a:lnTo>
                    <a:pt x="566204" y="438668"/>
                  </a:lnTo>
                  <a:cubicBezTo>
                    <a:pt x="566204" y="451905"/>
                    <a:pt x="557852" y="463772"/>
                    <a:pt x="545425" y="468197"/>
                  </a:cubicBezTo>
                  <a:cubicBezTo>
                    <a:pt x="541401" y="469631"/>
                    <a:pt x="537422" y="471281"/>
                    <a:pt x="533603" y="473094"/>
                  </a:cubicBezTo>
                  <a:cubicBezTo>
                    <a:pt x="521669" y="478764"/>
                    <a:pt x="507369" y="476273"/>
                    <a:pt x="498011" y="466918"/>
                  </a:cubicBezTo>
                  <a:lnTo>
                    <a:pt x="476473" y="445377"/>
                  </a:lnTo>
                  <a:lnTo>
                    <a:pt x="445379" y="476471"/>
                  </a:lnTo>
                  <a:lnTo>
                    <a:pt x="466917" y="498009"/>
                  </a:lnTo>
                  <a:cubicBezTo>
                    <a:pt x="476275" y="507367"/>
                    <a:pt x="478761" y="521668"/>
                    <a:pt x="473100" y="533592"/>
                  </a:cubicBezTo>
                  <a:cubicBezTo>
                    <a:pt x="471278" y="537427"/>
                    <a:pt x="469631" y="541404"/>
                    <a:pt x="468199" y="545425"/>
                  </a:cubicBezTo>
                  <a:cubicBezTo>
                    <a:pt x="463774" y="557848"/>
                    <a:pt x="451907" y="566200"/>
                    <a:pt x="438668" y="566200"/>
                  </a:cubicBezTo>
                  <a:lnTo>
                    <a:pt x="408208" y="566200"/>
                  </a:lnTo>
                  <a:lnTo>
                    <a:pt x="408208" y="610177"/>
                  </a:lnTo>
                  <a:lnTo>
                    <a:pt x="438668" y="610177"/>
                  </a:lnTo>
                  <a:cubicBezTo>
                    <a:pt x="451907" y="610177"/>
                    <a:pt x="463774" y="618528"/>
                    <a:pt x="468199" y="630954"/>
                  </a:cubicBezTo>
                  <a:cubicBezTo>
                    <a:pt x="469631" y="634972"/>
                    <a:pt x="471278" y="638950"/>
                    <a:pt x="473098" y="642777"/>
                  </a:cubicBezTo>
                  <a:cubicBezTo>
                    <a:pt x="478759" y="654704"/>
                    <a:pt x="476275" y="669005"/>
                    <a:pt x="466922" y="678363"/>
                  </a:cubicBezTo>
                  <a:lnTo>
                    <a:pt x="445379" y="699906"/>
                  </a:lnTo>
                  <a:lnTo>
                    <a:pt x="476473" y="730999"/>
                  </a:lnTo>
                  <a:lnTo>
                    <a:pt x="498011" y="709459"/>
                  </a:lnTo>
                  <a:cubicBezTo>
                    <a:pt x="507369" y="700105"/>
                    <a:pt x="521667" y="697615"/>
                    <a:pt x="533594" y="703278"/>
                  </a:cubicBezTo>
                  <a:cubicBezTo>
                    <a:pt x="537429" y="705100"/>
                    <a:pt x="541406" y="706748"/>
                    <a:pt x="545427" y="708182"/>
                  </a:cubicBezTo>
                  <a:cubicBezTo>
                    <a:pt x="557850" y="712604"/>
                    <a:pt x="566202" y="724472"/>
                    <a:pt x="566202" y="737708"/>
                  </a:cubicBezTo>
                  <a:lnTo>
                    <a:pt x="566202" y="768170"/>
                  </a:lnTo>
                  <a:lnTo>
                    <a:pt x="610178" y="768170"/>
                  </a:lnTo>
                  <a:lnTo>
                    <a:pt x="610178" y="737708"/>
                  </a:lnTo>
                  <a:cubicBezTo>
                    <a:pt x="610178" y="724469"/>
                    <a:pt x="618530" y="712602"/>
                    <a:pt x="630960" y="708177"/>
                  </a:cubicBezTo>
                  <a:cubicBezTo>
                    <a:pt x="634977" y="706748"/>
                    <a:pt x="638954" y="705100"/>
                    <a:pt x="642782" y="703281"/>
                  </a:cubicBezTo>
                  <a:cubicBezTo>
                    <a:pt x="654716" y="697619"/>
                    <a:pt x="669011" y="700103"/>
                    <a:pt x="678367" y="709457"/>
                  </a:cubicBezTo>
                  <a:lnTo>
                    <a:pt x="699910" y="730999"/>
                  </a:lnTo>
                  <a:lnTo>
                    <a:pt x="731003" y="699906"/>
                  </a:lnTo>
                  <a:lnTo>
                    <a:pt x="709465" y="678368"/>
                  </a:lnTo>
                  <a:cubicBezTo>
                    <a:pt x="700107" y="669005"/>
                    <a:pt x="697624" y="654704"/>
                    <a:pt x="703283" y="642784"/>
                  </a:cubicBezTo>
                  <a:cubicBezTo>
                    <a:pt x="705105" y="638950"/>
                    <a:pt x="706752" y="634972"/>
                    <a:pt x="708186" y="630952"/>
                  </a:cubicBezTo>
                  <a:cubicBezTo>
                    <a:pt x="712609" y="618528"/>
                    <a:pt x="724476" y="610177"/>
                    <a:pt x="737712" y="610177"/>
                  </a:cubicBezTo>
                  <a:lnTo>
                    <a:pt x="768174" y="610177"/>
                  </a:lnTo>
                  <a:lnTo>
                    <a:pt x="768174" y="566200"/>
                  </a:lnTo>
                  <a:lnTo>
                    <a:pt x="737715" y="566200"/>
                  </a:lnTo>
                  <a:cubicBezTo>
                    <a:pt x="724476" y="566200"/>
                    <a:pt x="712609" y="557848"/>
                    <a:pt x="708183" y="545420"/>
                  </a:cubicBezTo>
                  <a:cubicBezTo>
                    <a:pt x="706752" y="541406"/>
                    <a:pt x="705105" y="537427"/>
                    <a:pt x="703283" y="533592"/>
                  </a:cubicBezTo>
                  <a:cubicBezTo>
                    <a:pt x="697621" y="521670"/>
                    <a:pt x="700105" y="507369"/>
                    <a:pt x="709463" y="498009"/>
                  </a:cubicBezTo>
                  <a:lnTo>
                    <a:pt x="731003" y="476471"/>
                  </a:lnTo>
                  <a:lnTo>
                    <a:pt x="699910" y="445377"/>
                  </a:lnTo>
                  <a:lnTo>
                    <a:pt x="678372" y="466915"/>
                  </a:lnTo>
                  <a:cubicBezTo>
                    <a:pt x="669009" y="476271"/>
                    <a:pt x="654713" y="478762"/>
                    <a:pt x="642789" y="473098"/>
                  </a:cubicBezTo>
                  <a:cubicBezTo>
                    <a:pt x="638954" y="471276"/>
                    <a:pt x="634977" y="469629"/>
                    <a:pt x="630956" y="468197"/>
                  </a:cubicBezTo>
                  <a:cubicBezTo>
                    <a:pt x="618533" y="463772"/>
                    <a:pt x="610181" y="451905"/>
                    <a:pt x="610181" y="438668"/>
                  </a:cubicBezTo>
                  <a:lnTo>
                    <a:pt x="610181" y="408209"/>
                  </a:lnTo>
                  <a:close/>
                  <a:moveTo>
                    <a:pt x="563128" y="373749"/>
                  </a:moveTo>
                  <a:lnTo>
                    <a:pt x="613246" y="373749"/>
                  </a:lnTo>
                  <a:cubicBezTo>
                    <a:pt x="630556" y="373749"/>
                    <a:pt x="644638" y="387831"/>
                    <a:pt x="644638" y="405141"/>
                  </a:cubicBezTo>
                  <a:lnTo>
                    <a:pt x="644638" y="436509"/>
                  </a:lnTo>
                  <a:cubicBezTo>
                    <a:pt x="648321" y="437880"/>
                    <a:pt x="651968" y="439390"/>
                    <a:pt x="655527" y="441019"/>
                  </a:cubicBezTo>
                  <a:lnTo>
                    <a:pt x="677703" y="418838"/>
                  </a:lnTo>
                  <a:cubicBezTo>
                    <a:pt x="689945" y="406603"/>
                    <a:pt x="709861" y="406598"/>
                    <a:pt x="722098" y="418838"/>
                  </a:cubicBezTo>
                  <a:lnTo>
                    <a:pt x="757541" y="454278"/>
                  </a:lnTo>
                  <a:cubicBezTo>
                    <a:pt x="769778" y="466515"/>
                    <a:pt x="769778" y="486431"/>
                    <a:pt x="757543" y="498671"/>
                  </a:cubicBezTo>
                  <a:lnTo>
                    <a:pt x="735360" y="520852"/>
                  </a:lnTo>
                  <a:cubicBezTo>
                    <a:pt x="736989" y="524413"/>
                    <a:pt x="738501" y="528060"/>
                    <a:pt x="739870" y="531740"/>
                  </a:cubicBezTo>
                  <a:lnTo>
                    <a:pt x="771237" y="531740"/>
                  </a:lnTo>
                  <a:cubicBezTo>
                    <a:pt x="788547" y="531740"/>
                    <a:pt x="802629" y="545822"/>
                    <a:pt x="802629" y="563133"/>
                  </a:cubicBezTo>
                  <a:lnTo>
                    <a:pt x="802629" y="613251"/>
                  </a:lnTo>
                  <a:cubicBezTo>
                    <a:pt x="802629" y="630561"/>
                    <a:pt x="788547" y="644643"/>
                    <a:pt x="771237" y="644643"/>
                  </a:cubicBezTo>
                  <a:lnTo>
                    <a:pt x="739870" y="644643"/>
                  </a:lnTo>
                  <a:cubicBezTo>
                    <a:pt x="738498" y="648326"/>
                    <a:pt x="736989" y="651973"/>
                    <a:pt x="735360" y="655532"/>
                  </a:cubicBezTo>
                  <a:lnTo>
                    <a:pt x="757539" y="677708"/>
                  </a:lnTo>
                  <a:cubicBezTo>
                    <a:pt x="769778" y="689952"/>
                    <a:pt x="769778" y="709868"/>
                    <a:pt x="757541" y="722105"/>
                  </a:cubicBezTo>
                  <a:lnTo>
                    <a:pt x="722100" y="757546"/>
                  </a:lnTo>
                  <a:cubicBezTo>
                    <a:pt x="709861" y="769783"/>
                    <a:pt x="689943" y="769776"/>
                    <a:pt x="677708" y="757548"/>
                  </a:cubicBezTo>
                  <a:lnTo>
                    <a:pt x="655527" y="735365"/>
                  </a:lnTo>
                  <a:cubicBezTo>
                    <a:pt x="651968" y="736994"/>
                    <a:pt x="648321" y="738503"/>
                    <a:pt x="644638" y="739875"/>
                  </a:cubicBezTo>
                  <a:lnTo>
                    <a:pt x="644638" y="771242"/>
                  </a:lnTo>
                  <a:cubicBezTo>
                    <a:pt x="644638" y="788552"/>
                    <a:pt x="630556" y="802634"/>
                    <a:pt x="613246" y="802634"/>
                  </a:cubicBezTo>
                  <a:lnTo>
                    <a:pt x="563128" y="802634"/>
                  </a:lnTo>
                  <a:cubicBezTo>
                    <a:pt x="545817" y="802634"/>
                    <a:pt x="531735" y="788552"/>
                    <a:pt x="531735" y="771242"/>
                  </a:cubicBezTo>
                  <a:lnTo>
                    <a:pt x="531735" y="739875"/>
                  </a:lnTo>
                  <a:cubicBezTo>
                    <a:pt x="528052" y="738503"/>
                    <a:pt x="524406" y="736994"/>
                    <a:pt x="520847" y="735365"/>
                  </a:cubicBezTo>
                  <a:lnTo>
                    <a:pt x="498668" y="757546"/>
                  </a:lnTo>
                  <a:cubicBezTo>
                    <a:pt x="486396" y="769813"/>
                    <a:pt x="466545" y="769813"/>
                    <a:pt x="454273" y="757546"/>
                  </a:cubicBezTo>
                  <a:lnTo>
                    <a:pt x="418833" y="722105"/>
                  </a:lnTo>
                  <a:cubicBezTo>
                    <a:pt x="406595" y="709868"/>
                    <a:pt x="406595" y="689952"/>
                    <a:pt x="418830" y="677713"/>
                  </a:cubicBezTo>
                  <a:lnTo>
                    <a:pt x="441014" y="655532"/>
                  </a:lnTo>
                  <a:cubicBezTo>
                    <a:pt x="439387" y="651975"/>
                    <a:pt x="437875" y="648329"/>
                    <a:pt x="436504" y="644643"/>
                  </a:cubicBezTo>
                  <a:lnTo>
                    <a:pt x="405136" y="644643"/>
                  </a:lnTo>
                  <a:cubicBezTo>
                    <a:pt x="387826" y="644643"/>
                    <a:pt x="373744" y="630561"/>
                    <a:pt x="373744" y="613251"/>
                  </a:cubicBezTo>
                  <a:lnTo>
                    <a:pt x="373744" y="563133"/>
                  </a:lnTo>
                  <a:cubicBezTo>
                    <a:pt x="373744" y="545822"/>
                    <a:pt x="387826" y="531740"/>
                    <a:pt x="405136" y="531740"/>
                  </a:cubicBezTo>
                  <a:lnTo>
                    <a:pt x="436504" y="531740"/>
                  </a:lnTo>
                  <a:cubicBezTo>
                    <a:pt x="437875" y="528057"/>
                    <a:pt x="439385" y="524411"/>
                    <a:pt x="441014" y="520852"/>
                  </a:cubicBezTo>
                  <a:lnTo>
                    <a:pt x="418835" y="498675"/>
                  </a:lnTo>
                  <a:cubicBezTo>
                    <a:pt x="406595" y="486431"/>
                    <a:pt x="406595" y="466515"/>
                    <a:pt x="418833" y="454278"/>
                  </a:cubicBezTo>
                  <a:lnTo>
                    <a:pt x="454273" y="418840"/>
                  </a:lnTo>
                  <a:cubicBezTo>
                    <a:pt x="466540" y="406568"/>
                    <a:pt x="486403" y="406571"/>
                    <a:pt x="498668" y="418840"/>
                  </a:cubicBezTo>
                  <a:lnTo>
                    <a:pt x="520847" y="441019"/>
                  </a:lnTo>
                  <a:cubicBezTo>
                    <a:pt x="524399" y="439392"/>
                    <a:pt x="528048" y="437882"/>
                    <a:pt x="531735" y="436509"/>
                  </a:cubicBezTo>
                  <a:lnTo>
                    <a:pt x="531735" y="405141"/>
                  </a:lnTo>
                  <a:cubicBezTo>
                    <a:pt x="531735" y="387831"/>
                    <a:pt x="545817" y="373749"/>
                    <a:pt x="563128" y="373749"/>
                  </a:cubicBezTo>
                  <a:close/>
                  <a:moveTo>
                    <a:pt x="160544" y="296706"/>
                  </a:moveTo>
                  <a:cubicBezTo>
                    <a:pt x="129262" y="296706"/>
                    <a:pt x="101132" y="321485"/>
                    <a:pt x="101132" y="357165"/>
                  </a:cubicBezTo>
                  <a:cubicBezTo>
                    <a:pt x="134429" y="384514"/>
                    <a:pt x="175267" y="398493"/>
                    <a:pt x="216477" y="398493"/>
                  </a:cubicBezTo>
                  <a:cubicBezTo>
                    <a:pt x="258597" y="398493"/>
                    <a:pt x="299205" y="383955"/>
                    <a:pt x="331825" y="357163"/>
                  </a:cubicBezTo>
                  <a:cubicBezTo>
                    <a:pt x="331825" y="321511"/>
                    <a:pt x="303725" y="296703"/>
                    <a:pt x="272411" y="296706"/>
                  </a:cubicBezTo>
                  <a:close/>
                  <a:moveTo>
                    <a:pt x="903968" y="296703"/>
                  </a:moveTo>
                  <a:cubicBezTo>
                    <a:pt x="872684" y="296703"/>
                    <a:pt x="844554" y="321483"/>
                    <a:pt x="844554" y="357163"/>
                  </a:cubicBezTo>
                  <a:cubicBezTo>
                    <a:pt x="878265" y="384854"/>
                    <a:pt x="919284" y="398493"/>
                    <a:pt x="959902" y="398493"/>
                  </a:cubicBezTo>
                  <a:cubicBezTo>
                    <a:pt x="1003030" y="398493"/>
                    <a:pt x="1043478" y="383013"/>
                    <a:pt x="1075247" y="356961"/>
                  </a:cubicBezTo>
                  <a:lnTo>
                    <a:pt x="1075247" y="356118"/>
                  </a:lnTo>
                  <a:cubicBezTo>
                    <a:pt x="1075247" y="323356"/>
                    <a:pt x="1048597" y="296703"/>
                    <a:pt x="1015835" y="296703"/>
                  </a:cubicBezTo>
                  <a:close/>
                  <a:moveTo>
                    <a:pt x="479761" y="199245"/>
                  </a:moveTo>
                  <a:lnTo>
                    <a:pt x="696615" y="199245"/>
                  </a:lnTo>
                  <a:cubicBezTo>
                    <a:pt x="706134" y="199245"/>
                    <a:pt x="713847" y="206960"/>
                    <a:pt x="713847" y="216477"/>
                  </a:cubicBezTo>
                  <a:cubicBezTo>
                    <a:pt x="713847" y="225994"/>
                    <a:pt x="706134" y="233709"/>
                    <a:pt x="696615" y="233709"/>
                  </a:cubicBezTo>
                  <a:lnTo>
                    <a:pt x="479761" y="233709"/>
                  </a:lnTo>
                  <a:cubicBezTo>
                    <a:pt x="470242" y="233709"/>
                    <a:pt x="462529" y="225994"/>
                    <a:pt x="462529" y="216477"/>
                  </a:cubicBezTo>
                  <a:cubicBezTo>
                    <a:pt x="462529" y="206960"/>
                    <a:pt x="470242" y="199245"/>
                    <a:pt x="479761" y="199245"/>
                  </a:cubicBezTo>
                  <a:close/>
                  <a:moveTo>
                    <a:pt x="216475" y="99703"/>
                  </a:moveTo>
                  <a:cubicBezTo>
                    <a:pt x="203728" y="99703"/>
                    <a:pt x="190980" y="104555"/>
                    <a:pt x="181275" y="114261"/>
                  </a:cubicBezTo>
                  <a:cubicBezTo>
                    <a:pt x="161816" y="133719"/>
                    <a:pt x="161819" y="165208"/>
                    <a:pt x="181273" y="184664"/>
                  </a:cubicBezTo>
                  <a:cubicBezTo>
                    <a:pt x="200687" y="204072"/>
                    <a:pt x="232268" y="204072"/>
                    <a:pt x="251676" y="184664"/>
                  </a:cubicBezTo>
                  <a:cubicBezTo>
                    <a:pt x="271135" y="165206"/>
                    <a:pt x="271133" y="133717"/>
                    <a:pt x="251679" y="114261"/>
                  </a:cubicBezTo>
                  <a:lnTo>
                    <a:pt x="251676" y="114261"/>
                  </a:lnTo>
                  <a:cubicBezTo>
                    <a:pt x="241971" y="104555"/>
                    <a:pt x="229223" y="99703"/>
                    <a:pt x="216475" y="99703"/>
                  </a:cubicBezTo>
                  <a:close/>
                  <a:moveTo>
                    <a:pt x="959902" y="99702"/>
                  </a:moveTo>
                  <a:cubicBezTo>
                    <a:pt x="947153" y="99702"/>
                    <a:pt x="934404" y="104555"/>
                    <a:pt x="924700" y="114260"/>
                  </a:cubicBezTo>
                  <a:cubicBezTo>
                    <a:pt x="905290" y="133671"/>
                    <a:pt x="905290" y="165254"/>
                    <a:pt x="924700" y="184664"/>
                  </a:cubicBezTo>
                  <a:cubicBezTo>
                    <a:pt x="944115" y="204077"/>
                    <a:pt x="975696" y="204074"/>
                    <a:pt x="995104" y="184664"/>
                  </a:cubicBezTo>
                  <a:cubicBezTo>
                    <a:pt x="1014563" y="165208"/>
                    <a:pt x="1014560" y="133719"/>
                    <a:pt x="995106" y="114260"/>
                  </a:cubicBezTo>
                  <a:lnTo>
                    <a:pt x="995104" y="114260"/>
                  </a:lnTo>
                  <a:cubicBezTo>
                    <a:pt x="985400" y="104555"/>
                    <a:pt x="972651" y="99702"/>
                    <a:pt x="959902" y="99702"/>
                  </a:cubicBezTo>
                  <a:close/>
                  <a:moveTo>
                    <a:pt x="959901" y="65255"/>
                  </a:moveTo>
                  <a:cubicBezTo>
                    <a:pt x="981476" y="65254"/>
                    <a:pt x="1003051" y="73466"/>
                    <a:pt x="1019475" y="89892"/>
                  </a:cubicBezTo>
                  <a:lnTo>
                    <a:pt x="1019473" y="89892"/>
                  </a:lnTo>
                  <a:cubicBezTo>
                    <a:pt x="1052402" y="122817"/>
                    <a:pt x="1052400" y="176108"/>
                    <a:pt x="1019473" y="209033"/>
                  </a:cubicBezTo>
                  <a:cubicBezTo>
                    <a:pt x="986662" y="241847"/>
                    <a:pt x="933211" y="241914"/>
                    <a:pt x="900329" y="209033"/>
                  </a:cubicBezTo>
                  <a:cubicBezTo>
                    <a:pt x="867485" y="176186"/>
                    <a:pt x="867485" y="122739"/>
                    <a:pt x="900329" y="89892"/>
                  </a:cubicBezTo>
                  <a:cubicBezTo>
                    <a:pt x="916753" y="73468"/>
                    <a:pt x="938327" y="65255"/>
                    <a:pt x="959901" y="65255"/>
                  </a:cubicBezTo>
                  <a:close/>
                  <a:moveTo>
                    <a:pt x="216480" y="65199"/>
                  </a:moveTo>
                  <a:cubicBezTo>
                    <a:pt x="238034" y="65200"/>
                    <a:pt x="259588" y="73433"/>
                    <a:pt x="276049" y="89894"/>
                  </a:cubicBezTo>
                  <a:lnTo>
                    <a:pt x="276047" y="89894"/>
                  </a:lnTo>
                  <a:cubicBezTo>
                    <a:pt x="308977" y="122819"/>
                    <a:pt x="308974" y="176110"/>
                    <a:pt x="276047" y="209035"/>
                  </a:cubicBezTo>
                  <a:cubicBezTo>
                    <a:pt x="243120" y="241965"/>
                    <a:pt x="189827" y="241958"/>
                    <a:pt x="156904" y="209035"/>
                  </a:cubicBezTo>
                  <a:cubicBezTo>
                    <a:pt x="123977" y="176106"/>
                    <a:pt x="123979" y="122817"/>
                    <a:pt x="156909" y="89894"/>
                  </a:cubicBezTo>
                  <a:cubicBezTo>
                    <a:pt x="173371" y="73428"/>
                    <a:pt x="194925" y="65198"/>
                    <a:pt x="216480" y="65199"/>
                  </a:cubicBezTo>
                  <a:close/>
                  <a:moveTo>
                    <a:pt x="216477" y="34464"/>
                  </a:moveTo>
                  <a:cubicBezTo>
                    <a:pt x="116115" y="34464"/>
                    <a:pt x="34464" y="116115"/>
                    <a:pt x="34464" y="216477"/>
                  </a:cubicBezTo>
                  <a:cubicBezTo>
                    <a:pt x="34464" y="257743"/>
                    <a:pt x="48289" y="295826"/>
                    <a:pt x="71518" y="326389"/>
                  </a:cubicBezTo>
                  <a:cubicBezTo>
                    <a:pt x="83985" y="289156"/>
                    <a:pt x="119171" y="262239"/>
                    <a:pt x="160544" y="262239"/>
                  </a:cubicBezTo>
                  <a:lnTo>
                    <a:pt x="272411" y="262239"/>
                  </a:lnTo>
                  <a:cubicBezTo>
                    <a:pt x="313788" y="262239"/>
                    <a:pt x="348972" y="289156"/>
                    <a:pt x="361439" y="326389"/>
                  </a:cubicBezTo>
                  <a:cubicBezTo>
                    <a:pt x="384668" y="295826"/>
                    <a:pt x="398493" y="257743"/>
                    <a:pt x="398493" y="216477"/>
                  </a:cubicBezTo>
                  <a:cubicBezTo>
                    <a:pt x="398493" y="116115"/>
                    <a:pt x="316842" y="34464"/>
                    <a:pt x="216477" y="34464"/>
                  </a:cubicBezTo>
                  <a:close/>
                  <a:moveTo>
                    <a:pt x="216477" y="0"/>
                  </a:moveTo>
                  <a:cubicBezTo>
                    <a:pt x="335843" y="0"/>
                    <a:pt x="432957" y="97111"/>
                    <a:pt x="432957" y="216480"/>
                  </a:cubicBezTo>
                  <a:cubicBezTo>
                    <a:pt x="432957" y="335696"/>
                    <a:pt x="336160" y="432957"/>
                    <a:pt x="216477" y="432957"/>
                  </a:cubicBezTo>
                  <a:cubicBezTo>
                    <a:pt x="97042" y="432957"/>
                    <a:pt x="0" y="335749"/>
                    <a:pt x="0" y="216477"/>
                  </a:cubicBezTo>
                  <a:cubicBezTo>
                    <a:pt x="0" y="97111"/>
                    <a:pt x="97111" y="0"/>
                    <a:pt x="216477" y="0"/>
                  </a:cubicBezTo>
                  <a:close/>
                  <a:moveTo>
                    <a:pt x="959902" y="0"/>
                  </a:moveTo>
                  <a:cubicBezTo>
                    <a:pt x="1063212" y="0"/>
                    <a:pt x="1152557" y="73492"/>
                    <a:pt x="1172342" y="174746"/>
                  </a:cubicBezTo>
                  <a:cubicBezTo>
                    <a:pt x="1174168" y="184085"/>
                    <a:pt x="1168075" y="193138"/>
                    <a:pt x="1158735" y="194962"/>
                  </a:cubicBezTo>
                  <a:cubicBezTo>
                    <a:pt x="1149407" y="196794"/>
                    <a:pt x="1140343" y="190696"/>
                    <a:pt x="1138519" y="181356"/>
                  </a:cubicBezTo>
                  <a:cubicBezTo>
                    <a:pt x="1121886" y="96240"/>
                    <a:pt x="1046768" y="34464"/>
                    <a:pt x="959902" y="34464"/>
                  </a:cubicBezTo>
                  <a:cubicBezTo>
                    <a:pt x="859539" y="34464"/>
                    <a:pt x="777886" y="116115"/>
                    <a:pt x="777889" y="216477"/>
                  </a:cubicBezTo>
                  <a:cubicBezTo>
                    <a:pt x="777889" y="257743"/>
                    <a:pt x="791711" y="295826"/>
                    <a:pt x="814942" y="326389"/>
                  </a:cubicBezTo>
                  <a:cubicBezTo>
                    <a:pt x="827409" y="289156"/>
                    <a:pt x="862595" y="262239"/>
                    <a:pt x="903968" y="262239"/>
                  </a:cubicBezTo>
                  <a:lnTo>
                    <a:pt x="1015835" y="262239"/>
                  </a:lnTo>
                  <a:cubicBezTo>
                    <a:pt x="1057185" y="262239"/>
                    <a:pt x="1092353" y="289123"/>
                    <a:pt x="1104838" y="326324"/>
                  </a:cubicBezTo>
                  <a:cubicBezTo>
                    <a:pt x="1120629" y="305634"/>
                    <a:pt x="1132152" y="281413"/>
                    <a:pt x="1137850" y="254852"/>
                  </a:cubicBezTo>
                  <a:cubicBezTo>
                    <a:pt x="1139847" y="245547"/>
                    <a:pt x="1149019" y="239628"/>
                    <a:pt x="1158313" y="241618"/>
                  </a:cubicBezTo>
                  <a:cubicBezTo>
                    <a:pt x="1167618" y="243612"/>
                    <a:pt x="1173544" y="252775"/>
                    <a:pt x="1171547" y="262080"/>
                  </a:cubicBezTo>
                  <a:cubicBezTo>
                    <a:pt x="1150299" y="361133"/>
                    <a:pt x="1062130" y="432955"/>
                    <a:pt x="959902" y="432955"/>
                  </a:cubicBezTo>
                  <a:cubicBezTo>
                    <a:pt x="840931" y="432955"/>
                    <a:pt x="743422" y="336420"/>
                    <a:pt x="743422" y="216477"/>
                  </a:cubicBezTo>
                  <a:cubicBezTo>
                    <a:pt x="743422" y="97111"/>
                    <a:pt x="840536" y="0"/>
                    <a:pt x="959902" y="0"/>
                  </a:cubicBezTo>
                  <a:close/>
                </a:path>
              </a:pathLst>
            </a:custGeom>
            <a:solidFill>
              <a:srgbClr val="DFBD41">
                <a:alpha val="2588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4" name="Google Shape;324;p12"/>
          <p:cNvGrpSpPr/>
          <p:nvPr/>
        </p:nvGrpSpPr>
        <p:grpSpPr>
          <a:xfrm>
            <a:off x="3849493" y="2799143"/>
            <a:ext cx="4567943" cy="1621735"/>
            <a:chOff x="1229359" y="3608439"/>
            <a:chExt cx="4567943" cy="1621735"/>
          </a:xfrm>
        </p:grpSpPr>
        <p:sp>
          <p:nvSpPr>
            <p:cNvPr id="325" name="Google Shape;325;p12"/>
            <p:cNvSpPr/>
            <p:nvPr/>
          </p:nvSpPr>
          <p:spPr>
            <a:xfrm>
              <a:off x="2263611" y="4151010"/>
              <a:ext cx="3533691" cy="41238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rgbClr val="595959"/>
                  </a:solidFill>
                  <a:latin typeface="Roboto Light"/>
                  <a:ea typeface="Roboto Light"/>
                  <a:cs typeface="Roboto Light"/>
                  <a:sym typeface="Roboto Light"/>
                </a:rPr>
                <a:t>GO TO LIVE EXAMPLE</a:t>
              </a:r>
              <a:endParaRPr dirty="0"/>
            </a:p>
          </p:txBody>
        </p:sp>
        <p:sp>
          <p:nvSpPr>
            <p:cNvPr id="326" name="Google Shape;326;p12"/>
            <p:cNvSpPr/>
            <p:nvPr/>
          </p:nvSpPr>
          <p:spPr>
            <a:xfrm>
              <a:off x="1229359" y="3608439"/>
              <a:ext cx="4493014" cy="1621735"/>
            </a:xfrm>
            <a:prstGeom prst="rect">
              <a:avLst/>
            </a:prstGeom>
            <a:noFill/>
            <a:ln w="12700" cap="flat" cmpd="sng">
              <a:solidFill>
                <a:srgbClr val="DFBD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331" name="Google Shape;331;p12"/>
          <p:cNvSpPr/>
          <p:nvPr/>
        </p:nvSpPr>
        <p:spPr>
          <a:xfrm>
            <a:off x="7784913" y="2534237"/>
            <a:ext cx="720000" cy="720000"/>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332" name="Google Shape;332;p12"/>
          <p:cNvPicPr preferRelativeResize="0"/>
          <p:nvPr/>
        </p:nvPicPr>
        <p:blipFill rotWithShape="1">
          <a:blip r:embed="rId3">
            <a:alphaModFix/>
          </a:blip>
          <a:srcRect/>
          <a:stretch/>
        </p:blipFill>
        <p:spPr>
          <a:xfrm>
            <a:off x="7872390" y="2621714"/>
            <a:ext cx="545046" cy="545046"/>
          </a:xfrm>
          <a:prstGeom prst="rect">
            <a:avLst/>
          </a:prstGeom>
          <a:noFill/>
          <a:ln>
            <a:noFill/>
          </a:ln>
        </p:spPr>
      </p:pic>
    </p:spTree>
    <p:extLst>
      <p:ext uri="{BB962C8B-B14F-4D97-AF65-F5344CB8AC3E}">
        <p14:creationId xmlns:p14="http://schemas.microsoft.com/office/powerpoint/2010/main" val="130020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24"/>
          <p:cNvPicPr preferRelativeResize="0"/>
          <p:nvPr/>
        </p:nvPicPr>
        <p:blipFill rotWithShape="1">
          <a:blip r:embed="rId3">
            <a:alphaModFix/>
          </a:blip>
          <a:srcRect l="22404" r="10030" b="11910"/>
          <a:stretch/>
        </p:blipFill>
        <p:spPr>
          <a:xfrm>
            <a:off x="0" y="0"/>
            <a:ext cx="6788292" cy="5905499"/>
          </a:xfrm>
          <a:custGeom>
            <a:avLst/>
            <a:gdLst/>
            <a:ahLst/>
            <a:cxnLst/>
            <a:rect l="l" t="t" r="r" b="b"/>
            <a:pathLst>
              <a:path w="3510642" h="4800590" extrusionOk="0">
                <a:moveTo>
                  <a:pt x="0" y="0"/>
                </a:moveTo>
                <a:lnTo>
                  <a:pt x="3510642" y="0"/>
                </a:lnTo>
                <a:lnTo>
                  <a:pt x="3510642" y="4800590"/>
                </a:lnTo>
                <a:lnTo>
                  <a:pt x="0" y="4800590"/>
                </a:lnTo>
                <a:close/>
              </a:path>
            </a:pathLst>
          </a:custGeom>
          <a:noFill/>
          <a:ln>
            <a:noFill/>
          </a:ln>
        </p:spPr>
      </p:pic>
      <p:sp>
        <p:nvSpPr>
          <p:cNvPr id="488" name="Google Shape;488;p24"/>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489" name="Google Shape;489;p24"/>
          <p:cNvSpPr/>
          <p:nvPr/>
        </p:nvSpPr>
        <p:spPr>
          <a:xfrm>
            <a:off x="1039538" y="950188"/>
            <a:ext cx="3078140"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04</a:t>
            </a:r>
            <a:endParaRPr dirty="0">
              <a:solidFill>
                <a:srgbClr val="DFBD41"/>
              </a:solidFill>
            </a:endParaRPr>
          </a:p>
        </p:txBody>
      </p:sp>
      <p:sp>
        <p:nvSpPr>
          <p:cNvPr id="491" name="Google Shape;491;p24"/>
          <p:cNvSpPr/>
          <p:nvPr/>
        </p:nvSpPr>
        <p:spPr>
          <a:xfrm>
            <a:off x="2347993" y="2835373"/>
            <a:ext cx="3900763"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PRICING STRUCTURE</a:t>
            </a:r>
            <a:endParaRPr dirty="0"/>
          </a:p>
        </p:txBody>
      </p:sp>
      <p:grpSp>
        <p:nvGrpSpPr>
          <p:cNvPr id="492" name="Google Shape;492;p24"/>
          <p:cNvGrpSpPr/>
          <p:nvPr/>
        </p:nvGrpSpPr>
        <p:grpSpPr>
          <a:xfrm>
            <a:off x="6347065" y="2112347"/>
            <a:ext cx="3900763" cy="1531025"/>
            <a:chOff x="785586" y="659717"/>
            <a:chExt cx="2159000" cy="1531025"/>
          </a:xfrm>
        </p:grpSpPr>
        <p:sp>
          <p:nvSpPr>
            <p:cNvPr id="493" name="Google Shape;493;p24"/>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494" name="Google Shape;494;p24"/>
            <p:cNvSpPr/>
            <p:nvPr/>
          </p:nvSpPr>
          <p:spPr>
            <a:xfrm>
              <a:off x="947512" y="867343"/>
              <a:ext cx="1997074"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FOUR</a:t>
              </a:r>
              <a:endParaRPr dirty="0"/>
            </a:p>
          </p:txBody>
        </p:sp>
        <p:sp>
          <p:nvSpPr>
            <p:cNvPr id="495" name="Google Shape;495;p24"/>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496" name="Google Shape;496;p24"/>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1627519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29"/>
          <p:cNvSpPr/>
          <p:nvPr/>
        </p:nvSpPr>
        <p:spPr>
          <a:xfrm>
            <a:off x="1166259" y="2258350"/>
            <a:ext cx="2775238" cy="2614394"/>
          </a:xfrm>
          <a:custGeom>
            <a:avLst/>
            <a:gdLst/>
            <a:ahLst/>
            <a:cxnLst/>
            <a:rect l="l" t="t" r="r" b="b"/>
            <a:pathLst>
              <a:path w="457161" h="419100" extrusionOk="0">
                <a:moveTo>
                  <a:pt x="295236" y="247650"/>
                </a:moveTo>
                <a:cubicBezTo>
                  <a:pt x="277652" y="247650"/>
                  <a:pt x="255231" y="262347"/>
                  <a:pt x="235390" y="275273"/>
                </a:cubicBezTo>
                <a:cubicBezTo>
                  <a:pt x="225020" y="282452"/>
                  <a:pt x="214161" y="288897"/>
                  <a:pt x="202891" y="294561"/>
                </a:cubicBezTo>
                <a:cubicBezTo>
                  <a:pt x="230525" y="311414"/>
                  <a:pt x="266132" y="306972"/>
                  <a:pt x="288778" y="283845"/>
                </a:cubicBezTo>
                <a:lnTo>
                  <a:pt x="301684" y="297913"/>
                </a:lnTo>
                <a:cubicBezTo>
                  <a:pt x="285467" y="314162"/>
                  <a:pt x="263563" y="323463"/>
                  <a:pt x="240610" y="323850"/>
                </a:cubicBezTo>
                <a:cubicBezTo>
                  <a:pt x="216887" y="322928"/>
                  <a:pt x="194126" y="314226"/>
                  <a:pt x="175840" y="299085"/>
                </a:cubicBezTo>
                <a:lnTo>
                  <a:pt x="41528" y="247783"/>
                </a:lnTo>
                <a:cubicBezTo>
                  <a:pt x="37374" y="246938"/>
                  <a:pt x="33143" y="248830"/>
                  <a:pt x="31003" y="252489"/>
                </a:cubicBezTo>
                <a:lnTo>
                  <a:pt x="20468" y="270005"/>
                </a:lnTo>
                <a:cubicBezTo>
                  <a:pt x="20297" y="270289"/>
                  <a:pt x="20140" y="270581"/>
                  <a:pt x="19999" y="270881"/>
                </a:cubicBezTo>
                <a:cubicBezTo>
                  <a:pt x="17658" y="275832"/>
                  <a:pt x="19775" y="281743"/>
                  <a:pt x="24726" y="284083"/>
                </a:cubicBezTo>
                <a:lnTo>
                  <a:pt x="244048" y="398526"/>
                </a:lnTo>
                <a:lnTo>
                  <a:pt x="327144" y="343272"/>
                </a:lnTo>
                <a:cubicBezTo>
                  <a:pt x="329987" y="341386"/>
                  <a:pt x="333619" y="341166"/>
                  <a:pt x="336669" y="342690"/>
                </a:cubicBezTo>
                <a:lnTo>
                  <a:pt x="361911" y="355283"/>
                </a:lnTo>
                <a:lnTo>
                  <a:pt x="361911" y="247650"/>
                </a:lnTo>
                <a:close/>
                <a:moveTo>
                  <a:pt x="380961" y="228600"/>
                </a:moveTo>
                <a:lnTo>
                  <a:pt x="380961" y="371475"/>
                </a:lnTo>
                <a:lnTo>
                  <a:pt x="438111" y="371475"/>
                </a:lnTo>
                <a:lnTo>
                  <a:pt x="438111" y="228600"/>
                </a:lnTo>
                <a:close/>
                <a:moveTo>
                  <a:pt x="266661" y="190500"/>
                </a:moveTo>
                <a:cubicBezTo>
                  <a:pt x="266662" y="203618"/>
                  <a:pt x="263934" y="216593"/>
                  <a:pt x="258650" y="228600"/>
                </a:cubicBezTo>
                <a:lnTo>
                  <a:pt x="314286" y="228600"/>
                </a:lnTo>
                <a:cubicBezTo>
                  <a:pt x="319546" y="228600"/>
                  <a:pt x="323811" y="224336"/>
                  <a:pt x="323811" y="219075"/>
                </a:cubicBezTo>
                <a:lnTo>
                  <a:pt x="323811" y="200025"/>
                </a:lnTo>
                <a:cubicBezTo>
                  <a:pt x="323811" y="194764"/>
                  <a:pt x="319546" y="190500"/>
                  <a:pt x="314286" y="190500"/>
                </a:cubicBezTo>
                <a:close/>
                <a:moveTo>
                  <a:pt x="247449" y="133350"/>
                </a:moveTo>
                <a:cubicBezTo>
                  <a:pt x="255988" y="144600"/>
                  <a:pt x="261902" y="157618"/>
                  <a:pt x="264756" y="171450"/>
                </a:cubicBezTo>
                <a:lnTo>
                  <a:pt x="314286" y="171450"/>
                </a:lnTo>
                <a:cubicBezTo>
                  <a:pt x="319546" y="171450"/>
                  <a:pt x="323811" y="167186"/>
                  <a:pt x="323811" y="161925"/>
                </a:cubicBezTo>
                <a:lnTo>
                  <a:pt x="323811" y="142875"/>
                </a:lnTo>
                <a:cubicBezTo>
                  <a:pt x="323811" y="137614"/>
                  <a:pt x="319546" y="133350"/>
                  <a:pt x="314286" y="133350"/>
                </a:cubicBezTo>
                <a:close/>
                <a:moveTo>
                  <a:pt x="161886" y="133350"/>
                </a:moveTo>
                <a:lnTo>
                  <a:pt x="180936" y="133350"/>
                </a:lnTo>
                <a:lnTo>
                  <a:pt x="180936" y="144628"/>
                </a:lnTo>
                <a:cubicBezTo>
                  <a:pt x="192313" y="148650"/>
                  <a:pt x="199936" y="159384"/>
                  <a:pt x="199986" y="171450"/>
                </a:cubicBezTo>
                <a:lnTo>
                  <a:pt x="180936" y="171450"/>
                </a:lnTo>
                <a:cubicBezTo>
                  <a:pt x="180936" y="166189"/>
                  <a:pt x="176672" y="161925"/>
                  <a:pt x="171411" y="161925"/>
                </a:cubicBezTo>
                <a:cubicBezTo>
                  <a:pt x="166150" y="161925"/>
                  <a:pt x="161886" y="166189"/>
                  <a:pt x="161886" y="171450"/>
                </a:cubicBezTo>
                <a:cubicBezTo>
                  <a:pt x="161886" y="176711"/>
                  <a:pt x="166150" y="180975"/>
                  <a:pt x="171411" y="180975"/>
                </a:cubicBezTo>
                <a:cubicBezTo>
                  <a:pt x="183525" y="180952"/>
                  <a:pt x="194330" y="188586"/>
                  <a:pt x="198354" y="200013"/>
                </a:cubicBezTo>
                <a:cubicBezTo>
                  <a:pt x="203585" y="214863"/>
                  <a:pt x="195786" y="231141"/>
                  <a:pt x="180936" y="236372"/>
                </a:cubicBezTo>
                <a:lnTo>
                  <a:pt x="180936" y="247650"/>
                </a:lnTo>
                <a:lnTo>
                  <a:pt x="161886" y="247650"/>
                </a:lnTo>
                <a:lnTo>
                  <a:pt x="161886" y="236372"/>
                </a:lnTo>
                <a:cubicBezTo>
                  <a:pt x="150509" y="232350"/>
                  <a:pt x="142886" y="221616"/>
                  <a:pt x="142836" y="209550"/>
                </a:cubicBezTo>
                <a:lnTo>
                  <a:pt x="161886" y="209550"/>
                </a:lnTo>
                <a:cubicBezTo>
                  <a:pt x="161886" y="214811"/>
                  <a:pt x="166150" y="219075"/>
                  <a:pt x="171411" y="219075"/>
                </a:cubicBezTo>
                <a:cubicBezTo>
                  <a:pt x="176672" y="219075"/>
                  <a:pt x="180936" y="214811"/>
                  <a:pt x="180936" y="209550"/>
                </a:cubicBezTo>
                <a:cubicBezTo>
                  <a:pt x="180936" y="204289"/>
                  <a:pt x="176672" y="200025"/>
                  <a:pt x="171411" y="200025"/>
                </a:cubicBezTo>
                <a:cubicBezTo>
                  <a:pt x="159297" y="200048"/>
                  <a:pt x="148492" y="192414"/>
                  <a:pt x="144468" y="180987"/>
                </a:cubicBezTo>
                <a:cubicBezTo>
                  <a:pt x="139237" y="166137"/>
                  <a:pt x="147036" y="149859"/>
                  <a:pt x="161886" y="144628"/>
                </a:cubicBezTo>
                <a:close/>
                <a:moveTo>
                  <a:pt x="171411" y="114300"/>
                </a:moveTo>
                <a:cubicBezTo>
                  <a:pt x="129326" y="114300"/>
                  <a:pt x="95211" y="148416"/>
                  <a:pt x="95211" y="190500"/>
                </a:cubicBezTo>
                <a:cubicBezTo>
                  <a:pt x="95258" y="232564"/>
                  <a:pt x="129346" y="266652"/>
                  <a:pt x="171411" y="266700"/>
                </a:cubicBezTo>
                <a:cubicBezTo>
                  <a:pt x="213495" y="266700"/>
                  <a:pt x="247611" y="232584"/>
                  <a:pt x="247611" y="190500"/>
                </a:cubicBezTo>
                <a:cubicBezTo>
                  <a:pt x="247611" y="148416"/>
                  <a:pt x="213495" y="114300"/>
                  <a:pt x="171411" y="114300"/>
                </a:cubicBezTo>
                <a:close/>
                <a:moveTo>
                  <a:pt x="190461" y="76200"/>
                </a:moveTo>
                <a:cubicBezTo>
                  <a:pt x="185200" y="76200"/>
                  <a:pt x="180936" y="80464"/>
                  <a:pt x="180936" y="85725"/>
                </a:cubicBezTo>
                <a:lnTo>
                  <a:pt x="180936" y="95736"/>
                </a:lnTo>
                <a:cubicBezTo>
                  <a:pt x="198231" y="97490"/>
                  <a:pt x="214709" y="103976"/>
                  <a:pt x="228561" y="114481"/>
                </a:cubicBezTo>
                <a:lnTo>
                  <a:pt x="228561" y="114300"/>
                </a:lnTo>
                <a:lnTo>
                  <a:pt x="314286" y="114300"/>
                </a:lnTo>
                <a:cubicBezTo>
                  <a:pt x="319546" y="114300"/>
                  <a:pt x="323811" y="110036"/>
                  <a:pt x="323811" y="104775"/>
                </a:cubicBezTo>
                <a:lnTo>
                  <a:pt x="323811" y="85725"/>
                </a:lnTo>
                <a:cubicBezTo>
                  <a:pt x="323811" y="80464"/>
                  <a:pt x="319546" y="76200"/>
                  <a:pt x="314286" y="76200"/>
                </a:cubicBezTo>
                <a:close/>
                <a:moveTo>
                  <a:pt x="190461" y="19050"/>
                </a:moveTo>
                <a:cubicBezTo>
                  <a:pt x="185200" y="19050"/>
                  <a:pt x="180936" y="23315"/>
                  <a:pt x="180936" y="28575"/>
                </a:cubicBezTo>
                <a:lnTo>
                  <a:pt x="180936" y="47625"/>
                </a:lnTo>
                <a:cubicBezTo>
                  <a:pt x="180936" y="52885"/>
                  <a:pt x="185200" y="57150"/>
                  <a:pt x="190461" y="57150"/>
                </a:cubicBezTo>
                <a:lnTo>
                  <a:pt x="314286" y="57150"/>
                </a:lnTo>
                <a:cubicBezTo>
                  <a:pt x="319546" y="57150"/>
                  <a:pt x="323811" y="52885"/>
                  <a:pt x="323811" y="47625"/>
                </a:cubicBezTo>
                <a:lnTo>
                  <a:pt x="323811" y="28575"/>
                </a:lnTo>
                <a:cubicBezTo>
                  <a:pt x="323811" y="23315"/>
                  <a:pt x="319546" y="19050"/>
                  <a:pt x="314286" y="19050"/>
                </a:cubicBezTo>
                <a:close/>
                <a:moveTo>
                  <a:pt x="190461" y="0"/>
                </a:moveTo>
                <a:lnTo>
                  <a:pt x="314286" y="0"/>
                </a:lnTo>
                <a:cubicBezTo>
                  <a:pt x="330068" y="0"/>
                  <a:pt x="342861" y="12794"/>
                  <a:pt x="342861" y="28575"/>
                </a:cubicBezTo>
                <a:lnTo>
                  <a:pt x="342861" y="47625"/>
                </a:lnTo>
                <a:cubicBezTo>
                  <a:pt x="342836" y="54677"/>
                  <a:pt x="340188" y="61468"/>
                  <a:pt x="335431" y="66675"/>
                </a:cubicBezTo>
                <a:cubicBezTo>
                  <a:pt x="340188" y="71882"/>
                  <a:pt x="342836" y="78673"/>
                  <a:pt x="342861" y="85725"/>
                </a:cubicBezTo>
                <a:lnTo>
                  <a:pt x="342861" y="104775"/>
                </a:lnTo>
                <a:cubicBezTo>
                  <a:pt x="342836" y="111827"/>
                  <a:pt x="340188" y="118618"/>
                  <a:pt x="335431" y="123825"/>
                </a:cubicBezTo>
                <a:cubicBezTo>
                  <a:pt x="340188" y="129032"/>
                  <a:pt x="342836" y="135823"/>
                  <a:pt x="342861" y="142875"/>
                </a:cubicBezTo>
                <a:lnTo>
                  <a:pt x="342861" y="161925"/>
                </a:lnTo>
                <a:cubicBezTo>
                  <a:pt x="342836" y="168977"/>
                  <a:pt x="340188" y="175768"/>
                  <a:pt x="335431" y="180975"/>
                </a:cubicBezTo>
                <a:cubicBezTo>
                  <a:pt x="340188" y="186182"/>
                  <a:pt x="342836" y="192973"/>
                  <a:pt x="342861" y="200025"/>
                </a:cubicBezTo>
                <a:lnTo>
                  <a:pt x="342861" y="219075"/>
                </a:lnTo>
                <a:cubicBezTo>
                  <a:pt x="342829" y="222327"/>
                  <a:pt x="342236" y="225549"/>
                  <a:pt x="341108" y="228600"/>
                </a:cubicBezTo>
                <a:lnTo>
                  <a:pt x="361911" y="228600"/>
                </a:lnTo>
                <a:lnTo>
                  <a:pt x="361911" y="219075"/>
                </a:lnTo>
                <a:cubicBezTo>
                  <a:pt x="361911" y="213814"/>
                  <a:pt x="366175" y="209550"/>
                  <a:pt x="371436" y="209550"/>
                </a:cubicBezTo>
                <a:lnTo>
                  <a:pt x="447636" y="209550"/>
                </a:lnTo>
                <a:cubicBezTo>
                  <a:pt x="452896" y="209550"/>
                  <a:pt x="457161" y="213814"/>
                  <a:pt x="457161" y="219075"/>
                </a:cubicBezTo>
                <a:lnTo>
                  <a:pt x="457161" y="381000"/>
                </a:lnTo>
                <a:cubicBezTo>
                  <a:pt x="457161" y="386261"/>
                  <a:pt x="452896" y="390525"/>
                  <a:pt x="447636" y="390525"/>
                </a:cubicBezTo>
                <a:lnTo>
                  <a:pt x="371436" y="390525"/>
                </a:lnTo>
                <a:cubicBezTo>
                  <a:pt x="366175" y="390525"/>
                  <a:pt x="361911" y="386261"/>
                  <a:pt x="361911" y="381000"/>
                </a:cubicBezTo>
                <a:lnTo>
                  <a:pt x="361911" y="376523"/>
                </a:lnTo>
                <a:lnTo>
                  <a:pt x="333107" y="362150"/>
                </a:lnTo>
                <a:lnTo>
                  <a:pt x="249906" y="417509"/>
                </a:lnTo>
                <a:cubicBezTo>
                  <a:pt x="248340" y="418544"/>
                  <a:pt x="246506" y="419097"/>
                  <a:pt x="244629" y="419100"/>
                </a:cubicBezTo>
                <a:cubicBezTo>
                  <a:pt x="243098" y="419100"/>
                  <a:pt x="241588" y="418731"/>
                  <a:pt x="240229" y="418024"/>
                </a:cubicBezTo>
                <a:lnTo>
                  <a:pt x="16229" y="301142"/>
                </a:lnTo>
                <a:cubicBezTo>
                  <a:pt x="15472" y="300772"/>
                  <a:pt x="14731" y="300368"/>
                  <a:pt x="14009" y="299933"/>
                </a:cubicBezTo>
                <a:cubicBezTo>
                  <a:pt x="314" y="291676"/>
                  <a:pt x="-4095" y="273881"/>
                  <a:pt x="4161" y="260185"/>
                </a:cubicBezTo>
                <a:lnTo>
                  <a:pt x="14639" y="242678"/>
                </a:lnTo>
                <a:cubicBezTo>
                  <a:pt x="21425" y="231452"/>
                  <a:pt x="34877" y="226145"/>
                  <a:pt x="47500" y="229714"/>
                </a:cubicBezTo>
                <a:lnTo>
                  <a:pt x="95734" y="248136"/>
                </a:lnTo>
                <a:cubicBezTo>
                  <a:pt x="84957" y="234068"/>
                  <a:pt x="78326" y="217267"/>
                  <a:pt x="76592" y="199630"/>
                </a:cubicBezTo>
                <a:cubicBezTo>
                  <a:pt x="71456" y="147387"/>
                  <a:pt x="109643" y="100873"/>
                  <a:pt x="161886" y="95736"/>
                </a:cubicBezTo>
                <a:lnTo>
                  <a:pt x="161886" y="85725"/>
                </a:lnTo>
                <a:cubicBezTo>
                  <a:pt x="161910" y="78673"/>
                  <a:pt x="164558" y="71882"/>
                  <a:pt x="169315" y="66675"/>
                </a:cubicBezTo>
                <a:cubicBezTo>
                  <a:pt x="164558" y="61468"/>
                  <a:pt x="161910" y="54677"/>
                  <a:pt x="161886" y="47625"/>
                </a:cubicBezTo>
                <a:lnTo>
                  <a:pt x="161886" y="28575"/>
                </a:lnTo>
                <a:cubicBezTo>
                  <a:pt x="161886" y="12794"/>
                  <a:pt x="174679" y="0"/>
                  <a:pt x="190461" y="0"/>
                </a:cubicBezTo>
                <a:close/>
              </a:path>
            </a:pathLst>
          </a:custGeom>
          <a:solidFill>
            <a:srgbClr val="DFBD41">
              <a:alpha val="2588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80" name="Google Shape;580;p29"/>
          <p:cNvSpPr/>
          <p:nvPr/>
        </p:nvSpPr>
        <p:spPr>
          <a:xfrm>
            <a:off x="5927834" y="2011258"/>
            <a:ext cx="6264166" cy="2835486"/>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nvGrpSpPr>
          <p:cNvPr id="581" name="Google Shape;581;p29"/>
          <p:cNvGrpSpPr/>
          <p:nvPr/>
        </p:nvGrpSpPr>
        <p:grpSpPr>
          <a:xfrm>
            <a:off x="5073407" y="1048974"/>
            <a:ext cx="5479369" cy="1464678"/>
            <a:chOff x="6059488" y="459953"/>
            <a:chExt cx="5479369" cy="1464678"/>
          </a:xfrm>
        </p:grpSpPr>
        <p:sp>
          <p:nvSpPr>
            <p:cNvPr id="582" name="Google Shape;582;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83" name="Google Shape;583;p29"/>
            <p:cNvSpPr txBox="1"/>
            <p:nvPr/>
          </p:nvSpPr>
          <p:spPr>
            <a:xfrm>
              <a:off x="6319855" y="746033"/>
              <a:ext cx="4812602" cy="892522"/>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4000" b="1" dirty="0">
                  <a:solidFill>
                    <a:srgbClr val="595959"/>
                  </a:solidFill>
                  <a:latin typeface="Roboto Light"/>
                  <a:ea typeface="Roboto Light"/>
                  <a:cs typeface="Roboto Light"/>
                  <a:sym typeface="Roboto Light"/>
                </a:rPr>
                <a:t>COST</a:t>
              </a:r>
              <a:r>
                <a:rPr lang="en-US" sz="1600" dirty="0">
                  <a:solidFill>
                    <a:srgbClr val="595959"/>
                  </a:solidFill>
                  <a:latin typeface="Roboto Light"/>
                  <a:ea typeface="Roboto Light"/>
                  <a:cs typeface="Roboto Light"/>
                  <a:sym typeface="Roboto Light"/>
                </a:rPr>
                <a:t> </a:t>
              </a:r>
              <a:endParaRPr dirty="0"/>
            </a:p>
          </p:txBody>
        </p:sp>
        <p:sp>
          <p:nvSpPr>
            <p:cNvPr id="584" name="Google Shape;584;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grpSp>
      <p:grpSp>
        <p:nvGrpSpPr>
          <p:cNvPr id="585" name="Google Shape;585;p29"/>
          <p:cNvGrpSpPr/>
          <p:nvPr/>
        </p:nvGrpSpPr>
        <p:grpSpPr>
          <a:xfrm>
            <a:off x="5073407" y="2696662"/>
            <a:ext cx="5479369" cy="1464678"/>
            <a:chOff x="6059488" y="459953"/>
            <a:chExt cx="5479369" cy="1464678"/>
          </a:xfrm>
        </p:grpSpPr>
        <p:sp>
          <p:nvSpPr>
            <p:cNvPr id="586" name="Google Shape;586;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87" name="Google Shape;587;p29"/>
            <p:cNvSpPr txBox="1"/>
            <p:nvPr/>
          </p:nvSpPr>
          <p:spPr>
            <a:xfrm>
              <a:off x="6319855" y="781427"/>
              <a:ext cx="3706367" cy="821733"/>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3600" b="1" dirty="0">
                  <a:solidFill>
                    <a:srgbClr val="595959"/>
                  </a:solidFill>
                  <a:latin typeface="Roboto Light"/>
                  <a:ea typeface="Roboto Light"/>
                  <a:cs typeface="Roboto Light"/>
                  <a:sym typeface="Roboto Light"/>
                </a:rPr>
                <a:t>PRICE</a:t>
              </a:r>
              <a:endParaRPr b="1" dirty="0"/>
            </a:p>
          </p:txBody>
        </p:sp>
        <p:sp>
          <p:nvSpPr>
            <p:cNvPr id="588" name="Google Shape;588;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grpSp>
      <p:grpSp>
        <p:nvGrpSpPr>
          <p:cNvPr id="589" name="Google Shape;589;p29"/>
          <p:cNvGrpSpPr/>
          <p:nvPr/>
        </p:nvGrpSpPr>
        <p:grpSpPr>
          <a:xfrm>
            <a:off x="5073407" y="4344349"/>
            <a:ext cx="5479369" cy="1464678"/>
            <a:chOff x="6059488" y="459953"/>
            <a:chExt cx="5479369" cy="1464678"/>
          </a:xfrm>
        </p:grpSpPr>
        <p:sp>
          <p:nvSpPr>
            <p:cNvPr id="590" name="Google Shape;590;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91" name="Google Shape;591;p29"/>
            <p:cNvSpPr txBox="1"/>
            <p:nvPr/>
          </p:nvSpPr>
          <p:spPr>
            <a:xfrm>
              <a:off x="6319855" y="816821"/>
              <a:ext cx="4812602" cy="750945"/>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3200" b="1" dirty="0">
                  <a:solidFill>
                    <a:srgbClr val="595959"/>
                  </a:solidFill>
                  <a:latin typeface="Roboto Light"/>
                  <a:ea typeface="Roboto Light"/>
                  <a:cs typeface="Roboto Light"/>
                  <a:sym typeface="Roboto Light"/>
                </a:rPr>
                <a:t>VALUE</a:t>
              </a:r>
              <a:endParaRPr sz="2800" b="1" dirty="0"/>
            </a:p>
          </p:txBody>
        </p:sp>
        <p:sp>
          <p:nvSpPr>
            <p:cNvPr id="592" name="Google Shape;592;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03</a:t>
              </a:r>
              <a:endParaRPr dirty="0">
                <a:solidFill>
                  <a:srgbClr val="DFBD41"/>
                </a:solidFill>
              </a:endParaRPr>
            </a:p>
          </p:txBody>
        </p:sp>
      </p:grpSp>
    </p:spTree>
    <p:extLst>
      <p:ext uri="{BB962C8B-B14F-4D97-AF65-F5344CB8AC3E}">
        <p14:creationId xmlns:p14="http://schemas.microsoft.com/office/powerpoint/2010/main" val="4057771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26"/>
          <p:cNvPicPr preferRelativeResize="0">
            <a:picLocks noGrp="1"/>
          </p:cNvPicPr>
          <p:nvPr>
            <p:ph type="pic" idx="2"/>
          </p:nvPr>
        </p:nvPicPr>
        <p:blipFill rotWithShape="1">
          <a:blip r:embed="rId3">
            <a:alphaModFix/>
          </a:blip>
          <a:srcRect t="34119" b="34119"/>
          <a:stretch/>
        </p:blipFill>
        <p:spPr>
          <a:xfrm>
            <a:off x="0" y="0"/>
            <a:ext cx="12192000" cy="2565400"/>
          </a:xfrm>
          <a:prstGeom prst="rect">
            <a:avLst/>
          </a:prstGeom>
          <a:noFill/>
          <a:ln>
            <a:noFill/>
          </a:ln>
        </p:spPr>
      </p:pic>
      <p:sp>
        <p:nvSpPr>
          <p:cNvPr id="527" name="Google Shape;527;p26"/>
          <p:cNvSpPr/>
          <p:nvPr/>
        </p:nvSpPr>
        <p:spPr>
          <a:xfrm rot="5400000" flipH="1">
            <a:off x="5218837" y="-4407763"/>
            <a:ext cx="1754326" cy="12192002"/>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28" name="Google Shape;528;p26"/>
          <p:cNvSpPr/>
          <p:nvPr/>
        </p:nvSpPr>
        <p:spPr>
          <a:xfrm>
            <a:off x="2141304" y="1134195"/>
            <a:ext cx="790939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3F3F3F"/>
                </a:solidFill>
                <a:latin typeface="Oswald"/>
                <a:ea typeface="Oswald"/>
                <a:cs typeface="Oswald"/>
                <a:sym typeface="Oswald"/>
              </a:rPr>
              <a:t>PRICING</a:t>
            </a:r>
            <a:endParaRPr/>
          </a:p>
        </p:txBody>
      </p:sp>
      <p:sp>
        <p:nvSpPr>
          <p:cNvPr id="529" name="Google Shape;529;p26"/>
          <p:cNvSpPr/>
          <p:nvPr/>
        </p:nvSpPr>
        <p:spPr>
          <a:xfrm>
            <a:off x="1858706" y="3098573"/>
            <a:ext cx="8474589" cy="420115"/>
          </a:xfrm>
          <a:prstGeom prst="rect">
            <a:avLst/>
          </a:prstGeom>
          <a:noFill/>
          <a:ln>
            <a:noFill/>
          </a:ln>
        </p:spPr>
        <p:txBody>
          <a:bodyPr spcFirstLastPara="1" wrap="square" lIns="91425" tIns="45700" rIns="91425" bIns="45700" anchor="ctr" anchorCtr="0">
            <a:spAutoFit/>
          </a:bodyPr>
          <a:lstStyle/>
          <a:p>
            <a:pPr marL="0" marR="0" lvl="0" indent="0" algn="ctr" rtl="0">
              <a:lnSpc>
                <a:spcPct val="130000"/>
              </a:lnSpc>
              <a:spcBef>
                <a:spcPts val="0"/>
              </a:spcBef>
              <a:spcAft>
                <a:spcPts val="0"/>
              </a:spcAft>
              <a:buNone/>
            </a:pPr>
            <a:r>
              <a:rPr lang="en-US" sz="1800">
                <a:solidFill>
                  <a:srgbClr val="595959"/>
                </a:solidFill>
                <a:latin typeface="Roboto Light"/>
                <a:ea typeface="Roboto Light"/>
                <a:cs typeface="Roboto Light"/>
                <a:sym typeface="Roboto Light"/>
              </a:rPr>
              <a:t>UNDERSTANDING HOW TO PRICE YOUR PRODUCTS OR SERVICE</a:t>
            </a:r>
            <a:endParaRPr/>
          </a:p>
        </p:txBody>
      </p:sp>
      <p:sp>
        <p:nvSpPr>
          <p:cNvPr id="530" name="Google Shape;530;p26"/>
          <p:cNvSpPr/>
          <p:nvPr/>
        </p:nvSpPr>
        <p:spPr>
          <a:xfrm>
            <a:off x="3210145" y="5213810"/>
            <a:ext cx="5771711" cy="420115"/>
          </a:xfrm>
          <a:prstGeom prst="rect">
            <a:avLst/>
          </a:prstGeom>
          <a:noFill/>
          <a:ln>
            <a:noFill/>
          </a:ln>
        </p:spPr>
        <p:txBody>
          <a:bodyPr spcFirstLastPara="1" wrap="square" lIns="91425" tIns="45700" rIns="91425" bIns="45700" anchor="ctr" anchorCtr="0">
            <a:spAutoFit/>
          </a:bodyPr>
          <a:lstStyle/>
          <a:p>
            <a:pPr marL="0" marR="0" lvl="0" indent="0" algn="ctr" rtl="0">
              <a:lnSpc>
                <a:spcPct val="130000"/>
              </a:lnSpc>
              <a:spcBef>
                <a:spcPts val="0"/>
              </a:spcBef>
              <a:spcAft>
                <a:spcPts val="0"/>
              </a:spcAft>
              <a:buNone/>
            </a:pPr>
            <a:endParaRPr sz="1800">
              <a:solidFill>
                <a:srgbClr val="595959"/>
              </a:solidFill>
              <a:latin typeface="Roboto Light"/>
              <a:ea typeface="Roboto Light"/>
              <a:cs typeface="Roboto Light"/>
              <a:sym typeface="Roboto Light"/>
            </a:endParaRPr>
          </a:p>
        </p:txBody>
      </p:sp>
      <p:sp>
        <p:nvSpPr>
          <p:cNvPr id="531" name="Google Shape;531;p26"/>
          <p:cNvSpPr/>
          <p:nvPr/>
        </p:nvSpPr>
        <p:spPr>
          <a:xfrm>
            <a:off x="2981765" y="3765753"/>
            <a:ext cx="3042323" cy="1244600"/>
          </a:xfrm>
          <a:prstGeom prst="roundRect">
            <a:avLst>
              <a:gd name="adj" fmla="val 0"/>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32" name="Google Shape;532;p26"/>
          <p:cNvSpPr/>
          <p:nvPr/>
        </p:nvSpPr>
        <p:spPr>
          <a:xfrm>
            <a:off x="3125590" y="4332642"/>
            <a:ext cx="2754673" cy="410369"/>
          </a:xfrm>
          <a:prstGeom prst="rect">
            <a:avLst/>
          </a:prstGeom>
          <a:noFill/>
          <a:ln>
            <a:noFill/>
          </a:ln>
        </p:spPr>
        <p:txBody>
          <a:bodyPr spcFirstLastPara="1" wrap="square" lIns="91425" tIns="45700" rIns="91425" bIns="45700" anchor="ctr" anchorCtr="0">
            <a:spAutoFit/>
          </a:bodyPr>
          <a:lstStyle/>
          <a:p>
            <a:pPr marL="0" marR="0" lvl="0" indent="0" algn="ctr" rtl="0">
              <a:lnSpc>
                <a:spcPct val="110000"/>
              </a:lnSpc>
              <a:spcBef>
                <a:spcPts val="0"/>
              </a:spcBef>
              <a:spcAft>
                <a:spcPts val="0"/>
              </a:spcAft>
              <a:buNone/>
            </a:pPr>
            <a:r>
              <a:rPr lang="en-US" sz="2000" b="1">
                <a:solidFill>
                  <a:schemeClr val="lt1"/>
                </a:solidFill>
                <a:latin typeface="Roboto"/>
                <a:ea typeface="Roboto"/>
                <a:cs typeface="Roboto"/>
                <a:sym typeface="Roboto"/>
              </a:rPr>
              <a:t>COST PER SALE</a:t>
            </a:r>
            <a:endParaRPr/>
          </a:p>
        </p:txBody>
      </p:sp>
      <p:sp>
        <p:nvSpPr>
          <p:cNvPr id="533" name="Google Shape;533;p26"/>
          <p:cNvSpPr/>
          <p:nvPr/>
        </p:nvSpPr>
        <p:spPr>
          <a:xfrm>
            <a:off x="4217767" y="3567469"/>
            <a:ext cx="570318" cy="570318"/>
          </a:xfrm>
          <a:prstGeom prst="rect">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34" name="Google Shape;534;p26"/>
          <p:cNvSpPr/>
          <p:nvPr/>
        </p:nvSpPr>
        <p:spPr>
          <a:xfrm>
            <a:off x="6167913" y="3765753"/>
            <a:ext cx="3042323" cy="1244600"/>
          </a:xfrm>
          <a:prstGeom prst="roundRect">
            <a:avLst>
              <a:gd name="adj" fmla="val 0"/>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35" name="Google Shape;535;p26"/>
          <p:cNvSpPr/>
          <p:nvPr/>
        </p:nvSpPr>
        <p:spPr>
          <a:xfrm>
            <a:off x="6167913" y="4332642"/>
            <a:ext cx="3042321" cy="410369"/>
          </a:xfrm>
          <a:prstGeom prst="rect">
            <a:avLst/>
          </a:prstGeom>
          <a:noFill/>
          <a:ln>
            <a:noFill/>
          </a:ln>
        </p:spPr>
        <p:txBody>
          <a:bodyPr spcFirstLastPara="1" wrap="square" lIns="91425" tIns="45700" rIns="91425" bIns="45700" anchor="ctr" anchorCtr="0">
            <a:spAutoFit/>
          </a:bodyPr>
          <a:lstStyle/>
          <a:p>
            <a:pPr marL="0" marR="0" lvl="0" indent="0" algn="ctr" rtl="0">
              <a:lnSpc>
                <a:spcPct val="110000"/>
              </a:lnSpc>
              <a:spcBef>
                <a:spcPts val="0"/>
              </a:spcBef>
              <a:spcAft>
                <a:spcPts val="0"/>
              </a:spcAft>
              <a:buNone/>
            </a:pPr>
            <a:r>
              <a:rPr lang="en-US" sz="2000" b="1">
                <a:solidFill>
                  <a:schemeClr val="lt1"/>
                </a:solidFill>
                <a:latin typeface="Roboto"/>
                <a:ea typeface="Roboto"/>
                <a:cs typeface="Roboto"/>
                <a:sym typeface="Roboto"/>
              </a:rPr>
              <a:t>SET PROFIT TARGETS</a:t>
            </a:r>
            <a:endParaRPr/>
          </a:p>
        </p:txBody>
      </p:sp>
      <p:sp>
        <p:nvSpPr>
          <p:cNvPr id="536" name="Google Shape;536;p26"/>
          <p:cNvSpPr/>
          <p:nvPr/>
        </p:nvSpPr>
        <p:spPr>
          <a:xfrm>
            <a:off x="7403915" y="3567469"/>
            <a:ext cx="570318" cy="570318"/>
          </a:xfrm>
          <a:prstGeom prst="rect">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37" name="Google Shape;537;p26"/>
          <p:cNvSpPr/>
          <p:nvPr/>
        </p:nvSpPr>
        <p:spPr>
          <a:xfrm>
            <a:off x="4237703" y="3652573"/>
            <a:ext cx="53044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sp>
        <p:nvSpPr>
          <p:cNvPr id="538" name="Google Shape;538;p26"/>
          <p:cNvSpPr/>
          <p:nvPr/>
        </p:nvSpPr>
        <p:spPr>
          <a:xfrm>
            <a:off x="7423851" y="3652573"/>
            <a:ext cx="53044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sp>
        <p:nvSpPr>
          <p:cNvPr id="539" name="Google Shape;539;p26"/>
          <p:cNvSpPr/>
          <p:nvPr/>
        </p:nvSpPr>
        <p:spPr>
          <a:xfrm>
            <a:off x="2981765" y="5123929"/>
            <a:ext cx="6228471" cy="599876"/>
          </a:xfrm>
          <a:prstGeom prst="rect">
            <a:avLst/>
          </a:prstGeom>
          <a:noFill/>
          <a:ln w="12700" cap="flat" cmpd="sng">
            <a:solidFill>
              <a:srgbClr val="DFBD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40" name="Google Shape;540;p26"/>
          <p:cNvSpPr/>
          <p:nvPr/>
        </p:nvSpPr>
        <p:spPr>
          <a:xfrm>
            <a:off x="2981763" y="5259490"/>
            <a:ext cx="6228471" cy="310854"/>
          </a:xfrm>
          <a:prstGeom prst="rect">
            <a:avLst/>
          </a:prstGeom>
          <a:noFill/>
          <a:ln>
            <a:noFill/>
          </a:ln>
        </p:spPr>
        <p:txBody>
          <a:bodyPr spcFirstLastPara="1" wrap="square" lIns="91425" tIns="45700" rIns="91425" bIns="45700" anchor="ctr" anchorCtr="0">
            <a:spAutoFit/>
          </a:bodyPr>
          <a:lstStyle/>
          <a:p>
            <a:pPr marL="0" marR="0" lvl="0" indent="0" algn="ctr" rtl="0">
              <a:lnSpc>
                <a:spcPct val="130000"/>
              </a:lnSpc>
              <a:spcBef>
                <a:spcPts val="0"/>
              </a:spcBef>
              <a:spcAft>
                <a:spcPts val="0"/>
              </a:spcAft>
              <a:buNone/>
            </a:pPr>
            <a:r>
              <a:rPr lang="en-US" sz="1200" dirty="0">
                <a:solidFill>
                  <a:srgbClr val="595959"/>
                </a:solidFill>
                <a:latin typeface="Roboto Light"/>
                <a:ea typeface="Roboto Light"/>
                <a:cs typeface="Roboto Light"/>
                <a:sym typeface="Roboto Light"/>
              </a:rPr>
              <a:t>PRICING SHOULD BE MORE CONSIDERED THAN JUST A RACE TO THE BOTTOM</a:t>
            </a:r>
            <a:endParaRPr dirty="0"/>
          </a:p>
        </p:txBody>
      </p:sp>
    </p:spTree>
    <p:extLst>
      <p:ext uri="{BB962C8B-B14F-4D97-AF65-F5344CB8AC3E}">
        <p14:creationId xmlns:p14="http://schemas.microsoft.com/office/powerpoint/2010/main" val="204452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7"/>
          <p:cNvSpPr/>
          <p:nvPr/>
        </p:nvSpPr>
        <p:spPr>
          <a:xfrm>
            <a:off x="0" y="1"/>
            <a:ext cx="1669001" cy="1523999"/>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46" name="Google Shape;546;p27"/>
          <p:cNvSpPr/>
          <p:nvPr/>
        </p:nvSpPr>
        <p:spPr>
          <a:xfrm>
            <a:off x="8302170" y="1"/>
            <a:ext cx="3889829" cy="6858000"/>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547" name="Google Shape;547;p27"/>
          <p:cNvGrpSpPr/>
          <p:nvPr/>
        </p:nvGrpSpPr>
        <p:grpSpPr>
          <a:xfrm>
            <a:off x="6851904" y="1095894"/>
            <a:ext cx="4213645" cy="1039531"/>
            <a:chOff x="7287484" y="1255552"/>
            <a:chExt cx="3880978" cy="1039531"/>
          </a:xfrm>
        </p:grpSpPr>
        <p:sp>
          <p:nvSpPr>
            <p:cNvPr id="548" name="Google Shape;548;p2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49" name="Google Shape;549;p2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grpSp>
      <p:sp>
        <p:nvSpPr>
          <p:cNvPr id="550" name="Google Shape;550;p27"/>
          <p:cNvSpPr/>
          <p:nvPr/>
        </p:nvSpPr>
        <p:spPr>
          <a:xfrm>
            <a:off x="1126451" y="1692796"/>
            <a:ext cx="527434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3F3F3F"/>
                </a:solidFill>
                <a:latin typeface="Oswald"/>
                <a:ea typeface="Oswald"/>
                <a:cs typeface="Oswald"/>
                <a:sym typeface="Oswald"/>
              </a:rPr>
              <a:t>KNOWING YOUR COSTS</a:t>
            </a:r>
            <a:endParaRPr dirty="0"/>
          </a:p>
        </p:txBody>
      </p:sp>
      <p:sp>
        <p:nvSpPr>
          <p:cNvPr id="551" name="Google Shape;551;p27"/>
          <p:cNvSpPr/>
          <p:nvPr/>
        </p:nvSpPr>
        <p:spPr>
          <a:xfrm>
            <a:off x="1126451" y="4321284"/>
            <a:ext cx="3851949"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It's important to understand your costs before you can consider your profits.</a:t>
            </a:r>
            <a:endParaRPr dirty="0"/>
          </a:p>
        </p:txBody>
      </p:sp>
      <p:grpSp>
        <p:nvGrpSpPr>
          <p:cNvPr id="552" name="Google Shape;552;p27"/>
          <p:cNvGrpSpPr/>
          <p:nvPr/>
        </p:nvGrpSpPr>
        <p:grpSpPr>
          <a:xfrm>
            <a:off x="6851904" y="2271735"/>
            <a:ext cx="4213645" cy="1039531"/>
            <a:chOff x="7287484" y="1255552"/>
            <a:chExt cx="3880978" cy="1039531"/>
          </a:xfrm>
        </p:grpSpPr>
        <p:sp>
          <p:nvSpPr>
            <p:cNvPr id="553" name="Google Shape;553;p2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54" name="Google Shape;554;p2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grpSp>
      <p:grpSp>
        <p:nvGrpSpPr>
          <p:cNvPr id="555" name="Google Shape;555;p27"/>
          <p:cNvGrpSpPr/>
          <p:nvPr/>
        </p:nvGrpSpPr>
        <p:grpSpPr>
          <a:xfrm>
            <a:off x="6851904" y="3447576"/>
            <a:ext cx="4213645" cy="1039531"/>
            <a:chOff x="7287484" y="1255552"/>
            <a:chExt cx="3880978" cy="1039531"/>
          </a:xfrm>
        </p:grpSpPr>
        <p:sp>
          <p:nvSpPr>
            <p:cNvPr id="556" name="Google Shape;556;p2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57" name="Google Shape;557;p2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03</a:t>
              </a:r>
              <a:endParaRPr dirty="0">
                <a:solidFill>
                  <a:srgbClr val="DFBD41"/>
                </a:solidFill>
              </a:endParaRPr>
            </a:p>
          </p:txBody>
        </p:sp>
      </p:grpSp>
      <p:grpSp>
        <p:nvGrpSpPr>
          <p:cNvPr id="558" name="Google Shape;558;p27"/>
          <p:cNvGrpSpPr/>
          <p:nvPr/>
        </p:nvGrpSpPr>
        <p:grpSpPr>
          <a:xfrm>
            <a:off x="6851904" y="4623418"/>
            <a:ext cx="4213645" cy="1039531"/>
            <a:chOff x="7287484" y="1255552"/>
            <a:chExt cx="3880978" cy="1039531"/>
          </a:xfrm>
        </p:grpSpPr>
        <p:sp>
          <p:nvSpPr>
            <p:cNvPr id="559" name="Google Shape;559;p2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60" name="Google Shape;560;p2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04</a:t>
              </a:r>
              <a:endParaRPr dirty="0">
                <a:solidFill>
                  <a:srgbClr val="DFBD41"/>
                </a:solidFill>
              </a:endParaRPr>
            </a:p>
          </p:txBody>
        </p:sp>
      </p:grpSp>
      <p:sp>
        <p:nvSpPr>
          <p:cNvPr id="561" name="Google Shape;561;p27"/>
          <p:cNvSpPr/>
          <p:nvPr/>
        </p:nvSpPr>
        <p:spPr>
          <a:xfrm>
            <a:off x="8143044" y="1376555"/>
            <a:ext cx="2379954" cy="4246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dirty="0">
                <a:solidFill>
                  <a:srgbClr val="595959"/>
                </a:solidFill>
                <a:latin typeface="Roboto Light"/>
                <a:ea typeface="Roboto Light"/>
                <a:cs typeface="Roboto Light"/>
                <a:sym typeface="Roboto Light"/>
              </a:rPr>
              <a:t>BILL OF QUANTITIES</a:t>
            </a:r>
            <a:endParaRPr dirty="0"/>
          </a:p>
        </p:txBody>
      </p:sp>
      <p:sp>
        <p:nvSpPr>
          <p:cNvPr id="562" name="Google Shape;562;p27"/>
          <p:cNvSpPr/>
          <p:nvPr/>
        </p:nvSpPr>
        <p:spPr>
          <a:xfrm>
            <a:off x="8143045" y="2587227"/>
            <a:ext cx="2379954" cy="39934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800">
                <a:solidFill>
                  <a:srgbClr val="595959"/>
                </a:solidFill>
                <a:latin typeface="Roboto Light"/>
                <a:ea typeface="Roboto Light"/>
                <a:cs typeface="Roboto Light"/>
                <a:sym typeface="Roboto Light"/>
              </a:rPr>
              <a:t>SALES COMMISSION</a:t>
            </a:r>
            <a:endParaRPr/>
          </a:p>
        </p:txBody>
      </p:sp>
      <p:sp>
        <p:nvSpPr>
          <p:cNvPr id="563" name="Google Shape;563;p27"/>
          <p:cNvSpPr/>
          <p:nvPr/>
        </p:nvSpPr>
        <p:spPr>
          <a:xfrm>
            <a:off x="8143044" y="3756177"/>
            <a:ext cx="2754644" cy="424691"/>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800" dirty="0">
                <a:solidFill>
                  <a:srgbClr val="595959"/>
                </a:solidFill>
                <a:latin typeface="Roboto Light"/>
                <a:ea typeface="Roboto Light"/>
                <a:cs typeface="Roboto Light"/>
                <a:sym typeface="Roboto Light"/>
              </a:rPr>
              <a:t>LABOUR</a:t>
            </a:r>
            <a:endParaRPr dirty="0"/>
          </a:p>
        </p:txBody>
      </p:sp>
      <p:sp>
        <p:nvSpPr>
          <p:cNvPr id="564" name="Google Shape;564;p27"/>
          <p:cNvSpPr/>
          <p:nvPr/>
        </p:nvSpPr>
        <p:spPr>
          <a:xfrm>
            <a:off x="8143045" y="4943512"/>
            <a:ext cx="2379954" cy="39934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800">
                <a:solidFill>
                  <a:srgbClr val="595959"/>
                </a:solidFill>
                <a:latin typeface="Roboto Light"/>
                <a:ea typeface="Roboto Light"/>
                <a:cs typeface="Roboto Light"/>
                <a:sym typeface="Roboto Light"/>
              </a:rPr>
              <a:t>REBATES</a:t>
            </a:r>
            <a:endParaRPr/>
          </a:p>
        </p:txBody>
      </p:sp>
      <p:sp>
        <p:nvSpPr>
          <p:cNvPr id="565" name="Google Shape;565;p27"/>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rgbClr val="A5A5A5"/>
                </a:solidFill>
                <a:latin typeface="Oswald"/>
                <a:ea typeface="Oswald"/>
                <a:cs typeface="Oswald"/>
                <a:sym typeface="Oswald"/>
              </a:rPr>
              <a:t>44</a:t>
            </a:fld>
            <a:endParaRPr sz="6000" i="0">
              <a:solidFill>
                <a:srgbClr val="A5A5A5"/>
              </a:solidFill>
              <a:latin typeface="Oswald"/>
              <a:ea typeface="Oswald"/>
              <a:cs typeface="Oswald"/>
              <a:sym typeface="Oswald"/>
            </a:endParaRPr>
          </a:p>
        </p:txBody>
      </p:sp>
    </p:spTree>
    <p:extLst>
      <p:ext uri="{BB962C8B-B14F-4D97-AF65-F5344CB8AC3E}">
        <p14:creationId xmlns:p14="http://schemas.microsoft.com/office/powerpoint/2010/main" val="414567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8"/>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71" name="Google Shape;571;p28"/>
          <p:cNvSpPr/>
          <p:nvPr/>
        </p:nvSpPr>
        <p:spPr>
          <a:xfrm>
            <a:off x="1229999" y="1712686"/>
            <a:ext cx="9732002" cy="412517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72" name="Google Shape;572;p28"/>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3F3F3F"/>
                </a:solidFill>
                <a:latin typeface="Oswald"/>
                <a:ea typeface="Oswald"/>
                <a:cs typeface="Oswald"/>
                <a:sym typeface="Oswald"/>
              </a:rPr>
              <a:t>COST OF SALES EXAMPLE</a:t>
            </a:r>
            <a:endParaRPr/>
          </a:p>
        </p:txBody>
      </p:sp>
      <p:graphicFrame>
        <p:nvGraphicFramePr>
          <p:cNvPr id="573" name="Google Shape;573;p28"/>
          <p:cNvGraphicFramePr/>
          <p:nvPr>
            <p:extLst>
              <p:ext uri="{D42A27DB-BD31-4B8C-83A1-F6EECF244321}">
                <p14:modId xmlns:p14="http://schemas.microsoft.com/office/powerpoint/2010/main" val="3941424028"/>
              </p:ext>
            </p:extLst>
          </p:nvPr>
        </p:nvGraphicFramePr>
        <p:xfrm>
          <a:off x="2050940" y="2477334"/>
          <a:ext cx="8128000" cy="2595950"/>
        </p:xfrm>
        <a:graphic>
          <a:graphicData uri="http://schemas.openxmlformats.org/drawingml/2006/table">
            <a:tbl>
              <a:tblPr firstRow="1" lastRow="1" bandRow="1">
                <a:noFill/>
                <a:tableStyleId>{305FA0A0-20C6-4438-80EF-EB536660031C}</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u="none" strike="noStrike" cap="none"/>
                        <a:t>Item</a:t>
                      </a:r>
                      <a:endParaRPr/>
                    </a:p>
                  </a:txBody>
                  <a:tcPr marL="91450" marR="91450" marT="45725" marB="45725"/>
                </a:tc>
                <a:tc>
                  <a:txBody>
                    <a:bodyPr/>
                    <a:lstStyle/>
                    <a:p>
                      <a:pPr marL="0" marR="0" lvl="0" indent="0" algn="l" rtl="0">
                        <a:spcBef>
                          <a:spcPts val="0"/>
                        </a:spcBef>
                        <a:spcAft>
                          <a:spcPts val="0"/>
                        </a:spcAft>
                        <a:buNone/>
                      </a:pPr>
                      <a:r>
                        <a:rPr lang="en-US" sz="1800"/>
                        <a:t>Cost</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dirty="0"/>
                        <a:t>EV CHARGER POINT</a:t>
                      </a:r>
                      <a:endParaRPr dirty="0"/>
                    </a:p>
                  </a:txBody>
                  <a:tcPr marL="91450" marR="91450" marT="45725" marB="45725"/>
                </a:tc>
                <a:tc>
                  <a:txBody>
                    <a:bodyPr/>
                    <a:lstStyle/>
                    <a:p>
                      <a:pPr marL="0" marR="0" lvl="0" indent="0" algn="l" rtl="0">
                        <a:spcBef>
                          <a:spcPts val="0"/>
                        </a:spcBef>
                        <a:spcAft>
                          <a:spcPts val="0"/>
                        </a:spcAft>
                        <a:buNone/>
                      </a:pPr>
                      <a:r>
                        <a:rPr lang="en-US" sz="1800" dirty="0"/>
                        <a:t>£400.00</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CABLE RUN</a:t>
                      </a:r>
                      <a:endParaRPr dirty="0"/>
                    </a:p>
                  </a:txBody>
                  <a:tcPr marL="91450" marR="91450" marT="45725" marB="45725"/>
                </a:tc>
                <a:tc>
                  <a:txBody>
                    <a:bodyPr/>
                    <a:lstStyle/>
                    <a:p>
                      <a:pPr marL="0" marR="0" lvl="0" indent="0" algn="l" rtl="0">
                        <a:spcBef>
                          <a:spcPts val="0"/>
                        </a:spcBef>
                        <a:spcAft>
                          <a:spcPts val="0"/>
                        </a:spcAft>
                        <a:buNone/>
                      </a:pPr>
                      <a:r>
                        <a:rPr lang="en-US" sz="1800" dirty="0"/>
                        <a:t>£50</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dirty="0"/>
                        <a:t>CIRCUIT BREAKER</a:t>
                      </a:r>
                      <a:endParaRPr sz="1800" dirty="0"/>
                    </a:p>
                  </a:txBody>
                  <a:tcPr marL="91450" marR="91450" marT="45725" marB="45725"/>
                </a:tc>
                <a:tc>
                  <a:txBody>
                    <a:bodyPr/>
                    <a:lstStyle/>
                    <a:p>
                      <a:pPr marL="0" marR="0" lvl="0" indent="0" algn="l" rtl="0">
                        <a:spcBef>
                          <a:spcPts val="0"/>
                        </a:spcBef>
                        <a:spcAft>
                          <a:spcPts val="0"/>
                        </a:spcAft>
                        <a:buNone/>
                      </a:pPr>
                      <a:r>
                        <a:rPr lang="en-US" sz="1800" dirty="0"/>
                        <a:t>£5</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dirty="0"/>
                        <a:t>LABOUR</a:t>
                      </a:r>
                      <a:endParaRPr lang="en-US" dirty="0"/>
                    </a:p>
                  </a:txBody>
                  <a:tcPr marL="91450" marR="91450" marT="45725" marB="45725"/>
                </a:tc>
                <a:tc>
                  <a:txBody>
                    <a:bodyPr/>
                    <a:lstStyle/>
                    <a:p>
                      <a:pPr marL="0" marR="0" lvl="0" indent="0" algn="l" rtl="0">
                        <a:spcBef>
                          <a:spcPts val="0"/>
                        </a:spcBef>
                        <a:spcAft>
                          <a:spcPts val="0"/>
                        </a:spcAft>
                        <a:buNone/>
                      </a:pPr>
                      <a:r>
                        <a:rPr lang="en-US" sz="1800" dirty="0"/>
                        <a:t>£112.77</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dirty="0"/>
                        <a:t>REBATE</a:t>
                      </a:r>
                      <a:endParaRPr dirty="0"/>
                    </a:p>
                  </a:txBody>
                  <a:tcPr marL="91450" marR="91450" marT="45725" marB="45725"/>
                </a:tc>
                <a:tc>
                  <a:txBody>
                    <a:bodyPr/>
                    <a:lstStyle/>
                    <a:p>
                      <a:pPr marL="0" marR="0" lvl="0" indent="0" algn="l" rtl="0">
                        <a:spcBef>
                          <a:spcPts val="0"/>
                        </a:spcBef>
                        <a:spcAft>
                          <a:spcPts val="0"/>
                        </a:spcAft>
                        <a:buNone/>
                      </a:pPr>
                      <a:r>
                        <a:rPr lang="en-US" sz="1800"/>
                        <a:t>-£50.00</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Total </a:t>
                      </a:r>
                      <a:endParaRPr/>
                    </a:p>
                  </a:txBody>
                  <a:tcPr marL="91450" marR="91450" marT="45725" marB="45725"/>
                </a:tc>
                <a:tc>
                  <a:txBody>
                    <a:bodyPr/>
                    <a:lstStyle/>
                    <a:p>
                      <a:pPr marL="0" marR="0" lvl="0" indent="0" algn="l" rtl="0">
                        <a:spcBef>
                          <a:spcPts val="0"/>
                        </a:spcBef>
                        <a:spcAft>
                          <a:spcPts val="0"/>
                        </a:spcAft>
                        <a:buNone/>
                      </a:pPr>
                      <a:r>
                        <a:rPr lang="en-US" sz="1800" dirty="0"/>
                        <a:t>£517.77</a:t>
                      </a:r>
                      <a:endParaRPr dirty="0"/>
                    </a:p>
                  </a:txBody>
                  <a:tcPr marL="91450" marR="91450" marT="45725" marB="457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01354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0"/>
          <p:cNvSpPr/>
          <p:nvPr/>
        </p:nvSpPr>
        <p:spPr>
          <a:xfrm>
            <a:off x="2625992" y="4211742"/>
            <a:ext cx="4349484" cy="1075883"/>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98" name="Google Shape;598;p30"/>
          <p:cNvSpPr/>
          <p:nvPr/>
        </p:nvSpPr>
        <p:spPr>
          <a:xfrm>
            <a:off x="1126451" y="1340089"/>
            <a:ext cx="790939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MARGIN CALCULATION</a:t>
            </a:r>
            <a:endParaRPr/>
          </a:p>
        </p:txBody>
      </p:sp>
      <p:sp>
        <p:nvSpPr>
          <p:cNvPr id="599" name="Google Shape;599;p30"/>
          <p:cNvSpPr/>
          <p:nvPr/>
        </p:nvSpPr>
        <p:spPr>
          <a:xfrm>
            <a:off x="2079606" y="2880082"/>
            <a:ext cx="5191799" cy="68326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a:solidFill>
                  <a:srgbClr val="595959"/>
                </a:solidFill>
                <a:latin typeface="Roboto Light"/>
                <a:ea typeface="Roboto Light"/>
                <a:cs typeface="Roboto Light"/>
                <a:sym typeface="Roboto Light"/>
              </a:rPr>
              <a:t>Now we have costed our product or service, how do we find our sales price?</a:t>
            </a:r>
            <a:endParaRPr/>
          </a:p>
        </p:txBody>
      </p:sp>
      <p:pic>
        <p:nvPicPr>
          <p:cNvPr id="600" name="Google Shape;600;p30"/>
          <p:cNvPicPr preferRelativeResize="0">
            <a:picLocks noGrp="1"/>
          </p:cNvPicPr>
          <p:nvPr>
            <p:ph type="pic" idx="2"/>
          </p:nvPr>
        </p:nvPicPr>
        <p:blipFill rotWithShape="1">
          <a:blip r:embed="rId3">
            <a:alphaModFix/>
          </a:blip>
          <a:srcRect l="33307" r="33307"/>
          <a:stretch/>
        </p:blipFill>
        <p:spPr>
          <a:xfrm>
            <a:off x="8763000" y="0"/>
            <a:ext cx="3429000" cy="6858000"/>
          </a:xfrm>
          <a:prstGeom prst="rect">
            <a:avLst/>
          </a:prstGeom>
          <a:noFill/>
          <a:ln>
            <a:noFill/>
          </a:ln>
        </p:spPr>
      </p:pic>
      <p:sp>
        <p:nvSpPr>
          <p:cNvPr id="601" name="Google Shape;601;p30"/>
          <p:cNvSpPr/>
          <p:nvPr/>
        </p:nvSpPr>
        <p:spPr>
          <a:xfrm>
            <a:off x="8763000" y="-1"/>
            <a:ext cx="698500" cy="6858001"/>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02" name="Google Shape;602;p30"/>
          <p:cNvPicPr preferRelativeResize="0"/>
          <p:nvPr/>
        </p:nvPicPr>
        <p:blipFill rotWithShape="1">
          <a:blip r:embed="rId4">
            <a:alphaModFix/>
          </a:blip>
          <a:srcRect/>
          <a:stretch/>
        </p:blipFill>
        <p:spPr>
          <a:xfrm>
            <a:off x="1259801" y="2911815"/>
            <a:ext cx="619799" cy="619799"/>
          </a:xfrm>
          <a:prstGeom prst="rect">
            <a:avLst/>
          </a:prstGeom>
          <a:noFill/>
          <a:ln>
            <a:noFill/>
          </a:ln>
        </p:spPr>
      </p:pic>
      <p:sp>
        <p:nvSpPr>
          <p:cNvPr id="603" name="Google Shape;603;p30"/>
          <p:cNvSpPr/>
          <p:nvPr/>
        </p:nvSpPr>
        <p:spPr>
          <a:xfrm>
            <a:off x="3291127" y="4551166"/>
            <a:ext cx="3140749" cy="39699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dirty="0">
                <a:solidFill>
                  <a:srgbClr val="595959"/>
                </a:solidFill>
                <a:latin typeface="Roboto Light"/>
                <a:ea typeface="Roboto Light"/>
                <a:cs typeface="Roboto Light"/>
                <a:sym typeface="Roboto Light"/>
              </a:rPr>
              <a:t>COST / ( 1 - % ) </a:t>
            </a:r>
            <a:endParaRPr dirty="0"/>
          </a:p>
        </p:txBody>
      </p:sp>
      <p:sp>
        <p:nvSpPr>
          <p:cNvPr id="604" name="Google Shape;604;p30"/>
          <p:cNvSpPr/>
          <p:nvPr/>
        </p:nvSpPr>
        <p:spPr>
          <a:xfrm>
            <a:off x="1202651" y="3949723"/>
            <a:ext cx="1753910" cy="167522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05" name="Google Shape;605;p30"/>
          <p:cNvSpPr/>
          <p:nvPr/>
        </p:nvSpPr>
        <p:spPr>
          <a:xfrm>
            <a:off x="1451944" y="4417284"/>
            <a:ext cx="1359881" cy="6647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3600" b="1">
                <a:solidFill>
                  <a:schemeClr val="lt1"/>
                </a:solidFill>
                <a:latin typeface="Roboto"/>
                <a:ea typeface="Roboto"/>
                <a:cs typeface="Roboto"/>
                <a:sym typeface="Roboto"/>
              </a:rPr>
              <a:t>£ - %</a:t>
            </a:r>
            <a:endParaRPr sz="2800" b="1">
              <a:solidFill>
                <a:schemeClr val="lt1"/>
              </a:solidFill>
              <a:latin typeface="Roboto"/>
              <a:ea typeface="Roboto"/>
              <a:cs typeface="Roboto"/>
              <a:sym typeface="Roboto"/>
            </a:endParaRPr>
          </a:p>
        </p:txBody>
      </p:sp>
      <p:sp>
        <p:nvSpPr>
          <p:cNvPr id="606" name="Google Shape;606;p30"/>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chemeClr val="lt1"/>
                </a:solidFill>
                <a:latin typeface="Oswald"/>
                <a:ea typeface="Oswald"/>
                <a:cs typeface="Oswald"/>
                <a:sym typeface="Oswald"/>
              </a:rPr>
              <a:t>46</a:t>
            </a:fld>
            <a:endParaRPr sz="6000" i="0">
              <a:solidFill>
                <a:schemeClr val="lt1"/>
              </a:solidFill>
              <a:latin typeface="Oswald"/>
              <a:ea typeface="Oswald"/>
              <a:cs typeface="Oswald"/>
              <a:sym typeface="Oswald"/>
            </a:endParaRPr>
          </a:p>
        </p:txBody>
      </p:sp>
    </p:spTree>
    <p:extLst>
      <p:ext uri="{BB962C8B-B14F-4D97-AF65-F5344CB8AC3E}">
        <p14:creationId xmlns:p14="http://schemas.microsoft.com/office/powerpoint/2010/main" val="2128791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26"/>
          <p:cNvPicPr preferRelativeResize="0">
            <a:picLocks noGrp="1"/>
          </p:cNvPicPr>
          <p:nvPr>
            <p:ph type="pic" idx="2"/>
          </p:nvPr>
        </p:nvPicPr>
        <p:blipFill rotWithShape="1">
          <a:blip r:embed="rId3">
            <a:alphaModFix/>
          </a:blip>
          <a:srcRect t="34119" b="34119"/>
          <a:stretch/>
        </p:blipFill>
        <p:spPr>
          <a:xfrm>
            <a:off x="0" y="0"/>
            <a:ext cx="12192000" cy="2565400"/>
          </a:xfrm>
          <a:prstGeom prst="rect">
            <a:avLst/>
          </a:prstGeom>
          <a:noFill/>
          <a:ln>
            <a:noFill/>
          </a:ln>
        </p:spPr>
      </p:pic>
      <p:sp>
        <p:nvSpPr>
          <p:cNvPr id="527" name="Google Shape;527;p26"/>
          <p:cNvSpPr/>
          <p:nvPr/>
        </p:nvSpPr>
        <p:spPr>
          <a:xfrm rot="5400000" flipH="1">
            <a:off x="5218837" y="-4407763"/>
            <a:ext cx="1754326" cy="12192002"/>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28" name="Google Shape;528;p26"/>
          <p:cNvSpPr/>
          <p:nvPr/>
        </p:nvSpPr>
        <p:spPr>
          <a:xfrm>
            <a:off x="2141304" y="1134195"/>
            <a:ext cx="7909393"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3F3F3F"/>
                </a:solidFill>
                <a:latin typeface="Oswald"/>
                <a:ea typeface="Oswald"/>
                <a:cs typeface="Oswald"/>
                <a:sym typeface="Oswald"/>
              </a:rPr>
              <a:t>CONVERT MARGIN TO DECIMAL</a:t>
            </a:r>
            <a:endParaRPr dirty="0"/>
          </a:p>
        </p:txBody>
      </p:sp>
      <p:sp>
        <p:nvSpPr>
          <p:cNvPr id="530" name="Google Shape;530;p26"/>
          <p:cNvSpPr/>
          <p:nvPr/>
        </p:nvSpPr>
        <p:spPr>
          <a:xfrm>
            <a:off x="3210145" y="5213810"/>
            <a:ext cx="5771711" cy="420115"/>
          </a:xfrm>
          <a:prstGeom prst="rect">
            <a:avLst/>
          </a:prstGeom>
          <a:noFill/>
          <a:ln>
            <a:noFill/>
          </a:ln>
        </p:spPr>
        <p:txBody>
          <a:bodyPr spcFirstLastPara="1" wrap="square" lIns="91425" tIns="45700" rIns="91425" bIns="45700" anchor="ctr" anchorCtr="0">
            <a:spAutoFit/>
          </a:bodyPr>
          <a:lstStyle/>
          <a:p>
            <a:pPr marL="0" marR="0" lvl="0" indent="0" algn="ctr" rtl="0">
              <a:lnSpc>
                <a:spcPct val="130000"/>
              </a:lnSpc>
              <a:spcBef>
                <a:spcPts val="0"/>
              </a:spcBef>
              <a:spcAft>
                <a:spcPts val="0"/>
              </a:spcAft>
              <a:buNone/>
            </a:pPr>
            <a:endParaRPr sz="1800">
              <a:solidFill>
                <a:srgbClr val="595959"/>
              </a:solidFill>
              <a:latin typeface="Roboto Light"/>
              <a:ea typeface="Roboto Light"/>
              <a:cs typeface="Roboto Light"/>
              <a:sym typeface="Roboto Light"/>
            </a:endParaRPr>
          </a:p>
        </p:txBody>
      </p:sp>
      <p:sp>
        <p:nvSpPr>
          <p:cNvPr id="531" name="Google Shape;531;p26"/>
          <p:cNvSpPr/>
          <p:nvPr/>
        </p:nvSpPr>
        <p:spPr>
          <a:xfrm>
            <a:off x="4303986" y="2888481"/>
            <a:ext cx="3584027" cy="3799011"/>
          </a:xfrm>
          <a:prstGeom prst="roundRect">
            <a:avLst>
              <a:gd name="adj" fmla="val 0"/>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32" name="Google Shape;532;p26"/>
          <p:cNvSpPr/>
          <p:nvPr/>
        </p:nvSpPr>
        <p:spPr>
          <a:xfrm>
            <a:off x="4718662" y="3575660"/>
            <a:ext cx="2754673" cy="2462172"/>
          </a:xfrm>
          <a:prstGeom prst="rect">
            <a:avLst/>
          </a:prstGeom>
          <a:noFill/>
          <a:ln>
            <a:noFill/>
          </a:ln>
        </p:spPr>
        <p:txBody>
          <a:bodyPr spcFirstLastPara="1" wrap="square" lIns="91425" tIns="45700" rIns="91425" bIns="45700" anchor="ctr" anchorCtr="0">
            <a:spAutoFit/>
          </a:bodyPr>
          <a:lstStyle/>
          <a:p>
            <a:pPr marL="0" marR="0" lvl="0" indent="0" algn="ctr" rtl="0">
              <a:lnSpc>
                <a:spcPct val="110000"/>
              </a:lnSpc>
              <a:spcBef>
                <a:spcPts val="0"/>
              </a:spcBef>
              <a:spcAft>
                <a:spcPts val="0"/>
              </a:spcAft>
              <a:buNone/>
            </a:pPr>
            <a:r>
              <a:rPr lang="en-US" sz="2000" b="1" dirty="0">
                <a:solidFill>
                  <a:schemeClr val="lt1"/>
                </a:solidFill>
                <a:latin typeface="Roboto"/>
                <a:ea typeface="Roboto"/>
                <a:sym typeface="Roboto"/>
              </a:rPr>
              <a:t>100% = 1</a:t>
            </a:r>
          </a:p>
          <a:p>
            <a:pPr marL="0" marR="0" lvl="0" indent="0" algn="ctr" rtl="0">
              <a:lnSpc>
                <a:spcPct val="110000"/>
              </a:lnSpc>
              <a:spcBef>
                <a:spcPts val="0"/>
              </a:spcBef>
              <a:spcAft>
                <a:spcPts val="0"/>
              </a:spcAft>
              <a:buNone/>
            </a:pPr>
            <a:endParaRPr lang="en-US" sz="2000" b="1" dirty="0">
              <a:solidFill>
                <a:schemeClr val="lt1"/>
              </a:solidFill>
              <a:latin typeface="Roboto"/>
              <a:ea typeface="Roboto"/>
              <a:sym typeface="Roboto"/>
            </a:endParaRPr>
          </a:p>
          <a:p>
            <a:pPr marL="0" marR="0" lvl="0" indent="0" algn="ctr" rtl="0">
              <a:lnSpc>
                <a:spcPct val="110000"/>
              </a:lnSpc>
              <a:spcBef>
                <a:spcPts val="0"/>
              </a:spcBef>
              <a:spcAft>
                <a:spcPts val="0"/>
              </a:spcAft>
              <a:buNone/>
            </a:pPr>
            <a:r>
              <a:rPr lang="en-US" sz="2000" b="1" dirty="0">
                <a:solidFill>
                  <a:schemeClr val="lt1"/>
                </a:solidFill>
                <a:latin typeface="Roboto"/>
                <a:ea typeface="Roboto"/>
                <a:sym typeface="Roboto"/>
              </a:rPr>
              <a:t>25% = 0.25</a:t>
            </a:r>
          </a:p>
          <a:p>
            <a:pPr marL="0" marR="0" lvl="0" indent="0" algn="ctr" rtl="0">
              <a:lnSpc>
                <a:spcPct val="110000"/>
              </a:lnSpc>
              <a:spcBef>
                <a:spcPts val="0"/>
              </a:spcBef>
              <a:spcAft>
                <a:spcPts val="0"/>
              </a:spcAft>
              <a:buNone/>
            </a:pPr>
            <a:endParaRPr lang="en-US" sz="2000" b="1" dirty="0">
              <a:solidFill>
                <a:schemeClr val="lt1"/>
              </a:solidFill>
              <a:latin typeface="Roboto"/>
              <a:ea typeface="Roboto"/>
              <a:sym typeface="Roboto"/>
            </a:endParaRPr>
          </a:p>
          <a:p>
            <a:pPr marL="0" marR="0" lvl="0" indent="0" algn="ctr" rtl="0">
              <a:lnSpc>
                <a:spcPct val="110000"/>
              </a:lnSpc>
              <a:spcBef>
                <a:spcPts val="0"/>
              </a:spcBef>
              <a:spcAft>
                <a:spcPts val="0"/>
              </a:spcAft>
              <a:buNone/>
            </a:pPr>
            <a:r>
              <a:rPr lang="en-US" sz="2000" b="1" dirty="0">
                <a:solidFill>
                  <a:schemeClr val="lt1"/>
                </a:solidFill>
                <a:latin typeface="Roboto"/>
                <a:ea typeface="Roboto"/>
                <a:sym typeface="Roboto"/>
              </a:rPr>
              <a:t>30% = 0.3</a:t>
            </a:r>
          </a:p>
          <a:p>
            <a:pPr marL="0" marR="0" lvl="0" indent="0" algn="ctr" rtl="0">
              <a:lnSpc>
                <a:spcPct val="110000"/>
              </a:lnSpc>
              <a:spcBef>
                <a:spcPts val="0"/>
              </a:spcBef>
              <a:spcAft>
                <a:spcPts val="0"/>
              </a:spcAft>
              <a:buNone/>
            </a:pPr>
            <a:endParaRPr lang="en-US" sz="2000" b="1" dirty="0">
              <a:solidFill>
                <a:schemeClr val="lt1"/>
              </a:solidFill>
              <a:latin typeface="Roboto"/>
              <a:ea typeface="Roboto"/>
              <a:sym typeface="Roboto"/>
            </a:endParaRPr>
          </a:p>
          <a:p>
            <a:pPr marL="0" marR="0" lvl="0" indent="0" algn="ctr" rtl="0">
              <a:lnSpc>
                <a:spcPct val="110000"/>
              </a:lnSpc>
              <a:spcBef>
                <a:spcPts val="0"/>
              </a:spcBef>
              <a:spcAft>
                <a:spcPts val="0"/>
              </a:spcAft>
              <a:buNone/>
            </a:pPr>
            <a:r>
              <a:rPr lang="en-US" sz="2000" b="1" dirty="0">
                <a:solidFill>
                  <a:schemeClr val="lt1"/>
                </a:solidFill>
                <a:latin typeface="Roboto"/>
                <a:ea typeface="Roboto"/>
                <a:sym typeface="Roboto"/>
              </a:rPr>
              <a:t>44.5% = 0.445</a:t>
            </a:r>
            <a:endParaRPr dirty="0"/>
          </a:p>
        </p:txBody>
      </p:sp>
    </p:spTree>
    <p:extLst>
      <p:ext uri="{BB962C8B-B14F-4D97-AF65-F5344CB8AC3E}">
        <p14:creationId xmlns:p14="http://schemas.microsoft.com/office/powerpoint/2010/main" val="121216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1"/>
          <p:cNvSpPr/>
          <p:nvPr/>
        </p:nvSpPr>
        <p:spPr>
          <a:xfrm>
            <a:off x="2625992" y="4211742"/>
            <a:ext cx="4349484" cy="1075883"/>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12" name="Google Shape;612;p31"/>
          <p:cNvSpPr/>
          <p:nvPr/>
        </p:nvSpPr>
        <p:spPr>
          <a:xfrm>
            <a:off x="1126451" y="1340089"/>
            <a:ext cx="790939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PRICING EXAMPLE</a:t>
            </a:r>
            <a:endParaRPr/>
          </a:p>
        </p:txBody>
      </p:sp>
      <p:sp>
        <p:nvSpPr>
          <p:cNvPr id="613" name="Google Shape;613;p31"/>
          <p:cNvSpPr/>
          <p:nvPr/>
        </p:nvSpPr>
        <p:spPr>
          <a:xfrm>
            <a:off x="2079606" y="2880082"/>
            <a:ext cx="5191799" cy="70169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dirty="0">
                <a:solidFill>
                  <a:srgbClr val="595959"/>
                </a:solidFill>
                <a:latin typeface="Roboto Light"/>
                <a:ea typeface="Roboto Light"/>
                <a:cs typeface="Roboto Light"/>
                <a:sym typeface="Roboto Light"/>
              </a:rPr>
              <a:t>Using our cost of sale example, we will now calculate a 40% gross profit margin.</a:t>
            </a:r>
            <a:endParaRPr dirty="0"/>
          </a:p>
        </p:txBody>
      </p:sp>
      <p:pic>
        <p:nvPicPr>
          <p:cNvPr id="614" name="Google Shape;614;p31"/>
          <p:cNvPicPr preferRelativeResize="0">
            <a:picLocks noGrp="1"/>
          </p:cNvPicPr>
          <p:nvPr>
            <p:ph type="pic" idx="2"/>
          </p:nvPr>
        </p:nvPicPr>
        <p:blipFill rotWithShape="1">
          <a:blip r:embed="rId3">
            <a:alphaModFix/>
          </a:blip>
          <a:srcRect l="33307" r="33307"/>
          <a:stretch/>
        </p:blipFill>
        <p:spPr>
          <a:xfrm>
            <a:off x="8763000" y="0"/>
            <a:ext cx="3429000" cy="6858000"/>
          </a:xfrm>
          <a:prstGeom prst="rect">
            <a:avLst/>
          </a:prstGeom>
          <a:noFill/>
          <a:ln>
            <a:noFill/>
          </a:ln>
        </p:spPr>
      </p:pic>
      <p:sp>
        <p:nvSpPr>
          <p:cNvPr id="615" name="Google Shape;615;p31"/>
          <p:cNvSpPr/>
          <p:nvPr/>
        </p:nvSpPr>
        <p:spPr>
          <a:xfrm>
            <a:off x="8763000" y="-1"/>
            <a:ext cx="698500" cy="6858001"/>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16" name="Google Shape;616;p31"/>
          <p:cNvPicPr preferRelativeResize="0"/>
          <p:nvPr/>
        </p:nvPicPr>
        <p:blipFill rotWithShape="1">
          <a:blip r:embed="rId4">
            <a:alphaModFix/>
          </a:blip>
          <a:srcRect/>
          <a:stretch/>
        </p:blipFill>
        <p:spPr>
          <a:xfrm>
            <a:off x="1259801" y="2911815"/>
            <a:ext cx="619799" cy="619799"/>
          </a:xfrm>
          <a:prstGeom prst="rect">
            <a:avLst/>
          </a:prstGeom>
          <a:noFill/>
          <a:ln>
            <a:noFill/>
          </a:ln>
        </p:spPr>
      </p:pic>
      <p:sp>
        <p:nvSpPr>
          <p:cNvPr id="617" name="Google Shape;617;p31"/>
          <p:cNvSpPr/>
          <p:nvPr/>
        </p:nvSpPr>
        <p:spPr>
          <a:xfrm>
            <a:off x="3291127" y="4551166"/>
            <a:ext cx="3289782" cy="39699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dirty="0">
                <a:solidFill>
                  <a:srgbClr val="595959"/>
                </a:solidFill>
                <a:latin typeface="Roboto Light"/>
                <a:ea typeface="Roboto Light"/>
                <a:cs typeface="Roboto Light"/>
                <a:sym typeface="Roboto Light"/>
              </a:rPr>
              <a:t>£517.77 / (1 - 0.4 ) = £862.95 </a:t>
            </a:r>
            <a:endParaRPr dirty="0"/>
          </a:p>
        </p:txBody>
      </p:sp>
      <p:sp>
        <p:nvSpPr>
          <p:cNvPr id="618" name="Google Shape;618;p31"/>
          <p:cNvSpPr/>
          <p:nvPr/>
        </p:nvSpPr>
        <p:spPr>
          <a:xfrm>
            <a:off x="1202651" y="3949723"/>
            <a:ext cx="1753910" cy="167522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19" name="Google Shape;619;p31"/>
          <p:cNvSpPr/>
          <p:nvPr/>
        </p:nvSpPr>
        <p:spPr>
          <a:xfrm>
            <a:off x="1451944" y="4417284"/>
            <a:ext cx="1359881" cy="70169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3600" b="1" dirty="0">
                <a:solidFill>
                  <a:schemeClr val="lt1"/>
                </a:solidFill>
                <a:latin typeface="Roboto"/>
                <a:ea typeface="Roboto"/>
                <a:cs typeface="Roboto"/>
                <a:sym typeface="Roboto"/>
              </a:rPr>
              <a:t>40 %</a:t>
            </a:r>
            <a:endParaRPr sz="2800" b="1" dirty="0">
              <a:solidFill>
                <a:schemeClr val="lt1"/>
              </a:solidFill>
              <a:latin typeface="Roboto"/>
              <a:ea typeface="Roboto"/>
              <a:cs typeface="Roboto"/>
              <a:sym typeface="Roboto"/>
            </a:endParaRPr>
          </a:p>
        </p:txBody>
      </p:sp>
      <p:sp>
        <p:nvSpPr>
          <p:cNvPr id="620" name="Google Shape;620;p31"/>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chemeClr val="lt1"/>
                </a:solidFill>
                <a:latin typeface="Oswald"/>
                <a:ea typeface="Oswald"/>
                <a:cs typeface="Oswald"/>
                <a:sym typeface="Oswald"/>
              </a:rPr>
              <a:t>48</a:t>
            </a:fld>
            <a:endParaRPr sz="6000" i="0">
              <a:solidFill>
                <a:schemeClr val="lt1"/>
              </a:solidFill>
              <a:latin typeface="Oswald"/>
              <a:ea typeface="Oswald"/>
              <a:cs typeface="Oswald"/>
              <a:sym typeface="Oswald"/>
            </a:endParaRPr>
          </a:p>
        </p:txBody>
      </p:sp>
    </p:spTree>
    <p:extLst>
      <p:ext uri="{BB962C8B-B14F-4D97-AF65-F5344CB8AC3E}">
        <p14:creationId xmlns:p14="http://schemas.microsoft.com/office/powerpoint/2010/main" val="705074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2"/>
          <p:cNvSpPr/>
          <p:nvPr/>
        </p:nvSpPr>
        <p:spPr>
          <a:xfrm>
            <a:off x="0" y="0"/>
            <a:ext cx="12192000" cy="3429000"/>
          </a:xfrm>
          <a:prstGeom prst="rect">
            <a:avLst/>
          </a:prstGeom>
          <a:solidFill>
            <a:srgbClr val="DFBD41"/>
          </a:solidFill>
          <a:ln>
            <a:solidFill>
              <a:srgbClr val="0070C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6" name="Google Shape;626;p32"/>
          <p:cNvSpPr/>
          <p:nvPr/>
        </p:nvSpPr>
        <p:spPr>
          <a:xfrm>
            <a:off x="1408387" y="642758"/>
            <a:ext cx="937522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Oswald"/>
                <a:ea typeface="Oswald"/>
                <a:cs typeface="Oswald"/>
                <a:sym typeface="Oswald"/>
              </a:rPr>
              <a:t>DON’T CONFUSE GROSS PROFIT MARGIN WITH MARK UP</a:t>
            </a:r>
            <a:endParaRPr/>
          </a:p>
        </p:txBody>
      </p:sp>
      <p:sp>
        <p:nvSpPr>
          <p:cNvPr id="627" name="Google Shape;627;p32"/>
          <p:cNvSpPr/>
          <p:nvPr/>
        </p:nvSpPr>
        <p:spPr>
          <a:xfrm>
            <a:off x="1518882" y="2696661"/>
            <a:ext cx="468235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8" name="Google Shape;628;p32"/>
          <p:cNvSpPr/>
          <p:nvPr/>
        </p:nvSpPr>
        <p:spPr>
          <a:xfrm>
            <a:off x="6096001" y="2696661"/>
            <a:ext cx="457711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9" name="Google Shape;629;p32"/>
          <p:cNvSpPr/>
          <p:nvPr/>
        </p:nvSpPr>
        <p:spPr>
          <a:xfrm>
            <a:off x="1518882" y="4367806"/>
            <a:ext cx="468235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0" name="Google Shape;630;p32"/>
          <p:cNvSpPr/>
          <p:nvPr/>
        </p:nvSpPr>
        <p:spPr>
          <a:xfrm>
            <a:off x="6096001" y="4367806"/>
            <a:ext cx="457711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1" name="Google Shape;631;p32"/>
          <p:cNvSpPr txBox="1"/>
          <p:nvPr/>
        </p:nvSpPr>
        <p:spPr>
          <a:xfrm>
            <a:off x="1940727" y="3124316"/>
            <a:ext cx="3628186" cy="60936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£1,000 @ 40% MARK UP      </a:t>
            </a:r>
            <a:r>
              <a:rPr lang="en-US" sz="2400" b="1" dirty="0">
                <a:solidFill>
                  <a:srgbClr val="595959"/>
                </a:solidFill>
                <a:latin typeface="Roboto Light"/>
                <a:ea typeface="Roboto Light"/>
                <a:cs typeface="Roboto Light"/>
                <a:sym typeface="Roboto Light"/>
              </a:rPr>
              <a:t>=</a:t>
            </a:r>
            <a:endParaRPr sz="1600" b="1" dirty="0">
              <a:solidFill>
                <a:srgbClr val="595959"/>
              </a:solidFill>
              <a:latin typeface="Roboto Light"/>
              <a:ea typeface="Roboto Light"/>
              <a:cs typeface="Roboto Light"/>
              <a:sym typeface="Roboto Light"/>
            </a:endParaRPr>
          </a:p>
        </p:txBody>
      </p:sp>
      <p:sp>
        <p:nvSpPr>
          <p:cNvPr id="632" name="Google Shape;632;p32"/>
          <p:cNvSpPr txBox="1"/>
          <p:nvPr/>
        </p:nvSpPr>
        <p:spPr>
          <a:xfrm>
            <a:off x="6623086" y="3237395"/>
            <a:ext cx="3628186"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£1,400.00</a:t>
            </a:r>
            <a:endParaRPr dirty="0"/>
          </a:p>
        </p:txBody>
      </p:sp>
      <p:sp>
        <p:nvSpPr>
          <p:cNvPr id="633" name="Google Shape;633;p32"/>
          <p:cNvSpPr txBox="1"/>
          <p:nvPr/>
        </p:nvSpPr>
        <p:spPr>
          <a:xfrm>
            <a:off x="2273801" y="4702073"/>
            <a:ext cx="3295111" cy="60936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£1,000 @ 40% GROSS PROFIT     </a:t>
            </a:r>
            <a:r>
              <a:rPr lang="en-US" sz="2400" b="1" dirty="0">
                <a:solidFill>
                  <a:srgbClr val="595959"/>
                </a:solidFill>
                <a:latin typeface="Roboto Light"/>
                <a:ea typeface="Roboto Light"/>
                <a:cs typeface="Roboto Light"/>
                <a:sym typeface="Roboto Light"/>
              </a:rPr>
              <a:t>=</a:t>
            </a:r>
            <a:r>
              <a:rPr lang="en-US" sz="1600" dirty="0">
                <a:solidFill>
                  <a:srgbClr val="595959"/>
                </a:solidFill>
                <a:latin typeface="Roboto Light"/>
                <a:ea typeface="Roboto Light"/>
                <a:cs typeface="Roboto Light"/>
                <a:sym typeface="Roboto Light"/>
              </a:rPr>
              <a:t> </a:t>
            </a:r>
            <a:endParaRPr dirty="0"/>
          </a:p>
        </p:txBody>
      </p:sp>
      <p:sp>
        <p:nvSpPr>
          <p:cNvPr id="634" name="Google Shape;634;p32"/>
          <p:cNvSpPr txBox="1"/>
          <p:nvPr/>
        </p:nvSpPr>
        <p:spPr>
          <a:xfrm>
            <a:off x="6623086" y="4874277"/>
            <a:ext cx="3628186"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£1,666.67</a:t>
            </a:r>
            <a:endParaRPr dirty="0"/>
          </a:p>
        </p:txBody>
      </p:sp>
      <p:sp>
        <p:nvSpPr>
          <p:cNvPr id="635" name="Google Shape;635;p32"/>
          <p:cNvSpPr/>
          <p:nvPr/>
        </p:nvSpPr>
        <p:spPr>
          <a:xfrm rot="5400000">
            <a:off x="3723975" y="388709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6" name="Google Shape;636;p32"/>
          <p:cNvSpPr/>
          <p:nvPr/>
        </p:nvSpPr>
        <p:spPr>
          <a:xfrm rot="5400000">
            <a:off x="8406334" y="388709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7" name="Google Shape;637;p32"/>
          <p:cNvSpPr/>
          <p:nvPr/>
        </p:nvSpPr>
        <p:spPr>
          <a:xfrm rot="5400000">
            <a:off x="3723975" y="5558241"/>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8" name="Google Shape;638;p32"/>
          <p:cNvSpPr/>
          <p:nvPr/>
        </p:nvSpPr>
        <p:spPr>
          <a:xfrm rot="5400000">
            <a:off x="8406334" y="5558241"/>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1142830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1"/>
          <p:cNvSpPr/>
          <p:nvPr/>
        </p:nvSpPr>
        <p:spPr>
          <a:xfrm>
            <a:off x="0" y="1337087"/>
            <a:ext cx="5697277" cy="4183827"/>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92" name="Google Shape;292;p11"/>
          <p:cNvSpPr/>
          <p:nvPr/>
        </p:nvSpPr>
        <p:spPr>
          <a:xfrm>
            <a:off x="767397" y="2543043"/>
            <a:ext cx="4541420"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lt1"/>
                </a:solidFill>
                <a:latin typeface="Oswald"/>
                <a:sym typeface="Oswald"/>
              </a:rPr>
              <a:t>BUSINESS MODEL</a:t>
            </a:r>
            <a:endParaRPr dirty="0"/>
          </a:p>
        </p:txBody>
      </p:sp>
      <p:sp>
        <p:nvSpPr>
          <p:cNvPr id="293" name="Google Shape;293;p11"/>
          <p:cNvSpPr/>
          <p:nvPr/>
        </p:nvSpPr>
        <p:spPr>
          <a:xfrm>
            <a:off x="3597323" y="597499"/>
            <a:ext cx="1479174" cy="1479174"/>
          </a:xfrm>
          <a:prstGeom prst="rect">
            <a:avLst/>
          </a:prstGeom>
          <a:solidFill>
            <a:schemeClr val="lt1"/>
          </a:soli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nvGrpSpPr>
          <p:cNvPr id="294" name="Google Shape;294;p11"/>
          <p:cNvGrpSpPr/>
          <p:nvPr/>
        </p:nvGrpSpPr>
        <p:grpSpPr>
          <a:xfrm>
            <a:off x="5985172" y="1608632"/>
            <a:ext cx="5458936" cy="3640736"/>
            <a:chOff x="5795986" y="1608632"/>
            <a:chExt cx="5458936" cy="3640736"/>
          </a:xfrm>
        </p:grpSpPr>
        <p:grpSp>
          <p:nvGrpSpPr>
            <p:cNvPr id="295" name="Google Shape;295;p11"/>
            <p:cNvGrpSpPr/>
            <p:nvPr/>
          </p:nvGrpSpPr>
          <p:grpSpPr>
            <a:xfrm>
              <a:off x="6305538" y="1608632"/>
              <a:ext cx="4258619" cy="769441"/>
              <a:chOff x="6305538" y="1608632"/>
              <a:chExt cx="4258619" cy="769441"/>
            </a:xfrm>
          </p:grpSpPr>
          <p:sp>
            <p:nvSpPr>
              <p:cNvPr id="296" name="Google Shape;296;p11"/>
              <p:cNvSpPr txBox="1"/>
              <p:nvPr/>
            </p:nvSpPr>
            <p:spPr>
              <a:xfrm>
                <a:off x="7245540" y="1759457"/>
                <a:ext cx="3318617"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b="1" dirty="0">
                    <a:solidFill>
                      <a:srgbClr val="595959"/>
                    </a:solidFill>
                    <a:latin typeface="Roboto Light"/>
                    <a:ea typeface="Roboto Light"/>
                    <a:cs typeface="Roboto Light"/>
                    <a:sym typeface="Roboto Light"/>
                  </a:rPr>
                  <a:t>SALES REVENUE </a:t>
                </a:r>
                <a:r>
                  <a:rPr lang="en-US" sz="1600" dirty="0">
                    <a:solidFill>
                      <a:srgbClr val="595959"/>
                    </a:solidFill>
                    <a:latin typeface="Roboto Light"/>
                    <a:ea typeface="Roboto Light"/>
                    <a:cs typeface="Roboto Light"/>
                    <a:sym typeface="Roboto Light"/>
                  </a:rPr>
                  <a:t>– “TOP LINE”</a:t>
                </a:r>
                <a:endParaRPr dirty="0"/>
              </a:p>
            </p:txBody>
          </p:sp>
          <p:sp>
            <p:nvSpPr>
              <p:cNvPr id="297" name="Google Shape;297;p11"/>
              <p:cNvSpPr/>
              <p:nvPr/>
            </p:nvSpPr>
            <p:spPr>
              <a:xfrm>
                <a:off x="6305538" y="1608632"/>
                <a:ext cx="853690"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b="1" dirty="0">
                    <a:solidFill>
                      <a:srgbClr val="DFBD41"/>
                    </a:solidFill>
                    <a:latin typeface="Oswald"/>
                    <a:ea typeface="Oswald"/>
                    <a:cs typeface="Oswald"/>
                    <a:sym typeface="Oswald"/>
                  </a:rPr>
                  <a:t>01</a:t>
                </a:r>
                <a:endParaRPr dirty="0">
                  <a:solidFill>
                    <a:srgbClr val="DFBD41"/>
                  </a:solidFill>
                </a:endParaRPr>
              </a:p>
            </p:txBody>
          </p:sp>
        </p:grpSp>
        <p:grpSp>
          <p:nvGrpSpPr>
            <p:cNvPr id="298" name="Google Shape;298;p11"/>
            <p:cNvGrpSpPr/>
            <p:nvPr/>
          </p:nvGrpSpPr>
          <p:grpSpPr>
            <a:xfrm>
              <a:off x="6305538" y="3044279"/>
              <a:ext cx="4929879" cy="769441"/>
              <a:chOff x="6305538" y="3044280"/>
              <a:chExt cx="4929879" cy="769441"/>
            </a:xfrm>
          </p:grpSpPr>
          <p:sp>
            <p:nvSpPr>
              <p:cNvPr id="299" name="Google Shape;299;p11"/>
              <p:cNvSpPr txBox="1"/>
              <p:nvPr/>
            </p:nvSpPr>
            <p:spPr>
              <a:xfrm>
                <a:off x="7245541" y="3195105"/>
                <a:ext cx="3989876"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b="1" dirty="0">
                    <a:solidFill>
                      <a:srgbClr val="595959"/>
                    </a:solidFill>
                    <a:latin typeface="Roboto Light"/>
                    <a:ea typeface="Roboto Light"/>
                    <a:cs typeface="Roboto Light"/>
                    <a:sym typeface="Roboto Light"/>
                  </a:rPr>
                  <a:t>DIRECT COSTS </a:t>
                </a:r>
                <a:r>
                  <a:rPr lang="en-US" sz="1600" dirty="0">
                    <a:solidFill>
                      <a:srgbClr val="595959"/>
                    </a:solidFill>
                    <a:latin typeface="Roboto Light"/>
                    <a:ea typeface="Roboto Light"/>
                    <a:cs typeface="Roboto Light"/>
                    <a:sym typeface="Roboto Light"/>
                  </a:rPr>
                  <a:t>– “TOP LINE”</a:t>
                </a:r>
                <a:endParaRPr dirty="0"/>
              </a:p>
            </p:txBody>
          </p:sp>
          <p:sp>
            <p:nvSpPr>
              <p:cNvPr id="300" name="Google Shape;300;p11"/>
              <p:cNvSpPr/>
              <p:nvPr/>
            </p:nvSpPr>
            <p:spPr>
              <a:xfrm>
                <a:off x="6305538" y="3044280"/>
                <a:ext cx="853690"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b="1" dirty="0">
                    <a:solidFill>
                      <a:srgbClr val="DFBD41"/>
                    </a:solidFill>
                    <a:latin typeface="Oswald"/>
                    <a:ea typeface="Oswald"/>
                    <a:cs typeface="Oswald"/>
                    <a:sym typeface="Oswald"/>
                  </a:rPr>
                  <a:t>02</a:t>
                </a:r>
                <a:endParaRPr dirty="0">
                  <a:solidFill>
                    <a:srgbClr val="DFBD41"/>
                  </a:solidFill>
                </a:endParaRPr>
              </a:p>
            </p:txBody>
          </p:sp>
        </p:grpSp>
        <p:grpSp>
          <p:nvGrpSpPr>
            <p:cNvPr id="301" name="Google Shape;301;p11"/>
            <p:cNvGrpSpPr/>
            <p:nvPr/>
          </p:nvGrpSpPr>
          <p:grpSpPr>
            <a:xfrm>
              <a:off x="6305538" y="4479927"/>
              <a:ext cx="4949384" cy="769441"/>
              <a:chOff x="6305538" y="4479927"/>
              <a:chExt cx="4949384" cy="769441"/>
            </a:xfrm>
          </p:grpSpPr>
          <p:sp>
            <p:nvSpPr>
              <p:cNvPr id="302" name="Google Shape;302;p11"/>
              <p:cNvSpPr txBox="1"/>
              <p:nvPr/>
            </p:nvSpPr>
            <p:spPr>
              <a:xfrm>
                <a:off x="7265046" y="4489176"/>
                <a:ext cx="3989876" cy="750945"/>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b="1" dirty="0">
                    <a:solidFill>
                      <a:srgbClr val="595959"/>
                    </a:solidFill>
                    <a:latin typeface="Roboto Light"/>
                    <a:ea typeface="Roboto Light"/>
                    <a:cs typeface="Roboto Light"/>
                    <a:sym typeface="Roboto Light"/>
                  </a:rPr>
                  <a:t>MARKETING AND OVERHEAD COSTS </a:t>
                </a:r>
                <a:r>
                  <a:rPr lang="en-US" sz="1600" dirty="0">
                    <a:solidFill>
                      <a:srgbClr val="595959"/>
                    </a:solidFill>
                    <a:latin typeface="Roboto Light"/>
                    <a:ea typeface="Roboto Light"/>
                    <a:cs typeface="Roboto Light"/>
                    <a:sym typeface="Roboto Light"/>
                  </a:rPr>
                  <a:t>– “BOTTOM LINE”</a:t>
                </a:r>
                <a:endParaRPr dirty="0"/>
              </a:p>
            </p:txBody>
          </p:sp>
          <p:sp>
            <p:nvSpPr>
              <p:cNvPr id="303" name="Google Shape;303;p11"/>
              <p:cNvSpPr/>
              <p:nvPr/>
            </p:nvSpPr>
            <p:spPr>
              <a:xfrm>
                <a:off x="6305538" y="4479927"/>
                <a:ext cx="853690"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b="1" dirty="0">
                    <a:solidFill>
                      <a:srgbClr val="DFBD41"/>
                    </a:solidFill>
                    <a:latin typeface="Oswald"/>
                    <a:ea typeface="Oswald"/>
                    <a:cs typeface="Oswald"/>
                    <a:sym typeface="Oswald"/>
                  </a:rPr>
                  <a:t>03</a:t>
                </a:r>
                <a:endParaRPr dirty="0">
                  <a:solidFill>
                    <a:srgbClr val="DFBD41"/>
                  </a:solidFill>
                </a:endParaRPr>
              </a:p>
            </p:txBody>
          </p:sp>
        </p:grpSp>
        <p:cxnSp>
          <p:nvCxnSpPr>
            <p:cNvPr id="304" name="Google Shape;304;p11"/>
            <p:cNvCxnSpPr/>
            <p:nvPr/>
          </p:nvCxnSpPr>
          <p:spPr>
            <a:xfrm>
              <a:off x="5795986" y="4146823"/>
              <a:ext cx="5458936" cy="0"/>
            </a:xfrm>
            <a:prstGeom prst="straightConnector1">
              <a:avLst/>
            </a:prstGeom>
            <a:noFill/>
            <a:ln w="15875" cap="flat" cmpd="sng">
              <a:solidFill>
                <a:srgbClr val="A5A5A5">
                  <a:alpha val="60000"/>
                </a:srgbClr>
              </a:solidFill>
              <a:prstDash val="dash"/>
              <a:miter lim="800000"/>
              <a:headEnd type="none" w="sm" len="sm"/>
              <a:tailEnd type="none" w="sm" len="sm"/>
            </a:ln>
          </p:spPr>
        </p:cxnSp>
        <p:cxnSp>
          <p:nvCxnSpPr>
            <p:cNvPr id="305" name="Google Shape;305;p11"/>
            <p:cNvCxnSpPr/>
            <p:nvPr/>
          </p:nvCxnSpPr>
          <p:spPr>
            <a:xfrm>
              <a:off x="5795986" y="2711176"/>
              <a:ext cx="5458936" cy="0"/>
            </a:xfrm>
            <a:prstGeom prst="straightConnector1">
              <a:avLst/>
            </a:prstGeom>
            <a:noFill/>
            <a:ln w="15875" cap="flat" cmpd="sng">
              <a:solidFill>
                <a:srgbClr val="A5A5A5">
                  <a:alpha val="60000"/>
                </a:srgbClr>
              </a:solidFill>
              <a:prstDash val="dash"/>
              <a:miter lim="800000"/>
              <a:headEnd type="none" w="sm" len="sm"/>
              <a:tailEnd type="none" w="sm" len="sm"/>
            </a:ln>
          </p:spPr>
        </p:cxnSp>
      </p:grpSp>
      <p:grpSp>
        <p:nvGrpSpPr>
          <p:cNvPr id="306" name="Google Shape;306;p11"/>
          <p:cNvGrpSpPr/>
          <p:nvPr/>
        </p:nvGrpSpPr>
        <p:grpSpPr>
          <a:xfrm>
            <a:off x="3979358" y="870716"/>
            <a:ext cx="715102" cy="932739"/>
            <a:chOff x="10800406" y="444802"/>
            <a:chExt cx="783884" cy="1022455"/>
          </a:xfrm>
          <a:solidFill>
            <a:srgbClr val="DFBD41"/>
          </a:solidFill>
        </p:grpSpPr>
        <p:sp>
          <p:nvSpPr>
            <p:cNvPr id="307" name="Google Shape;307;p11"/>
            <p:cNvSpPr/>
            <p:nvPr/>
          </p:nvSpPr>
          <p:spPr>
            <a:xfrm>
              <a:off x="10953773" y="734493"/>
              <a:ext cx="170416" cy="170414"/>
            </a:xfrm>
            <a:custGeom>
              <a:avLst/>
              <a:gdLst/>
              <a:ahLst/>
              <a:cxnLst/>
              <a:rect l="l" t="t" r="r" b="b"/>
              <a:pathLst>
                <a:path w="170416" h="170414" extrusionOk="0">
                  <a:moveTo>
                    <a:pt x="165418" y="141326"/>
                  </a:moveTo>
                  <a:lnTo>
                    <a:pt x="29092" y="4998"/>
                  </a:lnTo>
                  <a:cubicBezTo>
                    <a:pt x="22428" y="-1666"/>
                    <a:pt x="11658" y="-1666"/>
                    <a:pt x="4996" y="4998"/>
                  </a:cubicBezTo>
                  <a:cubicBezTo>
                    <a:pt x="-1665" y="11662"/>
                    <a:pt x="-1665" y="22432"/>
                    <a:pt x="4996" y="29094"/>
                  </a:cubicBezTo>
                  <a:lnTo>
                    <a:pt x="141323" y="165422"/>
                  </a:lnTo>
                  <a:cubicBezTo>
                    <a:pt x="144646" y="168745"/>
                    <a:pt x="149009" y="170414"/>
                    <a:pt x="153370" y="170414"/>
                  </a:cubicBezTo>
                  <a:cubicBezTo>
                    <a:pt x="157734" y="170414"/>
                    <a:pt x="162095" y="168745"/>
                    <a:pt x="165418" y="165422"/>
                  </a:cubicBezTo>
                  <a:cubicBezTo>
                    <a:pt x="172082" y="158758"/>
                    <a:pt x="172082" y="147988"/>
                    <a:pt x="165418" y="14132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08" name="Google Shape;308;p11"/>
            <p:cNvSpPr/>
            <p:nvPr/>
          </p:nvSpPr>
          <p:spPr>
            <a:xfrm>
              <a:off x="10953771" y="734493"/>
              <a:ext cx="170418" cy="170414"/>
            </a:xfrm>
            <a:custGeom>
              <a:avLst/>
              <a:gdLst/>
              <a:ahLst/>
              <a:cxnLst/>
              <a:rect l="l" t="t" r="r" b="b"/>
              <a:pathLst>
                <a:path w="170418" h="170414" extrusionOk="0">
                  <a:moveTo>
                    <a:pt x="165420" y="4998"/>
                  </a:moveTo>
                  <a:cubicBezTo>
                    <a:pt x="158756" y="-1666"/>
                    <a:pt x="147987" y="-1666"/>
                    <a:pt x="141325" y="4998"/>
                  </a:cubicBezTo>
                  <a:lnTo>
                    <a:pt x="4996" y="141326"/>
                  </a:lnTo>
                  <a:cubicBezTo>
                    <a:pt x="-1665" y="147990"/>
                    <a:pt x="-1665" y="158760"/>
                    <a:pt x="4996" y="165422"/>
                  </a:cubicBezTo>
                  <a:cubicBezTo>
                    <a:pt x="8319" y="168745"/>
                    <a:pt x="12683" y="170414"/>
                    <a:pt x="17044" y="170414"/>
                  </a:cubicBezTo>
                  <a:cubicBezTo>
                    <a:pt x="21406" y="170414"/>
                    <a:pt x="25769" y="168745"/>
                    <a:pt x="29092" y="165422"/>
                  </a:cubicBezTo>
                  <a:lnTo>
                    <a:pt x="165420" y="29094"/>
                  </a:lnTo>
                  <a:cubicBezTo>
                    <a:pt x="172084" y="22432"/>
                    <a:pt x="172084" y="11662"/>
                    <a:pt x="165420" y="499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09" name="Google Shape;309;p11"/>
            <p:cNvSpPr/>
            <p:nvPr/>
          </p:nvSpPr>
          <p:spPr>
            <a:xfrm>
              <a:off x="11328673" y="1211638"/>
              <a:ext cx="102253" cy="102251"/>
            </a:xfrm>
            <a:custGeom>
              <a:avLst/>
              <a:gdLst/>
              <a:ahLst/>
              <a:cxnLst/>
              <a:rect l="l" t="t" r="r" b="b"/>
              <a:pathLst>
                <a:path w="102253" h="102251" extrusionOk="0">
                  <a:moveTo>
                    <a:pt x="97255" y="73163"/>
                  </a:moveTo>
                  <a:lnTo>
                    <a:pt x="29092" y="4998"/>
                  </a:lnTo>
                  <a:cubicBezTo>
                    <a:pt x="22428" y="-1666"/>
                    <a:pt x="11658" y="-1666"/>
                    <a:pt x="4996" y="4998"/>
                  </a:cubicBezTo>
                  <a:cubicBezTo>
                    <a:pt x="-1665" y="11662"/>
                    <a:pt x="-1665" y="22432"/>
                    <a:pt x="4996" y="29094"/>
                  </a:cubicBezTo>
                  <a:lnTo>
                    <a:pt x="73160" y="97259"/>
                  </a:lnTo>
                  <a:cubicBezTo>
                    <a:pt x="76483" y="100582"/>
                    <a:pt x="80846" y="102251"/>
                    <a:pt x="85207" y="102251"/>
                  </a:cubicBezTo>
                  <a:cubicBezTo>
                    <a:pt x="89571" y="102251"/>
                    <a:pt x="93932" y="100582"/>
                    <a:pt x="97255" y="97259"/>
                  </a:cubicBezTo>
                  <a:cubicBezTo>
                    <a:pt x="103919" y="90595"/>
                    <a:pt x="103919" y="79825"/>
                    <a:pt x="97255" y="731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0" name="Google Shape;310;p11"/>
            <p:cNvSpPr/>
            <p:nvPr/>
          </p:nvSpPr>
          <p:spPr>
            <a:xfrm>
              <a:off x="11328673" y="1211638"/>
              <a:ext cx="102253" cy="102249"/>
            </a:xfrm>
            <a:custGeom>
              <a:avLst/>
              <a:gdLst/>
              <a:ahLst/>
              <a:cxnLst/>
              <a:rect l="l" t="t" r="r" b="b"/>
              <a:pathLst>
                <a:path w="102253" h="102249" extrusionOk="0">
                  <a:moveTo>
                    <a:pt x="97255" y="4998"/>
                  </a:moveTo>
                  <a:cubicBezTo>
                    <a:pt x="90591" y="-1666"/>
                    <a:pt x="79821" y="-1666"/>
                    <a:pt x="73160" y="4998"/>
                  </a:cubicBezTo>
                  <a:lnTo>
                    <a:pt x="4996" y="73161"/>
                  </a:lnTo>
                  <a:cubicBezTo>
                    <a:pt x="-1665" y="79825"/>
                    <a:pt x="-1665" y="90595"/>
                    <a:pt x="4996" y="97257"/>
                  </a:cubicBezTo>
                  <a:cubicBezTo>
                    <a:pt x="8319" y="100580"/>
                    <a:pt x="12683" y="102249"/>
                    <a:pt x="17044" y="102249"/>
                  </a:cubicBezTo>
                  <a:cubicBezTo>
                    <a:pt x="21408" y="102249"/>
                    <a:pt x="25769" y="100580"/>
                    <a:pt x="29092" y="97257"/>
                  </a:cubicBezTo>
                  <a:lnTo>
                    <a:pt x="97255" y="29094"/>
                  </a:lnTo>
                  <a:cubicBezTo>
                    <a:pt x="103919" y="22432"/>
                    <a:pt x="103919" y="11662"/>
                    <a:pt x="97255" y="499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1" name="Google Shape;311;p11"/>
            <p:cNvSpPr/>
            <p:nvPr/>
          </p:nvSpPr>
          <p:spPr>
            <a:xfrm>
              <a:off x="10987857" y="1143480"/>
              <a:ext cx="136326" cy="136326"/>
            </a:xfrm>
            <a:custGeom>
              <a:avLst/>
              <a:gdLst/>
              <a:ahLst/>
              <a:cxnLst/>
              <a:rect l="l" t="t" r="r" b="b"/>
              <a:pathLst>
                <a:path w="136326" h="136326" extrusionOk="0">
                  <a:moveTo>
                    <a:pt x="68163" y="0"/>
                  </a:moveTo>
                  <a:cubicBezTo>
                    <a:pt x="30570" y="0"/>
                    <a:pt x="0" y="30572"/>
                    <a:pt x="0" y="68163"/>
                  </a:cubicBezTo>
                  <a:cubicBezTo>
                    <a:pt x="0" y="105756"/>
                    <a:pt x="30572" y="136326"/>
                    <a:pt x="68163" y="136326"/>
                  </a:cubicBezTo>
                  <a:cubicBezTo>
                    <a:pt x="105754" y="136326"/>
                    <a:pt x="136326" y="105754"/>
                    <a:pt x="136326" y="68163"/>
                  </a:cubicBezTo>
                  <a:cubicBezTo>
                    <a:pt x="136328" y="30570"/>
                    <a:pt x="105756" y="0"/>
                    <a:pt x="68163" y="0"/>
                  </a:cubicBezTo>
                  <a:close/>
                  <a:moveTo>
                    <a:pt x="68163" y="102246"/>
                  </a:moveTo>
                  <a:cubicBezTo>
                    <a:pt x="49367" y="102246"/>
                    <a:pt x="34081" y="86961"/>
                    <a:pt x="34081" y="68163"/>
                  </a:cubicBezTo>
                  <a:cubicBezTo>
                    <a:pt x="34081" y="49367"/>
                    <a:pt x="49365" y="34081"/>
                    <a:pt x="68163" y="34081"/>
                  </a:cubicBezTo>
                  <a:cubicBezTo>
                    <a:pt x="86961" y="34081"/>
                    <a:pt x="102246" y="49367"/>
                    <a:pt x="102246" y="68163"/>
                  </a:cubicBezTo>
                  <a:cubicBezTo>
                    <a:pt x="102246" y="86959"/>
                    <a:pt x="86961" y="102246"/>
                    <a:pt x="68163" y="10224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2" name="Google Shape;312;p11"/>
            <p:cNvSpPr/>
            <p:nvPr/>
          </p:nvSpPr>
          <p:spPr>
            <a:xfrm>
              <a:off x="11260514" y="1007152"/>
              <a:ext cx="136326" cy="136326"/>
            </a:xfrm>
            <a:custGeom>
              <a:avLst/>
              <a:gdLst/>
              <a:ahLst/>
              <a:cxnLst/>
              <a:rect l="l" t="t" r="r" b="b"/>
              <a:pathLst>
                <a:path w="136326" h="136326" extrusionOk="0">
                  <a:moveTo>
                    <a:pt x="68163" y="0"/>
                  </a:moveTo>
                  <a:cubicBezTo>
                    <a:pt x="30570" y="0"/>
                    <a:pt x="0" y="30572"/>
                    <a:pt x="0" y="68163"/>
                  </a:cubicBezTo>
                  <a:cubicBezTo>
                    <a:pt x="0" y="105756"/>
                    <a:pt x="30572" y="136326"/>
                    <a:pt x="68163" y="136326"/>
                  </a:cubicBezTo>
                  <a:cubicBezTo>
                    <a:pt x="105754" y="136326"/>
                    <a:pt x="136326" y="105754"/>
                    <a:pt x="136326" y="68163"/>
                  </a:cubicBezTo>
                  <a:cubicBezTo>
                    <a:pt x="136326" y="30572"/>
                    <a:pt x="105754" y="0"/>
                    <a:pt x="68163" y="0"/>
                  </a:cubicBezTo>
                  <a:close/>
                  <a:moveTo>
                    <a:pt x="68163" y="102246"/>
                  </a:moveTo>
                  <a:cubicBezTo>
                    <a:pt x="49367" y="102246"/>
                    <a:pt x="34081" y="86961"/>
                    <a:pt x="34081" y="68163"/>
                  </a:cubicBezTo>
                  <a:cubicBezTo>
                    <a:pt x="34081" y="49367"/>
                    <a:pt x="49365" y="34080"/>
                    <a:pt x="68163" y="34080"/>
                  </a:cubicBezTo>
                  <a:cubicBezTo>
                    <a:pt x="86961" y="34080"/>
                    <a:pt x="102246" y="49365"/>
                    <a:pt x="102246" y="68163"/>
                  </a:cubicBezTo>
                  <a:cubicBezTo>
                    <a:pt x="102244" y="86961"/>
                    <a:pt x="86959" y="102246"/>
                    <a:pt x="68163" y="10224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3" name="Google Shape;313;p11"/>
            <p:cNvSpPr/>
            <p:nvPr/>
          </p:nvSpPr>
          <p:spPr>
            <a:xfrm>
              <a:off x="11038980" y="768579"/>
              <a:ext cx="289694" cy="289694"/>
            </a:xfrm>
            <a:custGeom>
              <a:avLst/>
              <a:gdLst/>
              <a:ahLst/>
              <a:cxnLst/>
              <a:rect l="l" t="t" r="r" b="b"/>
              <a:pathLst>
                <a:path w="289694" h="289694" extrusionOk="0">
                  <a:moveTo>
                    <a:pt x="272654" y="0"/>
                  </a:moveTo>
                  <a:cubicBezTo>
                    <a:pt x="263249" y="0"/>
                    <a:pt x="255614" y="7617"/>
                    <a:pt x="255614" y="17040"/>
                  </a:cubicBezTo>
                  <a:cubicBezTo>
                    <a:pt x="255614" y="148596"/>
                    <a:pt x="148598" y="255614"/>
                    <a:pt x="17040" y="255614"/>
                  </a:cubicBezTo>
                  <a:cubicBezTo>
                    <a:pt x="7634" y="255614"/>
                    <a:pt x="0" y="263231"/>
                    <a:pt x="0" y="272654"/>
                  </a:cubicBezTo>
                  <a:cubicBezTo>
                    <a:pt x="0" y="282078"/>
                    <a:pt x="7634" y="289695"/>
                    <a:pt x="17040" y="289695"/>
                  </a:cubicBezTo>
                  <a:cubicBezTo>
                    <a:pt x="167375" y="289695"/>
                    <a:pt x="289695" y="167375"/>
                    <a:pt x="289695" y="17040"/>
                  </a:cubicBezTo>
                  <a:cubicBezTo>
                    <a:pt x="289697" y="7619"/>
                    <a:pt x="282062" y="0"/>
                    <a:pt x="272654"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4" name="Google Shape;314;p11"/>
            <p:cNvSpPr/>
            <p:nvPr/>
          </p:nvSpPr>
          <p:spPr>
            <a:xfrm>
              <a:off x="11226428" y="768575"/>
              <a:ext cx="170416" cy="102254"/>
            </a:xfrm>
            <a:custGeom>
              <a:avLst/>
              <a:gdLst/>
              <a:ahLst/>
              <a:cxnLst/>
              <a:rect l="l" t="t" r="r" b="b"/>
              <a:pathLst>
                <a:path w="170416" h="102254" extrusionOk="0">
                  <a:moveTo>
                    <a:pt x="165420" y="73161"/>
                  </a:moveTo>
                  <a:lnTo>
                    <a:pt x="97257" y="4998"/>
                  </a:lnTo>
                  <a:cubicBezTo>
                    <a:pt x="90593" y="-1666"/>
                    <a:pt x="79823" y="-1666"/>
                    <a:pt x="73161" y="4998"/>
                  </a:cubicBezTo>
                  <a:lnTo>
                    <a:pt x="4998" y="73161"/>
                  </a:lnTo>
                  <a:cubicBezTo>
                    <a:pt x="-1666" y="79823"/>
                    <a:pt x="-1666" y="90595"/>
                    <a:pt x="4998" y="97257"/>
                  </a:cubicBezTo>
                  <a:cubicBezTo>
                    <a:pt x="11660" y="103921"/>
                    <a:pt x="22432" y="103921"/>
                    <a:pt x="29094" y="97257"/>
                  </a:cubicBezTo>
                  <a:lnTo>
                    <a:pt x="85209" y="41141"/>
                  </a:lnTo>
                  <a:lnTo>
                    <a:pt x="141324" y="97257"/>
                  </a:lnTo>
                  <a:cubicBezTo>
                    <a:pt x="144647" y="100580"/>
                    <a:pt x="149011" y="102249"/>
                    <a:pt x="153372" y="102249"/>
                  </a:cubicBezTo>
                  <a:cubicBezTo>
                    <a:pt x="157735" y="102249"/>
                    <a:pt x="162097" y="100580"/>
                    <a:pt x="165420" y="97257"/>
                  </a:cubicBezTo>
                  <a:cubicBezTo>
                    <a:pt x="172082" y="90595"/>
                    <a:pt x="172082" y="79823"/>
                    <a:pt x="165420" y="7316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5" name="Google Shape;315;p11"/>
            <p:cNvSpPr/>
            <p:nvPr/>
          </p:nvSpPr>
          <p:spPr>
            <a:xfrm>
              <a:off x="10987857" y="444802"/>
              <a:ext cx="408980" cy="221531"/>
            </a:xfrm>
            <a:custGeom>
              <a:avLst/>
              <a:gdLst/>
              <a:ahLst/>
              <a:cxnLst/>
              <a:rect l="l" t="t" r="r" b="b"/>
              <a:pathLst>
                <a:path w="408980" h="221531" extrusionOk="0">
                  <a:moveTo>
                    <a:pt x="348827" y="51123"/>
                  </a:moveTo>
                  <a:lnTo>
                    <a:pt x="305219" y="51123"/>
                  </a:lnTo>
                  <a:cubicBezTo>
                    <a:pt x="292540" y="51123"/>
                    <a:pt x="280425" y="44954"/>
                    <a:pt x="272808" y="34610"/>
                  </a:cubicBezTo>
                  <a:cubicBezTo>
                    <a:pt x="256858" y="12950"/>
                    <a:pt x="231313" y="0"/>
                    <a:pt x="204491" y="0"/>
                  </a:cubicBezTo>
                  <a:cubicBezTo>
                    <a:pt x="177670" y="0"/>
                    <a:pt x="152124" y="12950"/>
                    <a:pt x="136174" y="34610"/>
                  </a:cubicBezTo>
                  <a:cubicBezTo>
                    <a:pt x="128558" y="44954"/>
                    <a:pt x="116440" y="51123"/>
                    <a:pt x="103763" y="51123"/>
                  </a:cubicBezTo>
                  <a:lnTo>
                    <a:pt x="60155" y="51123"/>
                  </a:lnTo>
                  <a:cubicBezTo>
                    <a:pt x="26977" y="51123"/>
                    <a:pt x="0" y="78116"/>
                    <a:pt x="0" y="111278"/>
                  </a:cubicBezTo>
                  <a:lnTo>
                    <a:pt x="0" y="204491"/>
                  </a:lnTo>
                  <a:cubicBezTo>
                    <a:pt x="0" y="213915"/>
                    <a:pt x="7634" y="221531"/>
                    <a:pt x="17040" y="221531"/>
                  </a:cubicBezTo>
                  <a:lnTo>
                    <a:pt x="391940" y="221531"/>
                  </a:lnTo>
                  <a:cubicBezTo>
                    <a:pt x="401346" y="221531"/>
                    <a:pt x="408980" y="213915"/>
                    <a:pt x="408980" y="204491"/>
                  </a:cubicBezTo>
                  <a:lnTo>
                    <a:pt x="408980" y="111278"/>
                  </a:lnTo>
                  <a:cubicBezTo>
                    <a:pt x="408982" y="78116"/>
                    <a:pt x="382007" y="51123"/>
                    <a:pt x="348827" y="51123"/>
                  </a:cubicBezTo>
                  <a:close/>
                  <a:moveTo>
                    <a:pt x="374900" y="187451"/>
                  </a:moveTo>
                  <a:lnTo>
                    <a:pt x="34083" y="187451"/>
                  </a:lnTo>
                  <a:lnTo>
                    <a:pt x="34083" y="111278"/>
                  </a:lnTo>
                  <a:cubicBezTo>
                    <a:pt x="34083" y="96912"/>
                    <a:pt x="45789" y="85205"/>
                    <a:pt x="60155" y="85205"/>
                  </a:cubicBezTo>
                  <a:lnTo>
                    <a:pt x="103763" y="85205"/>
                  </a:lnTo>
                  <a:cubicBezTo>
                    <a:pt x="127228" y="85205"/>
                    <a:pt x="149604" y="73856"/>
                    <a:pt x="163629" y="54821"/>
                  </a:cubicBezTo>
                  <a:cubicBezTo>
                    <a:pt x="173324" y="41631"/>
                    <a:pt x="188220" y="34083"/>
                    <a:pt x="204493" y="34083"/>
                  </a:cubicBezTo>
                  <a:cubicBezTo>
                    <a:pt x="220767" y="34083"/>
                    <a:pt x="235660" y="41631"/>
                    <a:pt x="245373" y="54821"/>
                  </a:cubicBezTo>
                  <a:cubicBezTo>
                    <a:pt x="259380" y="73856"/>
                    <a:pt x="281757" y="85205"/>
                    <a:pt x="305221" y="85205"/>
                  </a:cubicBezTo>
                  <a:lnTo>
                    <a:pt x="348829" y="85205"/>
                  </a:lnTo>
                  <a:cubicBezTo>
                    <a:pt x="363196" y="85205"/>
                    <a:pt x="374902" y="96912"/>
                    <a:pt x="374902" y="111278"/>
                  </a:cubicBezTo>
                  <a:lnTo>
                    <a:pt x="374902" y="18745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6" name="Google Shape;316;p11"/>
            <p:cNvSpPr/>
            <p:nvPr/>
          </p:nvSpPr>
          <p:spPr>
            <a:xfrm>
              <a:off x="10800406" y="530007"/>
              <a:ext cx="783884" cy="937250"/>
            </a:xfrm>
            <a:custGeom>
              <a:avLst/>
              <a:gdLst/>
              <a:ahLst/>
              <a:cxnLst/>
              <a:rect l="l" t="t" r="r" b="b"/>
              <a:pathLst>
                <a:path w="783884" h="937250" extrusionOk="0">
                  <a:moveTo>
                    <a:pt x="698679" y="0"/>
                  </a:moveTo>
                  <a:lnTo>
                    <a:pt x="579393" y="0"/>
                  </a:lnTo>
                  <a:cubicBezTo>
                    <a:pt x="569987" y="0"/>
                    <a:pt x="562353" y="7616"/>
                    <a:pt x="562353" y="17040"/>
                  </a:cubicBezTo>
                  <a:lnTo>
                    <a:pt x="562353" y="102246"/>
                  </a:lnTo>
                  <a:lnTo>
                    <a:pt x="221533" y="102246"/>
                  </a:lnTo>
                  <a:lnTo>
                    <a:pt x="221533" y="17040"/>
                  </a:lnTo>
                  <a:cubicBezTo>
                    <a:pt x="221533" y="7616"/>
                    <a:pt x="213899" y="0"/>
                    <a:pt x="204493" y="0"/>
                  </a:cubicBezTo>
                  <a:lnTo>
                    <a:pt x="85205" y="0"/>
                  </a:lnTo>
                  <a:cubicBezTo>
                    <a:pt x="38224" y="0"/>
                    <a:pt x="0" y="38222"/>
                    <a:pt x="0" y="85205"/>
                  </a:cubicBezTo>
                  <a:lnTo>
                    <a:pt x="0" y="852047"/>
                  </a:lnTo>
                  <a:cubicBezTo>
                    <a:pt x="0" y="899028"/>
                    <a:pt x="38224" y="937251"/>
                    <a:pt x="85205" y="937251"/>
                  </a:cubicBezTo>
                  <a:lnTo>
                    <a:pt x="698679" y="937251"/>
                  </a:lnTo>
                  <a:cubicBezTo>
                    <a:pt x="745660" y="937251"/>
                    <a:pt x="783884" y="899028"/>
                    <a:pt x="783884" y="852045"/>
                  </a:cubicBezTo>
                  <a:lnTo>
                    <a:pt x="783884" y="85203"/>
                  </a:lnTo>
                  <a:cubicBezTo>
                    <a:pt x="783884" y="38222"/>
                    <a:pt x="745660" y="0"/>
                    <a:pt x="698679" y="0"/>
                  </a:cubicBezTo>
                  <a:close/>
                  <a:moveTo>
                    <a:pt x="749802" y="852045"/>
                  </a:moveTo>
                  <a:cubicBezTo>
                    <a:pt x="749802" y="880231"/>
                    <a:pt x="726864" y="903168"/>
                    <a:pt x="698679" y="903168"/>
                  </a:cubicBezTo>
                  <a:lnTo>
                    <a:pt x="85205" y="903168"/>
                  </a:lnTo>
                  <a:cubicBezTo>
                    <a:pt x="57020" y="903168"/>
                    <a:pt x="34083" y="880231"/>
                    <a:pt x="34083" y="852045"/>
                  </a:cubicBezTo>
                  <a:lnTo>
                    <a:pt x="34083" y="85203"/>
                  </a:lnTo>
                  <a:cubicBezTo>
                    <a:pt x="34083" y="57018"/>
                    <a:pt x="57020" y="34081"/>
                    <a:pt x="85205" y="34081"/>
                  </a:cubicBezTo>
                  <a:lnTo>
                    <a:pt x="187451" y="34081"/>
                  </a:lnTo>
                  <a:lnTo>
                    <a:pt x="187451" y="119286"/>
                  </a:lnTo>
                  <a:cubicBezTo>
                    <a:pt x="187451" y="128710"/>
                    <a:pt x="195085" y="136326"/>
                    <a:pt x="204491" y="136326"/>
                  </a:cubicBezTo>
                  <a:lnTo>
                    <a:pt x="579391" y="136326"/>
                  </a:lnTo>
                  <a:cubicBezTo>
                    <a:pt x="588797" y="136326"/>
                    <a:pt x="596431" y="128710"/>
                    <a:pt x="596431" y="119286"/>
                  </a:cubicBezTo>
                  <a:lnTo>
                    <a:pt x="596431" y="34081"/>
                  </a:lnTo>
                  <a:lnTo>
                    <a:pt x="698677" y="34081"/>
                  </a:lnTo>
                  <a:cubicBezTo>
                    <a:pt x="726862" y="34081"/>
                    <a:pt x="749800" y="57018"/>
                    <a:pt x="749800" y="85203"/>
                  </a:cubicBezTo>
                  <a:lnTo>
                    <a:pt x="749800" y="85204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7" name="Google Shape;317;p11"/>
            <p:cNvSpPr/>
            <p:nvPr/>
          </p:nvSpPr>
          <p:spPr>
            <a:xfrm>
              <a:off x="10868571" y="598170"/>
              <a:ext cx="647556" cy="800924"/>
            </a:xfrm>
            <a:custGeom>
              <a:avLst/>
              <a:gdLst/>
              <a:ahLst/>
              <a:cxnLst/>
              <a:rect l="l" t="t" r="r" b="b"/>
              <a:pathLst>
                <a:path w="647556" h="800924" extrusionOk="0">
                  <a:moveTo>
                    <a:pt x="596431" y="0"/>
                  </a:moveTo>
                  <a:lnTo>
                    <a:pt x="511226" y="0"/>
                  </a:lnTo>
                  <a:cubicBezTo>
                    <a:pt x="501820" y="0"/>
                    <a:pt x="494186" y="7616"/>
                    <a:pt x="494186" y="17040"/>
                  </a:cubicBezTo>
                  <a:lnTo>
                    <a:pt x="494186" y="34081"/>
                  </a:lnTo>
                  <a:lnTo>
                    <a:pt x="153368" y="34081"/>
                  </a:lnTo>
                  <a:lnTo>
                    <a:pt x="153368" y="17040"/>
                  </a:lnTo>
                  <a:cubicBezTo>
                    <a:pt x="153368" y="7616"/>
                    <a:pt x="145734" y="0"/>
                    <a:pt x="136328" y="0"/>
                  </a:cubicBezTo>
                  <a:lnTo>
                    <a:pt x="51123" y="0"/>
                  </a:lnTo>
                  <a:cubicBezTo>
                    <a:pt x="22937" y="0"/>
                    <a:pt x="0" y="22937"/>
                    <a:pt x="0" y="51123"/>
                  </a:cubicBezTo>
                  <a:lnTo>
                    <a:pt x="0" y="749802"/>
                  </a:lnTo>
                  <a:cubicBezTo>
                    <a:pt x="0" y="777987"/>
                    <a:pt x="22937" y="800925"/>
                    <a:pt x="51123" y="800925"/>
                  </a:cubicBezTo>
                  <a:lnTo>
                    <a:pt x="596433" y="800925"/>
                  </a:lnTo>
                  <a:cubicBezTo>
                    <a:pt x="624619" y="800925"/>
                    <a:pt x="647556" y="777987"/>
                    <a:pt x="647556" y="749802"/>
                  </a:cubicBezTo>
                  <a:lnTo>
                    <a:pt x="647556" y="51123"/>
                  </a:lnTo>
                  <a:cubicBezTo>
                    <a:pt x="647554" y="22937"/>
                    <a:pt x="624617" y="0"/>
                    <a:pt x="596431" y="0"/>
                  </a:cubicBezTo>
                  <a:close/>
                  <a:moveTo>
                    <a:pt x="613474" y="749802"/>
                  </a:moveTo>
                  <a:cubicBezTo>
                    <a:pt x="613474" y="759208"/>
                    <a:pt x="605823" y="766842"/>
                    <a:pt x="596433" y="766842"/>
                  </a:cubicBezTo>
                  <a:lnTo>
                    <a:pt x="51123" y="766842"/>
                  </a:lnTo>
                  <a:cubicBezTo>
                    <a:pt x="41733" y="766842"/>
                    <a:pt x="34083" y="759208"/>
                    <a:pt x="34083" y="749802"/>
                  </a:cubicBezTo>
                  <a:lnTo>
                    <a:pt x="34083" y="51123"/>
                  </a:lnTo>
                  <a:cubicBezTo>
                    <a:pt x="34083" y="41717"/>
                    <a:pt x="41733" y="34083"/>
                    <a:pt x="51123" y="34083"/>
                  </a:cubicBezTo>
                  <a:lnTo>
                    <a:pt x="119286" y="34083"/>
                  </a:lnTo>
                  <a:lnTo>
                    <a:pt x="119286" y="51123"/>
                  </a:lnTo>
                  <a:cubicBezTo>
                    <a:pt x="119286" y="60547"/>
                    <a:pt x="126920" y="68163"/>
                    <a:pt x="136326" y="68163"/>
                  </a:cubicBezTo>
                  <a:lnTo>
                    <a:pt x="511226" y="68163"/>
                  </a:lnTo>
                  <a:cubicBezTo>
                    <a:pt x="520632" y="68163"/>
                    <a:pt x="528266" y="60547"/>
                    <a:pt x="528266" y="51123"/>
                  </a:cubicBezTo>
                  <a:lnTo>
                    <a:pt x="528266" y="34083"/>
                  </a:lnTo>
                  <a:lnTo>
                    <a:pt x="596429" y="34083"/>
                  </a:lnTo>
                  <a:cubicBezTo>
                    <a:pt x="605819" y="34083"/>
                    <a:pt x="613470" y="41717"/>
                    <a:pt x="613470" y="51123"/>
                  </a:cubicBezTo>
                  <a:lnTo>
                    <a:pt x="613470" y="74980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Roboto Light"/>
                <a:ea typeface="Roboto Light"/>
                <a:cs typeface="Roboto Light"/>
                <a:sym typeface="Roboto Light"/>
              </a:endParaRPr>
            </a:p>
          </p:txBody>
        </p:sp>
        <p:sp>
          <p:nvSpPr>
            <p:cNvPr id="318" name="Google Shape;318;p11"/>
            <p:cNvSpPr/>
            <p:nvPr/>
          </p:nvSpPr>
          <p:spPr>
            <a:xfrm>
              <a:off x="11141226" y="512965"/>
              <a:ext cx="102245" cy="102245"/>
            </a:xfrm>
            <a:custGeom>
              <a:avLst/>
              <a:gdLst/>
              <a:ahLst/>
              <a:cxnLst/>
              <a:rect l="l" t="t" r="r" b="b"/>
              <a:pathLst>
                <a:path w="102245" h="102245" extrusionOk="0">
                  <a:moveTo>
                    <a:pt x="68249" y="0"/>
                  </a:moveTo>
                  <a:lnTo>
                    <a:pt x="33997" y="0"/>
                  </a:lnTo>
                  <a:cubicBezTo>
                    <a:pt x="15251" y="0"/>
                    <a:pt x="0" y="15251"/>
                    <a:pt x="0" y="33997"/>
                  </a:cubicBezTo>
                  <a:lnTo>
                    <a:pt x="0" y="68249"/>
                  </a:lnTo>
                  <a:cubicBezTo>
                    <a:pt x="0" y="86995"/>
                    <a:pt x="15251" y="102246"/>
                    <a:pt x="33997" y="102246"/>
                  </a:cubicBezTo>
                  <a:lnTo>
                    <a:pt x="68249" y="102246"/>
                  </a:lnTo>
                  <a:cubicBezTo>
                    <a:pt x="86995" y="102246"/>
                    <a:pt x="102246" y="86995"/>
                    <a:pt x="102246" y="68249"/>
                  </a:cubicBezTo>
                  <a:lnTo>
                    <a:pt x="102246" y="33997"/>
                  </a:lnTo>
                  <a:cubicBezTo>
                    <a:pt x="102246" y="15253"/>
                    <a:pt x="86995" y="0"/>
                    <a:pt x="68249" y="0"/>
                  </a:cubicBezTo>
                  <a:close/>
                  <a:moveTo>
                    <a:pt x="34083" y="68249"/>
                  </a:moveTo>
                  <a:lnTo>
                    <a:pt x="33997" y="34083"/>
                  </a:lnTo>
                  <a:lnTo>
                    <a:pt x="68163" y="33997"/>
                  </a:lnTo>
                  <a:lnTo>
                    <a:pt x="68181" y="68163"/>
                  </a:lnTo>
                  <a:lnTo>
                    <a:pt x="34083" y="68249"/>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Tree>
    <p:extLst>
      <p:ext uri="{BB962C8B-B14F-4D97-AF65-F5344CB8AC3E}">
        <p14:creationId xmlns:p14="http://schemas.microsoft.com/office/powerpoint/2010/main" val="2248964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2"/>
          <p:cNvSpPr/>
          <p:nvPr/>
        </p:nvSpPr>
        <p:spPr>
          <a:xfrm>
            <a:off x="0" y="0"/>
            <a:ext cx="12192000" cy="3429000"/>
          </a:xfrm>
          <a:prstGeom prst="rect">
            <a:avLst/>
          </a:prstGeom>
          <a:solidFill>
            <a:srgbClr val="DFBD41"/>
          </a:solidFill>
          <a:ln>
            <a:solidFill>
              <a:srgbClr val="0070C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6" name="Google Shape;626;p32"/>
          <p:cNvSpPr/>
          <p:nvPr/>
        </p:nvSpPr>
        <p:spPr>
          <a:xfrm>
            <a:off x="1408387" y="642758"/>
            <a:ext cx="937522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lt1"/>
                </a:solidFill>
                <a:latin typeface="Oswald"/>
                <a:ea typeface="Oswald"/>
                <a:cs typeface="Oswald"/>
                <a:sym typeface="Oswald"/>
              </a:rPr>
              <a:t>DON’T CONFUSE GROSS PROFIT MARGIN WITH MARK UP</a:t>
            </a:r>
            <a:endParaRPr dirty="0"/>
          </a:p>
        </p:txBody>
      </p:sp>
      <p:sp>
        <p:nvSpPr>
          <p:cNvPr id="627" name="Google Shape;627;p32"/>
          <p:cNvSpPr/>
          <p:nvPr/>
        </p:nvSpPr>
        <p:spPr>
          <a:xfrm>
            <a:off x="1518882" y="2696661"/>
            <a:ext cx="468235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8" name="Google Shape;628;p32"/>
          <p:cNvSpPr/>
          <p:nvPr/>
        </p:nvSpPr>
        <p:spPr>
          <a:xfrm>
            <a:off x="6096001" y="2696661"/>
            <a:ext cx="457711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29" name="Google Shape;629;p32"/>
          <p:cNvSpPr/>
          <p:nvPr/>
        </p:nvSpPr>
        <p:spPr>
          <a:xfrm>
            <a:off x="1518882" y="4367806"/>
            <a:ext cx="468235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0" name="Google Shape;630;p32"/>
          <p:cNvSpPr/>
          <p:nvPr/>
        </p:nvSpPr>
        <p:spPr>
          <a:xfrm>
            <a:off x="6096001" y="4367806"/>
            <a:ext cx="4577118"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1" name="Google Shape;631;p32"/>
          <p:cNvSpPr txBox="1"/>
          <p:nvPr/>
        </p:nvSpPr>
        <p:spPr>
          <a:xfrm>
            <a:off x="1940727" y="3124316"/>
            <a:ext cx="3628186" cy="60936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MARK UP      </a:t>
            </a:r>
            <a:r>
              <a:rPr lang="en-US" sz="2400" b="1" dirty="0">
                <a:solidFill>
                  <a:srgbClr val="595959"/>
                </a:solidFill>
                <a:latin typeface="Roboto Light"/>
                <a:ea typeface="Roboto Light"/>
                <a:cs typeface="Roboto Light"/>
                <a:sym typeface="Roboto Light"/>
              </a:rPr>
              <a:t>=</a:t>
            </a:r>
            <a:endParaRPr sz="1600" b="1" dirty="0">
              <a:solidFill>
                <a:srgbClr val="595959"/>
              </a:solidFill>
              <a:latin typeface="Roboto Light"/>
              <a:ea typeface="Roboto Light"/>
              <a:cs typeface="Roboto Light"/>
              <a:sym typeface="Roboto Light"/>
            </a:endParaRPr>
          </a:p>
        </p:txBody>
      </p:sp>
      <p:sp>
        <p:nvSpPr>
          <p:cNvPr id="632" name="Google Shape;632;p32"/>
          <p:cNvSpPr txBox="1"/>
          <p:nvPr/>
        </p:nvSpPr>
        <p:spPr>
          <a:xfrm>
            <a:off x="6623086" y="3237395"/>
            <a:ext cx="3628186"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£724.88</a:t>
            </a:r>
            <a:endParaRPr dirty="0"/>
          </a:p>
        </p:txBody>
      </p:sp>
      <p:sp>
        <p:nvSpPr>
          <p:cNvPr id="633" name="Google Shape;633;p32"/>
          <p:cNvSpPr txBox="1"/>
          <p:nvPr/>
        </p:nvSpPr>
        <p:spPr>
          <a:xfrm>
            <a:off x="2273802" y="4702073"/>
            <a:ext cx="2962036" cy="60936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GROSS PROFIT     </a:t>
            </a:r>
            <a:r>
              <a:rPr lang="en-US" sz="2400" b="1" dirty="0">
                <a:solidFill>
                  <a:srgbClr val="595959"/>
                </a:solidFill>
                <a:latin typeface="Roboto Light"/>
                <a:ea typeface="Roboto Light"/>
                <a:cs typeface="Roboto Light"/>
                <a:sym typeface="Roboto Light"/>
              </a:rPr>
              <a:t>=</a:t>
            </a:r>
            <a:r>
              <a:rPr lang="en-US" sz="1600" dirty="0">
                <a:solidFill>
                  <a:srgbClr val="595959"/>
                </a:solidFill>
                <a:latin typeface="Roboto Light"/>
                <a:ea typeface="Roboto Light"/>
                <a:cs typeface="Roboto Light"/>
                <a:sym typeface="Roboto Light"/>
              </a:rPr>
              <a:t> </a:t>
            </a:r>
            <a:endParaRPr dirty="0"/>
          </a:p>
        </p:txBody>
      </p:sp>
      <p:sp>
        <p:nvSpPr>
          <p:cNvPr id="634" name="Google Shape;634;p32"/>
          <p:cNvSpPr txBox="1"/>
          <p:nvPr/>
        </p:nvSpPr>
        <p:spPr>
          <a:xfrm>
            <a:off x="6623086" y="4874277"/>
            <a:ext cx="3628186"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£862.95</a:t>
            </a:r>
            <a:endParaRPr dirty="0"/>
          </a:p>
        </p:txBody>
      </p:sp>
      <p:sp>
        <p:nvSpPr>
          <p:cNvPr id="635" name="Google Shape;635;p32"/>
          <p:cNvSpPr/>
          <p:nvPr/>
        </p:nvSpPr>
        <p:spPr>
          <a:xfrm rot="5400000">
            <a:off x="3723975" y="388709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6" name="Google Shape;636;p32"/>
          <p:cNvSpPr/>
          <p:nvPr/>
        </p:nvSpPr>
        <p:spPr>
          <a:xfrm rot="5400000">
            <a:off x="8406334" y="3887096"/>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7" name="Google Shape;637;p32"/>
          <p:cNvSpPr/>
          <p:nvPr/>
        </p:nvSpPr>
        <p:spPr>
          <a:xfrm rot="5400000">
            <a:off x="3723975" y="5558241"/>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638" name="Google Shape;638;p32"/>
          <p:cNvSpPr/>
          <p:nvPr/>
        </p:nvSpPr>
        <p:spPr>
          <a:xfrm rot="5400000">
            <a:off x="8406334" y="5558241"/>
            <a:ext cx="61691" cy="486795"/>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330057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9"/>
          <p:cNvSpPr/>
          <p:nvPr/>
        </p:nvSpPr>
        <p:spPr>
          <a:xfrm>
            <a:off x="1106673" y="3528351"/>
            <a:ext cx="396673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3F3F3F"/>
                </a:solidFill>
                <a:latin typeface="Oswald"/>
                <a:ea typeface="Oswald"/>
                <a:cs typeface="Oswald"/>
                <a:sym typeface="Oswald"/>
              </a:rPr>
              <a:t>PERCENTAGE COSTS</a:t>
            </a:r>
            <a:endParaRPr dirty="0"/>
          </a:p>
        </p:txBody>
      </p:sp>
      <p:sp>
        <p:nvSpPr>
          <p:cNvPr id="579" name="Google Shape;579;p29"/>
          <p:cNvSpPr/>
          <p:nvPr/>
        </p:nvSpPr>
        <p:spPr>
          <a:xfrm>
            <a:off x="1106673" y="1575324"/>
            <a:ext cx="1820842" cy="1669248"/>
          </a:xfrm>
          <a:custGeom>
            <a:avLst/>
            <a:gdLst/>
            <a:ahLst/>
            <a:cxnLst/>
            <a:rect l="l" t="t" r="r" b="b"/>
            <a:pathLst>
              <a:path w="457161" h="419100" extrusionOk="0">
                <a:moveTo>
                  <a:pt x="295236" y="247650"/>
                </a:moveTo>
                <a:cubicBezTo>
                  <a:pt x="277652" y="247650"/>
                  <a:pt x="255231" y="262347"/>
                  <a:pt x="235390" y="275273"/>
                </a:cubicBezTo>
                <a:cubicBezTo>
                  <a:pt x="225020" y="282452"/>
                  <a:pt x="214161" y="288897"/>
                  <a:pt x="202891" y="294561"/>
                </a:cubicBezTo>
                <a:cubicBezTo>
                  <a:pt x="230525" y="311414"/>
                  <a:pt x="266132" y="306972"/>
                  <a:pt x="288778" y="283845"/>
                </a:cubicBezTo>
                <a:lnTo>
                  <a:pt x="301684" y="297913"/>
                </a:lnTo>
                <a:cubicBezTo>
                  <a:pt x="285467" y="314162"/>
                  <a:pt x="263563" y="323463"/>
                  <a:pt x="240610" y="323850"/>
                </a:cubicBezTo>
                <a:cubicBezTo>
                  <a:pt x="216887" y="322928"/>
                  <a:pt x="194126" y="314226"/>
                  <a:pt x="175840" y="299085"/>
                </a:cubicBezTo>
                <a:lnTo>
                  <a:pt x="41528" y="247783"/>
                </a:lnTo>
                <a:cubicBezTo>
                  <a:pt x="37374" y="246938"/>
                  <a:pt x="33143" y="248830"/>
                  <a:pt x="31003" y="252489"/>
                </a:cubicBezTo>
                <a:lnTo>
                  <a:pt x="20468" y="270005"/>
                </a:lnTo>
                <a:cubicBezTo>
                  <a:pt x="20297" y="270289"/>
                  <a:pt x="20140" y="270581"/>
                  <a:pt x="19999" y="270881"/>
                </a:cubicBezTo>
                <a:cubicBezTo>
                  <a:pt x="17658" y="275832"/>
                  <a:pt x="19775" y="281743"/>
                  <a:pt x="24726" y="284083"/>
                </a:cubicBezTo>
                <a:lnTo>
                  <a:pt x="244048" y="398526"/>
                </a:lnTo>
                <a:lnTo>
                  <a:pt x="327144" y="343272"/>
                </a:lnTo>
                <a:cubicBezTo>
                  <a:pt x="329987" y="341386"/>
                  <a:pt x="333619" y="341166"/>
                  <a:pt x="336669" y="342690"/>
                </a:cubicBezTo>
                <a:lnTo>
                  <a:pt x="361911" y="355283"/>
                </a:lnTo>
                <a:lnTo>
                  <a:pt x="361911" y="247650"/>
                </a:lnTo>
                <a:close/>
                <a:moveTo>
                  <a:pt x="380961" y="228600"/>
                </a:moveTo>
                <a:lnTo>
                  <a:pt x="380961" y="371475"/>
                </a:lnTo>
                <a:lnTo>
                  <a:pt x="438111" y="371475"/>
                </a:lnTo>
                <a:lnTo>
                  <a:pt x="438111" y="228600"/>
                </a:lnTo>
                <a:close/>
                <a:moveTo>
                  <a:pt x="266661" y="190500"/>
                </a:moveTo>
                <a:cubicBezTo>
                  <a:pt x="266662" y="203618"/>
                  <a:pt x="263934" y="216593"/>
                  <a:pt x="258650" y="228600"/>
                </a:cubicBezTo>
                <a:lnTo>
                  <a:pt x="314286" y="228600"/>
                </a:lnTo>
                <a:cubicBezTo>
                  <a:pt x="319546" y="228600"/>
                  <a:pt x="323811" y="224336"/>
                  <a:pt x="323811" y="219075"/>
                </a:cubicBezTo>
                <a:lnTo>
                  <a:pt x="323811" y="200025"/>
                </a:lnTo>
                <a:cubicBezTo>
                  <a:pt x="323811" y="194764"/>
                  <a:pt x="319546" y="190500"/>
                  <a:pt x="314286" y="190500"/>
                </a:cubicBezTo>
                <a:close/>
                <a:moveTo>
                  <a:pt x="247449" y="133350"/>
                </a:moveTo>
                <a:cubicBezTo>
                  <a:pt x="255988" y="144600"/>
                  <a:pt x="261902" y="157618"/>
                  <a:pt x="264756" y="171450"/>
                </a:cubicBezTo>
                <a:lnTo>
                  <a:pt x="314286" y="171450"/>
                </a:lnTo>
                <a:cubicBezTo>
                  <a:pt x="319546" y="171450"/>
                  <a:pt x="323811" y="167186"/>
                  <a:pt x="323811" y="161925"/>
                </a:cubicBezTo>
                <a:lnTo>
                  <a:pt x="323811" y="142875"/>
                </a:lnTo>
                <a:cubicBezTo>
                  <a:pt x="323811" y="137614"/>
                  <a:pt x="319546" y="133350"/>
                  <a:pt x="314286" y="133350"/>
                </a:cubicBezTo>
                <a:close/>
                <a:moveTo>
                  <a:pt x="161886" y="133350"/>
                </a:moveTo>
                <a:lnTo>
                  <a:pt x="180936" y="133350"/>
                </a:lnTo>
                <a:lnTo>
                  <a:pt x="180936" y="144628"/>
                </a:lnTo>
                <a:cubicBezTo>
                  <a:pt x="192313" y="148650"/>
                  <a:pt x="199936" y="159384"/>
                  <a:pt x="199986" y="171450"/>
                </a:cubicBezTo>
                <a:lnTo>
                  <a:pt x="180936" y="171450"/>
                </a:lnTo>
                <a:cubicBezTo>
                  <a:pt x="180936" y="166189"/>
                  <a:pt x="176672" y="161925"/>
                  <a:pt x="171411" y="161925"/>
                </a:cubicBezTo>
                <a:cubicBezTo>
                  <a:pt x="166150" y="161925"/>
                  <a:pt x="161886" y="166189"/>
                  <a:pt x="161886" y="171450"/>
                </a:cubicBezTo>
                <a:cubicBezTo>
                  <a:pt x="161886" y="176711"/>
                  <a:pt x="166150" y="180975"/>
                  <a:pt x="171411" y="180975"/>
                </a:cubicBezTo>
                <a:cubicBezTo>
                  <a:pt x="183525" y="180952"/>
                  <a:pt x="194330" y="188586"/>
                  <a:pt x="198354" y="200013"/>
                </a:cubicBezTo>
                <a:cubicBezTo>
                  <a:pt x="203585" y="214863"/>
                  <a:pt x="195786" y="231141"/>
                  <a:pt x="180936" y="236372"/>
                </a:cubicBezTo>
                <a:lnTo>
                  <a:pt x="180936" y="247650"/>
                </a:lnTo>
                <a:lnTo>
                  <a:pt x="161886" y="247650"/>
                </a:lnTo>
                <a:lnTo>
                  <a:pt x="161886" y="236372"/>
                </a:lnTo>
                <a:cubicBezTo>
                  <a:pt x="150509" y="232350"/>
                  <a:pt x="142886" y="221616"/>
                  <a:pt x="142836" y="209550"/>
                </a:cubicBezTo>
                <a:lnTo>
                  <a:pt x="161886" y="209550"/>
                </a:lnTo>
                <a:cubicBezTo>
                  <a:pt x="161886" y="214811"/>
                  <a:pt x="166150" y="219075"/>
                  <a:pt x="171411" y="219075"/>
                </a:cubicBezTo>
                <a:cubicBezTo>
                  <a:pt x="176672" y="219075"/>
                  <a:pt x="180936" y="214811"/>
                  <a:pt x="180936" y="209550"/>
                </a:cubicBezTo>
                <a:cubicBezTo>
                  <a:pt x="180936" y="204289"/>
                  <a:pt x="176672" y="200025"/>
                  <a:pt x="171411" y="200025"/>
                </a:cubicBezTo>
                <a:cubicBezTo>
                  <a:pt x="159297" y="200048"/>
                  <a:pt x="148492" y="192414"/>
                  <a:pt x="144468" y="180987"/>
                </a:cubicBezTo>
                <a:cubicBezTo>
                  <a:pt x="139237" y="166137"/>
                  <a:pt x="147036" y="149859"/>
                  <a:pt x="161886" y="144628"/>
                </a:cubicBezTo>
                <a:close/>
                <a:moveTo>
                  <a:pt x="171411" y="114300"/>
                </a:moveTo>
                <a:cubicBezTo>
                  <a:pt x="129326" y="114300"/>
                  <a:pt x="95211" y="148416"/>
                  <a:pt x="95211" y="190500"/>
                </a:cubicBezTo>
                <a:cubicBezTo>
                  <a:pt x="95258" y="232564"/>
                  <a:pt x="129346" y="266652"/>
                  <a:pt x="171411" y="266700"/>
                </a:cubicBezTo>
                <a:cubicBezTo>
                  <a:pt x="213495" y="266700"/>
                  <a:pt x="247611" y="232584"/>
                  <a:pt x="247611" y="190500"/>
                </a:cubicBezTo>
                <a:cubicBezTo>
                  <a:pt x="247611" y="148416"/>
                  <a:pt x="213495" y="114300"/>
                  <a:pt x="171411" y="114300"/>
                </a:cubicBezTo>
                <a:close/>
                <a:moveTo>
                  <a:pt x="190461" y="76200"/>
                </a:moveTo>
                <a:cubicBezTo>
                  <a:pt x="185200" y="76200"/>
                  <a:pt x="180936" y="80464"/>
                  <a:pt x="180936" y="85725"/>
                </a:cubicBezTo>
                <a:lnTo>
                  <a:pt x="180936" y="95736"/>
                </a:lnTo>
                <a:cubicBezTo>
                  <a:pt x="198231" y="97490"/>
                  <a:pt x="214709" y="103976"/>
                  <a:pt x="228561" y="114481"/>
                </a:cubicBezTo>
                <a:lnTo>
                  <a:pt x="228561" y="114300"/>
                </a:lnTo>
                <a:lnTo>
                  <a:pt x="314286" y="114300"/>
                </a:lnTo>
                <a:cubicBezTo>
                  <a:pt x="319546" y="114300"/>
                  <a:pt x="323811" y="110036"/>
                  <a:pt x="323811" y="104775"/>
                </a:cubicBezTo>
                <a:lnTo>
                  <a:pt x="323811" y="85725"/>
                </a:lnTo>
                <a:cubicBezTo>
                  <a:pt x="323811" y="80464"/>
                  <a:pt x="319546" y="76200"/>
                  <a:pt x="314286" y="76200"/>
                </a:cubicBezTo>
                <a:close/>
                <a:moveTo>
                  <a:pt x="190461" y="19050"/>
                </a:moveTo>
                <a:cubicBezTo>
                  <a:pt x="185200" y="19050"/>
                  <a:pt x="180936" y="23315"/>
                  <a:pt x="180936" y="28575"/>
                </a:cubicBezTo>
                <a:lnTo>
                  <a:pt x="180936" y="47625"/>
                </a:lnTo>
                <a:cubicBezTo>
                  <a:pt x="180936" y="52885"/>
                  <a:pt x="185200" y="57150"/>
                  <a:pt x="190461" y="57150"/>
                </a:cubicBezTo>
                <a:lnTo>
                  <a:pt x="314286" y="57150"/>
                </a:lnTo>
                <a:cubicBezTo>
                  <a:pt x="319546" y="57150"/>
                  <a:pt x="323811" y="52885"/>
                  <a:pt x="323811" y="47625"/>
                </a:cubicBezTo>
                <a:lnTo>
                  <a:pt x="323811" y="28575"/>
                </a:lnTo>
                <a:cubicBezTo>
                  <a:pt x="323811" y="23315"/>
                  <a:pt x="319546" y="19050"/>
                  <a:pt x="314286" y="19050"/>
                </a:cubicBezTo>
                <a:close/>
                <a:moveTo>
                  <a:pt x="190461" y="0"/>
                </a:moveTo>
                <a:lnTo>
                  <a:pt x="314286" y="0"/>
                </a:lnTo>
                <a:cubicBezTo>
                  <a:pt x="330068" y="0"/>
                  <a:pt x="342861" y="12794"/>
                  <a:pt x="342861" y="28575"/>
                </a:cubicBezTo>
                <a:lnTo>
                  <a:pt x="342861" y="47625"/>
                </a:lnTo>
                <a:cubicBezTo>
                  <a:pt x="342836" y="54677"/>
                  <a:pt x="340188" y="61468"/>
                  <a:pt x="335431" y="66675"/>
                </a:cubicBezTo>
                <a:cubicBezTo>
                  <a:pt x="340188" y="71882"/>
                  <a:pt x="342836" y="78673"/>
                  <a:pt x="342861" y="85725"/>
                </a:cubicBezTo>
                <a:lnTo>
                  <a:pt x="342861" y="104775"/>
                </a:lnTo>
                <a:cubicBezTo>
                  <a:pt x="342836" y="111827"/>
                  <a:pt x="340188" y="118618"/>
                  <a:pt x="335431" y="123825"/>
                </a:cubicBezTo>
                <a:cubicBezTo>
                  <a:pt x="340188" y="129032"/>
                  <a:pt x="342836" y="135823"/>
                  <a:pt x="342861" y="142875"/>
                </a:cubicBezTo>
                <a:lnTo>
                  <a:pt x="342861" y="161925"/>
                </a:lnTo>
                <a:cubicBezTo>
                  <a:pt x="342836" y="168977"/>
                  <a:pt x="340188" y="175768"/>
                  <a:pt x="335431" y="180975"/>
                </a:cubicBezTo>
                <a:cubicBezTo>
                  <a:pt x="340188" y="186182"/>
                  <a:pt x="342836" y="192973"/>
                  <a:pt x="342861" y="200025"/>
                </a:cubicBezTo>
                <a:lnTo>
                  <a:pt x="342861" y="219075"/>
                </a:lnTo>
                <a:cubicBezTo>
                  <a:pt x="342829" y="222327"/>
                  <a:pt x="342236" y="225549"/>
                  <a:pt x="341108" y="228600"/>
                </a:cubicBezTo>
                <a:lnTo>
                  <a:pt x="361911" y="228600"/>
                </a:lnTo>
                <a:lnTo>
                  <a:pt x="361911" y="219075"/>
                </a:lnTo>
                <a:cubicBezTo>
                  <a:pt x="361911" y="213814"/>
                  <a:pt x="366175" y="209550"/>
                  <a:pt x="371436" y="209550"/>
                </a:cubicBezTo>
                <a:lnTo>
                  <a:pt x="447636" y="209550"/>
                </a:lnTo>
                <a:cubicBezTo>
                  <a:pt x="452896" y="209550"/>
                  <a:pt x="457161" y="213814"/>
                  <a:pt x="457161" y="219075"/>
                </a:cubicBezTo>
                <a:lnTo>
                  <a:pt x="457161" y="381000"/>
                </a:lnTo>
                <a:cubicBezTo>
                  <a:pt x="457161" y="386261"/>
                  <a:pt x="452896" y="390525"/>
                  <a:pt x="447636" y="390525"/>
                </a:cubicBezTo>
                <a:lnTo>
                  <a:pt x="371436" y="390525"/>
                </a:lnTo>
                <a:cubicBezTo>
                  <a:pt x="366175" y="390525"/>
                  <a:pt x="361911" y="386261"/>
                  <a:pt x="361911" y="381000"/>
                </a:cubicBezTo>
                <a:lnTo>
                  <a:pt x="361911" y="376523"/>
                </a:lnTo>
                <a:lnTo>
                  <a:pt x="333107" y="362150"/>
                </a:lnTo>
                <a:lnTo>
                  <a:pt x="249906" y="417509"/>
                </a:lnTo>
                <a:cubicBezTo>
                  <a:pt x="248340" y="418544"/>
                  <a:pt x="246506" y="419097"/>
                  <a:pt x="244629" y="419100"/>
                </a:cubicBezTo>
                <a:cubicBezTo>
                  <a:pt x="243098" y="419100"/>
                  <a:pt x="241588" y="418731"/>
                  <a:pt x="240229" y="418024"/>
                </a:cubicBezTo>
                <a:lnTo>
                  <a:pt x="16229" y="301142"/>
                </a:lnTo>
                <a:cubicBezTo>
                  <a:pt x="15472" y="300772"/>
                  <a:pt x="14731" y="300368"/>
                  <a:pt x="14009" y="299933"/>
                </a:cubicBezTo>
                <a:cubicBezTo>
                  <a:pt x="314" y="291676"/>
                  <a:pt x="-4095" y="273881"/>
                  <a:pt x="4161" y="260185"/>
                </a:cubicBezTo>
                <a:lnTo>
                  <a:pt x="14639" y="242678"/>
                </a:lnTo>
                <a:cubicBezTo>
                  <a:pt x="21425" y="231452"/>
                  <a:pt x="34877" y="226145"/>
                  <a:pt x="47500" y="229714"/>
                </a:cubicBezTo>
                <a:lnTo>
                  <a:pt x="95734" y="248136"/>
                </a:lnTo>
                <a:cubicBezTo>
                  <a:pt x="84957" y="234068"/>
                  <a:pt x="78326" y="217267"/>
                  <a:pt x="76592" y="199630"/>
                </a:cubicBezTo>
                <a:cubicBezTo>
                  <a:pt x="71456" y="147387"/>
                  <a:pt x="109643" y="100873"/>
                  <a:pt x="161886" y="95736"/>
                </a:cubicBezTo>
                <a:lnTo>
                  <a:pt x="161886" y="85725"/>
                </a:lnTo>
                <a:cubicBezTo>
                  <a:pt x="161910" y="78673"/>
                  <a:pt x="164558" y="71882"/>
                  <a:pt x="169315" y="66675"/>
                </a:cubicBezTo>
                <a:cubicBezTo>
                  <a:pt x="164558" y="61468"/>
                  <a:pt x="161910" y="54677"/>
                  <a:pt x="161886" y="47625"/>
                </a:cubicBezTo>
                <a:lnTo>
                  <a:pt x="161886" y="28575"/>
                </a:lnTo>
                <a:cubicBezTo>
                  <a:pt x="161886" y="12794"/>
                  <a:pt x="174679" y="0"/>
                  <a:pt x="190461" y="0"/>
                </a:cubicBezTo>
                <a:close/>
              </a:path>
            </a:pathLst>
          </a:custGeom>
          <a:solidFill>
            <a:srgbClr val="DFBD41">
              <a:alpha val="2588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80" name="Google Shape;580;p29"/>
          <p:cNvSpPr/>
          <p:nvPr/>
        </p:nvSpPr>
        <p:spPr>
          <a:xfrm>
            <a:off x="5927834" y="2011258"/>
            <a:ext cx="6264166" cy="2835486"/>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nvGrpSpPr>
          <p:cNvPr id="581" name="Google Shape;581;p29"/>
          <p:cNvGrpSpPr/>
          <p:nvPr/>
        </p:nvGrpSpPr>
        <p:grpSpPr>
          <a:xfrm>
            <a:off x="5073407" y="1048974"/>
            <a:ext cx="5479369" cy="1464678"/>
            <a:chOff x="6059488" y="459953"/>
            <a:chExt cx="5479369" cy="1464678"/>
          </a:xfrm>
        </p:grpSpPr>
        <p:sp>
          <p:nvSpPr>
            <p:cNvPr id="582" name="Google Shape;582;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83" name="Google Shape;583;p29"/>
            <p:cNvSpPr txBox="1"/>
            <p:nvPr/>
          </p:nvSpPr>
          <p:spPr>
            <a:xfrm>
              <a:off x="6319855" y="958397"/>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SALES COMMISSION AT 5%</a:t>
              </a:r>
              <a:endParaRPr dirty="0"/>
            </a:p>
          </p:txBody>
        </p:sp>
        <p:sp>
          <p:nvSpPr>
            <p:cNvPr id="584" name="Google Shape;584;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grpSp>
      <p:grpSp>
        <p:nvGrpSpPr>
          <p:cNvPr id="585" name="Google Shape;585;p29"/>
          <p:cNvGrpSpPr/>
          <p:nvPr/>
        </p:nvGrpSpPr>
        <p:grpSpPr>
          <a:xfrm>
            <a:off x="5073407" y="2696662"/>
            <a:ext cx="5479369" cy="1464678"/>
            <a:chOff x="6059488" y="459953"/>
            <a:chExt cx="5479369" cy="1464678"/>
          </a:xfrm>
        </p:grpSpPr>
        <p:sp>
          <p:nvSpPr>
            <p:cNvPr id="586" name="Google Shape;586;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87" name="Google Shape;587;p29"/>
            <p:cNvSpPr txBox="1"/>
            <p:nvPr/>
          </p:nvSpPr>
          <p:spPr>
            <a:xfrm>
              <a:off x="6319855" y="958397"/>
              <a:ext cx="3706367"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INCREASE YOUR GORSS MARGIN %</a:t>
              </a:r>
              <a:endParaRPr dirty="0"/>
            </a:p>
          </p:txBody>
        </p:sp>
        <p:sp>
          <p:nvSpPr>
            <p:cNvPr id="588" name="Google Shape;588;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grpSp>
      <p:grpSp>
        <p:nvGrpSpPr>
          <p:cNvPr id="589" name="Google Shape;589;p29"/>
          <p:cNvGrpSpPr/>
          <p:nvPr/>
        </p:nvGrpSpPr>
        <p:grpSpPr>
          <a:xfrm>
            <a:off x="5073407" y="4344349"/>
            <a:ext cx="5479369" cy="1464678"/>
            <a:chOff x="6059488" y="459953"/>
            <a:chExt cx="5479369" cy="1464678"/>
          </a:xfrm>
        </p:grpSpPr>
        <p:sp>
          <p:nvSpPr>
            <p:cNvPr id="590" name="Google Shape;590;p29"/>
            <p:cNvSpPr/>
            <p:nvPr/>
          </p:nvSpPr>
          <p:spPr>
            <a:xfrm>
              <a:off x="6059488" y="459953"/>
              <a:ext cx="5479369" cy="1464678"/>
            </a:xfrm>
            <a:prstGeom prst="rect">
              <a:avLst/>
            </a:prstGeom>
            <a:gradFill>
              <a:gsLst>
                <a:gs pos="0">
                  <a:schemeClr val="lt1"/>
                </a:gs>
                <a:gs pos="100000">
                  <a:srgbClr val="FFFFFF">
                    <a:alpha val="89803"/>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591" name="Google Shape;591;p29"/>
            <p:cNvSpPr txBox="1"/>
            <p:nvPr/>
          </p:nvSpPr>
          <p:spPr>
            <a:xfrm>
              <a:off x="6319855" y="958397"/>
              <a:ext cx="4812602" cy="46779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chemeClr val="dk1"/>
                </a:buClr>
                <a:buSzPts val="1100"/>
                <a:buFont typeface="Arial"/>
                <a:buNone/>
              </a:pPr>
              <a:r>
                <a:rPr lang="en-US" sz="1600" dirty="0">
                  <a:solidFill>
                    <a:srgbClr val="595959"/>
                  </a:solidFill>
                  <a:latin typeface="Roboto Light"/>
                  <a:ea typeface="Roboto Light"/>
                  <a:cs typeface="Roboto Light"/>
                  <a:sym typeface="Roboto Light"/>
                </a:rPr>
                <a:t>FINAL GROSS PROFIT MARGIN %</a:t>
              </a:r>
              <a:endParaRPr dirty="0"/>
            </a:p>
          </p:txBody>
        </p:sp>
        <p:sp>
          <p:nvSpPr>
            <p:cNvPr id="592" name="Google Shape;592;p29"/>
            <p:cNvSpPr/>
            <p:nvPr/>
          </p:nvSpPr>
          <p:spPr>
            <a:xfrm>
              <a:off x="10685167" y="1524521"/>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03</a:t>
              </a:r>
              <a:endParaRPr dirty="0">
                <a:solidFill>
                  <a:srgbClr val="DFBD41"/>
                </a:solidFill>
              </a:endParaRPr>
            </a:p>
          </p:txBody>
        </p:sp>
      </p:grpSp>
    </p:spTree>
    <p:extLst>
      <p:ext uri="{BB962C8B-B14F-4D97-AF65-F5344CB8AC3E}">
        <p14:creationId xmlns:p14="http://schemas.microsoft.com/office/powerpoint/2010/main" val="2663069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592132" y="73571"/>
            <a:ext cx="9117910" cy="666495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6" name="Picture 5" descr="Table&#10;&#10;Description automatically generated">
            <a:extLst>
              <a:ext uri="{FF2B5EF4-FFF2-40B4-BE49-F238E27FC236}">
                <a16:creationId xmlns:a16="http://schemas.microsoft.com/office/drawing/2014/main" id="{FA3D203D-534D-2849-8C0E-CA5B42274DA1}"/>
              </a:ext>
            </a:extLst>
          </p:cNvPr>
          <p:cNvPicPr>
            <a:picLocks noChangeAspect="1"/>
          </p:cNvPicPr>
          <p:nvPr/>
        </p:nvPicPr>
        <p:blipFill>
          <a:blip r:embed="rId3"/>
          <a:stretch>
            <a:fillRect/>
          </a:stretch>
        </p:blipFill>
        <p:spPr>
          <a:xfrm>
            <a:off x="1784195" y="214008"/>
            <a:ext cx="8623610" cy="6524513"/>
          </a:xfrm>
          <a:prstGeom prst="rect">
            <a:avLst/>
          </a:prstGeom>
        </p:spPr>
      </p:pic>
    </p:spTree>
    <p:extLst>
      <p:ext uri="{BB962C8B-B14F-4D97-AF65-F5344CB8AC3E}">
        <p14:creationId xmlns:p14="http://schemas.microsoft.com/office/powerpoint/2010/main" val="2385411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4" name="Google Shape;324;p12"/>
          <p:cNvGrpSpPr/>
          <p:nvPr/>
        </p:nvGrpSpPr>
        <p:grpSpPr>
          <a:xfrm>
            <a:off x="3849493" y="2799143"/>
            <a:ext cx="4567943" cy="1621735"/>
            <a:chOff x="1229359" y="3608439"/>
            <a:chExt cx="4567943" cy="1621735"/>
          </a:xfrm>
        </p:grpSpPr>
        <p:sp>
          <p:nvSpPr>
            <p:cNvPr id="325" name="Google Shape;325;p12"/>
            <p:cNvSpPr/>
            <p:nvPr/>
          </p:nvSpPr>
          <p:spPr>
            <a:xfrm>
              <a:off x="2263611" y="4151010"/>
              <a:ext cx="3533691" cy="41238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rgbClr val="595959"/>
                  </a:solidFill>
                  <a:latin typeface="Roboto Light"/>
                  <a:ea typeface="Roboto Light"/>
                  <a:cs typeface="Roboto Light"/>
                  <a:sym typeface="Roboto Light"/>
                </a:rPr>
                <a:t>GO TO LIVE EXAMPLE</a:t>
              </a:r>
              <a:endParaRPr dirty="0"/>
            </a:p>
          </p:txBody>
        </p:sp>
        <p:sp>
          <p:nvSpPr>
            <p:cNvPr id="326" name="Google Shape;326;p12"/>
            <p:cNvSpPr/>
            <p:nvPr/>
          </p:nvSpPr>
          <p:spPr>
            <a:xfrm>
              <a:off x="1229359" y="3608439"/>
              <a:ext cx="4493014" cy="1621735"/>
            </a:xfrm>
            <a:prstGeom prst="rect">
              <a:avLst/>
            </a:prstGeom>
            <a:noFill/>
            <a:ln w="12700" cap="flat" cmpd="sng">
              <a:solidFill>
                <a:srgbClr val="DFBD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331" name="Google Shape;331;p12"/>
          <p:cNvSpPr/>
          <p:nvPr/>
        </p:nvSpPr>
        <p:spPr>
          <a:xfrm>
            <a:off x="7784913" y="2534237"/>
            <a:ext cx="720000" cy="720000"/>
          </a:xfrm>
          <a:prstGeom prst="rect">
            <a:avLst/>
          </a:prstGeom>
          <a:solidFill>
            <a:srgbClr val="DFBD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332" name="Google Shape;332;p12"/>
          <p:cNvPicPr preferRelativeResize="0"/>
          <p:nvPr/>
        </p:nvPicPr>
        <p:blipFill rotWithShape="1">
          <a:blip r:embed="rId3">
            <a:alphaModFix/>
          </a:blip>
          <a:srcRect/>
          <a:stretch/>
        </p:blipFill>
        <p:spPr>
          <a:xfrm>
            <a:off x="7872390" y="2621714"/>
            <a:ext cx="545046" cy="54504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1"/>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2918687"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05</a:t>
            </a:r>
            <a:endParaRPr dirty="0">
              <a:solidFill>
                <a:srgbClr val="DFBD41"/>
              </a:solidFill>
            </a:endParaRPr>
          </a:p>
        </p:txBody>
      </p:sp>
      <p:sp>
        <p:nvSpPr>
          <p:cNvPr id="280" name="Google Shape;280;p10"/>
          <p:cNvSpPr/>
          <p:nvPr/>
        </p:nvSpPr>
        <p:spPr>
          <a:xfrm>
            <a:off x="2084797" y="3249408"/>
            <a:ext cx="433074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RECRUITMENT</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FIVE</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1607738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650A76-E684-47B5-8F3C-5B4AB47CAFDC}"/>
              </a:ext>
            </a:extLst>
          </p:cNvPr>
          <p:cNvSpPr/>
          <p:nvPr/>
        </p:nvSpPr>
        <p:spPr>
          <a:xfrm>
            <a:off x="0" y="0"/>
            <a:ext cx="12192000" cy="3429000"/>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rgbClr val="7BE99C"/>
              </a:solidFill>
            </a:endParaRPr>
          </a:p>
        </p:txBody>
      </p:sp>
      <p:sp>
        <p:nvSpPr>
          <p:cNvPr id="6" name="Rounded Rectangle 3">
            <a:extLst>
              <a:ext uri="{FF2B5EF4-FFF2-40B4-BE49-F238E27FC236}">
                <a16:creationId xmlns:a16="http://schemas.microsoft.com/office/drawing/2014/main" id="{1DE247F7-DCC3-4DBC-A12F-400F7383B59F}"/>
              </a:ext>
            </a:extLst>
          </p:cNvPr>
          <p:cNvSpPr/>
          <p:nvPr/>
        </p:nvSpPr>
        <p:spPr>
          <a:xfrm>
            <a:off x="960120" y="2602252"/>
            <a:ext cx="10451592" cy="2295569"/>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E7EBF8E-C6F0-40E1-B2A1-1A2B2C4853A2}"/>
              </a:ext>
            </a:extLst>
          </p:cNvPr>
          <p:cNvSpPr/>
          <p:nvPr/>
        </p:nvSpPr>
        <p:spPr>
          <a:xfrm>
            <a:off x="2050939" y="847926"/>
            <a:ext cx="8090121" cy="1754326"/>
          </a:xfrm>
          <a:prstGeom prst="rect">
            <a:avLst/>
          </a:prstGeom>
        </p:spPr>
        <p:txBody>
          <a:bodyPr wrap="square">
            <a:spAutoFit/>
          </a:bodyPr>
          <a:lstStyle/>
          <a:p>
            <a:pPr algn="ctr"/>
            <a:r>
              <a:rPr lang="en-US" sz="5400" b="1" dirty="0">
                <a:solidFill>
                  <a:schemeClr val="bg1"/>
                </a:solidFill>
                <a:latin typeface="Roboto" panose="02000000000000000000" pitchFamily="2" charset="0"/>
                <a:ea typeface="Roboto" panose="02000000000000000000" pitchFamily="2" charset="0"/>
                <a:cs typeface="Segoe UI" panose="020B0502040204020203" pitchFamily="34" charset="0"/>
              </a:rPr>
              <a:t>WHAT IS RECRUITMENT?</a:t>
            </a:r>
          </a:p>
        </p:txBody>
      </p:sp>
      <p:sp>
        <p:nvSpPr>
          <p:cNvPr id="7" name="Rounded Rectangle 3">
            <a:extLst>
              <a:ext uri="{FF2B5EF4-FFF2-40B4-BE49-F238E27FC236}">
                <a16:creationId xmlns:a16="http://schemas.microsoft.com/office/drawing/2014/main" id="{2A032DF7-E17C-C542-8770-ABC1BB0E1E64}"/>
              </a:ext>
            </a:extLst>
          </p:cNvPr>
          <p:cNvSpPr/>
          <p:nvPr/>
        </p:nvSpPr>
        <p:spPr>
          <a:xfrm>
            <a:off x="1335575" y="3359506"/>
            <a:ext cx="3130573" cy="851955"/>
          </a:xfrm>
          <a:prstGeom prst="roundRect">
            <a:avLst>
              <a:gd name="adj" fmla="val 0"/>
            </a:avLst>
          </a:prstGeom>
          <a:solidFill>
            <a:srgbClr val="DFBD41"/>
          </a:soli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CLEAR VACANCY / OUTPUT</a:t>
            </a:r>
          </a:p>
        </p:txBody>
      </p:sp>
      <p:sp>
        <p:nvSpPr>
          <p:cNvPr id="10" name="Rounded Rectangle 3">
            <a:extLst>
              <a:ext uri="{FF2B5EF4-FFF2-40B4-BE49-F238E27FC236}">
                <a16:creationId xmlns:a16="http://schemas.microsoft.com/office/drawing/2014/main" id="{52C804E9-56C5-6845-AAA6-C3727D1A599F}"/>
              </a:ext>
            </a:extLst>
          </p:cNvPr>
          <p:cNvSpPr/>
          <p:nvPr/>
        </p:nvSpPr>
        <p:spPr>
          <a:xfrm>
            <a:off x="4533209" y="3359506"/>
            <a:ext cx="3130573" cy="851955"/>
          </a:xfrm>
          <a:prstGeom prst="roundRect">
            <a:avLst>
              <a:gd name="adj" fmla="val 0"/>
            </a:avLst>
          </a:prstGeom>
          <a:solidFill>
            <a:srgbClr val="DFBD41"/>
          </a:soli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GENERATE AWARENESS</a:t>
            </a:r>
          </a:p>
        </p:txBody>
      </p:sp>
      <p:sp>
        <p:nvSpPr>
          <p:cNvPr id="11" name="Rounded Rectangle 3">
            <a:extLst>
              <a:ext uri="{FF2B5EF4-FFF2-40B4-BE49-F238E27FC236}">
                <a16:creationId xmlns:a16="http://schemas.microsoft.com/office/drawing/2014/main" id="{1D06B55C-E25F-8240-B163-6F2B9A7A324A}"/>
              </a:ext>
            </a:extLst>
          </p:cNvPr>
          <p:cNvSpPr/>
          <p:nvPr/>
        </p:nvSpPr>
        <p:spPr>
          <a:xfrm>
            <a:off x="7764375" y="3353304"/>
            <a:ext cx="3130573" cy="851955"/>
          </a:xfrm>
          <a:prstGeom prst="roundRect">
            <a:avLst>
              <a:gd name="adj" fmla="val 0"/>
            </a:avLst>
          </a:prstGeom>
          <a:solidFill>
            <a:srgbClr val="DFBD41"/>
          </a:soli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PROCESS APPLICANTS</a:t>
            </a:r>
          </a:p>
        </p:txBody>
      </p:sp>
      <p:sp>
        <p:nvSpPr>
          <p:cNvPr id="9" name="Rounded Rectangle 3">
            <a:extLst>
              <a:ext uri="{FF2B5EF4-FFF2-40B4-BE49-F238E27FC236}">
                <a16:creationId xmlns:a16="http://schemas.microsoft.com/office/drawing/2014/main" id="{FC90E7F2-D3E5-C149-B26C-415DB8397C88}"/>
              </a:ext>
            </a:extLst>
          </p:cNvPr>
          <p:cNvSpPr/>
          <p:nvPr/>
        </p:nvSpPr>
        <p:spPr>
          <a:xfrm>
            <a:off x="2583763" y="2951621"/>
            <a:ext cx="600666" cy="593835"/>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ounded Rectangle 3">
            <a:extLst>
              <a:ext uri="{FF2B5EF4-FFF2-40B4-BE49-F238E27FC236}">
                <a16:creationId xmlns:a16="http://schemas.microsoft.com/office/drawing/2014/main" id="{DC7C6DBB-13A7-F84D-98C2-8089925D7FB4}"/>
              </a:ext>
            </a:extLst>
          </p:cNvPr>
          <p:cNvSpPr/>
          <p:nvPr/>
        </p:nvSpPr>
        <p:spPr>
          <a:xfrm>
            <a:off x="5789458" y="2922715"/>
            <a:ext cx="600666" cy="593835"/>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ounded Rectangle 3">
            <a:extLst>
              <a:ext uri="{FF2B5EF4-FFF2-40B4-BE49-F238E27FC236}">
                <a16:creationId xmlns:a16="http://schemas.microsoft.com/office/drawing/2014/main" id="{C2D22180-89A3-F445-B9E8-AAB3E7B6943B}"/>
              </a:ext>
            </a:extLst>
          </p:cNvPr>
          <p:cNvSpPr/>
          <p:nvPr/>
        </p:nvSpPr>
        <p:spPr>
          <a:xfrm>
            <a:off x="9029328" y="2922715"/>
            <a:ext cx="600666" cy="593835"/>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Google Shape;584;p29">
            <a:extLst>
              <a:ext uri="{FF2B5EF4-FFF2-40B4-BE49-F238E27FC236}">
                <a16:creationId xmlns:a16="http://schemas.microsoft.com/office/drawing/2014/main" id="{81B989E5-917B-2C4B-A101-DC559D7881C8}"/>
              </a:ext>
            </a:extLst>
          </p:cNvPr>
          <p:cNvSpPr/>
          <p:nvPr/>
        </p:nvSpPr>
        <p:spPr>
          <a:xfrm>
            <a:off x="2239276" y="3085173"/>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01</a:t>
            </a:r>
            <a:endParaRPr dirty="0">
              <a:solidFill>
                <a:srgbClr val="DFBD41"/>
              </a:solidFill>
            </a:endParaRPr>
          </a:p>
        </p:txBody>
      </p:sp>
      <p:sp>
        <p:nvSpPr>
          <p:cNvPr id="16" name="Google Shape;584;p29">
            <a:extLst>
              <a:ext uri="{FF2B5EF4-FFF2-40B4-BE49-F238E27FC236}">
                <a16:creationId xmlns:a16="http://schemas.microsoft.com/office/drawing/2014/main" id="{2FD5085A-F758-A64E-ACFC-2559406CACC6}"/>
              </a:ext>
            </a:extLst>
          </p:cNvPr>
          <p:cNvSpPr/>
          <p:nvPr/>
        </p:nvSpPr>
        <p:spPr>
          <a:xfrm>
            <a:off x="5461975" y="3039043"/>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02</a:t>
            </a:r>
            <a:endParaRPr dirty="0">
              <a:solidFill>
                <a:srgbClr val="DFBD41"/>
              </a:solidFill>
            </a:endParaRPr>
          </a:p>
        </p:txBody>
      </p:sp>
      <p:sp>
        <p:nvSpPr>
          <p:cNvPr id="17" name="Google Shape;584;p29">
            <a:extLst>
              <a:ext uri="{FF2B5EF4-FFF2-40B4-BE49-F238E27FC236}">
                <a16:creationId xmlns:a16="http://schemas.microsoft.com/office/drawing/2014/main" id="{D49694A9-B159-5747-9A87-81E72AD2370E}"/>
              </a:ext>
            </a:extLst>
          </p:cNvPr>
          <p:cNvSpPr/>
          <p:nvPr/>
        </p:nvSpPr>
        <p:spPr>
          <a:xfrm>
            <a:off x="8684057" y="3042154"/>
            <a:ext cx="85369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DFBD41"/>
                </a:solidFill>
                <a:latin typeface="Oswald"/>
                <a:ea typeface="Oswald"/>
                <a:cs typeface="Oswald"/>
                <a:sym typeface="Oswald"/>
              </a:rPr>
              <a:t>03</a:t>
            </a:r>
            <a:endParaRPr dirty="0">
              <a:solidFill>
                <a:srgbClr val="DFBD41"/>
              </a:solidFill>
            </a:endParaRPr>
          </a:p>
        </p:txBody>
      </p:sp>
    </p:spTree>
    <p:extLst>
      <p:ext uri="{BB962C8B-B14F-4D97-AF65-F5344CB8AC3E}">
        <p14:creationId xmlns:p14="http://schemas.microsoft.com/office/powerpoint/2010/main" val="1038590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47"/>
          <p:cNvPicPr preferRelativeResize="0">
            <a:picLocks noGrp="1"/>
          </p:cNvPicPr>
          <p:nvPr>
            <p:ph type="pic" idx="2"/>
          </p:nvPr>
        </p:nvPicPr>
        <p:blipFill rotWithShape="1">
          <a:blip r:embed="rId3">
            <a:alphaModFix/>
          </a:blip>
          <a:srcRect l="15835" r="15834"/>
          <a:stretch/>
        </p:blipFill>
        <p:spPr>
          <a:xfrm>
            <a:off x="6059488" y="1"/>
            <a:ext cx="6132512" cy="5983508"/>
          </a:xfrm>
          <a:prstGeom prst="rect">
            <a:avLst/>
          </a:prstGeom>
          <a:noFill/>
          <a:ln>
            <a:noFill/>
          </a:ln>
        </p:spPr>
      </p:pic>
      <p:sp>
        <p:nvSpPr>
          <p:cNvPr id="912" name="Google Shape;912;p47"/>
          <p:cNvSpPr/>
          <p:nvPr/>
        </p:nvSpPr>
        <p:spPr>
          <a:xfrm flipH="1">
            <a:off x="6059487" y="1"/>
            <a:ext cx="1596923" cy="5994398"/>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13" name="Google Shape;913;p47"/>
          <p:cNvSpPr/>
          <p:nvPr/>
        </p:nvSpPr>
        <p:spPr>
          <a:xfrm>
            <a:off x="1048448" y="789791"/>
            <a:ext cx="44365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F3F3F"/>
                </a:solidFill>
                <a:latin typeface="Oswald"/>
                <a:ea typeface="Oswald"/>
                <a:cs typeface="Oswald"/>
                <a:sym typeface="Oswald"/>
              </a:rPr>
              <a:t>THE FUNNEL</a:t>
            </a:r>
            <a:endParaRPr/>
          </a:p>
        </p:txBody>
      </p:sp>
      <p:sp>
        <p:nvSpPr>
          <p:cNvPr id="914" name="Google Shape;914;p47"/>
          <p:cNvSpPr/>
          <p:nvPr/>
        </p:nvSpPr>
        <p:spPr>
          <a:xfrm>
            <a:off x="1126450" y="4943978"/>
            <a:ext cx="2721649"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Roboto Light"/>
              <a:ea typeface="Roboto Light"/>
              <a:cs typeface="Roboto Light"/>
              <a:sym typeface="Roboto Light"/>
            </a:endParaRPr>
          </a:p>
        </p:txBody>
      </p:sp>
      <p:sp>
        <p:nvSpPr>
          <p:cNvPr id="915" name="Google Shape;915;p47"/>
          <p:cNvSpPr/>
          <p:nvPr/>
        </p:nvSpPr>
        <p:spPr>
          <a:xfrm>
            <a:off x="1292037" y="5109800"/>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sp>
        <p:nvSpPr>
          <p:cNvPr id="916" name="Google Shape;916;p47"/>
          <p:cNvSpPr/>
          <p:nvPr/>
        </p:nvSpPr>
        <p:spPr>
          <a:xfrm>
            <a:off x="1908271" y="5322460"/>
            <a:ext cx="1745474" cy="295425"/>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200" dirty="0">
                <a:solidFill>
                  <a:srgbClr val="595959"/>
                </a:solidFill>
                <a:latin typeface="Roboto Light"/>
                <a:cs typeface="Roboto Light"/>
                <a:sym typeface="Roboto Light"/>
              </a:rPr>
              <a:t>THE SAME CONCEPT</a:t>
            </a:r>
            <a:endParaRPr dirty="0"/>
          </a:p>
        </p:txBody>
      </p:sp>
      <p:sp>
        <p:nvSpPr>
          <p:cNvPr id="917" name="Google Shape;917;p47"/>
          <p:cNvSpPr/>
          <p:nvPr/>
        </p:nvSpPr>
        <p:spPr>
          <a:xfrm>
            <a:off x="4124173" y="4943978"/>
            <a:ext cx="3359193"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918" name="Google Shape;918;p47"/>
          <p:cNvSpPr/>
          <p:nvPr/>
        </p:nvSpPr>
        <p:spPr>
          <a:xfrm>
            <a:off x="4289760" y="5109800"/>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sp>
        <p:nvSpPr>
          <p:cNvPr id="919" name="Google Shape;919;p47"/>
          <p:cNvSpPr/>
          <p:nvPr/>
        </p:nvSpPr>
        <p:spPr>
          <a:xfrm>
            <a:off x="5100348" y="5316325"/>
            <a:ext cx="2057197" cy="295425"/>
          </a:xfrm>
          <a:prstGeom prst="rect">
            <a:avLst/>
          </a:prstGeom>
          <a:noFill/>
          <a:ln>
            <a:noFill/>
          </a:ln>
        </p:spPr>
        <p:txBody>
          <a:bodyPr spcFirstLastPara="1" wrap="square" lIns="91425" tIns="45700" rIns="91425" bIns="45700" anchor="ctr" anchorCtr="0">
            <a:spAutoFit/>
          </a:bodyPr>
          <a:lstStyle/>
          <a:p>
            <a:pPr marL="0" marR="0" lvl="0" indent="0" algn="l" rtl="0">
              <a:lnSpc>
                <a:spcPct val="110000"/>
              </a:lnSpc>
              <a:spcBef>
                <a:spcPts val="0"/>
              </a:spcBef>
              <a:spcAft>
                <a:spcPts val="0"/>
              </a:spcAft>
              <a:buNone/>
            </a:pPr>
            <a:r>
              <a:rPr lang="en-US" sz="1200" dirty="0">
                <a:solidFill>
                  <a:srgbClr val="595959"/>
                </a:solidFill>
                <a:latin typeface="Roboto Light"/>
                <a:ea typeface="Roboto Light"/>
                <a:cs typeface="Roboto Light"/>
                <a:sym typeface="Roboto Light"/>
              </a:rPr>
              <a:t>RESPECT THE PROCESS</a:t>
            </a:r>
          </a:p>
        </p:txBody>
      </p:sp>
      <p:pic>
        <p:nvPicPr>
          <p:cNvPr id="920" name="Google Shape;920;p47" descr="Designing Campaigns around the Decision Making Process - OpenMoves -  Digital Marketing Agency NY"/>
          <p:cNvPicPr preferRelativeResize="0"/>
          <p:nvPr/>
        </p:nvPicPr>
        <p:blipFill rotWithShape="1">
          <a:blip r:embed="rId4">
            <a:alphaModFix/>
          </a:blip>
          <a:srcRect/>
          <a:stretch/>
        </p:blipFill>
        <p:spPr>
          <a:xfrm>
            <a:off x="998599" y="1606051"/>
            <a:ext cx="4435804" cy="3171600"/>
          </a:xfrm>
          <a:prstGeom prst="rect">
            <a:avLst/>
          </a:prstGeom>
          <a:solidFill>
            <a:srgbClr val="0070C0"/>
          </a:solidFill>
          <a:ln>
            <a:noFill/>
          </a:ln>
        </p:spPr>
      </p:pic>
    </p:spTree>
    <p:extLst>
      <p:ext uri="{BB962C8B-B14F-4D97-AF65-F5344CB8AC3E}">
        <p14:creationId xmlns:p14="http://schemas.microsoft.com/office/powerpoint/2010/main" val="3031442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1"/>
            <a:ext cx="1911095" cy="1837943"/>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0" name="Google Shape;190;p7"/>
          <p:cNvSpPr/>
          <p:nvPr/>
        </p:nvSpPr>
        <p:spPr>
          <a:xfrm>
            <a:off x="8288620" y="0"/>
            <a:ext cx="3889829" cy="6858000"/>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91" name="Google Shape;191;p7"/>
          <p:cNvGrpSpPr/>
          <p:nvPr/>
        </p:nvGrpSpPr>
        <p:grpSpPr>
          <a:xfrm>
            <a:off x="6708777" y="1932477"/>
            <a:ext cx="4213645" cy="1039531"/>
            <a:chOff x="7287484" y="1255552"/>
            <a:chExt cx="3880978" cy="1039531"/>
          </a:xfrm>
        </p:grpSpPr>
        <p:sp>
          <p:nvSpPr>
            <p:cNvPr id="192" name="Google Shape;192;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3" name="Google Shape;193;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01</a:t>
              </a:r>
              <a:endParaRPr dirty="0">
                <a:solidFill>
                  <a:srgbClr val="DFBD41"/>
                </a:solidFill>
              </a:endParaRPr>
            </a:p>
          </p:txBody>
        </p:sp>
      </p:grpSp>
      <p:sp>
        <p:nvSpPr>
          <p:cNvPr id="194" name="Google Shape;194;p7"/>
          <p:cNvSpPr/>
          <p:nvPr/>
        </p:nvSpPr>
        <p:spPr>
          <a:xfrm>
            <a:off x="1344537" y="2712119"/>
            <a:ext cx="527434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3F3F3F"/>
                </a:solidFill>
                <a:latin typeface="Oswald"/>
                <a:ea typeface="Oswald"/>
                <a:cs typeface="Oswald"/>
                <a:sym typeface="Oswald"/>
              </a:rPr>
              <a:t>KEY MEMBERS OF STAFF</a:t>
            </a:r>
            <a:endParaRPr dirty="0"/>
          </a:p>
        </p:txBody>
      </p:sp>
      <p:grpSp>
        <p:nvGrpSpPr>
          <p:cNvPr id="195" name="Google Shape;195;p7"/>
          <p:cNvGrpSpPr/>
          <p:nvPr/>
        </p:nvGrpSpPr>
        <p:grpSpPr>
          <a:xfrm>
            <a:off x="6708777" y="3108318"/>
            <a:ext cx="4213645" cy="1039531"/>
            <a:chOff x="7287484" y="1255552"/>
            <a:chExt cx="3880978" cy="1039531"/>
          </a:xfrm>
        </p:grpSpPr>
        <p:sp>
          <p:nvSpPr>
            <p:cNvPr id="196" name="Google Shape;196;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197" name="Google Shape;197;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02</a:t>
              </a:r>
              <a:endParaRPr dirty="0">
                <a:solidFill>
                  <a:srgbClr val="DFBD41"/>
                </a:solidFill>
              </a:endParaRPr>
            </a:p>
          </p:txBody>
        </p:sp>
      </p:grpSp>
      <p:grpSp>
        <p:nvGrpSpPr>
          <p:cNvPr id="198" name="Google Shape;198;p7"/>
          <p:cNvGrpSpPr/>
          <p:nvPr/>
        </p:nvGrpSpPr>
        <p:grpSpPr>
          <a:xfrm>
            <a:off x="6708777" y="4284159"/>
            <a:ext cx="4213645" cy="1039531"/>
            <a:chOff x="7287484" y="1255552"/>
            <a:chExt cx="3880978" cy="1039531"/>
          </a:xfrm>
        </p:grpSpPr>
        <p:sp>
          <p:nvSpPr>
            <p:cNvPr id="199" name="Google Shape;199;p7"/>
            <p:cNvSpPr/>
            <p:nvPr/>
          </p:nvSpPr>
          <p:spPr>
            <a:xfrm>
              <a:off x="7287484" y="1255552"/>
              <a:ext cx="3880978" cy="1039531"/>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00" name="Google Shape;200;p7"/>
            <p:cNvSpPr/>
            <p:nvPr/>
          </p:nvSpPr>
          <p:spPr>
            <a:xfrm>
              <a:off x="7453071" y="1421374"/>
              <a:ext cx="1299250" cy="707886"/>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dirty="0">
                  <a:solidFill>
                    <a:srgbClr val="DFBD41"/>
                  </a:solidFill>
                  <a:latin typeface="Oswald"/>
                  <a:ea typeface="Oswald"/>
                  <a:cs typeface="Oswald"/>
                  <a:sym typeface="Oswald"/>
                </a:rPr>
                <a:t>03</a:t>
              </a:r>
              <a:endParaRPr dirty="0">
                <a:solidFill>
                  <a:srgbClr val="DFBD41"/>
                </a:solidFill>
              </a:endParaRPr>
            </a:p>
          </p:txBody>
        </p:sp>
      </p:grpSp>
      <p:sp>
        <p:nvSpPr>
          <p:cNvPr id="204" name="Google Shape;204;p7"/>
          <p:cNvSpPr/>
          <p:nvPr/>
        </p:nvSpPr>
        <p:spPr>
          <a:xfrm>
            <a:off x="7999917" y="2228758"/>
            <a:ext cx="2379954" cy="3508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dirty="0">
                <a:solidFill>
                  <a:srgbClr val="595959"/>
                </a:solidFill>
                <a:latin typeface="Roboto Light"/>
                <a:ea typeface="Roboto Light"/>
                <a:cs typeface="Roboto Light"/>
                <a:sym typeface="Roboto Light"/>
              </a:rPr>
              <a:t>SALES STAFF</a:t>
            </a:r>
            <a:endParaRPr sz="1800" dirty="0">
              <a:solidFill>
                <a:srgbClr val="595959"/>
              </a:solidFill>
              <a:latin typeface="Roboto Light"/>
              <a:ea typeface="Roboto Light"/>
              <a:cs typeface="Roboto Light"/>
              <a:sym typeface="Roboto Light"/>
            </a:endParaRPr>
          </a:p>
        </p:txBody>
      </p:sp>
      <p:sp>
        <p:nvSpPr>
          <p:cNvPr id="205" name="Google Shape;205;p7"/>
          <p:cNvSpPr/>
          <p:nvPr/>
        </p:nvSpPr>
        <p:spPr>
          <a:xfrm>
            <a:off x="7999918" y="3448068"/>
            <a:ext cx="2379954" cy="350825"/>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dirty="0">
                <a:solidFill>
                  <a:srgbClr val="595959"/>
                </a:solidFill>
                <a:latin typeface="Roboto Light"/>
                <a:cs typeface="Roboto Light"/>
                <a:sym typeface="Roboto Light"/>
              </a:rPr>
              <a:t>INSTALLERS</a:t>
            </a:r>
            <a:endParaRPr dirty="0"/>
          </a:p>
        </p:txBody>
      </p:sp>
      <p:sp>
        <p:nvSpPr>
          <p:cNvPr id="206" name="Google Shape;206;p7"/>
          <p:cNvSpPr/>
          <p:nvPr/>
        </p:nvSpPr>
        <p:spPr>
          <a:xfrm>
            <a:off x="7999917" y="4629693"/>
            <a:ext cx="2754644" cy="350825"/>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US" sz="1400" dirty="0">
                <a:solidFill>
                  <a:srgbClr val="595959"/>
                </a:solidFill>
                <a:latin typeface="Roboto Light"/>
                <a:ea typeface="Roboto Light"/>
                <a:cs typeface="Roboto Light"/>
                <a:sym typeface="Roboto Light"/>
              </a:rPr>
              <a:t>ADMIN SUPPORT</a:t>
            </a:r>
            <a:endParaRPr dirty="0"/>
          </a:p>
        </p:txBody>
      </p:sp>
      <p:sp>
        <p:nvSpPr>
          <p:cNvPr id="208" name="Google Shape;208;p7"/>
          <p:cNvSpPr txBox="1"/>
          <p:nvPr/>
        </p:nvSpPr>
        <p:spPr>
          <a:xfrm flipH="1">
            <a:off x="11099325" y="6302172"/>
            <a:ext cx="73650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en-US" sz="1400" i="0">
                <a:solidFill>
                  <a:srgbClr val="A5A5A5"/>
                </a:solidFill>
                <a:latin typeface="Oswald"/>
                <a:ea typeface="Oswald"/>
                <a:cs typeface="Oswald"/>
                <a:sym typeface="Oswald"/>
              </a:rPr>
              <a:t>57</a:t>
            </a:fld>
            <a:endParaRPr sz="6000" i="0">
              <a:solidFill>
                <a:srgbClr val="A5A5A5"/>
              </a:solidFill>
              <a:latin typeface="Oswald"/>
              <a:ea typeface="Oswald"/>
              <a:cs typeface="Oswald"/>
              <a:sym typeface="Oswald"/>
            </a:endParaRPr>
          </a:p>
        </p:txBody>
      </p:sp>
    </p:spTree>
    <p:extLst>
      <p:ext uri="{BB962C8B-B14F-4D97-AF65-F5344CB8AC3E}">
        <p14:creationId xmlns:p14="http://schemas.microsoft.com/office/powerpoint/2010/main" val="486955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D602499-731E-4629-9832-0C90842F92D9}"/>
              </a:ext>
            </a:extLst>
          </p:cNvPr>
          <p:cNvSpPr/>
          <p:nvPr/>
        </p:nvSpPr>
        <p:spPr>
          <a:xfrm>
            <a:off x="0" y="476634"/>
            <a:ext cx="2298700" cy="4969817"/>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8" name="Rectangle 7">
            <a:extLst>
              <a:ext uri="{FF2B5EF4-FFF2-40B4-BE49-F238E27FC236}">
                <a16:creationId xmlns:a16="http://schemas.microsoft.com/office/drawing/2014/main" id="{87095B2A-B280-4A73-8BB0-5F8607FC7ADB}"/>
              </a:ext>
            </a:extLst>
          </p:cNvPr>
          <p:cNvSpPr/>
          <p:nvPr/>
        </p:nvSpPr>
        <p:spPr>
          <a:xfrm>
            <a:off x="1149350" y="1461067"/>
            <a:ext cx="6575248"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DEFINING THE ROLE</a:t>
            </a:r>
          </a:p>
        </p:txBody>
      </p:sp>
      <p:sp>
        <p:nvSpPr>
          <p:cNvPr id="10" name="Rectangle 9">
            <a:extLst>
              <a:ext uri="{FF2B5EF4-FFF2-40B4-BE49-F238E27FC236}">
                <a16:creationId xmlns:a16="http://schemas.microsoft.com/office/drawing/2014/main" id="{7C586283-0658-403F-8195-AB93E1DC6B9F}"/>
              </a:ext>
            </a:extLst>
          </p:cNvPr>
          <p:cNvSpPr/>
          <p:nvPr/>
        </p:nvSpPr>
        <p:spPr>
          <a:xfrm>
            <a:off x="1193287" y="2453053"/>
            <a:ext cx="6803604" cy="2677656"/>
          </a:xfrm>
          <a:prstGeom prst="rect">
            <a:avLst/>
          </a:prstGeom>
        </p:spPr>
        <p:txBody>
          <a:bodyPr wrap="square" anchor="t">
            <a:spAutoFit/>
          </a:bodyPr>
          <a:lstStyle/>
          <a:p>
            <a:r>
              <a:rPr lang="en-GB"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The first stage in the recruitment process is defining the role you want to recruit for</a:t>
            </a:r>
            <a:br>
              <a:rPr lang="en-GB"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br>
            <a:endParaRPr lang="en-GB"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endParaRPr>
          </a:p>
          <a:p>
            <a:r>
              <a:rPr lang="en-GB"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When defining the role, you should analyse these four key areas;</a:t>
            </a:r>
          </a:p>
          <a:p>
            <a:endParaRPr lang="en-GB"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endParaRPr>
          </a:p>
          <a:p>
            <a:pPr marL="285750" indent="-285750">
              <a:buFont typeface="Arial" panose="020B0604020202020204" pitchFamily="34" charset="0"/>
              <a:buChar char="•"/>
            </a:pPr>
            <a:r>
              <a:rPr lang="en-GB" dirty="0">
                <a:solidFill>
                  <a:schemeClr val="tx1">
                    <a:lumMod val="65000"/>
                    <a:lumOff val="35000"/>
                  </a:schemeClr>
                </a:solidFill>
                <a:latin typeface="Roboto" panose="02000000000000000000" pitchFamily="2" charset="0"/>
                <a:ea typeface="Roboto" panose="02000000000000000000" pitchFamily="2" charset="0"/>
              </a:rPr>
              <a:t>The job’s purpose and what roles and responsibilities are involved</a:t>
            </a:r>
          </a:p>
          <a:p>
            <a:pPr marL="285750" indent="-285750">
              <a:buFont typeface="Arial" panose="020B0604020202020204" pitchFamily="34" charset="0"/>
              <a:buChar char="•"/>
            </a:pPr>
            <a:endParaRPr lang="en-GB" dirty="0">
              <a:solidFill>
                <a:schemeClr val="tx1">
                  <a:lumMod val="65000"/>
                  <a:lumOff val="35000"/>
                </a:schemeClr>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dirty="0">
                <a:solidFill>
                  <a:schemeClr val="tx1">
                    <a:lumMod val="65000"/>
                    <a:lumOff val="35000"/>
                  </a:schemeClr>
                </a:solidFill>
                <a:latin typeface="Roboto" panose="02000000000000000000" pitchFamily="2" charset="0"/>
                <a:ea typeface="Roboto" panose="02000000000000000000" pitchFamily="2" charset="0"/>
              </a:rPr>
              <a:t>Daily, Weekly, Monthly</a:t>
            </a:r>
            <a:br>
              <a:rPr lang="en-GB" dirty="0">
                <a:solidFill>
                  <a:schemeClr val="tx1">
                    <a:lumMod val="65000"/>
                    <a:lumOff val="35000"/>
                  </a:schemeClr>
                </a:solidFill>
                <a:latin typeface="Roboto" panose="02000000000000000000" pitchFamily="2" charset="0"/>
                <a:ea typeface="Roboto" panose="02000000000000000000" pitchFamily="2" charset="0"/>
              </a:rPr>
            </a:br>
            <a:endParaRPr lang="en-GB" dirty="0">
              <a:solidFill>
                <a:schemeClr val="tx1">
                  <a:lumMod val="65000"/>
                  <a:lumOff val="35000"/>
                </a:schemeClr>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dirty="0">
                <a:solidFill>
                  <a:schemeClr val="tx1">
                    <a:lumMod val="65000"/>
                    <a:lumOff val="35000"/>
                  </a:schemeClr>
                </a:solidFill>
                <a:latin typeface="Roboto" panose="02000000000000000000" pitchFamily="2" charset="0"/>
                <a:ea typeface="Roboto" panose="02000000000000000000" pitchFamily="2" charset="0"/>
              </a:rPr>
              <a:t>What KPIs that they should be accountable for.</a:t>
            </a:r>
            <a:br>
              <a:rPr lang="en-GB" dirty="0">
                <a:solidFill>
                  <a:schemeClr val="tx1">
                    <a:lumMod val="65000"/>
                    <a:lumOff val="35000"/>
                  </a:schemeClr>
                </a:solidFill>
                <a:latin typeface="Roboto" panose="02000000000000000000" pitchFamily="2" charset="0"/>
                <a:ea typeface="Roboto" panose="02000000000000000000" pitchFamily="2" charset="0"/>
              </a:rPr>
            </a:br>
            <a:endParaRPr lang="en-GB" dirty="0">
              <a:solidFill>
                <a:schemeClr val="tx1">
                  <a:lumMod val="65000"/>
                  <a:lumOff val="35000"/>
                </a:schemeClr>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dirty="0">
                <a:solidFill>
                  <a:schemeClr val="tx1">
                    <a:lumMod val="65000"/>
                    <a:lumOff val="35000"/>
                  </a:schemeClr>
                </a:solidFill>
                <a:latin typeface="Roboto" panose="02000000000000000000" pitchFamily="2" charset="0"/>
                <a:ea typeface="Roboto" panose="02000000000000000000" pitchFamily="2" charset="0"/>
              </a:rPr>
              <a:t>How they fit into the organisation’s structure.</a:t>
            </a:r>
            <a:br>
              <a:rPr lang="en-GB" dirty="0">
                <a:latin typeface="Roboto" panose="02000000000000000000" pitchFamily="2" charset="0"/>
                <a:ea typeface="Roboto" panose="02000000000000000000" pitchFamily="2" charset="0"/>
              </a:rPr>
            </a:br>
            <a:endParaRPr lang="en-US"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endParaRPr>
          </a:p>
        </p:txBody>
      </p:sp>
      <p:sp>
        <p:nvSpPr>
          <p:cNvPr id="12" name="Graphic 1">
            <a:extLst>
              <a:ext uri="{FF2B5EF4-FFF2-40B4-BE49-F238E27FC236}">
                <a16:creationId xmlns:a16="http://schemas.microsoft.com/office/drawing/2014/main" id="{80FCA7B6-23A5-4B9C-A5EE-E8B543276112}"/>
              </a:ext>
            </a:extLst>
          </p:cNvPr>
          <p:cNvSpPr/>
          <p:nvPr/>
        </p:nvSpPr>
        <p:spPr>
          <a:xfrm>
            <a:off x="8302170" y="1"/>
            <a:ext cx="3889829"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accent6"/>
          </a:solidFill>
          <a:ln w="9525" cap="flat">
            <a:noFill/>
            <a:prstDash val="solid"/>
            <a:miter/>
          </a:ln>
        </p:spPr>
        <p:txBody>
          <a:bodyPr rtlCol="0" anchor="ctr"/>
          <a:lstStyle/>
          <a:p>
            <a:endParaRPr lang="en-ID" dirty="0"/>
          </a:p>
        </p:txBody>
      </p:sp>
      <p:pic>
        <p:nvPicPr>
          <p:cNvPr id="16" name="Picture Placeholder 15">
            <a:extLst>
              <a:ext uri="{FF2B5EF4-FFF2-40B4-BE49-F238E27FC236}">
                <a16:creationId xmlns:a16="http://schemas.microsoft.com/office/drawing/2014/main" id="{AFE49BA1-889D-45C5-B66B-36FF681984CD}"/>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colorTemperature colorTemp="8300"/>
                    </a14:imgEffect>
                    <a14:imgEffect>
                      <a14:saturation sat="23000"/>
                    </a14:imgEffect>
                    <a14:imgEffect>
                      <a14:brightnessContrast bright="15000"/>
                    </a14:imgEffect>
                  </a14:imgLayer>
                </a14:imgProps>
              </a:ext>
              <a:ext uri="{28A0092B-C50C-407E-A947-70E740481C1C}">
                <a14:useLocalDpi xmlns:a14="http://schemas.microsoft.com/office/drawing/2010/main" val="0"/>
              </a:ext>
            </a:extLst>
          </a:blip>
          <a:srcRect l="21144" r="41002"/>
          <a:stretch/>
        </p:blipFill>
        <p:spPr>
          <a:xfrm>
            <a:off x="8302170" y="1"/>
            <a:ext cx="3889829" cy="6858000"/>
          </a:xfrm>
          <a:custGeom>
            <a:avLst/>
            <a:gdLst>
              <a:gd name="connsiteX0" fmla="*/ 0 w 3510642"/>
              <a:gd name="connsiteY0" fmla="*/ 0 h 4800590"/>
              <a:gd name="connsiteX1" fmla="*/ 3510642 w 3510642"/>
              <a:gd name="connsiteY1" fmla="*/ 0 h 4800590"/>
              <a:gd name="connsiteX2" fmla="*/ 3510642 w 3510642"/>
              <a:gd name="connsiteY2" fmla="*/ 4800590 h 4800590"/>
              <a:gd name="connsiteX3" fmla="*/ 0 w 3510642"/>
              <a:gd name="connsiteY3" fmla="*/ 4800590 h 4800590"/>
            </a:gdLst>
            <a:ahLst/>
            <a:cxnLst>
              <a:cxn ang="0">
                <a:pos x="connsiteX0" y="connsiteY0"/>
              </a:cxn>
              <a:cxn ang="0">
                <a:pos x="connsiteX1" y="connsiteY1"/>
              </a:cxn>
              <a:cxn ang="0">
                <a:pos x="connsiteX2" y="connsiteY2"/>
              </a:cxn>
              <a:cxn ang="0">
                <a:pos x="connsiteX3" y="connsiteY3"/>
              </a:cxn>
            </a:cxnLst>
            <a:rect l="l" t="t" r="r" b="b"/>
            <a:pathLst>
              <a:path w="3510642" h="4800590">
                <a:moveTo>
                  <a:pt x="0" y="0"/>
                </a:moveTo>
                <a:lnTo>
                  <a:pt x="3510642" y="0"/>
                </a:lnTo>
                <a:lnTo>
                  <a:pt x="3510642" y="4800590"/>
                </a:lnTo>
                <a:lnTo>
                  <a:pt x="0" y="4800590"/>
                </a:lnTo>
                <a:close/>
              </a:path>
            </a:pathLst>
          </a:custGeom>
          <a:solidFill>
            <a:schemeClr val="bg1">
              <a:lumMod val="65000"/>
            </a:schemeClr>
          </a:solidFill>
        </p:spPr>
      </p:pic>
      <p:sp>
        <p:nvSpPr>
          <p:cNvPr id="18" name="Graphic 1">
            <a:extLst>
              <a:ext uri="{FF2B5EF4-FFF2-40B4-BE49-F238E27FC236}">
                <a16:creationId xmlns:a16="http://schemas.microsoft.com/office/drawing/2014/main" id="{2791A4E6-EA66-44C4-94CA-68A012393430}"/>
              </a:ext>
            </a:extLst>
          </p:cNvPr>
          <p:cNvSpPr/>
          <p:nvPr/>
        </p:nvSpPr>
        <p:spPr>
          <a:xfrm flipH="1">
            <a:off x="8292082" y="1"/>
            <a:ext cx="1394066" cy="6857998"/>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grpSp>
        <p:nvGrpSpPr>
          <p:cNvPr id="3" name="Group 2">
            <a:extLst>
              <a:ext uri="{FF2B5EF4-FFF2-40B4-BE49-F238E27FC236}">
                <a16:creationId xmlns:a16="http://schemas.microsoft.com/office/drawing/2014/main" id="{B4F3BCFC-5E11-41B6-A93C-5A1A15A706D8}"/>
              </a:ext>
            </a:extLst>
          </p:cNvPr>
          <p:cNvGrpSpPr/>
          <p:nvPr/>
        </p:nvGrpSpPr>
        <p:grpSpPr>
          <a:xfrm>
            <a:off x="5997202" y="4182092"/>
            <a:ext cx="4071708" cy="1462471"/>
            <a:chOff x="785586" y="659717"/>
            <a:chExt cx="5177497" cy="973892"/>
          </a:xfrm>
        </p:grpSpPr>
        <p:sp>
          <p:nvSpPr>
            <p:cNvPr id="4" name="Rectangle 3">
              <a:extLst>
                <a:ext uri="{FF2B5EF4-FFF2-40B4-BE49-F238E27FC236}">
                  <a16:creationId xmlns:a16="http://schemas.microsoft.com/office/drawing/2014/main" id="{5E79D881-A730-49FA-B5F2-C18A7299F953}"/>
                </a:ext>
              </a:extLst>
            </p:cNvPr>
            <p:cNvSpPr/>
            <p:nvPr/>
          </p:nvSpPr>
          <p:spPr>
            <a:xfrm>
              <a:off x="785586" y="751157"/>
              <a:ext cx="5177497" cy="882452"/>
            </a:xfrm>
            <a:prstGeom prst="rect">
              <a:avLst/>
            </a:prstGeom>
            <a:solidFill>
              <a:srgbClr val="DFBD41"/>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5" name="Rectangle 4">
              <a:extLst>
                <a:ext uri="{FF2B5EF4-FFF2-40B4-BE49-F238E27FC236}">
                  <a16:creationId xmlns:a16="http://schemas.microsoft.com/office/drawing/2014/main" id="{1AEE217D-DF9F-420F-86B7-C84D28E0711B}"/>
                </a:ext>
              </a:extLst>
            </p:cNvPr>
            <p:cNvSpPr/>
            <p:nvPr/>
          </p:nvSpPr>
          <p:spPr>
            <a:xfrm>
              <a:off x="953796" y="818286"/>
              <a:ext cx="4841078" cy="584775"/>
            </a:xfrm>
            <a:prstGeom prst="rect">
              <a:avLst/>
            </a:prstGeom>
          </p:spPr>
          <p:txBody>
            <a:bodyPr wrap="square">
              <a:spAutoFit/>
            </a:bodyPr>
            <a:lstStyle/>
            <a:p>
              <a:r>
                <a:rPr lang="en-US" sz="3200" b="1" dirty="0">
                  <a:solidFill>
                    <a:schemeClr val="bg1"/>
                  </a:solidFill>
                  <a:latin typeface="+mj-lt"/>
                  <a:cs typeface="Segoe UI" panose="020B0502040204020203" pitchFamily="34" charset="0"/>
                </a:rPr>
                <a:t>KNOW THE ROLE INSIDE OUT </a:t>
              </a:r>
            </a:p>
          </p:txBody>
        </p:sp>
        <p:sp>
          <p:nvSpPr>
            <p:cNvPr id="6" name="Rectangle 5">
              <a:extLst>
                <a:ext uri="{FF2B5EF4-FFF2-40B4-BE49-F238E27FC236}">
                  <a16:creationId xmlns:a16="http://schemas.microsoft.com/office/drawing/2014/main" id="{3BE876A3-E2D4-47DC-A04D-E0626CCFC833}"/>
                </a:ext>
              </a:extLst>
            </p:cNvPr>
            <p:cNvSpPr/>
            <p:nvPr/>
          </p:nvSpPr>
          <p:spPr>
            <a:xfrm rot="5400000">
              <a:off x="1181092" y="264211"/>
              <a:ext cx="91440" cy="882452"/>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grpSp>
    </p:spTree>
    <p:extLst>
      <p:ext uri="{BB962C8B-B14F-4D97-AF65-F5344CB8AC3E}">
        <p14:creationId xmlns:p14="http://schemas.microsoft.com/office/powerpoint/2010/main" val="2278788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80">
            <a:extLst>
              <a:ext uri="{FF2B5EF4-FFF2-40B4-BE49-F238E27FC236}">
                <a16:creationId xmlns:a16="http://schemas.microsoft.com/office/drawing/2014/main" id="{82D43BD0-7157-4092-BA1B-E0A01A8BA25C}"/>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8302171" y="1"/>
            <a:ext cx="3889829" cy="6858000"/>
          </a:xfrm>
        </p:spPr>
      </p:pic>
      <p:sp>
        <p:nvSpPr>
          <p:cNvPr id="84" name="Rectangle 83">
            <a:extLst>
              <a:ext uri="{FF2B5EF4-FFF2-40B4-BE49-F238E27FC236}">
                <a16:creationId xmlns:a16="http://schemas.microsoft.com/office/drawing/2014/main" id="{A62C9AB3-4828-45FE-8F28-80372F0EA776}"/>
              </a:ext>
            </a:extLst>
          </p:cNvPr>
          <p:cNvSpPr/>
          <p:nvPr/>
        </p:nvSpPr>
        <p:spPr>
          <a:xfrm>
            <a:off x="8302171" y="-1"/>
            <a:ext cx="1045029"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8" name="Rectangle 7">
            <a:extLst>
              <a:ext uri="{FF2B5EF4-FFF2-40B4-BE49-F238E27FC236}">
                <a16:creationId xmlns:a16="http://schemas.microsoft.com/office/drawing/2014/main" id="{EFB020D5-95EB-4AE1-B626-86CE8774E6C2}"/>
              </a:ext>
            </a:extLst>
          </p:cNvPr>
          <p:cNvSpPr/>
          <p:nvPr/>
        </p:nvSpPr>
        <p:spPr>
          <a:xfrm>
            <a:off x="882849" y="3160946"/>
            <a:ext cx="4017049" cy="1077218"/>
          </a:xfrm>
          <a:prstGeom prst="rect">
            <a:avLst/>
          </a:prstGeom>
        </p:spPr>
        <p:txBody>
          <a:bodyPr wrap="square">
            <a:spAutoFit/>
          </a:bodyPr>
          <a:lstStyle/>
          <a:p>
            <a:r>
              <a:rPr lang="en" sz="32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sym typeface="Montserrat"/>
              </a:rPr>
              <a:t>JOB DESCRIPTION CHECKLIST</a:t>
            </a:r>
            <a:endParaRPr lang="en-US" sz="32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endParaRPr>
          </a:p>
        </p:txBody>
      </p:sp>
      <p:sp>
        <p:nvSpPr>
          <p:cNvPr id="23" name="TextBox 22">
            <a:extLst>
              <a:ext uri="{FF2B5EF4-FFF2-40B4-BE49-F238E27FC236}">
                <a16:creationId xmlns:a16="http://schemas.microsoft.com/office/drawing/2014/main" id="{9ADCFF6A-3E34-46A2-9FA2-575B2EA6AA19}"/>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lumMod val="65000"/>
                  </a:schemeClr>
                </a:solidFill>
                <a:effectLst/>
                <a:latin typeface="+mj-lt"/>
                <a:ea typeface="Open Sans Extrabold" panose="020B0906030804020204" pitchFamily="34" charset="0"/>
                <a:cs typeface="Arial" panose="020B0604020202020204" pitchFamily="34" charset="0"/>
              </a:rPr>
              <a:pPr algn="ctr">
                <a:lnSpc>
                  <a:spcPct val="100000"/>
                </a:lnSpc>
              </a:pPr>
              <a:t>59</a:t>
            </a:fld>
            <a:endParaRPr lang="id-ID" sz="6000" i="0" dirty="0">
              <a:solidFill>
                <a:schemeClr val="bg1">
                  <a:lumMod val="65000"/>
                </a:schemeClr>
              </a:solidFill>
              <a:effectLst/>
              <a:latin typeface="+mj-lt"/>
              <a:ea typeface="Open Sans Extrabold" panose="020B09060308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B4653EC-72BE-461D-A91F-BEAA2B1ABA43}"/>
              </a:ext>
            </a:extLst>
          </p:cNvPr>
          <p:cNvGrpSpPr/>
          <p:nvPr/>
        </p:nvGrpSpPr>
        <p:grpSpPr>
          <a:xfrm>
            <a:off x="6016672" y="972933"/>
            <a:ext cx="4213645" cy="786568"/>
            <a:chOff x="6851904" y="1222376"/>
            <a:chExt cx="4213645" cy="786568"/>
          </a:xfrm>
        </p:grpSpPr>
        <p:sp>
          <p:nvSpPr>
            <p:cNvPr id="6" name="Rounded Rectangle 3">
              <a:extLst>
                <a:ext uri="{FF2B5EF4-FFF2-40B4-BE49-F238E27FC236}">
                  <a16:creationId xmlns:a16="http://schemas.microsoft.com/office/drawing/2014/main" id="{3BECEC6B-C10C-4438-BD80-74B4FE911E92}"/>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4E429466-F905-4ED3-90A2-41504A20A3D6}"/>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01</a:t>
              </a:r>
            </a:p>
          </p:txBody>
        </p:sp>
        <p:sp>
          <p:nvSpPr>
            <p:cNvPr id="19" name="Rectangle 18">
              <a:extLst>
                <a:ext uri="{FF2B5EF4-FFF2-40B4-BE49-F238E27FC236}">
                  <a16:creationId xmlns:a16="http://schemas.microsoft.com/office/drawing/2014/main" id="{FEC94A10-9EE3-4AFF-A94D-52CA0362C0B9}"/>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JOB TITLE</a:t>
              </a:r>
              <a:endParaRPr lang="en-US" sz="2000" dirty="0">
                <a:solidFill>
                  <a:schemeClr val="tx1">
                    <a:lumMod val="65000"/>
                    <a:lumOff val="35000"/>
                  </a:schemeClr>
                </a:solidFill>
                <a:ea typeface="Open Sans Light" panose="020B0306030504020204" pitchFamily="34" charset="0"/>
              </a:endParaRPr>
            </a:p>
          </p:txBody>
        </p:sp>
      </p:grpSp>
      <p:grpSp>
        <p:nvGrpSpPr>
          <p:cNvPr id="27" name="Group 26">
            <a:extLst>
              <a:ext uri="{FF2B5EF4-FFF2-40B4-BE49-F238E27FC236}">
                <a16:creationId xmlns:a16="http://schemas.microsoft.com/office/drawing/2014/main" id="{DDA93116-6F76-44D5-9B63-AE35503389EF}"/>
              </a:ext>
            </a:extLst>
          </p:cNvPr>
          <p:cNvGrpSpPr/>
          <p:nvPr/>
        </p:nvGrpSpPr>
        <p:grpSpPr>
          <a:xfrm>
            <a:off x="6016672" y="1900349"/>
            <a:ext cx="4213645" cy="786568"/>
            <a:chOff x="6851904" y="1222376"/>
            <a:chExt cx="4213645" cy="786568"/>
          </a:xfrm>
        </p:grpSpPr>
        <p:sp>
          <p:nvSpPr>
            <p:cNvPr id="28" name="Rounded Rectangle 3">
              <a:extLst>
                <a:ext uri="{FF2B5EF4-FFF2-40B4-BE49-F238E27FC236}">
                  <a16:creationId xmlns:a16="http://schemas.microsoft.com/office/drawing/2014/main" id="{989BEF35-4739-4E60-963F-42BD3B827633}"/>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887C287C-B766-4091-BCFE-BD23D060B60B}"/>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02</a:t>
              </a:r>
            </a:p>
          </p:txBody>
        </p:sp>
        <p:sp>
          <p:nvSpPr>
            <p:cNvPr id="30" name="Rectangle 29">
              <a:extLst>
                <a:ext uri="{FF2B5EF4-FFF2-40B4-BE49-F238E27FC236}">
                  <a16:creationId xmlns:a16="http://schemas.microsoft.com/office/drawing/2014/main" id="{0DD079D6-36E5-4AAF-B32A-806895342F9B}"/>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LOCATION</a:t>
              </a:r>
              <a:endParaRPr lang="en-US" sz="2000" dirty="0">
                <a:solidFill>
                  <a:schemeClr val="tx1">
                    <a:lumMod val="65000"/>
                    <a:lumOff val="35000"/>
                  </a:schemeClr>
                </a:solidFill>
                <a:ea typeface="Open Sans Light" panose="020B0306030504020204" pitchFamily="34" charset="0"/>
              </a:endParaRPr>
            </a:p>
          </p:txBody>
        </p:sp>
      </p:grpSp>
      <p:grpSp>
        <p:nvGrpSpPr>
          <p:cNvPr id="31" name="Group 30">
            <a:extLst>
              <a:ext uri="{FF2B5EF4-FFF2-40B4-BE49-F238E27FC236}">
                <a16:creationId xmlns:a16="http://schemas.microsoft.com/office/drawing/2014/main" id="{078FA155-5C06-4A1B-9AD5-041EB8F8A7D0}"/>
              </a:ext>
            </a:extLst>
          </p:cNvPr>
          <p:cNvGrpSpPr/>
          <p:nvPr/>
        </p:nvGrpSpPr>
        <p:grpSpPr>
          <a:xfrm>
            <a:off x="6016672" y="2827765"/>
            <a:ext cx="4213645" cy="786568"/>
            <a:chOff x="6851904" y="1222376"/>
            <a:chExt cx="4213645" cy="786568"/>
          </a:xfrm>
        </p:grpSpPr>
        <p:sp>
          <p:nvSpPr>
            <p:cNvPr id="32" name="Rounded Rectangle 3">
              <a:extLst>
                <a:ext uri="{FF2B5EF4-FFF2-40B4-BE49-F238E27FC236}">
                  <a16:creationId xmlns:a16="http://schemas.microsoft.com/office/drawing/2014/main" id="{64417F34-2D3C-4735-AB58-94B6363E2469}"/>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id="{39A9D9B9-4830-41F0-90A1-E1264653BF5E}"/>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03</a:t>
              </a:r>
            </a:p>
          </p:txBody>
        </p:sp>
        <p:sp>
          <p:nvSpPr>
            <p:cNvPr id="34" name="Rectangle 33">
              <a:extLst>
                <a:ext uri="{FF2B5EF4-FFF2-40B4-BE49-F238E27FC236}">
                  <a16:creationId xmlns:a16="http://schemas.microsoft.com/office/drawing/2014/main" id="{B605E7C0-13A4-485F-BE81-26C4B28DA620}"/>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JOB PURPOSE</a:t>
              </a:r>
              <a:endParaRPr lang="en-US" sz="2000" dirty="0">
                <a:solidFill>
                  <a:schemeClr val="tx1">
                    <a:lumMod val="65000"/>
                    <a:lumOff val="35000"/>
                  </a:schemeClr>
                </a:solidFill>
                <a:ea typeface="Open Sans Light" panose="020B0306030504020204" pitchFamily="34" charset="0"/>
              </a:endParaRPr>
            </a:p>
          </p:txBody>
        </p:sp>
      </p:grpSp>
      <p:grpSp>
        <p:nvGrpSpPr>
          <p:cNvPr id="35" name="Group 34">
            <a:extLst>
              <a:ext uri="{FF2B5EF4-FFF2-40B4-BE49-F238E27FC236}">
                <a16:creationId xmlns:a16="http://schemas.microsoft.com/office/drawing/2014/main" id="{761A401D-407A-480B-B75B-E5F94507B7D1}"/>
              </a:ext>
            </a:extLst>
          </p:cNvPr>
          <p:cNvGrpSpPr/>
          <p:nvPr/>
        </p:nvGrpSpPr>
        <p:grpSpPr>
          <a:xfrm>
            <a:off x="6016672" y="3755180"/>
            <a:ext cx="4521421" cy="802784"/>
            <a:chOff x="6851904" y="1222375"/>
            <a:chExt cx="4521421" cy="802784"/>
          </a:xfrm>
        </p:grpSpPr>
        <p:sp>
          <p:nvSpPr>
            <p:cNvPr id="36" name="Rounded Rectangle 3">
              <a:extLst>
                <a:ext uri="{FF2B5EF4-FFF2-40B4-BE49-F238E27FC236}">
                  <a16:creationId xmlns:a16="http://schemas.microsoft.com/office/drawing/2014/main" id="{5F39CAE0-0F05-4CEA-9D3C-D787A11EFBE7}"/>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9ED9EF16-63A3-4E85-AE40-95490808C0DC}"/>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04</a:t>
              </a:r>
            </a:p>
          </p:txBody>
        </p:sp>
        <p:sp>
          <p:nvSpPr>
            <p:cNvPr id="38" name="Rectangle 37">
              <a:extLst>
                <a:ext uri="{FF2B5EF4-FFF2-40B4-BE49-F238E27FC236}">
                  <a16:creationId xmlns:a16="http://schemas.microsoft.com/office/drawing/2014/main" id="{64DEDE31-6AA1-46A6-A229-DE502171CDFE}"/>
                </a:ext>
              </a:extLst>
            </p:cNvPr>
            <p:cNvSpPr/>
            <p:nvPr/>
          </p:nvSpPr>
          <p:spPr>
            <a:xfrm>
              <a:off x="7778048" y="1222375"/>
              <a:ext cx="3595277" cy="80278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ROLES AND RESPONSBILITIES</a:t>
              </a:r>
              <a:endParaRPr lang="en-US" sz="2000" dirty="0">
                <a:solidFill>
                  <a:schemeClr val="tx1">
                    <a:lumMod val="65000"/>
                    <a:lumOff val="35000"/>
                  </a:schemeClr>
                </a:solidFill>
                <a:ea typeface="Open Sans Light" panose="020B0306030504020204" pitchFamily="34" charset="0"/>
              </a:endParaRPr>
            </a:p>
          </p:txBody>
        </p:sp>
      </p:grpSp>
      <p:grpSp>
        <p:nvGrpSpPr>
          <p:cNvPr id="39" name="Group 38">
            <a:extLst>
              <a:ext uri="{FF2B5EF4-FFF2-40B4-BE49-F238E27FC236}">
                <a16:creationId xmlns:a16="http://schemas.microsoft.com/office/drawing/2014/main" id="{1253B5FB-7CD4-4B82-9DF3-9679DEA183B7}"/>
              </a:ext>
            </a:extLst>
          </p:cNvPr>
          <p:cNvGrpSpPr/>
          <p:nvPr/>
        </p:nvGrpSpPr>
        <p:grpSpPr>
          <a:xfrm>
            <a:off x="6016672" y="4682596"/>
            <a:ext cx="4213645" cy="786568"/>
            <a:chOff x="6851904" y="1222376"/>
            <a:chExt cx="4213645" cy="786568"/>
          </a:xfrm>
        </p:grpSpPr>
        <p:sp>
          <p:nvSpPr>
            <p:cNvPr id="40" name="Rounded Rectangle 3">
              <a:extLst>
                <a:ext uri="{FF2B5EF4-FFF2-40B4-BE49-F238E27FC236}">
                  <a16:creationId xmlns:a16="http://schemas.microsoft.com/office/drawing/2014/main" id="{C168A562-6D3F-432B-8CAD-464C45358622}"/>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id="{A1DF20D6-511F-4DAC-8E9E-F87BBD3B127F}"/>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05</a:t>
              </a:r>
            </a:p>
          </p:txBody>
        </p:sp>
        <p:sp>
          <p:nvSpPr>
            <p:cNvPr id="42" name="Rectangle 41">
              <a:extLst>
                <a:ext uri="{FF2B5EF4-FFF2-40B4-BE49-F238E27FC236}">
                  <a16:creationId xmlns:a16="http://schemas.microsoft.com/office/drawing/2014/main" id="{FDE3CBE9-FFEE-49A9-9250-859EC2D9FFBE}"/>
                </a:ext>
              </a:extLst>
            </p:cNvPr>
            <p:cNvSpPr/>
            <p:nvPr/>
          </p:nvSpPr>
          <p:spPr>
            <a:xfrm>
              <a:off x="7851066" y="1397137"/>
              <a:ext cx="2988384" cy="437043"/>
            </a:xfrm>
            <a:prstGeom prst="rect">
              <a:avLst/>
            </a:prstGeom>
          </p:spPr>
          <p:txBody>
            <a:bodyPr wrap="square" anchor="ctr">
              <a:spAutoFit/>
            </a:bodyPr>
            <a:lstStyle/>
            <a:p>
              <a:pPr lvl="0">
                <a:lnSpc>
                  <a:spcPct val="120000"/>
                </a:lnSpc>
                <a:spcBef>
                  <a:spcPts val="0"/>
                </a:spcBef>
                <a:spcAft>
                  <a:spcPts val="0"/>
                </a:spcAft>
                <a:buSzPts val="2200"/>
              </a:pPr>
              <a:r>
                <a:rPr lang="fr-FR" sz="2000" dirty="0">
                  <a:solidFill>
                    <a:schemeClr val="tx1">
                      <a:lumMod val="65000"/>
                      <a:lumOff val="35000"/>
                    </a:schemeClr>
                  </a:solidFill>
                  <a:ea typeface="Open Sans Light" panose="020B0306030504020204" pitchFamily="34" charset="0"/>
                  <a:sym typeface="Montserrat Medium"/>
                </a:rPr>
                <a:t>QUALIFICATIONS</a:t>
              </a:r>
            </a:p>
          </p:txBody>
        </p:sp>
      </p:grpSp>
      <p:grpSp>
        <p:nvGrpSpPr>
          <p:cNvPr id="78" name="Group 77">
            <a:extLst>
              <a:ext uri="{FF2B5EF4-FFF2-40B4-BE49-F238E27FC236}">
                <a16:creationId xmlns:a16="http://schemas.microsoft.com/office/drawing/2014/main" id="{F1C69022-FF87-4550-AED2-A4B72EF4FBAF}"/>
              </a:ext>
            </a:extLst>
          </p:cNvPr>
          <p:cNvGrpSpPr/>
          <p:nvPr/>
        </p:nvGrpSpPr>
        <p:grpSpPr>
          <a:xfrm>
            <a:off x="0" y="-1"/>
            <a:ext cx="2298700" cy="2124005"/>
            <a:chOff x="0" y="1"/>
            <a:chExt cx="2298700" cy="2124005"/>
          </a:xfrm>
        </p:grpSpPr>
        <p:sp>
          <p:nvSpPr>
            <p:cNvPr id="44" name="Rectangle 43">
              <a:extLst>
                <a:ext uri="{FF2B5EF4-FFF2-40B4-BE49-F238E27FC236}">
                  <a16:creationId xmlns:a16="http://schemas.microsoft.com/office/drawing/2014/main" id="{2529ECF5-433A-46CF-B223-81865446FD83}"/>
                </a:ext>
              </a:extLst>
            </p:cNvPr>
            <p:cNvSpPr/>
            <p:nvPr/>
          </p:nvSpPr>
          <p:spPr>
            <a:xfrm>
              <a:off x="0" y="1"/>
              <a:ext cx="2298700" cy="2124005"/>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77" name="Freeform: Shape 76">
              <a:extLst>
                <a:ext uri="{FF2B5EF4-FFF2-40B4-BE49-F238E27FC236}">
                  <a16:creationId xmlns:a16="http://schemas.microsoft.com/office/drawing/2014/main" id="{D3DFF8B0-8759-4725-96AD-E46846843E18}"/>
                </a:ext>
              </a:extLst>
            </p:cNvPr>
            <p:cNvSpPr/>
            <p:nvPr/>
          </p:nvSpPr>
          <p:spPr>
            <a:xfrm>
              <a:off x="561159" y="473812"/>
              <a:ext cx="1176379" cy="1176379"/>
            </a:xfrm>
            <a:custGeom>
              <a:avLst/>
              <a:gdLst>
                <a:gd name="connsiteX0" fmla="*/ 903966 w 1176379"/>
                <a:gd name="connsiteY0" fmla="*/ 1040130 h 1176379"/>
                <a:gd name="connsiteX1" fmla="*/ 844554 w 1176379"/>
                <a:gd name="connsiteY1" fmla="*/ 1100587 h 1176379"/>
                <a:gd name="connsiteX2" fmla="*/ 1075247 w 1176379"/>
                <a:gd name="connsiteY2" fmla="*/ 1100587 h 1176379"/>
                <a:gd name="connsiteX3" fmla="*/ 1015833 w 1176379"/>
                <a:gd name="connsiteY3" fmla="*/ 1040130 h 1176379"/>
                <a:gd name="connsiteX4" fmla="*/ 160544 w 1176379"/>
                <a:gd name="connsiteY4" fmla="*/ 1040128 h 1176379"/>
                <a:gd name="connsiteX5" fmla="*/ 101132 w 1176379"/>
                <a:gd name="connsiteY5" fmla="*/ 1100585 h 1176379"/>
                <a:gd name="connsiteX6" fmla="*/ 331825 w 1176379"/>
                <a:gd name="connsiteY6" fmla="*/ 1100585 h 1176379"/>
                <a:gd name="connsiteX7" fmla="*/ 272411 w 1176379"/>
                <a:gd name="connsiteY7" fmla="*/ 1040128 h 1176379"/>
                <a:gd name="connsiteX8" fmla="*/ 479763 w 1176379"/>
                <a:gd name="connsiteY8" fmla="*/ 942670 h 1176379"/>
                <a:gd name="connsiteX9" fmla="*/ 696617 w 1176379"/>
                <a:gd name="connsiteY9" fmla="*/ 942670 h 1176379"/>
                <a:gd name="connsiteX10" fmla="*/ 713849 w 1176379"/>
                <a:gd name="connsiteY10" fmla="*/ 959902 h 1176379"/>
                <a:gd name="connsiteX11" fmla="*/ 696617 w 1176379"/>
                <a:gd name="connsiteY11" fmla="*/ 977134 h 1176379"/>
                <a:gd name="connsiteX12" fmla="*/ 479763 w 1176379"/>
                <a:gd name="connsiteY12" fmla="*/ 977134 h 1176379"/>
                <a:gd name="connsiteX13" fmla="*/ 462531 w 1176379"/>
                <a:gd name="connsiteY13" fmla="*/ 959902 h 1176379"/>
                <a:gd name="connsiteX14" fmla="*/ 479763 w 1176379"/>
                <a:gd name="connsiteY14" fmla="*/ 942670 h 1176379"/>
                <a:gd name="connsiteX15" fmla="*/ 959901 w 1176379"/>
                <a:gd name="connsiteY15" fmla="*/ 843129 h 1176379"/>
                <a:gd name="connsiteX16" fmla="*/ 924698 w 1176379"/>
                <a:gd name="connsiteY16" fmla="*/ 857686 h 1176379"/>
                <a:gd name="connsiteX17" fmla="*/ 924700 w 1176379"/>
                <a:gd name="connsiteY17" fmla="*/ 928092 h 1176379"/>
                <a:gd name="connsiteX18" fmla="*/ 995106 w 1176379"/>
                <a:gd name="connsiteY18" fmla="*/ 928090 h 1176379"/>
                <a:gd name="connsiteX19" fmla="*/ 995104 w 1176379"/>
                <a:gd name="connsiteY19" fmla="*/ 857686 h 1176379"/>
                <a:gd name="connsiteX20" fmla="*/ 959901 w 1176379"/>
                <a:gd name="connsiteY20" fmla="*/ 843129 h 1176379"/>
                <a:gd name="connsiteX21" fmla="*/ 216476 w 1176379"/>
                <a:gd name="connsiteY21" fmla="*/ 843128 h 1176379"/>
                <a:gd name="connsiteX22" fmla="*/ 181272 w 1176379"/>
                <a:gd name="connsiteY22" fmla="*/ 857685 h 1176379"/>
                <a:gd name="connsiteX23" fmla="*/ 181275 w 1176379"/>
                <a:gd name="connsiteY23" fmla="*/ 928089 h 1176379"/>
                <a:gd name="connsiteX24" fmla="*/ 251678 w 1176379"/>
                <a:gd name="connsiteY24" fmla="*/ 928089 h 1176379"/>
                <a:gd name="connsiteX25" fmla="*/ 251676 w 1176379"/>
                <a:gd name="connsiteY25" fmla="*/ 857685 h 1176379"/>
                <a:gd name="connsiteX26" fmla="*/ 216476 w 1176379"/>
                <a:gd name="connsiteY26" fmla="*/ 843128 h 1176379"/>
                <a:gd name="connsiteX27" fmla="*/ 216475 w 1176379"/>
                <a:gd name="connsiteY27" fmla="*/ 808681 h 1176379"/>
                <a:gd name="connsiteX28" fmla="*/ 276045 w 1176379"/>
                <a:gd name="connsiteY28" fmla="*/ 833314 h 1176379"/>
                <a:gd name="connsiteX29" fmla="*/ 276047 w 1176379"/>
                <a:gd name="connsiteY29" fmla="*/ 833314 h 1176379"/>
                <a:gd name="connsiteX30" fmla="*/ 276047 w 1176379"/>
                <a:gd name="connsiteY30" fmla="*/ 952460 h 1176379"/>
                <a:gd name="connsiteX31" fmla="*/ 156906 w 1176379"/>
                <a:gd name="connsiteY31" fmla="*/ 952460 h 1176379"/>
                <a:gd name="connsiteX32" fmla="*/ 156904 w 1176379"/>
                <a:gd name="connsiteY32" fmla="*/ 833314 h 1176379"/>
                <a:gd name="connsiteX33" fmla="*/ 216475 w 1176379"/>
                <a:gd name="connsiteY33" fmla="*/ 808681 h 1176379"/>
                <a:gd name="connsiteX34" fmla="*/ 959902 w 1176379"/>
                <a:gd name="connsiteY34" fmla="*/ 808681 h 1176379"/>
                <a:gd name="connsiteX35" fmla="*/ 1019472 w 1176379"/>
                <a:gd name="connsiteY35" fmla="*/ 833315 h 1176379"/>
                <a:gd name="connsiteX36" fmla="*/ 1019475 w 1176379"/>
                <a:gd name="connsiteY36" fmla="*/ 952460 h 1176379"/>
                <a:gd name="connsiteX37" fmla="*/ 900331 w 1176379"/>
                <a:gd name="connsiteY37" fmla="*/ 952460 h 1176379"/>
                <a:gd name="connsiteX38" fmla="*/ 900329 w 1176379"/>
                <a:gd name="connsiteY38" fmla="*/ 833317 h 1176379"/>
                <a:gd name="connsiteX39" fmla="*/ 959902 w 1176379"/>
                <a:gd name="connsiteY39" fmla="*/ 808681 h 1176379"/>
                <a:gd name="connsiteX40" fmla="*/ 959904 w 1176379"/>
                <a:gd name="connsiteY40" fmla="*/ 777886 h 1176379"/>
                <a:gd name="connsiteX41" fmla="*/ 777889 w 1176379"/>
                <a:gd name="connsiteY41" fmla="*/ 959902 h 1176379"/>
                <a:gd name="connsiteX42" fmla="*/ 814945 w 1176379"/>
                <a:gd name="connsiteY42" fmla="*/ 1069813 h 1176379"/>
                <a:gd name="connsiteX43" fmla="*/ 903968 w 1176379"/>
                <a:gd name="connsiteY43" fmla="*/ 1005663 h 1176379"/>
                <a:gd name="connsiteX44" fmla="*/ 1015835 w 1176379"/>
                <a:gd name="connsiteY44" fmla="*/ 1005663 h 1176379"/>
                <a:gd name="connsiteX45" fmla="*/ 1104861 w 1176379"/>
                <a:gd name="connsiteY45" fmla="*/ 1069813 h 1176379"/>
                <a:gd name="connsiteX46" fmla="*/ 1141917 w 1176379"/>
                <a:gd name="connsiteY46" fmla="*/ 959902 h 1176379"/>
                <a:gd name="connsiteX47" fmla="*/ 959904 w 1176379"/>
                <a:gd name="connsiteY47" fmla="*/ 777886 h 1176379"/>
                <a:gd name="connsiteX48" fmla="*/ 172809 w 1176379"/>
                <a:gd name="connsiteY48" fmla="*/ 747831 h 1176379"/>
                <a:gd name="connsiteX49" fmla="*/ 193152 w 1176379"/>
                <a:gd name="connsiteY49" fmla="*/ 761254 h 1176379"/>
                <a:gd name="connsiteX50" fmla="*/ 179729 w 1176379"/>
                <a:gd name="connsiteY50" fmla="*/ 781597 h 1176379"/>
                <a:gd name="connsiteX51" fmla="*/ 34464 w 1176379"/>
                <a:gd name="connsiteY51" fmla="*/ 959902 h 1176379"/>
                <a:gd name="connsiteX52" fmla="*/ 71518 w 1176379"/>
                <a:gd name="connsiteY52" fmla="*/ 1069813 h 1176379"/>
                <a:gd name="connsiteX53" fmla="*/ 160544 w 1176379"/>
                <a:gd name="connsiteY53" fmla="*/ 1005663 h 1176379"/>
                <a:gd name="connsiteX54" fmla="*/ 272411 w 1176379"/>
                <a:gd name="connsiteY54" fmla="*/ 1005663 h 1176379"/>
                <a:gd name="connsiteX55" fmla="*/ 361437 w 1176379"/>
                <a:gd name="connsiteY55" fmla="*/ 1069813 h 1176379"/>
                <a:gd name="connsiteX56" fmla="*/ 398493 w 1176379"/>
                <a:gd name="connsiteY56" fmla="*/ 959902 h 1176379"/>
                <a:gd name="connsiteX57" fmla="*/ 253225 w 1176379"/>
                <a:gd name="connsiteY57" fmla="*/ 781597 h 1176379"/>
                <a:gd name="connsiteX58" fmla="*/ 239803 w 1176379"/>
                <a:gd name="connsiteY58" fmla="*/ 761254 h 1176379"/>
                <a:gd name="connsiteX59" fmla="*/ 260146 w 1176379"/>
                <a:gd name="connsiteY59" fmla="*/ 747831 h 1176379"/>
                <a:gd name="connsiteX60" fmla="*/ 432957 w 1176379"/>
                <a:gd name="connsiteY60" fmla="*/ 959902 h 1176379"/>
                <a:gd name="connsiteX61" fmla="*/ 216477 w 1176379"/>
                <a:gd name="connsiteY61" fmla="*/ 1176379 h 1176379"/>
                <a:gd name="connsiteX62" fmla="*/ 0 w 1176379"/>
                <a:gd name="connsiteY62" fmla="*/ 959902 h 1176379"/>
                <a:gd name="connsiteX63" fmla="*/ 172809 w 1176379"/>
                <a:gd name="connsiteY63" fmla="*/ 747831 h 1176379"/>
                <a:gd name="connsiteX64" fmla="*/ 959902 w 1176379"/>
                <a:gd name="connsiteY64" fmla="*/ 743422 h 1176379"/>
                <a:gd name="connsiteX65" fmla="*/ 1176379 w 1176379"/>
                <a:gd name="connsiteY65" fmla="*/ 959902 h 1176379"/>
                <a:gd name="connsiteX66" fmla="*/ 959902 w 1176379"/>
                <a:gd name="connsiteY66" fmla="*/ 1176379 h 1176379"/>
                <a:gd name="connsiteX67" fmla="*/ 743422 w 1176379"/>
                <a:gd name="connsiteY67" fmla="*/ 959902 h 1176379"/>
                <a:gd name="connsiteX68" fmla="*/ 959902 w 1176379"/>
                <a:gd name="connsiteY68" fmla="*/ 743422 h 1176379"/>
                <a:gd name="connsiteX69" fmla="*/ 588191 w 1176379"/>
                <a:gd name="connsiteY69" fmla="*/ 530681 h 1176379"/>
                <a:gd name="connsiteX70" fmla="*/ 530681 w 1176379"/>
                <a:gd name="connsiteY70" fmla="*/ 588188 h 1176379"/>
                <a:gd name="connsiteX71" fmla="*/ 588191 w 1176379"/>
                <a:gd name="connsiteY71" fmla="*/ 645698 h 1176379"/>
                <a:gd name="connsiteX72" fmla="*/ 645698 w 1176379"/>
                <a:gd name="connsiteY72" fmla="*/ 588188 h 1176379"/>
                <a:gd name="connsiteX73" fmla="*/ 588191 w 1176379"/>
                <a:gd name="connsiteY73" fmla="*/ 530681 h 1176379"/>
                <a:gd name="connsiteX74" fmla="*/ 588191 w 1176379"/>
                <a:gd name="connsiteY74" fmla="*/ 496217 h 1176379"/>
                <a:gd name="connsiteX75" fmla="*/ 680162 w 1176379"/>
                <a:gd name="connsiteY75" fmla="*/ 588188 h 1176379"/>
                <a:gd name="connsiteX76" fmla="*/ 588191 w 1176379"/>
                <a:gd name="connsiteY76" fmla="*/ 680162 h 1176379"/>
                <a:gd name="connsiteX77" fmla="*/ 496217 w 1176379"/>
                <a:gd name="connsiteY77" fmla="*/ 588188 h 1176379"/>
                <a:gd name="connsiteX78" fmla="*/ 588191 w 1176379"/>
                <a:gd name="connsiteY78" fmla="*/ 496217 h 1176379"/>
                <a:gd name="connsiteX79" fmla="*/ 959899 w 1176379"/>
                <a:gd name="connsiteY79" fmla="*/ 462529 h 1176379"/>
                <a:gd name="connsiteX80" fmla="*/ 977131 w 1176379"/>
                <a:gd name="connsiteY80" fmla="*/ 479761 h 1176379"/>
                <a:gd name="connsiteX81" fmla="*/ 977131 w 1176379"/>
                <a:gd name="connsiteY81" fmla="*/ 696615 h 1176379"/>
                <a:gd name="connsiteX82" fmla="*/ 959899 w 1176379"/>
                <a:gd name="connsiteY82" fmla="*/ 713847 h 1176379"/>
                <a:gd name="connsiteX83" fmla="*/ 942667 w 1176379"/>
                <a:gd name="connsiteY83" fmla="*/ 696615 h 1176379"/>
                <a:gd name="connsiteX84" fmla="*/ 942667 w 1176379"/>
                <a:gd name="connsiteY84" fmla="*/ 479761 h 1176379"/>
                <a:gd name="connsiteX85" fmla="*/ 959899 w 1176379"/>
                <a:gd name="connsiteY85" fmla="*/ 462529 h 1176379"/>
                <a:gd name="connsiteX86" fmla="*/ 216477 w 1176379"/>
                <a:gd name="connsiteY86" fmla="*/ 462529 h 1176379"/>
                <a:gd name="connsiteX87" fmla="*/ 233709 w 1176379"/>
                <a:gd name="connsiteY87" fmla="*/ 479761 h 1176379"/>
                <a:gd name="connsiteX88" fmla="*/ 233709 w 1176379"/>
                <a:gd name="connsiteY88" fmla="*/ 696615 h 1176379"/>
                <a:gd name="connsiteX89" fmla="*/ 216477 w 1176379"/>
                <a:gd name="connsiteY89" fmla="*/ 713847 h 1176379"/>
                <a:gd name="connsiteX90" fmla="*/ 199245 w 1176379"/>
                <a:gd name="connsiteY90" fmla="*/ 696615 h 1176379"/>
                <a:gd name="connsiteX91" fmla="*/ 199245 w 1176379"/>
                <a:gd name="connsiteY91" fmla="*/ 479761 h 1176379"/>
                <a:gd name="connsiteX92" fmla="*/ 216477 w 1176379"/>
                <a:gd name="connsiteY92" fmla="*/ 462529 h 1176379"/>
                <a:gd name="connsiteX93" fmla="*/ 566204 w 1176379"/>
                <a:gd name="connsiteY93" fmla="*/ 408209 h 1176379"/>
                <a:gd name="connsiteX94" fmla="*/ 566204 w 1176379"/>
                <a:gd name="connsiteY94" fmla="*/ 438668 h 1176379"/>
                <a:gd name="connsiteX95" fmla="*/ 545425 w 1176379"/>
                <a:gd name="connsiteY95" fmla="*/ 468197 h 1176379"/>
                <a:gd name="connsiteX96" fmla="*/ 533603 w 1176379"/>
                <a:gd name="connsiteY96" fmla="*/ 473094 h 1176379"/>
                <a:gd name="connsiteX97" fmla="*/ 498011 w 1176379"/>
                <a:gd name="connsiteY97" fmla="*/ 466918 h 1176379"/>
                <a:gd name="connsiteX98" fmla="*/ 476473 w 1176379"/>
                <a:gd name="connsiteY98" fmla="*/ 445377 h 1176379"/>
                <a:gd name="connsiteX99" fmla="*/ 445379 w 1176379"/>
                <a:gd name="connsiteY99" fmla="*/ 476471 h 1176379"/>
                <a:gd name="connsiteX100" fmla="*/ 466917 w 1176379"/>
                <a:gd name="connsiteY100" fmla="*/ 498009 h 1176379"/>
                <a:gd name="connsiteX101" fmla="*/ 473100 w 1176379"/>
                <a:gd name="connsiteY101" fmla="*/ 533592 h 1176379"/>
                <a:gd name="connsiteX102" fmla="*/ 468199 w 1176379"/>
                <a:gd name="connsiteY102" fmla="*/ 545425 h 1176379"/>
                <a:gd name="connsiteX103" fmla="*/ 438668 w 1176379"/>
                <a:gd name="connsiteY103" fmla="*/ 566200 h 1176379"/>
                <a:gd name="connsiteX104" fmla="*/ 408208 w 1176379"/>
                <a:gd name="connsiteY104" fmla="*/ 566200 h 1176379"/>
                <a:gd name="connsiteX105" fmla="*/ 408208 w 1176379"/>
                <a:gd name="connsiteY105" fmla="*/ 610177 h 1176379"/>
                <a:gd name="connsiteX106" fmla="*/ 438668 w 1176379"/>
                <a:gd name="connsiteY106" fmla="*/ 610177 h 1176379"/>
                <a:gd name="connsiteX107" fmla="*/ 468199 w 1176379"/>
                <a:gd name="connsiteY107" fmla="*/ 630954 h 1176379"/>
                <a:gd name="connsiteX108" fmla="*/ 473098 w 1176379"/>
                <a:gd name="connsiteY108" fmla="*/ 642777 h 1176379"/>
                <a:gd name="connsiteX109" fmla="*/ 466922 w 1176379"/>
                <a:gd name="connsiteY109" fmla="*/ 678363 h 1176379"/>
                <a:gd name="connsiteX110" fmla="*/ 445379 w 1176379"/>
                <a:gd name="connsiteY110" fmla="*/ 699906 h 1176379"/>
                <a:gd name="connsiteX111" fmla="*/ 476473 w 1176379"/>
                <a:gd name="connsiteY111" fmla="*/ 730999 h 1176379"/>
                <a:gd name="connsiteX112" fmla="*/ 498011 w 1176379"/>
                <a:gd name="connsiteY112" fmla="*/ 709459 h 1176379"/>
                <a:gd name="connsiteX113" fmla="*/ 533594 w 1176379"/>
                <a:gd name="connsiteY113" fmla="*/ 703278 h 1176379"/>
                <a:gd name="connsiteX114" fmla="*/ 545427 w 1176379"/>
                <a:gd name="connsiteY114" fmla="*/ 708182 h 1176379"/>
                <a:gd name="connsiteX115" fmla="*/ 566202 w 1176379"/>
                <a:gd name="connsiteY115" fmla="*/ 737708 h 1176379"/>
                <a:gd name="connsiteX116" fmla="*/ 566202 w 1176379"/>
                <a:gd name="connsiteY116" fmla="*/ 768170 h 1176379"/>
                <a:gd name="connsiteX117" fmla="*/ 610178 w 1176379"/>
                <a:gd name="connsiteY117" fmla="*/ 768170 h 1176379"/>
                <a:gd name="connsiteX118" fmla="*/ 610178 w 1176379"/>
                <a:gd name="connsiteY118" fmla="*/ 737708 h 1176379"/>
                <a:gd name="connsiteX119" fmla="*/ 630960 w 1176379"/>
                <a:gd name="connsiteY119" fmla="*/ 708177 h 1176379"/>
                <a:gd name="connsiteX120" fmla="*/ 642782 w 1176379"/>
                <a:gd name="connsiteY120" fmla="*/ 703281 h 1176379"/>
                <a:gd name="connsiteX121" fmla="*/ 678367 w 1176379"/>
                <a:gd name="connsiteY121" fmla="*/ 709457 h 1176379"/>
                <a:gd name="connsiteX122" fmla="*/ 699910 w 1176379"/>
                <a:gd name="connsiteY122" fmla="*/ 730999 h 1176379"/>
                <a:gd name="connsiteX123" fmla="*/ 731003 w 1176379"/>
                <a:gd name="connsiteY123" fmla="*/ 699906 h 1176379"/>
                <a:gd name="connsiteX124" fmla="*/ 709465 w 1176379"/>
                <a:gd name="connsiteY124" fmla="*/ 678368 h 1176379"/>
                <a:gd name="connsiteX125" fmla="*/ 703283 w 1176379"/>
                <a:gd name="connsiteY125" fmla="*/ 642784 h 1176379"/>
                <a:gd name="connsiteX126" fmla="*/ 708186 w 1176379"/>
                <a:gd name="connsiteY126" fmla="*/ 630952 h 1176379"/>
                <a:gd name="connsiteX127" fmla="*/ 737712 w 1176379"/>
                <a:gd name="connsiteY127" fmla="*/ 610177 h 1176379"/>
                <a:gd name="connsiteX128" fmla="*/ 768174 w 1176379"/>
                <a:gd name="connsiteY128" fmla="*/ 610177 h 1176379"/>
                <a:gd name="connsiteX129" fmla="*/ 768174 w 1176379"/>
                <a:gd name="connsiteY129" fmla="*/ 566200 h 1176379"/>
                <a:gd name="connsiteX130" fmla="*/ 737715 w 1176379"/>
                <a:gd name="connsiteY130" fmla="*/ 566200 h 1176379"/>
                <a:gd name="connsiteX131" fmla="*/ 708183 w 1176379"/>
                <a:gd name="connsiteY131" fmla="*/ 545420 h 1176379"/>
                <a:gd name="connsiteX132" fmla="*/ 703283 w 1176379"/>
                <a:gd name="connsiteY132" fmla="*/ 533592 h 1176379"/>
                <a:gd name="connsiteX133" fmla="*/ 709463 w 1176379"/>
                <a:gd name="connsiteY133" fmla="*/ 498009 h 1176379"/>
                <a:gd name="connsiteX134" fmla="*/ 731003 w 1176379"/>
                <a:gd name="connsiteY134" fmla="*/ 476471 h 1176379"/>
                <a:gd name="connsiteX135" fmla="*/ 699910 w 1176379"/>
                <a:gd name="connsiteY135" fmla="*/ 445377 h 1176379"/>
                <a:gd name="connsiteX136" fmla="*/ 678372 w 1176379"/>
                <a:gd name="connsiteY136" fmla="*/ 466915 h 1176379"/>
                <a:gd name="connsiteX137" fmla="*/ 642789 w 1176379"/>
                <a:gd name="connsiteY137" fmla="*/ 473098 h 1176379"/>
                <a:gd name="connsiteX138" fmla="*/ 630956 w 1176379"/>
                <a:gd name="connsiteY138" fmla="*/ 468197 h 1176379"/>
                <a:gd name="connsiteX139" fmla="*/ 610181 w 1176379"/>
                <a:gd name="connsiteY139" fmla="*/ 438668 h 1176379"/>
                <a:gd name="connsiteX140" fmla="*/ 610181 w 1176379"/>
                <a:gd name="connsiteY140" fmla="*/ 408209 h 1176379"/>
                <a:gd name="connsiteX141" fmla="*/ 563128 w 1176379"/>
                <a:gd name="connsiteY141" fmla="*/ 373749 h 1176379"/>
                <a:gd name="connsiteX142" fmla="*/ 613246 w 1176379"/>
                <a:gd name="connsiteY142" fmla="*/ 373749 h 1176379"/>
                <a:gd name="connsiteX143" fmla="*/ 644638 w 1176379"/>
                <a:gd name="connsiteY143" fmla="*/ 405141 h 1176379"/>
                <a:gd name="connsiteX144" fmla="*/ 644638 w 1176379"/>
                <a:gd name="connsiteY144" fmla="*/ 436509 h 1176379"/>
                <a:gd name="connsiteX145" fmla="*/ 655527 w 1176379"/>
                <a:gd name="connsiteY145" fmla="*/ 441019 h 1176379"/>
                <a:gd name="connsiteX146" fmla="*/ 677703 w 1176379"/>
                <a:gd name="connsiteY146" fmla="*/ 418838 h 1176379"/>
                <a:gd name="connsiteX147" fmla="*/ 722098 w 1176379"/>
                <a:gd name="connsiteY147" fmla="*/ 418838 h 1176379"/>
                <a:gd name="connsiteX148" fmla="*/ 757541 w 1176379"/>
                <a:gd name="connsiteY148" fmla="*/ 454278 h 1176379"/>
                <a:gd name="connsiteX149" fmla="*/ 757543 w 1176379"/>
                <a:gd name="connsiteY149" fmla="*/ 498671 h 1176379"/>
                <a:gd name="connsiteX150" fmla="*/ 735360 w 1176379"/>
                <a:gd name="connsiteY150" fmla="*/ 520852 h 1176379"/>
                <a:gd name="connsiteX151" fmla="*/ 739870 w 1176379"/>
                <a:gd name="connsiteY151" fmla="*/ 531740 h 1176379"/>
                <a:gd name="connsiteX152" fmla="*/ 771237 w 1176379"/>
                <a:gd name="connsiteY152" fmla="*/ 531740 h 1176379"/>
                <a:gd name="connsiteX153" fmla="*/ 802629 w 1176379"/>
                <a:gd name="connsiteY153" fmla="*/ 563133 h 1176379"/>
                <a:gd name="connsiteX154" fmla="*/ 802629 w 1176379"/>
                <a:gd name="connsiteY154" fmla="*/ 613251 h 1176379"/>
                <a:gd name="connsiteX155" fmla="*/ 771237 w 1176379"/>
                <a:gd name="connsiteY155" fmla="*/ 644643 h 1176379"/>
                <a:gd name="connsiteX156" fmla="*/ 739870 w 1176379"/>
                <a:gd name="connsiteY156" fmla="*/ 644643 h 1176379"/>
                <a:gd name="connsiteX157" fmla="*/ 735360 w 1176379"/>
                <a:gd name="connsiteY157" fmla="*/ 655532 h 1176379"/>
                <a:gd name="connsiteX158" fmla="*/ 757539 w 1176379"/>
                <a:gd name="connsiteY158" fmla="*/ 677708 h 1176379"/>
                <a:gd name="connsiteX159" fmla="*/ 757541 w 1176379"/>
                <a:gd name="connsiteY159" fmla="*/ 722105 h 1176379"/>
                <a:gd name="connsiteX160" fmla="*/ 722100 w 1176379"/>
                <a:gd name="connsiteY160" fmla="*/ 757546 h 1176379"/>
                <a:gd name="connsiteX161" fmla="*/ 677708 w 1176379"/>
                <a:gd name="connsiteY161" fmla="*/ 757548 h 1176379"/>
                <a:gd name="connsiteX162" fmla="*/ 655527 w 1176379"/>
                <a:gd name="connsiteY162" fmla="*/ 735365 h 1176379"/>
                <a:gd name="connsiteX163" fmla="*/ 644638 w 1176379"/>
                <a:gd name="connsiteY163" fmla="*/ 739875 h 1176379"/>
                <a:gd name="connsiteX164" fmla="*/ 644638 w 1176379"/>
                <a:gd name="connsiteY164" fmla="*/ 771242 h 1176379"/>
                <a:gd name="connsiteX165" fmla="*/ 613246 w 1176379"/>
                <a:gd name="connsiteY165" fmla="*/ 802634 h 1176379"/>
                <a:gd name="connsiteX166" fmla="*/ 563128 w 1176379"/>
                <a:gd name="connsiteY166" fmla="*/ 802634 h 1176379"/>
                <a:gd name="connsiteX167" fmla="*/ 531735 w 1176379"/>
                <a:gd name="connsiteY167" fmla="*/ 771242 h 1176379"/>
                <a:gd name="connsiteX168" fmla="*/ 531735 w 1176379"/>
                <a:gd name="connsiteY168" fmla="*/ 739875 h 1176379"/>
                <a:gd name="connsiteX169" fmla="*/ 520847 w 1176379"/>
                <a:gd name="connsiteY169" fmla="*/ 735365 h 1176379"/>
                <a:gd name="connsiteX170" fmla="*/ 498668 w 1176379"/>
                <a:gd name="connsiteY170" fmla="*/ 757546 h 1176379"/>
                <a:gd name="connsiteX171" fmla="*/ 454273 w 1176379"/>
                <a:gd name="connsiteY171" fmla="*/ 757546 h 1176379"/>
                <a:gd name="connsiteX172" fmla="*/ 418833 w 1176379"/>
                <a:gd name="connsiteY172" fmla="*/ 722105 h 1176379"/>
                <a:gd name="connsiteX173" fmla="*/ 418830 w 1176379"/>
                <a:gd name="connsiteY173" fmla="*/ 677713 h 1176379"/>
                <a:gd name="connsiteX174" fmla="*/ 441014 w 1176379"/>
                <a:gd name="connsiteY174" fmla="*/ 655532 h 1176379"/>
                <a:gd name="connsiteX175" fmla="*/ 436504 w 1176379"/>
                <a:gd name="connsiteY175" fmla="*/ 644643 h 1176379"/>
                <a:gd name="connsiteX176" fmla="*/ 405136 w 1176379"/>
                <a:gd name="connsiteY176" fmla="*/ 644643 h 1176379"/>
                <a:gd name="connsiteX177" fmla="*/ 373744 w 1176379"/>
                <a:gd name="connsiteY177" fmla="*/ 613251 h 1176379"/>
                <a:gd name="connsiteX178" fmla="*/ 373744 w 1176379"/>
                <a:gd name="connsiteY178" fmla="*/ 563133 h 1176379"/>
                <a:gd name="connsiteX179" fmla="*/ 405136 w 1176379"/>
                <a:gd name="connsiteY179" fmla="*/ 531740 h 1176379"/>
                <a:gd name="connsiteX180" fmla="*/ 436504 w 1176379"/>
                <a:gd name="connsiteY180" fmla="*/ 531740 h 1176379"/>
                <a:gd name="connsiteX181" fmla="*/ 441014 w 1176379"/>
                <a:gd name="connsiteY181" fmla="*/ 520852 h 1176379"/>
                <a:gd name="connsiteX182" fmla="*/ 418835 w 1176379"/>
                <a:gd name="connsiteY182" fmla="*/ 498675 h 1176379"/>
                <a:gd name="connsiteX183" fmla="*/ 418833 w 1176379"/>
                <a:gd name="connsiteY183" fmla="*/ 454278 h 1176379"/>
                <a:gd name="connsiteX184" fmla="*/ 454273 w 1176379"/>
                <a:gd name="connsiteY184" fmla="*/ 418840 h 1176379"/>
                <a:gd name="connsiteX185" fmla="*/ 498668 w 1176379"/>
                <a:gd name="connsiteY185" fmla="*/ 418840 h 1176379"/>
                <a:gd name="connsiteX186" fmla="*/ 520847 w 1176379"/>
                <a:gd name="connsiteY186" fmla="*/ 441019 h 1176379"/>
                <a:gd name="connsiteX187" fmla="*/ 531735 w 1176379"/>
                <a:gd name="connsiteY187" fmla="*/ 436509 h 1176379"/>
                <a:gd name="connsiteX188" fmla="*/ 531735 w 1176379"/>
                <a:gd name="connsiteY188" fmla="*/ 405141 h 1176379"/>
                <a:gd name="connsiteX189" fmla="*/ 563128 w 1176379"/>
                <a:gd name="connsiteY189" fmla="*/ 373749 h 1176379"/>
                <a:gd name="connsiteX190" fmla="*/ 160544 w 1176379"/>
                <a:gd name="connsiteY190" fmla="*/ 296706 h 1176379"/>
                <a:gd name="connsiteX191" fmla="*/ 101132 w 1176379"/>
                <a:gd name="connsiteY191" fmla="*/ 357165 h 1176379"/>
                <a:gd name="connsiteX192" fmla="*/ 216477 w 1176379"/>
                <a:gd name="connsiteY192" fmla="*/ 398493 h 1176379"/>
                <a:gd name="connsiteX193" fmla="*/ 331825 w 1176379"/>
                <a:gd name="connsiteY193" fmla="*/ 357163 h 1176379"/>
                <a:gd name="connsiteX194" fmla="*/ 272411 w 1176379"/>
                <a:gd name="connsiteY194" fmla="*/ 296706 h 1176379"/>
                <a:gd name="connsiteX195" fmla="*/ 903968 w 1176379"/>
                <a:gd name="connsiteY195" fmla="*/ 296703 h 1176379"/>
                <a:gd name="connsiteX196" fmla="*/ 844554 w 1176379"/>
                <a:gd name="connsiteY196" fmla="*/ 357163 h 1176379"/>
                <a:gd name="connsiteX197" fmla="*/ 959902 w 1176379"/>
                <a:gd name="connsiteY197" fmla="*/ 398493 h 1176379"/>
                <a:gd name="connsiteX198" fmla="*/ 1075247 w 1176379"/>
                <a:gd name="connsiteY198" fmla="*/ 356961 h 1176379"/>
                <a:gd name="connsiteX199" fmla="*/ 1075247 w 1176379"/>
                <a:gd name="connsiteY199" fmla="*/ 356118 h 1176379"/>
                <a:gd name="connsiteX200" fmla="*/ 1015835 w 1176379"/>
                <a:gd name="connsiteY200" fmla="*/ 296703 h 1176379"/>
                <a:gd name="connsiteX201" fmla="*/ 479761 w 1176379"/>
                <a:gd name="connsiteY201" fmla="*/ 199245 h 1176379"/>
                <a:gd name="connsiteX202" fmla="*/ 696615 w 1176379"/>
                <a:gd name="connsiteY202" fmla="*/ 199245 h 1176379"/>
                <a:gd name="connsiteX203" fmla="*/ 713847 w 1176379"/>
                <a:gd name="connsiteY203" fmla="*/ 216477 h 1176379"/>
                <a:gd name="connsiteX204" fmla="*/ 696615 w 1176379"/>
                <a:gd name="connsiteY204" fmla="*/ 233709 h 1176379"/>
                <a:gd name="connsiteX205" fmla="*/ 479761 w 1176379"/>
                <a:gd name="connsiteY205" fmla="*/ 233709 h 1176379"/>
                <a:gd name="connsiteX206" fmla="*/ 462529 w 1176379"/>
                <a:gd name="connsiteY206" fmla="*/ 216477 h 1176379"/>
                <a:gd name="connsiteX207" fmla="*/ 479761 w 1176379"/>
                <a:gd name="connsiteY207" fmla="*/ 199245 h 1176379"/>
                <a:gd name="connsiteX208" fmla="*/ 216475 w 1176379"/>
                <a:gd name="connsiteY208" fmla="*/ 99703 h 1176379"/>
                <a:gd name="connsiteX209" fmla="*/ 181275 w 1176379"/>
                <a:gd name="connsiteY209" fmla="*/ 114261 h 1176379"/>
                <a:gd name="connsiteX210" fmla="*/ 181273 w 1176379"/>
                <a:gd name="connsiteY210" fmla="*/ 184664 h 1176379"/>
                <a:gd name="connsiteX211" fmla="*/ 251676 w 1176379"/>
                <a:gd name="connsiteY211" fmla="*/ 184664 h 1176379"/>
                <a:gd name="connsiteX212" fmla="*/ 251679 w 1176379"/>
                <a:gd name="connsiteY212" fmla="*/ 114261 h 1176379"/>
                <a:gd name="connsiteX213" fmla="*/ 251676 w 1176379"/>
                <a:gd name="connsiteY213" fmla="*/ 114261 h 1176379"/>
                <a:gd name="connsiteX214" fmla="*/ 216475 w 1176379"/>
                <a:gd name="connsiteY214" fmla="*/ 99703 h 1176379"/>
                <a:gd name="connsiteX215" fmla="*/ 959902 w 1176379"/>
                <a:gd name="connsiteY215" fmla="*/ 99702 h 1176379"/>
                <a:gd name="connsiteX216" fmla="*/ 924700 w 1176379"/>
                <a:gd name="connsiteY216" fmla="*/ 114260 h 1176379"/>
                <a:gd name="connsiteX217" fmla="*/ 924700 w 1176379"/>
                <a:gd name="connsiteY217" fmla="*/ 184664 h 1176379"/>
                <a:gd name="connsiteX218" fmla="*/ 995104 w 1176379"/>
                <a:gd name="connsiteY218" fmla="*/ 184664 h 1176379"/>
                <a:gd name="connsiteX219" fmla="*/ 995106 w 1176379"/>
                <a:gd name="connsiteY219" fmla="*/ 114260 h 1176379"/>
                <a:gd name="connsiteX220" fmla="*/ 995104 w 1176379"/>
                <a:gd name="connsiteY220" fmla="*/ 114260 h 1176379"/>
                <a:gd name="connsiteX221" fmla="*/ 959902 w 1176379"/>
                <a:gd name="connsiteY221" fmla="*/ 99702 h 1176379"/>
                <a:gd name="connsiteX222" fmla="*/ 959901 w 1176379"/>
                <a:gd name="connsiteY222" fmla="*/ 65255 h 1176379"/>
                <a:gd name="connsiteX223" fmla="*/ 1019475 w 1176379"/>
                <a:gd name="connsiteY223" fmla="*/ 89892 h 1176379"/>
                <a:gd name="connsiteX224" fmla="*/ 1019473 w 1176379"/>
                <a:gd name="connsiteY224" fmla="*/ 89892 h 1176379"/>
                <a:gd name="connsiteX225" fmla="*/ 1019473 w 1176379"/>
                <a:gd name="connsiteY225" fmla="*/ 209033 h 1176379"/>
                <a:gd name="connsiteX226" fmla="*/ 900329 w 1176379"/>
                <a:gd name="connsiteY226" fmla="*/ 209033 h 1176379"/>
                <a:gd name="connsiteX227" fmla="*/ 900329 w 1176379"/>
                <a:gd name="connsiteY227" fmla="*/ 89892 h 1176379"/>
                <a:gd name="connsiteX228" fmla="*/ 959901 w 1176379"/>
                <a:gd name="connsiteY228" fmla="*/ 65255 h 1176379"/>
                <a:gd name="connsiteX229" fmla="*/ 216480 w 1176379"/>
                <a:gd name="connsiteY229" fmla="*/ 65199 h 1176379"/>
                <a:gd name="connsiteX230" fmla="*/ 276049 w 1176379"/>
                <a:gd name="connsiteY230" fmla="*/ 89894 h 1176379"/>
                <a:gd name="connsiteX231" fmla="*/ 276047 w 1176379"/>
                <a:gd name="connsiteY231" fmla="*/ 89894 h 1176379"/>
                <a:gd name="connsiteX232" fmla="*/ 276047 w 1176379"/>
                <a:gd name="connsiteY232" fmla="*/ 209035 h 1176379"/>
                <a:gd name="connsiteX233" fmla="*/ 156904 w 1176379"/>
                <a:gd name="connsiteY233" fmla="*/ 209035 h 1176379"/>
                <a:gd name="connsiteX234" fmla="*/ 156909 w 1176379"/>
                <a:gd name="connsiteY234" fmla="*/ 89894 h 1176379"/>
                <a:gd name="connsiteX235" fmla="*/ 216480 w 1176379"/>
                <a:gd name="connsiteY235" fmla="*/ 65199 h 1176379"/>
                <a:gd name="connsiteX236" fmla="*/ 216477 w 1176379"/>
                <a:gd name="connsiteY236" fmla="*/ 34464 h 1176379"/>
                <a:gd name="connsiteX237" fmla="*/ 34464 w 1176379"/>
                <a:gd name="connsiteY237" fmla="*/ 216477 h 1176379"/>
                <a:gd name="connsiteX238" fmla="*/ 71518 w 1176379"/>
                <a:gd name="connsiteY238" fmla="*/ 326389 h 1176379"/>
                <a:gd name="connsiteX239" fmla="*/ 160544 w 1176379"/>
                <a:gd name="connsiteY239" fmla="*/ 262239 h 1176379"/>
                <a:gd name="connsiteX240" fmla="*/ 272411 w 1176379"/>
                <a:gd name="connsiteY240" fmla="*/ 262239 h 1176379"/>
                <a:gd name="connsiteX241" fmla="*/ 361439 w 1176379"/>
                <a:gd name="connsiteY241" fmla="*/ 326389 h 1176379"/>
                <a:gd name="connsiteX242" fmla="*/ 398493 w 1176379"/>
                <a:gd name="connsiteY242" fmla="*/ 216477 h 1176379"/>
                <a:gd name="connsiteX243" fmla="*/ 216477 w 1176379"/>
                <a:gd name="connsiteY243" fmla="*/ 34464 h 1176379"/>
                <a:gd name="connsiteX244" fmla="*/ 216477 w 1176379"/>
                <a:gd name="connsiteY244" fmla="*/ 0 h 1176379"/>
                <a:gd name="connsiteX245" fmla="*/ 432957 w 1176379"/>
                <a:gd name="connsiteY245" fmla="*/ 216480 h 1176379"/>
                <a:gd name="connsiteX246" fmla="*/ 216477 w 1176379"/>
                <a:gd name="connsiteY246" fmla="*/ 432957 h 1176379"/>
                <a:gd name="connsiteX247" fmla="*/ 0 w 1176379"/>
                <a:gd name="connsiteY247" fmla="*/ 216477 h 1176379"/>
                <a:gd name="connsiteX248" fmla="*/ 216477 w 1176379"/>
                <a:gd name="connsiteY248" fmla="*/ 0 h 1176379"/>
                <a:gd name="connsiteX249" fmla="*/ 959902 w 1176379"/>
                <a:gd name="connsiteY249" fmla="*/ 0 h 1176379"/>
                <a:gd name="connsiteX250" fmla="*/ 1172342 w 1176379"/>
                <a:gd name="connsiteY250" fmla="*/ 174746 h 1176379"/>
                <a:gd name="connsiteX251" fmla="*/ 1158735 w 1176379"/>
                <a:gd name="connsiteY251" fmla="*/ 194962 h 1176379"/>
                <a:gd name="connsiteX252" fmla="*/ 1138519 w 1176379"/>
                <a:gd name="connsiteY252" fmla="*/ 181356 h 1176379"/>
                <a:gd name="connsiteX253" fmla="*/ 959902 w 1176379"/>
                <a:gd name="connsiteY253" fmla="*/ 34464 h 1176379"/>
                <a:gd name="connsiteX254" fmla="*/ 777889 w 1176379"/>
                <a:gd name="connsiteY254" fmla="*/ 216477 h 1176379"/>
                <a:gd name="connsiteX255" fmla="*/ 814942 w 1176379"/>
                <a:gd name="connsiteY255" fmla="*/ 326389 h 1176379"/>
                <a:gd name="connsiteX256" fmla="*/ 903968 w 1176379"/>
                <a:gd name="connsiteY256" fmla="*/ 262239 h 1176379"/>
                <a:gd name="connsiteX257" fmla="*/ 1015835 w 1176379"/>
                <a:gd name="connsiteY257" fmla="*/ 262239 h 1176379"/>
                <a:gd name="connsiteX258" fmla="*/ 1104838 w 1176379"/>
                <a:gd name="connsiteY258" fmla="*/ 326324 h 1176379"/>
                <a:gd name="connsiteX259" fmla="*/ 1137850 w 1176379"/>
                <a:gd name="connsiteY259" fmla="*/ 254852 h 1176379"/>
                <a:gd name="connsiteX260" fmla="*/ 1158313 w 1176379"/>
                <a:gd name="connsiteY260" fmla="*/ 241618 h 1176379"/>
                <a:gd name="connsiteX261" fmla="*/ 1171547 w 1176379"/>
                <a:gd name="connsiteY261" fmla="*/ 262080 h 1176379"/>
                <a:gd name="connsiteX262" fmla="*/ 959902 w 1176379"/>
                <a:gd name="connsiteY262" fmla="*/ 432955 h 1176379"/>
                <a:gd name="connsiteX263" fmla="*/ 743422 w 1176379"/>
                <a:gd name="connsiteY263" fmla="*/ 216477 h 1176379"/>
                <a:gd name="connsiteX264" fmla="*/ 959902 w 1176379"/>
                <a:gd name="connsiteY264" fmla="*/ 0 h 117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176379" h="1176379">
                  <a:moveTo>
                    <a:pt x="903966" y="1040130"/>
                  </a:moveTo>
                  <a:cubicBezTo>
                    <a:pt x="872684" y="1040130"/>
                    <a:pt x="844554" y="1064907"/>
                    <a:pt x="844554" y="1100587"/>
                  </a:cubicBezTo>
                  <a:cubicBezTo>
                    <a:pt x="911920" y="1155921"/>
                    <a:pt x="1008409" y="1155487"/>
                    <a:pt x="1075247" y="1100587"/>
                  </a:cubicBezTo>
                  <a:cubicBezTo>
                    <a:pt x="1075247" y="1064933"/>
                    <a:pt x="1047151" y="1040128"/>
                    <a:pt x="1015833" y="1040130"/>
                  </a:cubicBezTo>
                  <a:close/>
                  <a:moveTo>
                    <a:pt x="160544" y="1040128"/>
                  </a:moveTo>
                  <a:cubicBezTo>
                    <a:pt x="129262" y="1040128"/>
                    <a:pt x="101132" y="1064905"/>
                    <a:pt x="101132" y="1100585"/>
                  </a:cubicBezTo>
                  <a:cubicBezTo>
                    <a:pt x="168588" y="1155992"/>
                    <a:pt x="265102" y="1155388"/>
                    <a:pt x="331825" y="1100585"/>
                  </a:cubicBezTo>
                  <a:cubicBezTo>
                    <a:pt x="331825" y="1064933"/>
                    <a:pt x="303727" y="1040128"/>
                    <a:pt x="272411" y="1040128"/>
                  </a:cubicBezTo>
                  <a:close/>
                  <a:moveTo>
                    <a:pt x="479763" y="942670"/>
                  </a:moveTo>
                  <a:lnTo>
                    <a:pt x="696617" y="942670"/>
                  </a:lnTo>
                  <a:cubicBezTo>
                    <a:pt x="706136" y="942670"/>
                    <a:pt x="713849" y="950383"/>
                    <a:pt x="713849" y="959902"/>
                  </a:cubicBezTo>
                  <a:cubicBezTo>
                    <a:pt x="713849" y="969421"/>
                    <a:pt x="706136" y="977134"/>
                    <a:pt x="696617" y="977134"/>
                  </a:cubicBezTo>
                  <a:lnTo>
                    <a:pt x="479763" y="977134"/>
                  </a:lnTo>
                  <a:cubicBezTo>
                    <a:pt x="470244" y="977134"/>
                    <a:pt x="462531" y="969421"/>
                    <a:pt x="462531" y="959902"/>
                  </a:cubicBezTo>
                  <a:cubicBezTo>
                    <a:pt x="462531" y="950383"/>
                    <a:pt x="470244" y="942670"/>
                    <a:pt x="479763" y="942670"/>
                  </a:cubicBezTo>
                  <a:close/>
                  <a:moveTo>
                    <a:pt x="959901" y="843129"/>
                  </a:moveTo>
                  <a:cubicBezTo>
                    <a:pt x="947152" y="843130"/>
                    <a:pt x="934404" y="847982"/>
                    <a:pt x="924698" y="857686"/>
                  </a:cubicBezTo>
                  <a:cubicBezTo>
                    <a:pt x="905292" y="877096"/>
                    <a:pt x="905292" y="908682"/>
                    <a:pt x="924700" y="928092"/>
                  </a:cubicBezTo>
                  <a:cubicBezTo>
                    <a:pt x="944115" y="947502"/>
                    <a:pt x="975698" y="947500"/>
                    <a:pt x="995106" y="928090"/>
                  </a:cubicBezTo>
                  <a:cubicBezTo>
                    <a:pt x="1014514" y="908679"/>
                    <a:pt x="1014514" y="877094"/>
                    <a:pt x="995104" y="857686"/>
                  </a:cubicBezTo>
                  <a:cubicBezTo>
                    <a:pt x="985398" y="847981"/>
                    <a:pt x="972649" y="843129"/>
                    <a:pt x="959901" y="843129"/>
                  </a:cubicBezTo>
                  <a:close/>
                  <a:moveTo>
                    <a:pt x="216476" y="843128"/>
                  </a:moveTo>
                  <a:cubicBezTo>
                    <a:pt x="203728" y="843128"/>
                    <a:pt x="190979" y="847980"/>
                    <a:pt x="181272" y="857685"/>
                  </a:cubicBezTo>
                  <a:cubicBezTo>
                    <a:pt x="161864" y="877093"/>
                    <a:pt x="161864" y="908679"/>
                    <a:pt x="181275" y="928089"/>
                  </a:cubicBezTo>
                  <a:cubicBezTo>
                    <a:pt x="200685" y="947502"/>
                    <a:pt x="232270" y="947502"/>
                    <a:pt x="251678" y="928089"/>
                  </a:cubicBezTo>
                  <a:cubicBezTo>
                    <a:pt x="271086" y="908679"/>
                    <a:pt x="271086" y="877093"/>
                    <a:pt x="251676" y="857685"/>
                  </a:cubicBezTo>
                  <a:cubicBezTo>
                    <a:pt x="241971" y="847980"/>
                    <a:pt x="229224" y="843128"/>
                    <a:pt x="216476" y="843128"/>
                  </a:cubicBezTo>
                  <a:close/>
                  <a:moveTo>
                    <a:pt x="216475" y="808681"/>
                  </a:moveTo>
                  <a:cubicBezTo>
                    <a:pt x="238049" y="808681"/>
                    <a:pt x="259622" y="816892"/>
                    <a:pt x="276045" y="833314"/>
                  </a:cubicBezTo>
                  <a:lnTo>
                    <a:pt x="276047" y="833314"/>
                  </a:lnTo>
                  <a:cubicBezTo>
                    <a:pt x="308894" y="866161"/>
                    <a:pt x="308894" y="919611"/>
                    <a:pt x="276047" y="952460"/>
                  </a:cubicBezTo>
                  <a:cubicBezTo>
                    <a:pt x="243198" y="985304"/>
                    <a:pt x="189746" y="985300"/>
                    <a:pt x="156906" y="952460"/>
                  </a:cubicBezTo>
                  <a:cubicBezTo>
                    <a:pt x="124057" y="919611"/>
                    <a:pt x="124057" y="866161"/>
                    <a:pt x="156904" y="833314"/>
                  </a:cubicBezTo>
                  <a:cubicBezTo>
                    <a:pt x="173327" y="816892"/>
                    <a:pt x="194901" y="808681"/>
                    <a:pt x="216475" y="808681"/>
                  </a:cubicBezTo>
                  <a:close/>
                  <a:moveTo>
                    <a:pt x="959902" y="808681"/>
                  </a:moveTo>
                  <a:cubicBezTo>
                    <a:pt x="981476" y="808681"/>
                    <a:pt x="1003050" y="816893"/>
                    <a:pt x="1019472" y="833315"/>
                  </a:cubicBezTo>
                  <a:cubicBezTo>
                    <a:pt x="1052321" y="866162"/>
                    <a:pt x="1052321" y="919611"/>
                    <a:pt x="1019475" y="952460"/>
                  </a:cubicBezTo>
                  <a:cubicBezTo>
                    <a:pt x="986625" y="985305"/>
                    <a:pt x="933178" y="985307"/>
                    <a:pt x="900331" y="952460"/>
                  </a:cubicBezTo>
                  <a:cubicBezTo>
                    <a:pt x="867485" y="919614"/>
                    <a:pt x="867485" y="866164"/>
                    <a:pt x="900329" y="833317"/>
                  </a:cubicBezTo>
                  <a:cubicBezTo>
                    <a:pt x="916753" y="816893"/>
                    <a:pt x="938327" y="808681"/>
                    <a:pt x="959902" y="808681"/>
                  </a:cubicBezTo>
                  <a:close/>
                  <a:moveTo>
                    <a:pt x="959904" y="777886"/>
                  </a:moveTo>
                  <a:cubicBezTo>
                    <a:pt x="859539" y="777886"/>
                    <a:pt x="777889" y="859537"/>
                    <a:pt x="777889" y="959902"/>
                  </a:cubicBezTo>
                  <a:cubicBezTo>
                    <a:pt x="777889" y="1001167"/>
                    <a:pt x="791713" y="1039250"/>
                    <a:pt x="814945" y="1069813"/>
                  </a:cubicBezTo>
                  <a:cubicBezTo>
                    <a:pt x="827412" y="1032580"/>
                    <a:pt x="862595" y="1005663"/>
                    <a:pt x="903968" y="1005663"/>
                  </a:cubicBezTo>
                  <a:lnTo>
                    <a:pt x="1015835" y="1005663"/>
                  </a:lnTo>
                  <a:cubicBezTo>
                    <a:pt x="1057210" y="1005663"/>
                    <a:pt x="1092394" y="1032580"/>
                    <a:pt x="1104861" y="1069813"/>
                  </a:cubicBezTo>
                  <a:cubicBezTo>
                    <a:pt x="1128090" y="1039250"/>
                    <a:pt x="1141914" y="1001167"/>
                    <a:pt x="1141917" y="959902"/>
                  </a:cubicBezTo>
                  <a:cubicBezTo>
                    <a:pt x="1141917" y="859537"/>
                    <a:pt x="1060266" y="777886"/>
                    <a:pt x="959904" y="777886"/>
                  </a:cubicBezTo>
                  <a:close/>
                  <a:moveTo>
                    <a:pt x="172809" y="747831"/>
                  </a:moveTo>
                  <a:cubicBezTo>
                    <a:pt x="182137" y="745931"/>
                    <a:pt x="191243" y="751930"/>
                    <a:pt x="193152" y="761254"/>
                  </a:cubicBezTo>
                  <a:cubicBezTo>
                    <a:pt x="195061" y="770578"/>
                    <a:pt x="189053" y="779685"/>
                    <a:pt x="179729" y="781597"/>
                  </a:cubicBezTo>
                  <a:cubicBezTo>
                    <a:pt x="95556" y="798843"/>
                    <a:pt x="34464" y="873833"/>
                    <a:pt x="34464" y="959902"/>
                  </a:cubicBezTo>
                  <a:cubicBezTo>
                    <a:pt x="34464" y="1001167"/>
                    <a:pt x="48289" y="1039250"/>
                    <a:pt x="71518" y="1069813"/>
                  </a:cubicBezTo>
                  <a:cubicBezTo>
                    <a:pt x="83985" y="1032580"/>
                    <a:pt x="119171" y="1005663"/>
                    <a:pt x="160544" y="1005663"/>
                  </a:cubicBezTo>
                  <a:lnTo>
                    <a:pt x="272411" y="1005663"/>
                  </a:lnTo>
                  <a:cubicBezTo>
                    <a:pt x="313786" y="1005663"/>
                    <a:pt x="348970" y="1032580"/>
                    <a:pt x="361437" y="1069813"/>
                  </a:cubicBezTo>
                  <a:cubicBezTo>
                    <a:pt x="384668" y="1039248"/>
                    <a:pt x="398493" y="1001165"/>
                    <a:pt x="398493" y="959902"/>
                  </a:cubicBezTo>
                  <a:cubicBezTo>
                    <a:pt x="398493" y="873835"/>
                    <a:pt x="337399" y="798845"/>
                    <a:pt x="253225" y="781597"/>
                  </a:cubicBezTo>
                  <a:cubicBezTo>
                    <a:pt x="243902" y="779683"/>
                    <a:pt x="237891" y="770578"/>
                    <a:pt x="239803" y="761254"/>
                  </a:cubicBezTo>
                  <a:cubicBezTo>
                    <a:pt x="241714" y="751930"/>
                    <a:pt x="250836" y="745936"/>
                    <a:pt x="260146" y="747831"/>
                  </a:cubicBezTo>
                  <a:cubicBezTo>
                    <a:pt x="360278" y="768354"/>
                    <a:pt x="432957" y="857540"/>
                    <a:pt x="432957" y="959902"/>
                  </a:cubicBezTo>
                  <a:cubicBezTo>
                    <a:pt x="432957" y="1079226"/>
                    <a:pt x="335942" y="1176379"/>
                    <a:pt x="216477" y="1176379"/>
                  </a:cubicBezTo>
                  <a:cubicBezTo>
                    <a:pt x="96751" y="1176379"/>
                    <a:pt x="0" y="1079052"/>
                    <a:pt x="0" y="959902"/>
                  </a:cubicBezTo>
                  <a:cubicBezTo>
                    <a:pt x="0" y="857540"/>
                    <a:pt x="72676" y="768354"/>
                    <a:pt x="172809" y="747831"/>
                  </a:cubicBezTo>
                  <a:close/>
                  <a:moveTo>
                    <a:pt x="959902" y="743422"/>
                  </a:moveTo>
                  <a:cubicBezTo>
                    <a:pt x="1079268" y="743422"/>
                    <a:pt x="1176379" y="840536"/>
                    <a:pt x="1176379" y="959902"/>
                  </a:cubicBezTo>
                  <a:cubicBezTo>
                    <a:pt x="1176379" y="1079699"/>
                    <a:pt x="1078840" y="1176379"/>
                    <a:pt x="959902" y="1176379"/>
                  </a:cubicBezTo>
                  <a:cubicBezTo>
                    <a:pt x="840361" y="1176379"/>
                    <a:pt x="743422" y="1079219"/>
                    <a:pt x="743422" y="959902"/>
                  </a:cubicBezTo>
                  <a:cubicBezTo>
                    <a:pt x="743422" y="840536"/>
                    <a:pt x="840536" y="743422"/>
                    <a:pt x="959902" y="743422"/>
                  </a:cubicBezTo>
                  <a:close/>
                  <a:moveTo>
                    <a:pt x="588191" y="530681"/>
                  </a:moveTo>
                  <a:cubicBezTo>
                    <a:pt x="556479" y="530681"/>
                    <a:pt x="530681" y="556479"/>
                    <a:pt x="530681" y="588188"/>
                  </a:cubicBezTo>
                  <a:cubicBezTo>
                    <a:pt x="530681" y="619898"/>
                    <a:pt x="556479" y="645698"/>
                    <a:pt x="588191" y="645698"/>
                  </a:cubicBezTo>
                  <a:cubicBezTo>
                    <a:pt x="619898" y="645698"/>
                    <a:pt x="645698" y="619900"/>
                    <a:pt x="645698" y="588188"/>
                  </a:cubicBezTo>
                  <a:cubicBezTo>
                    <a:pt x="645698" y="556481"/>
                    <a:pt x="619900" y="530681"/>
                    <a:pt x="588191" y="530681"/>
                  </a:cubicBezTo>
                  <a:close/>
                  <a:moveTo>
                    <a:pt x="588191" y="496217"/>
                  </a:moveTo>
                  <a:cubicBezTo>
                    <a:pt x="638904" y="496217"/>
                    <a:pt x="680162" y="537475"/>
                    <a:pt x="680162" y="588188"/>
                  </a:cubicBezTo>
                  <a:cubicBezTo>
                    <a:pt x="680162" y="638904"/>
                    <a:pt x="638904" y="680162"/>
                    <a:pt x="588191" y="680162"/>
                  </a:cubicBezTo>
                  <a:cubicBezTo>
                    <a:pt x="537478" y="680162"/>
                    <a:pt x="496217" y="638904"/>
                    <a:pt x="496217" y="588188"/>
                  </a:cubicBezTo>
                  <a:cubicBezTo>
                    <a:pt x="496217" y="537475"/>
                    <a:pt x="537478" y="496217"/>
                    <a:pt x="588191" y="496217"/>
                  </a:cubicBezTo>
                  <a:close/>
                  <a:moveTo>
                    <a:pt x="959899" y="462529"/>
                  </a:moveTo>
                  <a:cubicBezTo>
                    <a:pt x="969418" y="462529"/>
                    <a:pt x="977131" y="470242"/>
                    <a:pt x="977131" y="479761"/>
                  </a:cubicBezTo>
                  <a:lnTo>
                    <a:pt x="977131" y="696615"/>
                  </a:lnTo>
                  <a:cubicBezTo>
                    <a:pt x="977131" y="706134"/>
                    <a:pt x="969418" y="713847"/>
                    <a:pt x="959899" y="713847"/>
                  </a:cubicBezTo>
                  <a:cubicBezTo>
                    <a:pt x="950380" y="713847"/>
                    <a:pt x="942667" y="706134"/>
                    <a:pt x="942667" y="696615"/>
                  </a:cubicBezTo>
                  <a:lnTo>
                    <a:pt x="942667" y="479761"/>
                  </a:lnTo>
                  <a:cubicBezTo>
                    <a:pt x="942667" y="470242"/>
                    <a:pt x="950380" y="462529"/>
                    <a:pt x="959899" y="462529"/>
                  </a:cubicBezTo>
                  <a:close/>
                  <a:moveTo>
                    <a:pt x="216477" y="462529"/>
                  </a:moveTo>
                  <a:cubicBezTo>
                    <a:pt x="225996" y="462529"/>
                    <a:pt x="233709" y="470242"/>
                    <a:pt x="233709" y="479761"/>
                  </a:cubicBezTo>
                  <a:lnTo>
                    <a:pt x="233709" y="696615"/>
                  </a:lnTo>
                  <a:cubicBezTo>
                    <a:pt x="233709" y="706134"/>
                    <a:pt x="225996" y="713847"/>
                    <a:pt x="216477" y="713847"/>
                  </a:cubicBezTo>
                  <a:cubicBezTo>
                    <a:pt x="206958" y="713847"/>
                    <a:pt x="199245" y="706134"/>
                    <a:pt x="199245" y="696615"/>
                  </a:cubicBezTo>
                  <a:lnTo>
                    <a:pt x="199245" y="479761"/>
                  </a:lnTo>
                  <a:cubicBezTo>
                    <a:pt x="199245" y="470242"/>
                    <a:pt x="206958" y="462529"/>
                    <a:pt x="216477" y="462529"/>
                  </a:cubicBezTo>
                  <a:close/>
                  <a:moveTo>
                    <a:pt x="566204" y="408209"/>
                  </a:moveTo>
                  <a:lnTo>
                    <a:pt x="566204" y="438668"/>
                  </a:lnTo>
                  <a:cubicBezTo>
                    <a:pt x="566204" y="451905"/>
                    <a:pt x="557852" y="463772"/>
                    <a:pt x="545425" y="468197"/>
                  </a:cubicBezTo>
                  <a:cubicBezTo>
                    <a:pt x="541401" y="469631"/>
                    <a:pt x="537422" y="471281"/>
                    <a:pt x="533603" y="473094"/>
                  </a:cubicBezTo>
                  <a:cubicBezTo>
                    <a:pt x="521669" y="478764"/>
                    <a:pt x="507369" y="476273"/>
                    <a:pt x="498011" y="466918"/>
                  </a:cubicBezTo>
                  <a:lnTo>
                    <a:pt x="476473" y="445377"/>
                  </a:lnTo>
                  <a:lnTo>
                    <a:pt x="445379" y="476471"/>
                  </a:lnTo>
                  <a:lnTo>
                    <a:pt x="466917" y="498009"/>
                  </a:lnTo>
                  <a:cubicBezTo>
                    <a:pt x="476275" y="507367"/>
                    <a:pt x="478761" y="521668"/>
                    <a:pt x="473100" y="533592"/>
                  </a:cubicBezTo>
                  <a:cubicBezTo>
                    <a:pt x="471278" y="537427"/>
                    <a:pt x="469631" y="541404"/>
                    <a:pt x="468199" y="545425"/>
                  </a:cubicBezTo>
                  <a:cubicBezTo>
                    <a:pt x="463774" y="557848"/>
                    <a:pt x="451907" y="566200"/>
                    <a:pt x="438668" y="566200"/>
                  </a:cubicBezTo>
                  <a:lnTo>
                    <a:pt x="408208" y="566200"/>
                  </a:lnTo>
                  <a:lnTo>
                    <a:pt x="408208" y="610177"/>
                  </a:lnTo>
                  <a:lnTo>
                    <a:pt x="438668" y="610177"/>
                  </a:lnTo>
                  <a:cubicBezTo>
                    <a:pt x="451907" y="610177"/>
                    <a:pt x="463774" y="618528"/>
                    <a:pt x="468199" y="630954"/>
                  </a:cubicBezTo>
                  <a:cubicBezTo>
                    <a:pt x="469631" y="634972"/>
                    <a:pt x="471278" y="638950"/>
                    <a:pt x="473098" y="642777"/>
                  </a:cubicBezTo>
                  <a:cubicBezTo>
                    <a:pt x="478759" y="654704"/>
                    <a:pt x="476275" y="669005"/>
                    <a:pt x="466922" y="678363"/>
                  </a:cubicBezTo>
                  <a:lnTo>
                    <a:pt x="445379" y="699906"/>
                  </a:lnTo>
                  <a:lnTo>
                    <a:pt x="476473" y="730999"/>
                  </a:lnTo>
                  <a:lnTo>
                    <a:pt x="498011" y="709459"/>
                  </a:lnTo>
                  <a:cubicBezTo>
                    <a:pt x="507369" y="700105"/>
                    <a:pt x="521667" y="697615"/>
                    <a:pt x="533594" y="703278"/>
                  </a:cubicBezTo>
                  <a:cubicBezTo>
                    <a:pt x="537429" y="705100"/>
                    <a:pt x="541406" y="706748"/>
                    <a:pt x="545427" y="708182"/>
                  </a:cubicBezTo>
                  <a:cubicBezTo>
                    <a:pt x="557850" y="712604"/>
                    <a:pt x="566202" y="724472"/>
                    <a:pt x="566202" y="737708"/>
                  </a:cubicBezTo>
                  <a:lnTo>
                    <a:pt x="566202" y="768170"/>
                  </a:lnTo>
                  <a:lnTo>
                    <a:pt x="610178" y="768170"/>
                  </a:lnTo>
                  <a:lnTo>
                    <a:pt x="610178" y="737708"/>
                  </a:lnTo>
                  <a:cubicBezTo>
                    <a:pt x="610178" y="724469"/>
                    <a:pt x="618530" y="712602"/>
                    <a:pt x="630960" y="708177"/>
                  </a:cubicBezTo>
                  <a:cubicBezTo>
                    <a:pt x="634977" y="706748"/>
                    <a:pt x="638954" y="705100"/>
                    <a:pt x="642782" y="703281"/>
                  </a:cubicBezTo>
                  <a:cubicBezTo>
                    <a:pt x="654716" y="697619"/>
                    <a:pt x="669011" y="700103"/>
                    <a:pt x="678367" y="709457"/>
                  </a:cubicBezTo>
                  <a:lnTo>
                    <a:pt x="699910" y="730999"/>
                  </a:lnTo>
                  <a:lnTo>
                    <a:pt x="731003" y="699906"/>
                  </a:lnTo>
                  <a:lnTo>
                    <a:pt x="709465" y="678368"/>
                  </a:lnTo>
                  <a:cubicBezTo>
                    <a:pt x="700107" y="669005"/>
                    <a:pt x="697624" y="654704"/>
                    <a:pt x="703283" y="642784"/>
                  </a:cubicBezTo>
                  <a:cubicBezTo>
                    <a:pt x="705105" y="638950"/>
                    <a:pt x="706752" y="634972"/>
                    <a:pt x="708186" y="630952"/>
                  </a:cubicBezTo>
                  <a:cubicBezTo>
                    <a:pt x="712609" y="618528"/>
                    <a:pt x="724476" y="610177"/>
                    <a:pt x="737712" y="610177"/>
                  </a:cubicBezTo>
                  <a:lnTo>
                    <a:pt x="768174" y="610177"/>
                  </a:lnTo>
                  <a:lnTo>
                    <a:pt x="768174" y="566200"/>
                  </a:lnTo>
                  <a:lnTo>
                    <a:pt x="737715" y="566200"/>
                  </a:lnTo>
                  <a:cubicBezTo>
                    <a:pt x="724476" y="566200"/>
                    <a:pt x="712609" y="557848"/>
                    <a:pt x="708183" y="545420"/>
                  </a:cubicBezTo>
                  <a:cubicBezTo>
                    <a:pt x="706752" y="541406"/>
                    <a:pt x="705105" y="537427"/>
                    <a:pt x="703283" y="533592"/>
                  </a:cubicBezTo>
                  <a:cubicBezTo>
                    <a:pt x="697621" y="521670"/>
                    <a:pt x="700105" y="507369"/>
                    <a:pt x="709463" y="498009"/>
                  </a:cubicBezTo>
                  <a:lnTo>
                    <a:pt x="731003" y="476471"/>
                  </a:lnTo>
                  <a:lnTo>
                    <a:pt x="699910" y="445377"/>
                  </a:lnTo>
                  <a:lnTo>
                    <a:pt x="678372" y="466915"/>
                  </a:lnTo>
                  <a:cubicBezTo>
                    <a:pt x="669009" y="476271"/>
                    <a:pt x="654713" y="478762"/>
                    <a:pt x="642789" y="473098"/>
                  </a:cubicBezTo>
                  <a:cubicBezTo>
                    <a:pt x="638954" y="471276"/>
                    <a:pt x="634977" y="469629"/>
                    <a:pt x="630956" y="468197"/>
                  </a:cubicBezTo>
                  <a:cubicBezTo>
                    <a:pt x="618533" y="463772"/>
                    <a:pt x="610181" y="451905"/>
                    <a:pt x="610181" y="438668"/>
                  </a:cubicBezTo>
                  <a:lnTo>
                    <a:pt x="610181" y="408209"/>
                  </a:lnTo>
                  <a:close/>
                  <a:moveTo>
                    <a:pt x="563128" y="373749"/>
                  </a:moveTo>
                  <a:lnTo>
                    <a:pt x="613246" y="373749"/>
                  </a:lnTo>
                  <a:cubicBezTo>
                    <a:pt x="630556" y="373749"/>
                    <a:pt x="644638" y="387831"/>
                    <a:pt x="644638" y="405141"/>
                  </a:cubicBezTo>
                  <a:lnTo>
                    <a:pt x="644638" y="436509"/>
                  </a:lnTo>
                  <a:cubicBezTo>
                    <a:pt x="648321" y="437880"/>
                    <a:pt x="651968" y="439390"/>
                    <a:pt x="655527" y="441019"/>
                  </a:cubicBezTo>
                  <a:lnTo>
                    <a:pt x="677703" y="418838"/>
                  </a:lnTo>
                  <a:cubicBezTo>
                    <a:pt x="689945" y="406603"/>
                    <a:pt x="709861" y="406598"/>
                    <a:pt x="722098" y="418838"/>
                  </a:cubicBezTo>
                  <a:lnTo>
                    <a:pt x="757541" y="454278"/>
                  </a:lnTo>
                  <a:cubicBezTo>
                    <a:pt x="769778" y="466515"/>
                    <a:pt x="769778" y="486431"/>
                    <a:pt x="757543" y="498671"/>
                  </a:cubicBezTo>
                  <a:lnTo>
                    <a:pt x="735360" y="520852"/>
                  </a:lnTo>
                  <a:cubicBezTo>
                    <a:pt x="736989" y="524413"/>
                    <a:pt x="738501" y="528060"/>
                    <a:pt x="739870" y="531740"/>
                  </a:cubicBezTo>
                  <a:lnTo>
                    <a:pt x="771237" y="531740"/>
                  </a:lnTo>
                  <a:cubicBezTo>
                    <a:pt x="788547" y="531740"/>
                    <a:pt x="802629" y="545822"/>
                    <a:pt x="802629" y="563133"/>
                  </a:cubicBezTo>
                  <a:lnTo>
                    <a:pt x="802629" y="613251"/>
                  </a:lnTo>
                  <a:cubicBezTo>
                    <a:pt x="802629" y="630561"/>
                    <a:pt x="788547" y="644643"/>
                    <a:pt x="771237" y="644643"/>
                  </a:cubicBezTo>
                  <a:lnTo>
                    <a:pt x="739870" y="644643"/>
                  </a:lnTo>
                  <a:cubicBezTo>
                    <a:pt x="738498" y="648326"/>
                    <a:pt x="736989" y="651973"/>
                    <a:pt x="735360" y="655532"/>
                  </a:cubicBezTo>
                  <a:lnTo>
                    <a:pt x="757539" y="677708"/>
                  </a:lnTo>
                  <a:cubicBezTo>
                    <a:pt x="769778" y="689952"/>
                    <a:pt x="769778" y="709868"/>
                    <a:pt x="757541" y="722105"/>
                  </a:cubicBezTo>
                  <a:lnTo>
                    <a:pt x="722100" y="757546"/>
                  </a:lnTo>
                  <a:cubicBezTo>
                    <a:pt x="709861" y="769783"/>
                    <a:pt x="689943" y="769776"/>
                    <a:pt x="677708" y="757548"/>
                  </a:cubicBezTo>
                  <a:lnTo>
                    <a:pt x="655527" y="735365"/>
                  </a:lnTo>
                  <a:cubicBezTo>
                    <a:pt x="651968" y="736994"/>
                    <a:pt x="648321" y="738503"/>
                    <a:pt x="644638" y="739875"/>
                  </a:cubicBezTo>
                  <a:lnTo>
                    <a:pt x="644638" y="771242"/>
                  </a:lnTo>
                  <a:cubicBezTo>
                    <a:pt x="644638" y="788552"/>
                    <a:pt x="630556" y="802634"/>
                    <a:pt x="613246" y="802634"/>
                  </a:cubicBezTo>
                  <a:lnTo>
                    <a:pt x="563128" y="802634"/>
                  </a:lnTo>
                  <a:cubicBezTo>
                    <a:pt x="545817" y="802634"/>
                    <a:pt x="531735" y="788552"/>
                    <a:pt x="531735" y="771242"/>
                  </a:cubicBezTo>
                  <a:lnTo>
                    <a:pt x="531735" y="739875"/>
                  </a:lnTo>
                  <a:cubicBezTo>
                    <a:pt x="528052" y="738503"/>
                    <a:pt x="524406" y="736994"/>
                    <a:pt x="520847" y="735365"/>
                  </a:cubicBezTo>
                  <a:lnTo>
                    <a:pt x="498668" y="757546"/>
                  </a:lnTo>
                  <a:cubicBezTo>
                    <a:pt x="486396" y="769813"/>
                    <a:pt x="466545" y="769813"/>
                    <a:pt x="454273" y="757546"/>
                  </a:cubicBezTo>
                  <a:lnTo>
                    <a:pt x="418833" y="722105"/>
                  </a:lnTo>
                  <a:cubicBezTo>
                    <a:pt x="406595" y="709868"/>
                    <a:pt x="406595" y="689952"/>
                    <a:pt x="418830" y="677713"/>
                  </a:cubicBezTo>
                  <a:lnTo>
                    <a:pt x="441014" y="655532"/>
                  </a:lnTo>
                  <a:cubicBezTo>
                    <a:pt x="439387" y="651975"/>
                    <a:pt x="437875" y="648329"/>
                    <a:pt x="436504" y="644643"/>
                  </a:cubicBezTo>
                  <a:lnTo>
                    <a:pt x="405136" y="644643"/>
                  </a:lnTo>
                  <a:cubicBezTo>
                    <a:pt x="387826" y="644643"/>
                    <a:pt x="373744" y="630561"/>
                    <a:pt x="373744" y="613251"/>
                  </a:cubicBezTo>
                  <a:lnTo>
                    <a:pt x="373744" y="563133"/>
                  </a:lnTo>
                  <a:cubicBezTo>
                    <a:pt x="373744" y="545822"/>
                    <a:pt x="387826" y="531740"/>
                    <a:pt x="405136" y="531740"/>
                  </a:cubicBezTo>
                  <a:lnTo>
                    <a:pt x="436504" y="531740"/>
                  </a:lnTo>
                  <a:cubicBezTo>
                    <a:pt x="437875" y="528057"/>
                    <a:pt x="439385" y="524411"/>
                    <a:pt x="441014" y="520852"/>
                  </a:cubicBezTo>
                  <a:lnTo>
                    <a:pt x="418835" y="498675"/>
                  </a:lnTo>
                  <a:cubicBezTo>
                    <a:pt x="406595" y="486431"/>
                    <a:pt x="406595" y="466515"/>
                    <a:pt x="418833" y="454278"/>
                  </a:cubicBezTo>
                  <a:lnTo>
                    <a:pt x="454273" y="418840"/>
                  </a:lnTo>
                  <a:cubicBezTo>
                    <a:pt x="466540" y="406568"/>
                    <a:pt x="486403" y="406571"/>
                    <a:pt x="498668" y="418840"/>
                  </a:cubicBezTo>
                  <a:lnTo>
                    <a:pt x="520847" y="441019"/>
                  </a:lnTo>
                  <a:cubicBezTo>
                    <a:pt x="524399" y="439392"/>
                    <a:pt x="528048" y="437882"/>
                    <a:pt x="531735" y="436509"/>
                  </a:cubicBezTo>
                  <a:lnTo>
                    <a:pt x="531735" y="405141"/>
                  </a:lnTo>
                  <a:cubicBezTo>
                    <a:pt x="531735" y="387831"/>
                    <a:pt x="545817" y="373749"/>
                    <a:pt x="563128" y="373749"/>
                  </a:cubicBezTo>
                  <a:close/>
                  <a:moveTo>
                    <a:pt x="160544" y="296706"/>
                  </a:moveTo>
                  <a:cubicBezTo>
                    <a:pt x="129262" y="296706"/>
                    <a:pt x="101132" y="321485"/>
                    <a:pt x="101132" y="357165"/>
                  </a:cubicBezTo>
                  <a:cubicBezTo>
                    <a:pt x="134429" y="384514"/>
                    <a:pt x="175267" y="398493"/>
                    <a:pt x="216477" y="398493"/>
                  </a:cubicBezTo>
                  <a:cubicBezTo>
                    <a:pt x="258597" y="398493"/>
                    <a:pt x="299205" y="383955"/>
                    <a:pt x="331825" y="357163"/>
                  </a:cubicBezTo>
                  <a:cubicBezTo>
                    <a:pt x="331825" y="321511"/>
                    <a:pt x="303725" y="296703"/>
                    <a:pt x="272411" y="296706"/>
                  </a:cubicBezTo>
                  <a:close/>
                  <a:moveTo>
                    <a:pt x="903968" y="296703"/>
                  </a:moveTo>
                  <a:cubicBezTo>
                    <a:pt x="872684" y="296703"/>
                    <a:pt x="844554" y="321483"/>
                    <a:pt x="844554" y="357163"/>
                  </a:cubicBezTo>
                  <a:cubicBezTo>
                    <a:pt x="878265" y="384854"/>
                    <a:pt x="919284" y="398493"/>
                    <a:pt x="959902" y="398493"/>
                  </a:cubicBezTo>
                  <a:cubicBezTo>
                    <a:pt x="1003030" y="398493"/>
                    <a:pt x="1043478" y="383013"/>
                    <a:pt x="1075247" y="356961"/>
                  </a:cubicBezTo>
                  <a:lnTo>
                    <a:pt x="1075247" y="356118"/>
                  </a:lnTo>
                  <a:cubicBezTo>
                    <a:pt x="1075247" y="323356"/>
                    <a:pt x="1048597" y="296703"/>
                    <a:pt x="1015835" y="296703"/>
                  </a:cubicBezTo>
                  <a:close/>
                  <a:moveTo>
                    <a:pt x="479761" y="199245"/>
                  </a:moveTo>
                  <a:lnTo>
                    <a:pt x="696615" y="199245"/>
                  </a:lnTo>
                  <a:cubicBezTo>
                    <a:pt x="706134" y="199245"/>
                    <a:pt x="713847" y="206960"/>
                    <a:pt x="713847" y="216477"/>
                  </a:cubicBezTo>
                  <a:cubicBezTo>
                    <a:pt x="713847" y="225994"/>
                    <a:pt x="706134" y="233709"/>
                    <a:pt x="696615" y="233709"/>
                  </a:cubicBezTo>
                  <a:lnTo>
                    <a:pt x="479761" y="233709"/>
                  </a:lnTo>
                  <a:cubicBezTo>
                    <a:pt x="470242" y="233709"/>
                    <a:pt x="462529" y="225994"/>
                    <a:pt x="462529" y="216477"/>
                  </a:cubicBezTo>
                  <a:cubicBezTo>
                    <a:pt x="462529" y="206960"/>
                    <a:pt x="470242" y="199245"/>
                    <a:pt x="479761" y="199245"/>
                  </a:cubicBezTo>
                  <a:close/>
                  <a:moveTo>
                    <a:pt x="216475" y="99703"/>
                  </a:moveTo>
                  <a:cubicBezTo>
                    <a:pt x="203728" y="99703"/>
                    <a:pt x="190980" y="104555"/>
                    <a:pt x="181275" y="114261"/>
                  </a:cubicBezTo>
                  <a:cubicBezTo>
                    <a:pt x="161816" y="133719"/>
                    <a:pt x="161819" y="165208"/>
                    <a:pt x="181273" y="184664"/>
                  </a:cubicBezTo>
                  <a:cubicBezTo>
                    <a:pt x="200687" y="204072"/>
                    <a:pt x="232268" y="204072"/>
                    <a:pt x="251676" y="184664"/>
                  </a:cubicBezTo>
                  <a:cubicBezTo>
                    <a:pt x="271135" y="165206"/>
                    <a:pt x="271133" y="133717"/>
                    <a:pt x="251679" y="114261"/>
                  </a:cubicBezTo>
                  <a:lnTo>
                    <a:pt x="251676" y="114261"/>
                  </a:lnTo>
                  <a:cubicBezTo>
                    <a:pt x="241971" y="104555"/>
                    <a:pt x="229223" y="99703"/>
                    <a:pt x="216475" y="99703"/>
                  </a:cubicBezTo>
                  <a:close/>
                  <a:moveTo>
                    <a:pt x="959902" y="99702"/>
                  </a:moveTo>
                  <a:cubicBezTo>
                    <a:pt x="947153" y="99702"/>
                    <a:pt x="934404" y="104555"/>
                    <a:pt x="924700" y="114260"/>
                  </a:cubicBezTo>
                  <a:cubicBezTo>
                    <a:pt x="905290" y="133671"/>
                    <a:pt x="905290" y="165254"/>
                    <a:pt x="924700" y="184664"/>
                  </a:cubicBezTo>
                  <a:cubicBezTo>
                    <a:pt x="944115" y="204077"/>
                    <a:pt x="975696" y="204074"/>
                    <a:pt x="995104" y="184664"/>
                  </a:cubicBezTo>
                  <a:cubicBezTo>
                    <a:pt x="1014563" y="165208"/>
                    <a:pt x="1014560" y="133719"/>
                    <a:pt x="995106" y="114260"/>
                  </a:cubicBezTo>
                  <a:lnTo>
                    <a:pt x="995104" y="114260"/>
                  </a:lnTo>
                  <a:cubicBezTo>
                    <a:pt x="985400" y="104555"/>
                    <a:pt x="972651" y="99702"/>
                    <a:pt x="959902" y="99702"/>
                  </a:cubicBezTo>
                  <a:close/>
                  <a:moveTo>
                    <a:pt x="959901" y="65255"/>
                  </a:moveTo>
                  <a:cubicBezTo>
                    <a:pt x="981476" y="65254"/>
                    <a:pt x="1003051" y="73466"/>
                    <a:pt x="1019475" y="89892"/>
                  </a:cubicBezTo>
                  <a:lnTo>
                    <a:pt x="1019473" y="89892"/>
                  </a:lnTo>
                  <a:cubicBezTo>
                    <a:pt x="1052402" y="122817"/>
                    <a:pt x="1052400" y="176108"/>
                    <a:pt x="1019473" y="209033"/>
                  </a:cubicBezTo>
                  <a:cubicBezTo>
                    <a:pt x="986662" y="241847"/>
                    <a:pt x="933211" y="241914"/>
                    <a:pt x="900329" y="209033"/>
                  </a:cubicBezTo>
                  <a:cubicBezTo>
                    <a:pt x="867485" y="176186"/>
                    <a:pt x="867485" y="122739"/>
                    <a:pt x="900329" y="89892"/>
                  </a:cubicBezTo>
                  <a:cubicBezTo>
                    <a:pt x="916753" y="73468"/>
                    <a:pt x="938327" y="65255"/>
                    <a:pt x="959901" y="65255"/>
                  </a:cubicBezTo>
                  <a:close/>
                  <a:moveTo>
                    <a:pt x="216480" y="65199"/>
                  </a:moveTo>
                  <a:cubicBezTo>
                    <a:pt x="238034" y="65200"/>
                    <a:pt x="259588" y="73433"/>
                    <a:pt x="276049" y="89894"/>
                  </a:cubicBezTo>
                  <a:lnTo>
                    <a:pt x="276047" y="89894"/>
                  </a:lnTo>
                  <a:cubicBezTo>
                    <a:pt x="308977" y="122819"/>
                    <a:pt x="308974" y="176110"/>
                    <a:pt x="276047" y="209035"/>
                  </a:cubicBezTo>
                  <a:cubicBezTo>
                    <a:pt x="243120" y="241965"/>
                    <a:pt x="189827" y="241958"/>
                    <a:pt x="156904" y="209035"/>
                  </a:cubicBezTo>
                  <a:cubicBezTo>
                    <a:pt x="123977" y="176106"/>
                    <a:pt x="123979" y="122817"/>
                    <a:pt x="156909" y="89894"/>
                  </a:cubicBezTo>
                  <a:cubicBezTo>
                    <a:pt x="173371" y="73428"/>
                    <a:pt x="194925" y="65198"/>
                    <a:pt x="216480" y="65199"/>
                  </a:cubicBezTo>
                  <a:close/>
                  <a:moveTo>
                    <a:pt x="216477" y="34464"/>
                  </a:moveTo>
                  <a:cubicBezTo>
                    <a:pt x="116115" y="34464"/>
                    <a:pt x="34464" y="116115"/>
                    <a:pt x="34464" y="216477"/>
                  </a:cubicBezTo>
                  <a:cubicBezTo>
                    <a:pt x="34464" y="257743"/>
                    <a:pt x="48289" y="295826"/>
                    <a:pt x="71518" y="326389"/>
                  </a:cubicBezTo>
                  <a:cubicBezTo>
                    <a:pt x="83985" y="289156"/>
                    <a:pt x="119171" y="262239"/>
                    <a:pt x="160544" y="262239"/>
                  </a:cubicBezTo>
                  <a:lnTo>
                    <a:pt x="272411" y="262239"/>
                  </a:lnTo>
                  <a:cubicBezTo>
                    <a:pt x="313788" y="262239"/>
                    <a:pt x="348972" y="289156"/>
                    <a:pt x="361439" y="326389"/>
                  </a:cubicBezTo>
                  <a:cubicBezTo>
                    <a:pt x="384668" y="295826"/>
                    <a:pt x="398493" y="257743"/>
                    <a:pt x="398493" y="216477"/>
                  </a:cubicBezTo>
                  <a:cubicBezTo>
                    <a:pt x="398493" y="116115"/>
                    <a:pt x="316842" y="34464"/>
                    <a:pt x="216477" y="34464"/>
                  </a:cubicBezTo>
                  <a:close/>
                  <a:moveTo>
                    <a:pt x="216477" y="0"/>
                  </a:moveTo>
                  <a:cubicBezTo>
                    <a:pt x="335843" y="0"/>
                    <a:pt x="432957" y="97111"/>
                    <a:pt x="432957" y="216480"/>
                  </a:cubicBezTo>
                  <a:cubicBezTo>
                    <a:pt x="432957" y="335696"/>
                    <a:pt x="336160" y="432957"/>
                    <a:pt x="216477" y="432957"/>
                  </a:cubicBezTo>
                  <a:cubicBezTo>
                    <a:pt x="97042" y="432957"/>
                    <a:pt x="0" y="335749"/>
                    <a:pt x="0" y="216477"/>
                  </a:cubicBezTo>
                  <a:cubicBezTo>
                    <a:pt x="0" y="97111"/>
                    <a:pt x="97111" y="0"/>
                    <a:pt x="216477" y="0"/>
                  </a:cubicBezTo>
                  <a:close/>
                  <a:moveTo>
                    <a:pt x="959902" y="0"/>
                  </a:moveTo>
                  <a:cubicBezTo>
                    <a:pt x="1063212" y="0"/>
                    <a:pt x="1152557" y="73492"/>
                    <a:pt x="1172342" y="174746"/>
                  </a:cubicBezTo>
                  <a:cubicBezTo>
                    <a:pt x="1174168" y="184085"/>
                    <a:pt x="1168075" y="193138"/>
                    <a:pt x="1158735" y="194962"/>
                  </a:cubicBezTo>
                  <a:cubicBezTo>
                    <a:pt x="1149407" y="196794"/>
                    <a:pt x="1140343" y="190696"/>
                    <a:pt x="1138519" y="181356"/>
                  </a:cubicBezTo>
                  <a:cubicBezTo>
                    <a:pt x="1121886" y="96240"/>
                    <a:pt x="1046768" y="34464"/>
                    <a:pt x="959902" y="34464"/>
                  </a:cubicBezTo>
                  <a:cubicBezTo>
                    <a:pt x="859539" y="34464"/>
                    <a:pt x="777886" y="116115"/>
                    <a:pt x="777889" y="216477"/>
                  </a:cubicBezTo>
                  <a:cubicBezTo>
                    <a:pt x="777889" y="257743"/>
                    <a:pt x="791711" y="295826"/>
                    <a:pt x="814942" y="326389"/>
                  </a:cubicBezTo>
                  <a:cubicBezTo>
                    <a:pt x="827409" y="289156"/>
                    <a:pt x="862595" y="262239"/>
                    <a:pt x="903968" y="262239"/>
                  </a:cubicBezTo>
                  <a:lnTo>
                    <a:pt x="1015835" y="262239"/>
                  </a:lnTo>
                  <a:cubicBezTo>
                    <a:pt x="1057185" y="262239"/>
                    <a:pt x="1092353" y="289123"/>
                    <a:pt x="1104838" y="326324"/>
                  </a:cubicBezTo>
                  <a:cubicBezTo>
                    <a:pt x="1120629" y="305634"/>
                    <a:pt x="1132152" y="281413"/>
                    <a:pt x="1137850" y="254852"/>
                  </a:cubicBezTo>
                  <a:cubicBezTo>
                    <a:pt x="1139847" y="245547"/>
                    <a:pt x="1149019" y="239628"/>
                    <a:pt x="1158313" y="241618"/>
                  </a:cubicBezTo>
                  <a:cubicBezTo>
                    <a:pt x="1167618" y="243612"/>
                    <a:pt x="1173544" y="252775"/>
                    <a:pt x="1171547" y="262080"/>
                  </a:cubicBezTo>
                  <a:cubicBezTo>
                    <a:pt x="1150299" y="361133"/>
                    <a:pt x="1062130" y="432955"/>
                    <a:pt x="959902" y="432955"/>
                  </a:cubicBezTo>
                  <a:cubicBezTo>
                    <a:pt x="840931" y="432955"/>
                    <a:pt x="743422" y="336420"/>
                    <a:pt x="743422" y="216477"/>
                  </a:cubicBezTo>
                  <a:cubicBezTo>
                    <a:pt x="743422" y="97111"/>
                    <a:pt x="840536" y="0"/>
                    <a:pt x="959902" y="0"/>
                  </a:cubicBezTo>
                  <a:close/>
                </a:path>
              </a:pathLst>
            </a:custGeom>
            <a:solidFill>
              <a:srgbClr val="DFBD41">
                <a:alpha val="26000"/>
              </a:srgbClr>
            </a:solidFill>
            <a:ln w="18901" cap="flat">
              <a:noFill/>
              <a:prstDash val="solid"/>
              <a:miter/>
            </a:ln>
          </p:spPr>
          <p:txBody>
            <a:bodyPr wrap="square" rtlCol="0" anchor="ctr">
              <a:noAutofit/>
            </a:bodyPr>
            <a:lstStyle/>
            <a:p>
              <a:endParaRPr lang="en-ID"/>
            </a:p>
          </p:txBody>
        </p:sp>
      </p:grpSp>
      <p:grpSp>
        <p:nvGrpSpPr>
          <p:cNvPr id="43" name="Group 42">
            <a:extLst>
              <a:ext uri="{FF2B5EF4-FFF2-40B4-BE49-F238E27FC236}">
                <a16:creationId xmlns:a16="http://schemas.microsoft.com/office/drawing/2014/main" id="{BA55E647-14AA-EF48-BE71-C6AA0DC1CE47}"/>
              </a:ext>
            </a:extLst>
          </p:cNvPr>
          <p:cNvGrpSpPr/>
          <p:nvPr/>
        </p:nvGrpSpPr>
        <p:grpSpPr>
          <a:xfrm>
            <a:off x="6016672" y="5624066"/>
            <a:ext cx="4213645" cy="786568"/>
            <a:chOff x="6851904" y="1222376"/>
            <a:chExt cx="4213645" cy="786568"/>
          </a:xfrm>
        </p:grpSpPr>
        <p:sp>
          <p:nvSpPr>
            <p:cNvPr id="45" name="Rounded Rectangle 3">
              <a:extLst>
                <a:ext uri="{FF2B5EF4-FFF2-40B4-BE49-F238E27FC236}">
                  <a16:creationId xmlns:a16="http://schemas.microsoft.com/office/drawing/2014/main" id="{67A23146-34E2-1446-8C98-15AE0A86A2C2}"/>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ectangle 45">
              <a:extLst>
                <a:ext uri="{FF2B5EF4-FFF2-40B4-BE49-F238E27FC236}">
                  <a16:creationId xmlns:a16="http://schemas.microsoft.com/office/drawing/2014/main" id="{46CF15CC-D549-5649-B7EA-C1DCF2607F0D}"/>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06</a:t>
              </a:r>
            </a:p>
          </p:txBody>
        </p:sp>
        <p:sp>
          <p:nvSpPr>
            <p:cNvPr id="47" name="Rectangle 46">
              <a:extLst>
                <a:ext uri="{FF2B5EF4-FFF2-40B4-BE49-F238E27FC236}">
                  <a16:creationId xmlns:a16="http://schemas.microsoft.com/office/drawing/2014/main" id="{9C9AA76A-DA83-1C48-B8F6-9303F4FEAFA4}"/>
                </a:ext>
              </a:extLst>
            </p:cNvPr>
            <p:cNvSpPr/>
            <p:nvPr/>
          </p:nvSpPr>
          <p:spPr>
            <a:xfrm>
              <a:off x="7851066" y="1397137"/>
              <a:ext cx="2988384" cy="437043"/>
            </a:xfrm>
            <a:prstGeom prst="rect">
              <a:avLst/>
            </a:prstGeom>
          </p:spPr>
          <p:txBody>
            <a:bodyPr wrap="square" anchor="ctr">
              <a:spAutoFit/>
            </a:bodyPr>
            <a:lstStyle/>
            <a:p>
              <a:pPr lvl="0">
                <a:lnSpc>
                  <a:spcPct val="120000"/>
                </a:lnSpc>
                <a:spcBef>
                  <a:spcPts val="0"/>
                </a:spcBef>
                <a:spcAft>
                  <a:spcPts val="0"/>
                </a:spcAft>
                <a:buSzPts val="2200"/>
              </a:pPr>
              <a:r>
                <a:rPr lang="fr-FR" sz="2000" dirty="0">
                  <a:solidFill>
                    <a:schemeClr val="tx1">
                      <a:lumMod val="65000"/>
                      <a:lumOff val="35000"/>
                    </a:schemeClr>
                  </a:solidFill>
                  <a:ea typeface="Open Sans Light" panose="020B0306030504020204" pitchFamily="34" charset="0"/>
                  <a:sym typeface="Montserrat Medium"/>
                </a:rPr>
                <a:t>SALARY/BENEFITS</a:t>
              </a:r>
            </a:p>
          </p:txBody>
        </p:sp>
      </p:grpSp>
    </p:spTree>
    <p:extLst>
      <p:ext uri="{BB962C8B-B14F-4D97-AF65-F5344CB8AC3E}">
        <p14:creationId xmlns:p14="http://schemas.microsoft.com/office/powerpoint/2010/main" val="339967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229999" y="73571"/>
            <a:ext cx="9480043" cy="6664950"/>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3" name="Picture 2" descr="Table&#10;&#10;Description automatically generated">
            <a:extLst>
              <a:ext uri="{FF2B5EF4-FFF2-40B4-BE49-F238E27FC236}">
                <a16:creationId xmlns:a16="http://schemas.microsoft.com/office/drawing/2014/main" id="{91690A85-9894-5B44-8625-E8E42DBFC5E4}"/>
              </a:ext>
            </a:extLst>
          </p:cNvPr>
          <p:cNvPicPr>
            <a:picLocks noChangeAspect="1"/>
          </p:cNvPicPr>
          <p:nvPr/>
        </p:nvPicPr>
        <p:blipFill>
          <a:blip r:embed="rId3"/>
          <a:stretch>
            <a:fillRect/>
          </a:stretch>
        </p:blipFill>
        <p:spPr>
          <a:xfrm>
            <a:off x="1784195" y="214008"/>
            <a:ext cx="8623610" cy="6524513"/>
          </a:xfrm>
          <a:prstGeom prst="rect">
            <a:avLst/>
          </a:prstGeom>
        </p:spPr>
      </p:pic>
    </p:spTree>
    <p:extLst>
      <p:ext uri="{BB962C8B-B14F-4D97-AF65-F5344CB8AC3E}">
        <p14:creationId xmlns:p14="http://schemas.microsoft.com/office/powerpoint/2010/main" val="436615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80">
            <a:extLst>
              <a:ext uri="{FF2B5EF4-FFF2-40B4-BE49-F238E27FC236}">
                <a16:creationId xmlns:a16="http://schemas.microsoft.com/office/drawing/2014/main" id="{82D43BD0-7157-4092-BA1B-E0A01A8BA25C}"/>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8302171" y="1"/>
            <a:ext cx="3889829" cy="6858000"/>
          </a:xfrm>
        </p:spPr>
      </p:pic>
      <p:sp>
        <p:nvSpPr>
          <p:cNvPr id="84" name="Rectangle 83">
            <a:extLst>
              <a:ext uri="{FF2B5EF4-FFF2-40B4-BE49-F238E27FC236}">
                <a16:creationId xmlns:a16="http://schemas.microsoft.com/office/drawing/2014/main" id="{A62C9AB3-4828-45FE-8F28-80372F0EA776}"/>
              </a:ext>
            </a:extLst>
          </p:cNvPr>
          <p:cNvSpPr/>
          <p:nvPr/>
        </p:nvSpPr>
        <p:spPr>
          <a:xfrm>
            <a:off x="8302171" y="-1"/>
            <a:ext cx="1045029"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8" name="Rectangle 7">
            <a:extLst>
              <a:ext uri="{FF2B5EF4-FFF2-40B4-BE49-F238E27FC236}">
                <a16:creationId xmlns:a16="http://schemas.microsoft.com/office/drawing/2014/main" id="{EFB020D5-95EB-4AE1-B626-86CE8774E6C2}"/>
              </a:ext>
            </a:extLst>
          </p:cNvPr>
          <p:cNvSpPr/>
          <p:nvPr/>
        </p:nvSpPr>
        <p:spPr>
          <a:xfrm>
            <a:off x="986964" y="2597817"/>
            <a:ext cx="4552471" cy="1938992"/>
          </a:xfrm>
          <a:prstGeom prst="rect">
            <a:avLst/>
          </a:prstGeom>
        </p:spPr>
        <p:txBody>
          <a:bodyPr wrap="square">
            <a:spAutoFit/>
          </a:bodyPr>
          <a:lstStyle/>
          <a:p>
            <a:r>
              <a:rPr lang="en" sz="40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sym typeface="Montserrat"/>
              </a:rPr>
              <a:t>PERSON SPECIFICATION CHECKLIST</a:t>
            </a:r>
            <a:endParaRPr lang="en-US" sz="40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endParaRPr>
          </a:p>
        </p:txBody>
      </p:sp>
      <p:sp>
        <p:nvSpPr>
          <p:cNvPr id="23" name="TextBox 22">
            <a:extLst>
              <a:ext uri="{FF2B5EF4-FFF2-40B4-BE49-F238E27FC236}">
                <a16:creationId xmlns:a16="http://schemas.microsoft.com/office/drawing/2014/main" id="{9ADCFF6A-3E34-46A2-9FA2-575B2EA6AA19}"/>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lumMod val="65000"/>
                  </a:schemeClr>
                </a:solidFill>
                <a:effectLst/>
                <a:latin typeface="+mj-lt"/>
                <a:ea typeface="Open Sans Extrabold" panose="020B0906030804020204" pitchFamily="34" charset="0"/>
                <a:cs typeface="Arial" panose="020B0604020202020204" pitchFamily="34" charset="0"/>
              </a:rPr>
              <a:pPr algn="ctr">
                <a:lnSpc>
                  <a:spcPct val="100000"/>
                </a:lnSpc>
              </a:pPr>
              <a:t>60</a:t>
            </a:fld>
            <a:endParaRPr lang="id-ID" sz="6000" i="0" dirty="0">
              <a:solidFill>
                <a:schemeClr val="bg1">
                  <a:lumMod val="65000"/>
                </a:schemeClr>
              </a:solidFill>
              <a:effectLst/>
              <a:latin typeface="+mj-lt"/>
              <a:ea typeface="Open Sans Extrabold" panose="020B09060308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B4653EC-72BE-461D-A91F-BEAA2B1ABA43}"/>
              </a:ext>
            </a:extLst>
          </p:cNvPr>
          <p:cNvGrpSpPr/>
          <p:nvPr/>
        </p:nvGrpSpPr>
        <p:grpSpPr>
          <a:xfrm>
            <a:off x="6195347" y="1180885"/>
            <a:ext cx="4213645" cy="786568"/>
            <a:chOff x="6851904" y="1222376"/>
            <a:chExt cx="4213645" cy="786568"/>
          </a:xfrm>
        </p:grpSpPr>
        <p:sp>
          <p:nvSpPr>
            <p:cNvPr id="6" name="Rounded Rectangle 3">
              <a:extLst>
                <a:ext uri="{FF2B5EF4-FFF2-40B4-BE49-F238E27FC236}">
                  <a16:creationId xmlns:a16="http://schemas.microsoft.com/office/drawing/2014/main" id="{3BECEC6B-C10C-4438-BD80-74B4FE911E92}"/>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4E429466-F905-4ED3-90A2-41504A20A3D6}"/>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01</a:t>
              </a:r>
            </a:p>
          </p:txBody>
        </p:sp>
        <p:sp>
          <p:nvSpPr>
            <p:cNvPr id="19" name="Rectangle 18">
              <a:extLst>
                <a:ext uri="{FF2B5EF4-FFF2-40B4-BE49-F238E27FC236}">
                  <a16:creationId xmlns:a16="http://schemas.microsoft.com/office/drawing/2014/main" id="{FEC94A10-9EE3-4AFF-A94D-52CA0362C0B9}"/>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ABILITIES</a:t>
              </a:r>
              <a:endParaRPr lang="en-US" sz="2000" dirty="0">
                <a:solidFill>
                  <a:schemeClr val="tx1">
                    <a:lumMod val="65000"/>
                    <a:lumOff val="35000"/>
                  </a:schemeClr>
                </a:solidFill>
                <a:ea typeface="Open Sans Light" panose="020B0306030504020204" pitchFamily="34" charset="0"/>
              </a:endParaRPr>
            </a:p>
          </p:txBody>
        </p:sp>
      </p:grpSp>
      <p:grpSp>
        <p:nvGrpSpPr>
          <p:cNvPr id="27" name="Group 26">
            <a:extLst>
              <a:ext uri="{FF2B5EF4-FFF2-40B4-BE49-F238E27FC236}">
                <a16:creationId xmlns:a16="http://schemas.microsoft.com/office/drawing/2014/main" id="{DDA93116-6F76-44D5-9B63-AE35503389EF}"/>
              </a:ext>
            </a:extLst>
          </p:cNvPr>
          <p:cNvGrpSpPr/>
          <p:nvPr/>
        </p:nvGrpSpPr>
        <p:grpSpPr>
          <a:xfrm>
            <a:off x="6195347" y="2108301"/>
            <a:ext cx="4213645" cy="786568"/>
            <a:chOff x="6851904" y="1222376"/>
            <a:chExt cx="4213645" cy="786568"/>
          </a:xfrm>
        </p:grpSpPr>
        <p:sp>
          <p:nvSpPr>
            <p:cNvPr id="28" name="Rounded Rectangle 3">
              <a:extLst>
                <a:ext uri="{FF2B5EF4-FFF2-40B4-BE49-F238E27FC236}">
                  <a16:creationId xmlns:a16="http://schemas.microsoft.com/office/drawing/2014/main" id="{989BEF35-4739-4E60-963F-42BD3B827633}"/>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887C287C-B766-4091-BCFE-BD23D060B60B}"/>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02</a:t>
              </a:r>
            </a:p>
          </p:txBody>
        </p:sp>
        <p:sp>
          <p:nvSpPr>
            <p:cNvPr id="30" name="Rectangle 29">
              <a:extLst>
                <a:ext uri="{FF2B5EF4-FFF2-40B4-BE49-F238E27FC236}">
                  <a16:creationId xmlns:a16="http://schemas.microsoft.com/office/drawing/2014/main" id="{0DD079D6-36E5-4AAF-B32A-806895342F9B}"/>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QUALIFICATIONS</a:t>
              </a:r>
              <a:endParaRPr lang="en-US" sz="2000" dirty="0">
                <a:solidFill>
                  <a:schemeClr val="tx1">
                    <a:lumMod val="65000"/>
                    <a:lumOff val="35000"/>
                  </a:schemeClr>
                </a:solidFill>
                <a:ea typeface="Open Sans Light" panose="020B0306030504020204" pitchFamily="34" charset="0"/>
              </a:endParaRPr>
            </a:p>
          </p:txBody>
        </p:sp>
      </p:grpSp>
      <p:grpSp>
        <p:nvGrpSpPr>
          <p:cNvPr id="31" name="Group 30">
            <a:extLst>
              <a:ext uri="{FF2B5EF4-FFF2-40B4-BE49-F238E27FC236}">
                <a16:creationId xmlns:a16="http://schemas.microsoft.com/office/drawing/2014/main" id="{078FA155-5C06-4A1B-9AD5-041EB8F8A7D0}"/>
              </a:ext>
            </a:extLst>
          </p:cNvPr>
          <p:cNvGrpSpPr/>
          <p:nvPr/>
        </p:nvGrpSpPr>
        <p:grpSpPr>
          <a:xfrm>
            <a:off x="6195347" y="3035717"/>
            <a:ext cx="4213645" cy="786568"/>
            <a:chOff x="6851904" y="1222376"/>
            <a:chExt cx="4213645" cy="786568"/>
          </a:xfrm>
        </p:grpSpPr>
        <p:sp>
          <p:nvSpPr>
            <p:cNvPr id="32" name="Rounded Rectangle 3">
              <a:extLst>
                <a:ext uri="{FF2B5EF4-FFF2-40B4-BE49-F238E27FC236}">
                  <a16:creationId xmlns:a16="http://schemas.microsoft.com/office/drawing/2014/main" id="{64417F34-2D3C-4735-AB58-94B6363E2469}"/>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id="{39A9D9B9-4830-41F0-90A1-E1264653BF5E}"/>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03</a:t>
              </a:r>
            </a:p>
          </p:txBody>
        </p:sp>
        <p:sp>
          <p:nvSpPr>
            <p:cNvPr id="34" name="Rectangle 33">
              <a:extLst>
                <a:ext uri="{FF2B5EF4-FFF2-40B4-BE49-F238E27FC236}">
                  <a16:creationId xmlns:a16="http://schemas.microsoft.com/office/drawing/2014/main" id="{B605E7C0-13A4-485F-BE81-26C4B28DA620}"/>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EXPERIENCE</a:t>
              </a:r>
              <a:endParaRPr lang="en-US" sz="2000" dirty="0">
                <a:solidFill>
                  <a:schemeClr val="tx1">
                    <a:lumMod val="65000"/>
                    <a:lumOff val="35000"/>
                  </a:schemeClr>
                </a:solidFill>
                <a:ea typeface="Open Sans Light" panose="020B0306030504020204" pitchFamily="34" charset="0"/>
              </a:endParaRPr>
            </a:p>
          </p:txBody>
        </p:sp>
      </p:grpSp>
      <p:grpSp>
        <p:nvGrpSpPr>
          <p:cNvPr id="35" name="Group 34">
            <a:extLst>
              <a:ext uri="{FF2B5EF4-FFF2-40B4-BE49-F238E27FC236}">
                <a16:creationId xmlns:a16="http://schemas.microsoft.com/office/drawing/2014/main" id="{761A401D-407A-480B-B75B-E5F94507B7D1}"/>
              </a:ext>
            </a:extLst>
          </p:cNvPr>
          <p:cNvGrpSpPr/>
          <p:nvPr/>
        </p:nvGrpSpPr>
        <p:grpSpPr>
          <a:xfrm>
            <a:off x="6195347" y="3963133"/>
            <a:ext cx="4213645" cy="786568"/>
            <a:chOff x="6851904" y="1222376"/>
            <a:chExt cx="4213645" cy="786568"/>
          </a:xfrm>
        </p:grpSpPr>
        <p:sp>
          <p:nvSpPr>
            <p:cNvPr id="36" name="Rounded Rectangle 3">
              <a:extLst>
                <a:ext uri="{FF2B5EF4-FFF2-40B4-BE49-F238E27FC236}">
                  <a16:creationId xmlns:a16="http://schemas.microsoft.com/office/drawing/2014/main" id="{5F39CAE0-0F05-4CEA-9D3C-D787A11EFBE7}"/>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9ED9EF16-63A3-4E85-AE40-95490808C0DC}"/>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04</a:t>
              </a:r>
            </a:p>
          </p:txBody>
        </p:sp>
        <p:sp>
          <p:nvSpPr>
            <p:cNvPr id="38" name="Rectangle 37">
              <a:extLst>
                <a:ext uri="{FF2B5EF4-FFF2-40B4-BE49-F238E27FC236}">
                  <a16:creationId xmlns:a16="http://schemas.microsoft.com/office/drawing/2014/main" id="{64DEDE31-6AA1-46A6-A229-DE502171CDFE}"/>
                </a:ext>
              </a:extLst>
            </p:cNvPr>
            <p:cNvSpPr/>
            <p:nvPr/>
          </p:nvSpPr>
          <p:spPr>
            <a:xfrm>
              <a:off x="7851066" y="1399382"/>
              <a:ext cx="2988384" cy="432554"/>
            </a:xfrm>
            <a:prstGeom prst="rect">
              <a:avLst/>
            </a:prstGeom>
          </p:spPr>
          <p:txBody>
            <a:bodyPr wrap="square" anchor="ctr">
              <a:spAutoFit/>
            </a:bodyPr>
            <a:lstStyle/>
            <a:p>
              <a:pPr>
                <a:lnSpc>
                  <a:spcPct val="120000"/>
                </a:lnSpc>
              </a:pPr>
              <a:r>
                <a:rPr lang="fr-FR" sz="2000" dirty="0">
                  <a:solidFill>
                    <a:schemeClr val="tx1">
                      <a:lumMod val="65000"/>
                      <a:lumOff val="35000"/>
                    </a:schemeClr>
                  </a:solidFill>
                  <a:ea typeface="Open Sans Light" panose="020B0306030504020204" pitchFamily="34" charset="0"/>
                  <a:sym typeface="Montserrat Medium"/>
                </a:rPr>
                <a:t>CHARACTER TRAITS</a:t>
              </a:r>
              <a:endParaRPr lang="en-US" sz="2000" dirty="0">
                <a:solidFill>
                  <a:schemeClr val="tx1">
                    <a:lumMod val="65000"/>
                    <a:lumOff val="35000"/>
                  </a:schemeClr>
                </a:solidFill>
                <a:ea typeface="Open Sans Light" panose="020B0306030504020204" pitchFamily="34" charset="0"/>
              </a:endParaRPr>
            </a:p>
          </p:txBody>
        </p:sp>
      </p:grpSp>
      <p:grpSp>
        <p:nvGrpSpPr>
          <p:cNvPr id="39" name="Group 38">
            <a:extLst>
              <a:ext uri="{FF2B5EF4-FFF2-40B4-BE49-F238E27FC236}">
                <a16:creationId xmlns:a16="http://schemas.microsoft.com/office/drawing/2014/main" id="{1253B5FB-7CD4-4B82-9DF3-9679DEA183B7}"/>
              </a:ext>
            </a:extLst>
          </p:cNvPr>
          <p:cNvGrpSpPr/>
          <p:nvPr/>
        </p:nvGrpSpPr>
        <p:grpSpPr>
          <a:xfrm>
            <a:off x="6195347" y="4890548"/>
            <a:ext cx="4213645" cy="786568"/>
            <a:chOff x="6851904" y="1222376"/>
            <a:chExt cx="4213645" cy="786568"/>
          </a:xfrm>
        </p:grpSpPr>
        <p:sp>
          <p:nvSpPr>
            <p:cNvPr id="40" name="Rounded Rectangle 3">
              <a:extLst>
                <a:ext uri="{FF2B5EF4-FFF2-40B4-BE49-F238E27FC236}">
                  <a16:creationId xmlns:a16="http://schemas.microsoft.com/office/drawing/2014/main" id="{C168A562-6D3F-432B-8CAD-464C45358622}"/>
                </a:ext>
              </a:extLst>
            </p:cNvPr>
            <p:cNvSpPr/>
            <p:nvPr/>
          </p:nvSpPr>
          <p:spPr>
            <a:xfrm>
              <a:off x="6851904" y="1222376"/>
              <a:ext cx="4213645" cy="78656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id="{A1DF20D6-511F-4DAC-8E9E-F87BBD3B127F}"/>
                </a:ext>
              </a:extLst>
            </p:cNvPr>
            <p:cNvSpPr/>
            <p:nvPr/>
          </p:nvSpPr>
          <p:spPr>
            <a:xfrm>
              <a:off x="7031685" y="1318334"/>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05</a:t>
              </a:r>
            </a:p>
          </p:txBody>
        </p:sp>
        <p:sp>
          <p:nvSpPr>
            <p:cNvPr id="42" name="Rectangle 41">
              <a:extLst>
                <a:ext uri="{FF2B5EF4-FFF2-40B4-BE49-F238E27FC236}">
                  <a16:creationId xmlns:a16="http://schemas.microsoft.com/office/drawing/2014/main" id="{FDE3CBE9-FFEE-49A9-9250-859EC2D9FFBE}"/>
                </a:ext>
              </a:extLst>
            </p:cNvPr>
            <p:cNvSpPr/>
            <p:nvPr/>
          </p:nvSpPr>
          <p:spPr>
            <a:xfrm>
              <a:off x="7851066" y="1397137"/>
              <a:ext cx="2988384" cy="437043"/>
            </a:xfrm>
            <a:prstGeom prst="rect">
              <a:avLst/>
            </a:prstGeom>
          </p:spPr>
          <p:txBody>
            <a:bodyPr wrap="square" anchor="ctr">
              <a:spAutoFit/>
            </a:bodyPr>
            <a:lstStyle/>
            <a:p>
              <a:pPr lvl="0">
                <a:lnSpc>
                  <a:spcPct val="120000"/>
                </a:lnSpc>
                <a:spcBef>
                  <a:spcPts val="0"/>
                </a:spcBef>
                <a:spcAft>
                  <a:spcPts val="0"/>
                </a:spcAft>
                <a:buSzPts val="2200"/>
              </a:pPr>
              <a:r>
                <a:rPr lang="fr-FR" sz="2000" dirty="0">
                  <a:solidFill>
                    <a:schemeClr val="tx1">
                      <a:lumMod val="65000"/>
                      <a:lumOff val="35000"/>
                    </a:schemeClr>
                  </a:solidFill>
                  <a:ea typeface="Open Sans Light" panose="020B0306030504020204" pitchFamily="34" charset="0"/>
                  <a:sym typeface="Montserrat Medium"/>
                </a:rPr>
                <a:t>ACHIEVEMENTS</a:t>
              </a:r>
            </a:p>
          </p:txBody>
        </p:sp>
      </p:grpSp>
      <p:grpSp>
        <p:nvGrpSpPr>
          <p:cNvPr id="78" name="Group 77">
            <a:extLst>
              <a:ext uri="{FF2B5EF4-FFF2-40B4-BE49-F238E27FC236}">
                <a16:creationId xmlns:a16="http://schemas.microsoft.com/office/drawing/2014/main" id="{F1C69022-FF87-4550-AED2-A4B72EF4FBAF}"/>
              </a:ext>
            </a:extLst>
          </p:cNvPr>
          <p:cNvGrpSpPr/>
          <p:nvPr/>
        </p:nvGrpSpPr>
        <p:grpSpPr>
          <a:xfrm>
            <a:off x="0" y="1"/>
            <a:ext cx="2298700" cy="2124005"/>
            <a:chOff x="0" y="1"/>
            <a:chExt cx="2298700" cy="2124005"/>
          </a:xfrm>
        </p:grpSpPr>
        <p:sp>
          <p:nvSpPr>
            <p:cNvPr id="44" name="Rectangle 43">
              <a:extLst>
                <a:ext uri="{FF2B5EF4-FFF2-40B4-BE49-F238E27FC236}">
                  <a16:creationId xmlns:a16="http://schemas.microsoft.com/office/drawing/2014/main" id="{2529ECF5-433A-46CF-B223-81865446FD83}"/>
                </a:ext>
              </a:extLst>
            </p:cNvPr>
            <p:cNvSpPr/>
            <p:nvPr/>
          </p:nvSpPr>
          <p:spPr>
            <a:xfrm>
              <a:off x="0" y="1"/>
              <a:ext cx="2298700" cy="2124005"/>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77" name="Freeform: Shape 76">
              <a:extLst>
                <a:ext uri="{FF2B5EF4-FFF2-40B4-BE49-F238E27FC236}">
                  <a16:creationId xmlns:a16="http://schemas.microsoft.com/office/drawing/2014/main" id="{D3DFF8B0-8759-4725-96AD-E46846843E18}"/>
                </a:ext>
              </a:extLst>
            </p:cNvPr>
            <p:cNvSpPr/>
            <p:nvPr/>
          </p:nvSpPr>
          <p:spPr>
            <a:xfrm>
              <a:off x="561159" y="473812"/>
              <a:ext cx="1176379" cy="1176379"/>
            </a:xfrm>
            <a:custGeom>
              <a:avLst/>
              <a:gdLst>
                <a:gd name="connsiteX0" fmla="*/ 903966 w 1176379"/>
                <a:gd name="connsiteY0" fmla="*/ 1040130 h 1176379"/>
                <a:gd name="connsiteX1" fmla="*/ 844554 w 1176379"/>
                <a:gd name="connsiteY1" fmla="*/ 1100587 h 1176379"/>
                <a:gd name="connsiteX2" fmla="*/ 1075247 w 1176379"/>
                <a:gd name="connsiteY2" fmla="*/ 1100587 h 1176379"/>
                <a:gd name="connsiteX3" fmla="*/ 1015833 w 1176379"/>
                <a:gd name="connsiteY3" fmla="*/ 1040130 h 1176379"/>
                <a:gd name="connsiteX4" fmla="*/ 160544 w 1176379"/>
                <a:gd name="connsiteY4" fmla="*/ 1040128 h 1176379"/>
                <a:gd name="connsiteX5" fmla="*/ 101132 w 1176379"/>
                <a:gd name="connsiteY5" fmla="*/ 1100585 h 1176379"/>
                <a:gd name="connsiteX6" fmla="*/ 331825 w 1176379"/>
                <a:gd name="connsiteY6" fmla="*/ 1100585 h 1176379"/>
                <a:gd name="connsiteX7" fmla="*/ 272411 w 1176379"/>
                <a:gd name="connsiteY7" fmla="*/ 1040128 h 1176379"/>
                <a:gd name="connsiteX8" fmla="*/ 479763 w 1176379"/>
                <a:gd name="connsiteY8" fmla="*/ 942670 h 1176379"/>
                <a:gd name="connsiteX9" fmla="*/ 696617 w 1176379"/>
                <a:gd name="connsiteY9" fmla="*/ 942670 h 1176379"/>
                <a:gd name="connsiteX10" fmla="*/ 713849 w 1176379"/>
                <a:gd name="connsiteY10" fmla="*/ 959902 h 1176379"/>
                <a:gd name="connsiteX11" fmla="*/ 696617 w 1176379"/>
                <a:gd name="connsiteY11" fmla="*/ 977134 h 1176379"/>
                <a:gd name="connsiteX12" fmla="*/ 479763 w 1176379"/>
                <a:gd name="connsiteY12" fmla="*/ 977134 h 1176379"/>
                <a:gd name="connsiteX13" fmla="*/ 462531 w 1176379"/>
                <a:gd name="connsiteY13" fmla="*/ 959902 h 1176379"/>
                <a:gd name="connsiteX14" fmla="*/ 479763 w 1176379"/>
                <a:gd name="connsiteY14" fmla="*/ 942670 h 1176379"/>
                <a:gd name="connsiteX15" fmla="*/ 959901 w 1176379"/>
                <a:gd name="connsiteY15" fmla="*/ 843129 h 1176379"/>
                <a:gd name="connsiteX16" fmla="*/ 924698 w 1176379"/>
                <a:gd name="connsiteY16" fmla="*/ 857686 h 1176379"/>
                <a:gd name="connsiteX17" fmla="*/ 924700 w 1176379"/>
                <a:gd name="connsiteY17" fmla="*/ 928092 h 1176379"/>
                <a:gd name="connsiteX18" fmla="*/ 995106 w 1176379"/>
                <a:gd name="connsiteY18" fmla="*/ 928090 h 1176379"/>
                <a:gd name="connsiteX19" fmla="*/ 995104 w 1176379"/>
                <a:gd name="connsiteY19" fmla="*/ 857686 h 1176379"/>
                <a:gd name="connsiteX20" fmla="*/ 959901 w 1176379"/>
                <a:gd name="connsiteY20" fmla="*/ 843129 h 1176379"/>
                <a:gd name="connsiteX21" fmla="*/ 216476 w 1176379"/>
                <a:gd name="connsiteY21" fmla="*/ 843128 h 1176379"/>
                <a:gd name="connsiteX22" fmla="*/ 181272 w 1176379"/>
                <a:gd name="connsiteY22" fmla="*/ 857685 h 1176379"/>
                <a:gd name="connsiteX23" fmla="*/ 181275 w 1176379"/>
                <a:gd name="connsiteY23" fmla="*/ 928089 h 1176379"/>
                <a:gd name="connsiteX24" fmla="*/ 251678 w 1176379"/>
                <a:gd name="connsiteY24" fmla="*/ 928089 h 1176379"/>
                <a:gd name="connsiteX25" fmla="*/ 251676 w 1176379"/>
                <a:gd name="connsiteY25" fmla="*/ 857685 h 1176379"/>
                <a:gd name="connsiteX26" fmla="*/ 216476 w 1176379"/>
                <a:gd name="connsiteY26" fmla="*/ 843128 h 1176379"/>
                <a:gd name="connsiteX27" fmla="*/ 216475 w 1176379"/>
                <a:gd name="connsiteY27" fmla="*/ 808681 h 1176379"/>
                <a:gd name="connsiteX28" fmla="*/ 276045 w 1176379"/>
                <a:gd name="connsiteY28" fmla="*/ 833314 h 1176379"/>
                <a:gd name="connsiteX29" fmla="*/ 276047 w 1176379"/>
                <a:gd name="connsiteY29" fmla="*/ 833314 h 1176379"/>
                <a:gd name="connsiteX30" fmla="*/ 276047 w 1176379"/>
                <a:gd name="connsiteY30" fmla="*/ 952460 h 1176379"/>
                <a:gd name="connsiteX31" fmla="*/ 156906 w 1176379"/>
                <a:gd name="connsiteY31" fmla="*/ 952460 h 1176379"/>
                <a:gd name="connsiteX32" fmla="*/ 156904 w 1176379"/>
                <a:gd name="connsiteY32" fmla="*/ 833314 h 1176379"/>
                <a:gd name="connsiteX33" fmla="*/ 216475 w 1176379"/>
                <a:gd name="connsiteY33" fmla="*/ 808681 h 1176379"/>
                <a:gd name="connsiteX34" fmla="*/ 959902 w 1176379"/>
                <a:gd name="connsiteY34" fmla="*/ 808681 h 1176379"/>
                <a:gd name="connsiteX35" fmla="*/ 1019472 w 1176379"/>
                <a:gd name="connsiteY35" fmla="*/ 833315 h 1176379"/>
                <a:gd name="connsiteX36" fmla="*/ 1019475 w 1176379"/>
                <a:gd name="connsiteY36" fmla="*/ 952460 h 1176379"/>
                <a:gd name="connsiteX37" fmla="*/ 900331 w 1176379"/>
                <a:gd name="connsiteY37" fmla="*/ 952460 h 1176379"/>
                <a:gd name="connsiteX38" fmla="*/ 900329 w 1176379"/>
                <a:gd name="connsiteY38" fmla="*/ 833317 h 1176379"/>
                <a:gd name="connsiteX39" fmla="*/ 959902 w 1176379"/>
                <a:gd name="connsiteY39" fmla="*/ 808681 h 1176379"/>
                <a:gd name="connsiteX40" fmla="*/ 959904 w 1176379"/>
                <a:gd name="connsiteY40" fmla="*/ 777886 h 1176379"/>
                <a:gd name="connsiteX41" fmla="*/ 777889 w 1176379"/>
                <a:gd name="connsiteY41" fmla="*/ 959902 h 1176379"/>
                <a:gd name="connsiteX42" fmla="*/ 814945 w 1176379"/>
                <a:gd name="connsiteY42" fmla="*/ 1069813 h 1176379"/>
                <a:gd name="connsiteX43" fmla="*/ 903968 w 1176379"/>
                <a:gd name="connsiteY43" fmla="*/ 1005663 h 1176379"/>
                <a:gd name="connsiteX44" fmla="*/ 1015835 w 1176379"/>
                <a:gd name="connsiteY44" fmla="*/ 1005663 h 1176379"/>
                <a:gd name="connsiteX45" fmla="*/ 1104861 w 1176379"/>
                <a:gd name="connsiteY45" fmla="*/ 1069813 h 1176379"/>
                <a:gd name="connsiteX46" fmla="*/ 1141917 w 1176379"/>
                <a:gd name="connsiteY46" fmla="*/ 959902 h 1176379"/>
                <a:gd name="connsiteX47" fmla="*/ 959904 w 1176379"/>
                <a:gd name="connsiteY47" fmla="*/ 777886 h 1176379"/>
                <a:gd name="connsiteX48" fmla="*/ 172809 w 1176379"/>
                <a:gd name="connsiteY48" fmla="*/ 747831 h 1176379"/>
                <a:gd name="connsiteX49" fmla="*/ 193152 w 1176379"/>
                <a:gd name="connsiteY49" fmla="*/ 761254 h 1176379"/>
                <a:gd name="connsiteX50" fmla="*/ 179729 w 1176379"/>
                <a:gd name="connsiteY50" fmla="*/ 781597 h 1176379"/>
                <a:gd name="connsiteX51" fmla="*/ 34464 w 1176379"/>
                <a:gd name="connsiteY51" fmla="*/ 959902 h 1176379"/>
                <a:gd name="connsiteX52" fmla="*/ 71518 w 1176379"/>
                <a:gd name="connsiteY52" fmla="*/ 1069813 h 1176379"/>
                <a:gd name="connsiteX53" fmla="*/ 160544 w 1176379"/>
                <a:gd name="connsiteY53" fmla="*/ 1005663 h 1176379"/>
                <a:gd name="connsiteX54" fmla="*/ 272411 w 1176379"/>
                <a:gd name="connsiteY54" fmla="*/ 1005663 h 1176379"/>
                <a:gd name="connsiteX55" fmla="*/ 361437 w 1176379"/>
                <a:gd name="connsiteY55" fmla="*/ 1069813 h 1176379"/>
                <a:gd name="connsiteX56" fmla="*/ 398493 w 1176379"/>
                <a:gd name="connsiteY56" fmla="*/ 959902 h 1176379"/>
                <a:gd name="connsiteX57" fmla="*/ 253225 w 1176379"/>
                <a:gd name="connsiteY57" fmla="*/ 781597 h 1176379"/>
                <a:gd name="connsiteX58" fmla="*/ 239803 w 1176379"/>
                <a:gd name="connsiteY58" fmla="*/ 761254 h 1176379"/>
                <a:gd name="connsiteX59" fmla="*/ 260146 w 1176379"/>
                <a:gd name="connsiteY59" fmla="*/ 747831 h 1176379"/>
                <a:gd name="connsiteX60" fmla="*/ 432957 w 1176379"/>
                <a:gd name="connsiteY60" fmla="*/ 959902 h 1176379"/>
                <a:gd name="connsiteX61" fmla="*/ 216477 w 1176379"/>
                <a:gd name="connsiteY61" fmla="*/ 1176379 h 1176379"/>
                <a:gd name="connsiteX62" fmla="*/ 0 w 1176379"/>
                <a:gd name="connsiteY62" fmla="*/ 959902 h 1176379"/>
                <a:gd name="connsiteX63" fmla="*/ 172809 w 1176379"/>
                <a:gd name="connsiteY63" fmla="*/ 747831 h 1176379"/>
                <a:gd name="connsiteX64" fmla="*/ 959902 w 1176379"/>
                <a:gd name="connsiteY64" fmla="*/ 743422 h 1176379"/>
                <a:gd name="connsiteX65" fmla="*/ 1176379 w 1176379"/>
                <a:gd name="connsiteY65" fmla="*/ 959902 h 1176379"/>
                <a:gd name="connsiteX66" fmla="*/ 959902 w 1176379"/>
                <a:gd name="connsiteY66" fmla="*/ 1176379 h 1176379"/>
                <a:gd name="connsiteX67" fmla="*/ 743422 w 1176379"/>
                <a:gd name="connsiteY67" fmla="*/ 959902 h 1176379"/>
                <a:gd name="connsiteX68" fmla="*/ 959902 w 1176379"/>
                <a:gd name="connsiteY68" fmla="*/ 743422 h 1176379"/>
                <a:gd name="connsiteX69" fmla="*/ 588191 w 1176379"/>
                <a:gd name="connsiteY69" fmla="*/ 530681 h 1176379"/>
                <a:gd name="connsiteX70" fmla="*/ 530681 w 1176379"/>
                <a:gd name="connsiteY70" fmla="*/ 588188 h 1176379"/>
                <a:gd name="connsiteX71" fmla="*/ 588191 w 1176379"/>
                <a:gd name="connsiteY71" fmla="*/ 645698 h 1176379"/>
                <a:gd name="connsiteX72" fmla="*/ 645698 w 1176379"/>
                <a:gd name="connsiteY72" fmla="*/ 588188 h 1176379"/>
                <a:gd name="connsiteX73" fmla="*/ 588191 w 1176379"/>
                <a:gd name="connsiteY73" fmla="*/ 530681 h 1176379"/>
                <a:gd name="connsiteX74" fmla="*/ 588191 w 1176379"/>
                <a:gd name="connsiteY74" fmla="*/ 496217 h 1176379"/>
                <a:gd name="connsiteX75" fmla="*/ 680162 w 1176379"/>
                <a:gd name="connsiteY75" fmla="*/ 588188 h 1176379"/>
                <a:gd name="connsiteX76" fmla="*/ 588191 w 1176379"/>
                <a:gd name="connsiteY76" fmla="*/ 680162 h 1176379"/>
                <a:gd name="connsiteX77" fmla="*/ 496217 w 1176379"/>
                <a:gd name="connsiteY77" fmla="*/ 588188 h 1176379"/>
                <a:gd name="connsiteX78" fmla="*/ 588191 w 1176379"/>
                <a:gd name="connsiteY78" fmla="*/ 496217 h 1176379"/>
                <a:gd name="connsiteX79" fmla="*/ 959899 w 1176379"/>
                <a:gd name="connsiteY79" fmla="*/ 462529 h 1176379"/>
                <a:gd name="connsiteX80" fmla="*/ 977131 w 1176379"/>
                <a:gd name="connsiteY80" fmla="*/ 479761 h 1176379"/>
                <a:gd name="connsiteX81" fmla="*/ 977131 w 1176379"/>
                <a:gd name="connsiteY81" fmla="*/ 696615 h 1176379"/>
                <a:gd name="connsiteX82" fmla="*/ 959899 w 1176379"/>
                <a:gd name="connsiteY82" fmla="*/ 713847 h 1176379"/>
                <a:gd name="connsiteX83" fmla="*/ 942667 w 1176379"/>
                <a:gd name="connsiteY83" fmla="*/ 696615 h 1176379"/>
                <a:gd name="connsiteX84" fmla="*/ 942667 w 1176379"/>
                <a:gd name="connsiteY84" fmla="*/ 479761 h 1176379"/>
                <a:gd name="connsiteX85" fmla="*/ 959899 w 1176379"/>
                <a:gd name="connsiteY85" fmla="*/ 462529 h 1176379"/>
                <a:gd name="connsiteX86" fmla="*/ 216477 w 1176379"/>
                <a:gd name="connsiteY86" fmla="*/ 462529 h 1176379"/>
                <a:gd name="connsiteX87" fmla="*/ 233709 w 1176379"/>
                <a:gd name="connsiteY87" fmla="*/ 479761 h 1176379"/>
                <a:gd name="connsiteX88" fmla="*/ 233709 w 1176379"/>
                <a:gd name="connsiteY88" fmla="*/ 696615 h 1176379"/>
                <a:gd name="connsiteX89" fmla="*/ 216477 w 1176379"/>
                <a:gd name="connsiteY89" fmla="*/ 713847 h 1176379"/>
                <a:gd name="connsiteX90" fmla="*/ 199245 w 1176379"/>
                <a:gd name="connsiteY90" fmla="*/ 696615 h 1176379"/>
                <a:gd name="connsiteX91" fmla="*/ 199245 w 1176379"/>
                <a:gd name="connsiteY91" fmla="*/ 479761 h 1176379"/>
                <a:gd name="connsiteX92" fmla="*/ 216477 w 1176379"/>
                <a:gd name="connsiteY92" fmla="*/ 462529 h 1176379"/>
                <a:gd name="connsiteX93" fmla="*/ 566204 w 1176379"/>
                <a:gd name="connsiteY93" fmla="*/ 408209 h 1176379"/>
                <a:gd name="connsiteX94" fmla="*/ 566204 w 1176379"/>
                <a:gd name="connsiteY94" fmla="*/ 438668 h 1176379"/>
                <a:gd name="connsiteX95" fmla="*/ 545425 w 1176379"/>
                <a:gd name="connsiteY95" fmla="*/ 468197 h 1176379"/>
                <a:gd name="connsiteX96" fmla="*/ 533603 w 1176379"/>
                <a:gd name="connsiteY96" fmla="*/ 473094 h 1176379"/>
                <a:gd name="connsiteX97" fmla="*/ 498011 w 1176379"/>
                <a:gd name="connsiteY97" fmla="*/ 466918 h 1176379"/>
                <a:gd name="connsiteX98" fmla="*/ 476473 w 1176379"/>
                <a:gd name="connsiteY98" fmla="*/ 445377 h 1176379"/>
                <a:gd name="connsiteX99" fmla="*/ 445379 w 1176379"/>
                <a:gd name="connsiteY99" fmla="*/ 476471 h 1176379"/>
                <a:gd name="connsiteX100" fmla="*/ 466917 w 1176379"/>
                <a:gd name="connsiteY100" fmla="*/ 498009 h 1176379"/>
                <a:gd name="connsiteX101" fmla="*/ 473100 w 1176379"/>
                <a:gd name="connsiteY101" fmla="*/ 533592 h 1176379"/>
                <a:gd name="connsiteX102" fmla="*/ 468199 w 1176379"/>
                <a:gd name="connsiteY102" fmla="*/ 545425 h 1176379"/>
                <a:gd name="connsiteX103" fmla="*/ 438668 w 1176379"/>
                <a:gd name="connsiteY103" fmla="*/ 566200 h 1176379"/>
                <a:gd name="connsiteX104" fmla="*/ 408208 w 1176379"/>
                <a:gd name="connsiteY104" fmla="*/ 566200 h 1176379"/>
                <a:gd name="connsiteX105" fmla="*/ 408208 w 1176379"/>
                <a:gd name="connsiteY105" fmla="*/ 610177 h 1176379"/>
                <a:gd name="connsiteX106" fmla="*/ 438668 w 1176379"/>
                <a:gd name="connsiteY106" fmla="*/ 610177 h 1176379"/>
                <a:gd name="connsiteX107" fmla="*/ 468199 w 1176379"/>
                <a:gd name="connsiteY107" fmla="*/ 630954 h 1176379"/>
                <a:gd name="connsiteX108" fmla="*/ 473098 w 1176379"/>
                <a:gd name="connsiteY108" fmla="*/ 642777 h 1176379"/>
                <a:gd name="connsiteX109" fmla="*/ 466922 w 1176379"/>
                <a:gd name="connsiteY109" fmla="*/ 678363 h 1176379"/>
                <a:gd name="connsiteX110" fmla="*/ 445379 w 1176379"/>
                <a:gd name="connsiteY110" fmla="*/ 699906 h 1176379"/>
                <a:gd name="connsiteX111" fmla="*/ 476473 w 1176379"/>
                <a:gd name="connsiteY111" fmla="*/ 730999 h 1176379"/>
                <a:gd name="connsiteX112" fmla="*/ 498011 w 1176379"/>
                <a:gd name="connsiteY112" fmla="*/ 709459 h 1176379"/>
                <a:gd name="connsiteX113" fmla="*/ 533594 w 1176379"/>
                <a:gd name="connsiteY113" fmla="*/ 703278 h 1176379"/>
                <a:gd name="connsiteX114" fmla="*/ 545427 w 1176379"/>
                <a:gd name="connsiteY114" fmla="*/ 708182 h 1176379"/>
                <a:gd name="connsiteX115" fmla="*/ 566202 w 1176379"/>
                <a:gd name="connsiteY115" fmla="*/ 737708 h 1176379"/>
                <a:gd name="connsiteX116" fmla="*/ 566202 w 1176379"/>
                <a:gd name="connsiteY116" fmla="*/ 768170 h 1176379"/>
                <a:gd name="connsiteX117" fmla="*/ 610178 w 1176379"/>
                <a:gd name="connsiteY117" fmla="*/ 768170 h 1176379"/>
                <a:gd name="connsiteX118" fmla="*/ 610178 w 1176379"/>
                <a:gd name="connsiteY118" fmla="*/ 737708 h 1176379"/>
                <a:gd name="connsiteX119" fmla="*/ 630960 w 1176379"/>
                <a:gd name="connsiteY119" fmla="*/ 708177 h 1176379"/>
                <a:gd name="connsiteX120" fmla="*/ 642782 w 1176379"/>
                <a:gd name="connsiteY120" fmla="*/ 703281 h 1176379"/>
                <a:gd name="connsiteX121" fmla="*/ 678367 w 1176379"/>
                <a:gd name="connsiteY121" fmla="*/ 709457 h 1176379"/>
                <a:gd name="connsiteX122" fmla="*/ 699910 w 1176379"/>
                <a:gd name="connsiteY122" fmla="*/ 730999 h 1176379"/>
                <a:gd name="connsiteX123" fmla="*/ 731003 w 1176379"/>
                <a:gd name="connsiteY123" fmla="*/ 699906 h 1176379"/>
                <a:gd name="connsiteX124" fmla="*/ 709465 w 1176379"/>
                <a:gd name="connsiteY124" fmla="*/ 678368 h 1176379"/>
                <a:gd name="connsiteX125" fmla="*/ 703283 w 1176379"/>
                <a:gd name="connsiteY125" fmla="*/ 642784 h 1176379"/>
                <a:gd name="connsiteX126" fmla="*/ 708186 w 1176379"/>
                <a:gd name="connsiteY126" fmla="*/ 630952 h 1176379"/>
                <a:gd name="connsiteX127" fmla="*/ 737712 w 1176379"/>
                <a:gd name="connsiteY127" fmla="*/ 610177 h 1176379"/>
                <a:gd name="connsiteX128" fmla="*/ 768174 w 1176379"/>
                <a:gd name="connsiteY128" fmla="*/ 610177 h 1176379"/>
                <a:gd name="connsiteX129" fmla="*/ 768174 w 1176379"/>
                <a:gd name="connsiteY129" fmla="*/ 566200 h 1176379"/>
                <a:gd name="connsiteX130" fmla="*/ 737715 w 1176379"/>
                <a:gd name="connsiteY130" fmla="*/ 566200 h 1176379"/>
                <a:gd name="connsiteX131" fmla="*/ 708183 w 1176379"/>
                <a:gd name="connsiteY131" fmla="*/ 545420 h 1176379"/>
                <a:gd name="connsiteX132" fmla="*/ 703283 w 1176379"/>
                <a:gd name="connsiteY132" fmla="*/ 533592 h 1176379"/>
                <a:gd name="connsiteX133" fmla="*/ 709463 w 1176379"/>
                <a:gd name="connsiteY133" fmla="*/ 498009 h 1176379"/>
                <a:gd name="connsiteX134" fmla="*/ 731003 w 1176379"/>
                <a:gd name="connsiteY134" fmla="*/ 476471 h 1176379"/>
                <a:gd name="connsiteX135" fmla="*/ 699910 w 1176379"/>
                <a:gd name="connsiteY135" fmla="*/ 445377 h 1176379"/>
                <a:gd name="connsiteX136" fmla="*/ 678372 w 1176379"/>
                <a:gd name="connsiteY136" fmla="*/ 466915 h 1176379"/>
                <a:gd name="connsiteX137" fmla="*/ 642789 w 1176379"/>
                <a:gd name="connsiteY137" fmla="*/ 473098 h 1176379"/>
                <a:gd name="connsiteX138" fmla="*/ 630956 w 1176379"/>
                <a:gd name="connsiteY138" fmla="*/ 468197 h 1176379"/>
                <a:gd name="connsiteX139" fmla="*/ 610181 w 1176379"/>
                <a:gd name="connsiteY139" fmla="*/ 438668 h 1176379"/>
                <a:gd name="connsiteX140" fmla="*/ 610181 w 1176379"/>
                <a:gd name="connsiteY140" fmla="*/ 408209 h 1176379"/>
                <a:gd name="connsiteX141" fmla="*/ 563128 w 1176379"/>
                <a:gd name="connsiteY141" fmla="*/ 373749 h 1176379"/>
                <a:gd name="connsiteX142" fmla="*/ 613246 w 1176379"/>
                <a:gd name="connsiteY142" fmla="*/ 373749 h 1176379"/>
                <a:gd name="connsiteX143" fmla="*/ 644638 w 1176379"/>
                <a:gd name="connsiteY143" fmla="*/ 405141 h 1176379"/>
                <a:gd name="connsiteX144" fmla="*/ 644638 w 1176379"/>
                <a:gd name="connsiteY144" fmla="*/ 436509 h 1176379"/>
                <a:gd name="connsiteX145" fmla="*/ 655527 w 1176379"/>
                <a:gd name="connsiteY145" fmla="*/ 441019 h 1176379"/>
                <a:gd name="connsiteX146" fmla="*/ 677703 w 1176379"/>
                <a:gd name="connsiteY146" fmla="*/ 418838 h 1176379"/>
                <a:gd name="connsiteX147" fmla="*/ 722098 w 1176379"/>
                <a:gd name="connsiteY147" fmla="*/ 418838 h 1176379"/>
                <a:gd name="connsiteX148" fmla="*/ 757541 w 1176379"/>
                <a:gd name="connsiteY148" fmla="*/ 454278 h 1176379"/>
                <a:gd name="connsiteX149" fmla="*/ 757543 w 1176379"/>
                <a:gd name="connsiteY149" fmla="*/ 498671 h 1176379"/>
                <a:gd name="connsiteX150" fmla="*/ 735360 w 1176379"/>
                <a:gd name="connsiteY150" fmla="*/ 520852 h 1176379"/>
                <a:gd name="connsiteX151" fmla="*/ 739870 w 1176379"/>
                <a:gd name="connsiteY151" fmla="*/ 531740 h 1176379"/>
                <a:gd name="connsiteX152" fmla="*/ 771237 w 1176379"/>
                <a:gd name="connsiteY152" fmla="*/ 531740 h 1176379"/>
                <a:gd name="connsiteX153" fmla="*/ 802629 w 1176379"/>
                <a:gd name="connsiteY153" fmla="*/ 563133 h 1176379"/>
                <a:gd name="connsiteX154" fmla="*/ 802629 w 1176379"/>
                <a:gd name="connsiteY154" fmla="*/ 613251 h 1176379"/>
                <a:gd name="connsiteX155" fmla="*/ 771237 w 1176379"/>
                <a:gd name="connsiteY155" fmla="*/ 644643 h 1176379"/>
                <a:gd name="connsiteX156" fmla="*/ 739870 w 1176379"/>
                <a:gd name="connsiteY156" fmla="*/ 644643 h 1176379"/>
                <a:gd name="connsiteX157" fmla="*/ 735360 w 1176379"/>
                <a:gd name="connsiteY157" fmla="*/ 655532 h 1176379"/>
                <a:gd name="connsiteX158" fmla="*/ 757539 w 1176379"/>
                <a:gd name="connsiteY158" fmla="*/ 677708 h 1176379"/>
                <a:gd name="connsiteX159" fmla="*/ 757541 w 1176379"/>
                <a:gd name="connsiteY159" fmla="*/ 722105 h 1176379"/>
                <a:gd name="connsiteX160" fmla="*/ 722100 w 1176379"/>
                <a:gd name="connsiteY160" fmla="*/ 757546 h 1176379"/>
                <a:gd name="connsiteX161" fmla="*/ 677708 w 1176379"/>
                <a:gd name="connsiteY161" fmla="*/ 757548 h 1176379"/>
                <a:gd name="connsiteX162" fmla="*/ 655527 w 1176379"/>
                <a:gd name="connsiteY162" fmla="*/ 735365 h 1176379"/>
                <a:gd name="connsiteX163" fmla="*/ 644638 w 1176379"/>
                <a:gd name="connsiteY163" fmla="*/ 739875 h 1176379"/>
                <a:gd name="connsiteX164" fmla="*/ 644638 w 1176379"/>
                <a:gd name="connsiteY164" fmla="*/ 771242 h 1176379"/>
                <a:gd name="connsiteX165" fmla="*/ 613246 w 1176379"/>
                <a:gd name="connsiteY165" fmla="*/ 802634 h 1176379"/>
                <a:gd name="connsiteX166" fmla="*/ 563128 w 1176379"/>
                <a:gd name="connsiteY166" fmla="*/ 802634 h 1176379"/>
                <a:gd name="connsiteX167" fmla="*/ 531735 w 1176379"/>
                <a:gd name="connsiteY167" fmla="*/ 771242 h 1176379"/>
                <a:gd name="connsiteX168" fmla="*/ 531735 w 1176379"/>
                <a:gd name="connsiteY168" fmla="*/ 739875 h 1176379"/>
                <a:gd name="connsiteX169" fmla="*/ 520847 w 1176379"/>
                <a:gd name="connsiteY169" fmla="*/ 735365 h 1176379"/>
                <a:gd name="connsiteX170" fmla="*/ 498668 w 1176379"/>
                <a:gd name="connsiteY170" fmla="*/ 757546 h 1176379"/>
                <a:gd name="connsiteX171" fmla="*/ 454273 w 1176379"/>
                <a:gd name="connsiteY171" fmla="*/ 757546 h 1176379"/>
                <a:gd name="connsiteX172" fmla="*/ 418833 w 1176379"/>
                <a:gd name="connsiteY172" fmla="*/ 722105 h 1176379"/>
                <a:gd name="connsiteX173" fmla="*/ 418830 w 1176379"/>
                <a:gd name="connsiteY173" fmla="*/ 677713 h 1176379"/>
                <a:gd name="connsiteX174" fmla="*/ 441014 w 1176379"/>
                <a:gd name="connsiteY174" fmla="*/ 655532 h 1176379"/>
                <a:gd name="connsiteX175" fmla="*/ 436504 w 1176379"/>
                <a:gd name="connsiteY175" fmla="*/ 644643 h 1176379"/>
                <a:gd name="connsiteX176" fmla="*/ 405136 w 1176379"/>
                <a:gd name="connsiteY176" fmla="*/ 644643 h 1176379"/>
                <a:gd name="connsiteX177" fmla="*/ 373744 w 1176379"/>
                <a:gd name="connsiteY177" fmla="*/ 613251 h 1176379"/>
                <a:gd name="connsiteX178" fmla="*/ 373744 w 1176379"/>
                <a:gd name="connsiteY178" fmla="*/ 563133 h 1176379"/>
                <a:gd name="connsiteX179" fmla="*/ 405136 w 1176379"/>
                <a:gd name="connsiteY179" fmla="*/ 531740 h 1176379"/>
                <a:gd name="connsiteX180" fmla="*/ 436504 w 1176379"/>
                <a:gd name="connsiteY180" fmla="*/ 531740 h 1176379"/>
                <a:gd name="connsiteX181" fmla="*/ 441014 w 1176379"/>
                <a:gd name="connsiteY181" fmla="*/ 520852 h 1176379"/>
                <a:gd name="connsiteX182" fmla="*/ 418835 w 1176379"/>
                <a:gd name="connsiteY182" fmla="*/ 498675 h 1176379"/>
                <a:gd name="connsiteX183" fmla="*/ 418833 w 1176379"/>
                <a:gd name="connsiteY183" fmla="*/ 454278 h 1176379"/>
                <a:gd name="connsiteX184" fmla="*/ 454273 w 1176379"/>
                <a:gd name="connsiteY184" fmla="*/ 418840 h 1176379"/>
                <a:gd name="connsiteX185" fmla="*/ 498668 w 1176379"/>
                <a:gd name="connsiteY185" fmla="*/ 418840 h 1176379"/>
                <a:gd name="connsiteX186" fmla="*/ 520847 w 1176379"/>
                <a:gd name="connsiteY186" fmla="*/ 441019 h 1176379"/>
                <a:gd name="connsiteX187" fmla="*/ 531735 w 1176379"/>
                <a:gd name="connsiteY187" fmla="*/ 436509 h 1176379"/>
                <a:gd name="connsiteX188" fmla="*/ 531735 w 1176379"/>
                <a:gd name="connsiteY188" fmla="*/ 405141 h 1176379"/>
                <a:gd name="connsiteX189" fmla="*/ 563128 w 1176379"/>
                <a:gd name="connsiteY189" fmla="*/ 373749 h 1176379"/>
                <a:gd name="connsiteX190" fmla="*/ 160544 w 1176379"/>
                <a:gd name="connsiteY190" fmla="*/ 296706 h 1176379"/>
                <a:gd name="connsiteX191" fmla="*/ 101132 w 1176379"/>
                <a:gd name="connsiteY191" fmla="*/ 357165 h 1176379"/>
                <a:gd name="connsiteX192" fmla="*/ 216477 w 1176379"/>
                <a:gd name="connsiteY192" fmla="*/ 398493 h 1176379"/>
                <a:gd name="connsiteX193" fmla="*/ 331825 w 1176379"/>
                <a:gd name="connsiteY193" fmla="*/ 357163 h 1176379"/>
                <a:gd name="connsiteX194" fmla="*/ 272411 w 1176379"/>
                <a:gd name="connsiteY194" fmla="*/ 296706 h 1176379"/>
                <a:gd name="connsiteX195" fmla="*/ 903968 w 1176379"/>
                <a:gd name="connsiteY195" fmla="*/ 296703 h 1176379"/>
                <a:gd name="connsiteX196" fmla="*/ 844554 w 1176379"/>
                <a:gd name="connsiteY196" fmla="*/ 357163 h 1176379"/>
                <a:gd name="connsiteX197" fmla="*/ 959902 w 1176379"/>
                <a:gd name="connsiteY197" fmla="*/ 398493 h 1176379"/>
                <a:gd name="connsiteX198" fmla="*/ 1075247 w 1176379"/>
                <a:gd name="connsiteY198" fmla="*/ 356961 h 1176379"/>
                <a:gd name="connsiteX199" fmla="*/ 1075247 w 1176379"/>
                <a:gd name="connsiteY199" fmla="*/ 356118 h 1176379"/>
                <a:gd name="connsiteX200" fmla="*/ 1015835 w 1176379"/>
                <a:gd name="connsiteY200" fmla="*/ 296703 h 1176379"/>
                <a:gd name="connsiteX201" fmla="*/ 479761 w 1176379"/>
                <a:gd name="connsiteY201" fmla="*/ 199245 h 1176379"/>
                <a:gd name="connsiteX202" fmla="*/ 696615 w 1176379"/>
                <a:gd name="connsiteY202" fmla="*/ 199245 h 1176379"/>
                <a:gd name="connsiteX203" fmla="*/ 713847 w 1176379"/>
                <a:gd name="connsiteY203" fmla="*/ 216477 h 1176379"/>
                <a:gd name="connsiteX204" fmla="*/ 696615 w 1176379"/>
                <a:gd name="connsiteY204" fmla="*/ 233709 h 1176379"/>
                <a:gd name="connsiteX205" fmla="*/ 479761 w 1176379"/>
                <a:gd name="connsiteY205" fmla="*/ 233709 h 1176379"/>
                <a:gd name="connsiteX206" fmla="*/ 462529 w 1176379"/>
                <a:gd name="connsiteY206" fmla="*/ 216477 h 1176379"/>
                <a:gd name="connsiteX207" fmla="*/ 479761 w 1176379"/>
                <a:gd name="connsiteY207" fmla="*/ 199245 h 1176379"/>
                <a:gd name="connsiteX208" fmla="*/ 216475 w 1176379"/>
                <a:gd name="connsiteY208" fmla="*/ 99703 h 1176379"/>
                <a:gd name="connsiteX209" fmla="*/ 181275 w 1176379"/>
                <a:gd name="connsiteY209" fmla="*/ 114261 h 1176379"/>
                <a:gd name="connsiteX210" fmla="*/ 181273 w 1176379"/>
                <a:gd name="connsiteY210" fmla="*/ 184664 h 1176379"/>
                <a:gd name="connsiteX211" fmla="*/ 251676 w 1176379"/>
                <a:gd name="connsiteY211" fmla="*/ 184664 h 1176379"/>
                <a:gd name="connsiteX212" fmla="*/ 251679 w 1176379"/>
                <a:gd name="connsiteY212" fmla="*/ 114261 h 1176379"/>
                <a:gd name="connsiteX213" fmla="*/ 251676 w 1176379"/>
                <a:gd name="connsiteY213" fmla="*/ 114261 h 1176379"/>
                <a:gd name="connsiteX214" fmla="*/ 216475 w 1176379"/>
                <a:gd name="connsiteY214" fmla="*/ 99703 h 1176379"/>
                <a:gd name="connsiteX215" fmla="*/ 959902 w 1176379"/>
                <a:gd name="connsiteY215" fmla="*/ 99702 h 1176379"/>
                <a:gd name="connsiteX216" fmla="*/ 924700 w 1176379"/>
                <a:gd name="connsiteY216" fmla="*/ 114260 h 1176379"/>
                <a:gd name="connsiteX217" fmla="*/ 924700 w 1176379"/>
                <a:gd name="connsiteY217" fmla="*/ 184664 h 1176379"/>
                <a:gd name="connsiteX218" fmla="*/ 995104 w 1176379"/>
                <a:gd name="connsiteY218" fmla="*/ 184664 h 1176379"/>
                <a:gd name="connsiteX219" fmla="*/ 995106 w 1176379"/>
                <a:gd name="connsiteY219" fmla="*/ 114260 h 1176379"/>
                <a:gd name="connsiteX220" fmla="*/ 995104 w 1176379"/>
                <a:gd name="connsiteY220" fmla="*/ 114260 h 1176379"/>
                <a:gd name="connsiteX221" fmla="*/ 959902 w 1176379"/>
                <a:gd name="connsiteY221" fmla="*/ 99702 h 1176379"/>
                <a:gd name="connsiteX222" fmla="*/ 959901 w 1176379"/>
                <a:gd name="connsiteY222" fmla="*/ 65255 h 1176379"/>
                <a:gd name="connsiteX223" fmla="*/ 1019475 w 1176379"/>
                <a:gd name="connsiteY223" fmla="*/ 89892 h 1176379"/>
                <a:gd name="connsiteX224" fmla="*/ 1019473 w 1176379"/>
                <a:gd name="connsiteY224" fmla="*/ 89892 h 1176379"/>
                <a:gd name="connsiteX225" fmla="*/ 1019473 w 1176379"/>
                <a:gd name="connsiteY225" fmla="*/ 209033 h 1176379"/>
                <a:gd name="connsiteX226" fmla="*/ 900329 w 1176379"/>
                <a:gd name="connsiteY226" fmla="*/ 209033 h 1176379"/>
                <a:gd name="connsiteX227" fmla="*/ 900329 w 1176379"/>
                <a:gd name="connsiteY227" fmla="*/ 89892 h 1176379"/>
                <a:gd name="connsiteX228" fmla="*/ 959901 w 1176379"/>
                <a:gd name="connsiteY228" fmla="*/ 65255 h 1176379"/>
                <a:gd name="connsiteX229" fmla="*/ 216480 w 1176379"/>
                <a:gd name="connsiteY229" fmla="*/ 65199 h 1176379"/>
                <a:gd name="connsiteX230" fmla="*/ 276049 w 1176379"/>
                <a:gd name="connsiteY230" fmla="*/ 89894 h 1176379"/>
                <a:gd name="connsiteX231" fmla="*/ 276047 w 1176379"/>
                <a:gd name="connsiteY231" fmla="*/ 89894 h 1176379"/>
                <a:gd name="connsiteX232" fmla="*/ 276047 w 1176379"/>
                <a:gd name="connsiteY232" fmla="*/ 209035 h 1176379"/>
                <a:gd name="connsiteX233" fmla="*/ 156904 w 1176379"/>
                <a:gd name="connsiteY233" fmla="*/ 209035 h 1176379"/>
                <a:gd name="connsiteX234" fmla="*/ 156909 w 1176379"/>
                <a:gd name="connsiteY234" fmla="*/ 89894 h 1176379"/>
                <a:gd name="connsiteX235" fmla="*/ 216480 w 1176379"/>
                <a:gd name="connsiteY235" fmla="*/ 65199 h 1176379"/>
                <a:gd name="connsiteX236" fmla="*/ 216477 w 1176379"/>
                <a:gd name="connsiteY236" fmla="*/ 34464 h 1176379"/>
                <a:gd name="connsiteX237" fmla="*/ 34464 w 1176379"/>
                <a:gd name="connsiteY237" fmla="*/ 216477 h 1176379"/>
                <a:gd name="connsiteX238" fmla="*/ 71518 w 1176379"/>
                <a:gd name="connsiteY238" fmla="*/ 326389 h 1176379"/>
                <a:gd name="connsiteX239" fmla="*/ 160544 w 1176379"/>
                <a:gd name="connsiteY239" fmla="*/ 262239 h 1176379"/>
                <a:gd name="connsiteX240" fmla="*/ 272411 w 1176379"/>
                <a:gd name="connsiteY240" fmla="*/ 262239 h 1176379"/>
                <a:gd name="connsiteX241" fmla="*/ 361439 w 1176379"/>
                <a:gd name="connsiteY241" fmla="*/ 326389 h 1176379"/>
                <a:gd name="connsiteX242" fmla="*/ 398493 w 1176379"/>
                <a:gd name="connsiteY242" fmla="*/ 216477 h 1176379"/>
                <a:gd name="connsiteX243" fmla="*/ 216477 w 1176379"/>
                <a:gd name="connsiteY243" fmla="*/ 34464 h 1176379"/>
                <a:gd name="connsiteX244" fmla="*/ 216477 w 1176379"/>
                <a:gd name="connsiteY244" fmla="*/ 0 h 1176379"/>
                <a:gd name="connsiteX245" fmla="*/ 432957 w 1176379"/>
                <a:gd name="connsiteY245" fmla="*/ 216480 h 1176379"/>
                <a:gd name="connsiteX246" fmla="*/ 216477 w 1176379"/>
                <a:gd name="connsiteY246" fmla="*/ 432957 h 1176379"/>
                <a:gd name="connsiteX247" fmla="*/ 0 w 1176379"/>
                <a:gd name="connsiteY247" fmla="*/ 216477 h 1176379"/>
                <a:gd name="connsiteX248" fmla="*/ 216477 w 1176379"/>
                <a:gd name="connsiteY248" fmla="*/ 0 h 1176379"/>
                <a:gd name="connsiteX249" fmla="*/ 959902 w 1176379"/>
                <a:gd name="connsiteY249" fmla="*/ 0 h 1176379"/>
                <a:gd name="connsiteX250" fmla="*/ 1172342 w 1176379"/>
                <a:gd name="connsiteY250" fmla="*/ 174746 h 1176379"/>
                <a:gd name="connsiteX251" fmla="*/ 1158735 w 1176379"/>
                <a:gd name="connsiteY251" fmla="*/ 194962 h 1176379"/>
                <a:gd name="connsiteX252" fmla="*/ 1138519 w 1176379"/>
                <a:gd name="connsiteY252" fmla="*/ 181356 h 1176379"/>
                <a:gd name="connsiteX253" fmla="*/ 959902 w 1176379"/>
                <a:gd name="connsiteY253" fmla="*/ 34464 h 1176379"/>
                <a:gd name="connsiteX254" fmla="*/ 777889 w 1176379"/>
                <a:gd name="connsiteY254" fmla="*/ 216477 h 1176379"/>
                <a:gd name="connsiteX255" fmla="*/ 814942 w 1176379"/>
                <a:gd name="connsiteY255" fmla="*/ 326389 h 1176379"/>
                <a:gd name="connsiteX256" fmla="*/ 903968 w 1176379"/>
                <a:gd name="connsiteY256" fmla="*/ 262239 h 1176379"/>
                <a:gd name="connsiteX257" fmla="*/ 1015835 w 1176379"/>
                <a:gd name="connsiteY257" fmla="*/ 262239 h 1176379"/>
                <a:gd name="connsiteX258" fmla="*/ 1104838 w 1176379"/>
                <a:gd name="connsiteY258" fmla="*/ 326324 h 1176379"/>
                <a:gd name="connsiteX259" fmla="*/ 1137850 w 1176379"/>
                <a:gd name="connsiteY259" fmla="*/ 254852 h 1176379"/>
                <a:gd name="connsiteX260" fmla="*/ 1158313 w 1176379"/>
                <a:gd name="connsiteY260" fmla="*/ 241618 h 1176379"/>
                <a:gd name="connsiteX261" fmla="*/ 1171547 w 1176379"/>
                <a:gd name="connsiteY261" fmla="*/ 262080 h 1176379"/>
                <a:gd name="connsiteX262" fmla="*/ 959902 w 1176379"/>
                <a:gd name="connsiteY262" fmla="*/ 432955 h 1176379"/>
                <a:gd name="connsiteX263" fmla="*/ 743422 w 1176379"/>
                <a:gd name="connsiteY263" fmla="*/ 216477 h 1176379"/>
                <a:gd name="connsiteX264" fmla="*/ 959902 w 1176379"/>
                <a:gd name="connsiteY264" fmla="*/ 0 h 117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176379" h="1176379">
                  <a:moveTo>
                    <a:pt x="903966" y="1040130"/>
                  </a:moveTo>
                  <a:cubicBezTo>
                    <a:pt x="872684" y="1040130"/>
                    <a:pt x="844554" y="1064907"/>
                    <a:pt x="844554" y="1100587"/>
                  </a:cubicBezTo>
                  <a:cubicBezTo>
                    <a:pt x="911920" y="1155921"/>
                    <a:pt x="1008409" y="1155487"/>
                    <a:pt x="1075247" y="1100587"/>
                  </a:cubicBezTo>
                  <a:cubicBezTo>
                    <a:pt x="1075247" y="1064933"/>
                    <a:pt x="1047151" y="1040128"/>
                    <a:pt x="1015833" y="1040130"/>
                  </a:cubicBezTo>
                  <a:close/>
                  <a:moveTo>
                    <a:pt x="160544" y="1040128"/>
                  </a:moveTo>
                  <a:cubicBezTo>
                    <a:pt x="129262" y="1040128"/>
                    <a:pt x="101132" y="1064905"/>
                    <a:pt x="101132" y="1100585"/>
                  </a:cubicBezTo>
                  <a:cubicBezTo>
                    <a:pt x="168588" y="1155992"/>
                    <a:pt x="265102" y="1155388"/>
                    <a:pt x="331825" y="1100585"/>
                  </a:cubicBezTo>
                  <a:cubicBezTo>
                    <a:pt x="331825" y="1064933"/>
                    <a:pt x="303727" y="1040128"/>
                    <a:pt x="272411" y="1040128"/>
                  </a:cubicBezTo>
                  <a:close/>
                  <a:moveTo>
                    <a:pt x="479763" y="942670"/>
                  </a:moveTo>
                  <a:lnTo>
                    <a:pt x="696617" y="942670"/>
                  </a:lnTo>
                  <a:cubicBezTo>
                    <a:pt x="706136" y="942670"/>
                    <a:pt x="713849" y="950383"/>
                    <a:pt x="713849" y="959902"/>
                  </a:cubicBezTo>
                  <a:cubicBezTo>
                    <a:pt x="713849" y="969421"/>
                    <a:pt x="706136" y="977134"/>
                    <a:pt x="696617" y="977134"/>
                  </a:cubicBezTo>
                  <a:lnTo>
                    <a:pt x="479763" y="977134"/>
                  </a:lnTo>
                  <a:cubicBezTo>
                    <a:pt x="470244" y="977134"/>
                    <a:pt x="462531" y="969421"/>
                    <a:pt x="462531" y="959902"/>
                  </a:cubicBezTo>
                  <a:cubicBezTo>
                    <a:pt x="462531" y="950383"/>
                    <a:pt x="470244" y="942670"/>
                    <a:pt x="479763" y="942670"/>
                  </a:cubicBezTo>
                  <a:close/>
                  <a:moveTo>
                    <a:pt x="959901" y="843129"/>
                  </a:moveTo>
                  <a:cubicBezTo>
                    <a:pt x="947152" y="843130"/>
                    <a:pt x="934404" y="847982"/>
                    <a:pt x="924698" y="857686"/>
                  </a:cubicBezTo>
                  <a:cubicBezTo>
                    <a:pt x="905292" y="877096"/>
                    <a:pt x="905292" y="908682"/>
                    <a:pt x="924700" y="928092"/>
                  </a:cubicBezTo>
                  <a:cubicBezTo>
                    <a:pt x="944115" y="947502"/>
                    <a:pt x="975698" y="947500"/>
                    <a:pt x="995106" y="928090"/>
                  </a:cubicBezTo>
                  <a:cubicBezTo>
                    <a:pt x="1014514" y="908679"/>
                    <a:pt x="1014514" y="877094"/>
                    <a:pt x="995104" y="857686"/>
                  </a:cubicBezTo>
                  <a:cubicBezTo>
                    <a:pt x="985398" y="847981"/>
                    <a:pt x="972649" y="843129"/>
                    <a:pt x="959901" y="843129"/>
                  </a:cubicBezTo>
                  <a:close/>
                  <a:moveTo>
                    <a:pt x="216476" y="843128"/>
                  </a:moveTo>
                  <a:cubicBezTo>
                    <a:pt x="203728" y="843128"/>
                    <a:pt x="190979" y="847980"/>
                    <a:pt x="181272" y="857685"/>
                  </a:cubicBezTo>
                  <a:cubicBezTo>
                    <a:pt x="161864" y="877093"/>
                    <a:pt x="161864" y="908679"/>
                    <a:pt x="181275" y="928089"/>
                  </a:cubicBezTo>
                  <a:cubicBezTo>
                    <a:pt x="200685" y="947502"/>
                    <a:pt x="232270" y="947502"/>
                    <a:pt x="251678" y="928089"/>
                  </a:cubicBezTo>
                  <a:cubicBezTo>
                    <a:pt x="271086" y="908679"/>
                    <a:pt x="271086" y="877093"/>
                    <a:pt x="251676" y="857685"/>
                  </a:cubicBezTo>
                  <a:cubicBezTo>
                    <a:pt x="241971" y="847980"/>
                    <a:pt x="229224" y="843128"/>
                    <a:pt x="216476" y="843128"/>
                  </a:cubicBezTo>
                  <a:close/>
                  <a:moveTo>
                    <a:pt x="216475" y="808681"/>
                  </a:moveTo>
                  <a:cubicBezTo>
                    <a:pt x="238049" y="808681"/>
                    <a:pt x="259622" y="816892"/>
                    <a:pt x="276045" y="833314"/>
                  </a:cubicBezTo>
                  <a:lnTo>
                    <a:pt x="276047" y="833314"/>
                  </a:lnTo>
                  <a:cubicBezTo>
                    <a:pt x="308894" y="866161"/>
                    <a:pt x="308894" y="919611"/>
                    <a:pt x="276047" y="952460"/>
                  </a:cubicBezTo>
                  <a:cubicBezTo>
                    <a:pt x="243198" y="985304"/>
                    <a:pt x="189746" y="985300"/>
                    <a:pt x="156906" y="952460"/>
                  </a:cubicBezTo>
                  <a:cubicBezTo>
                    <a:pt x="124057" y="919611"/>
                    <a:pt x="124057" y="866161"/>
                    <a:pt x="156904" y="833314"/>
                  </a:cubicBezTo>
                  <a:cubicBezTo>
                    <a:pt x="173327" y="816892"/>
                    <a:pt x="194901" y="808681"/>
                    <a:pt x="216475" y="808681"/>
                  </a:cubicBezTo>
                  <a:close/>
                  <a:moveTo>
                    <a:pt x="959902" y="808681"/>
                  </a:moveTo>
                  <a:cubicBezTo>
                    <a:pt x="981476" y="808681"/>
                    <a:pt x="1003050" y="816893"/>
                    <a:pt x="1019472" y="833315"/>
                  </a:cubicBezTo>
                  <a:cubicBezTo>
                    <a:pt x="1052321" y="866162"/>
                    <a:pt x="1052321" y="919611"/>
                    <a:pt x="1019475" y="952460"/>
                  </a:cubicBezTo>
                  <a:cubicBezTo>
                    <a:pt x="986625" y="985305"/>
                    <a:pt x="933178" y="985307"/>
                    <a:pt x="900331" y="952460"/>
                  </a:cubicBezTo>
                  <a:cubicBezTo>
                    <a:pt x="867485" y="919614"/>
                    <a:pt x="867485" y="866164"/>
                    <a:pt x="900329" y="833317"/>
                  </a:cubicBezTo>
                  <a:cubicBezTo>
                    <a:pt x="916753" y="816893"/>
                    <a:pt x="938327" y="808681"/>
                    <a:pt x="959902" y="808681"/>
                  </a:cubicBezTo>
                  <a:close/>
                  <a:moveTo>
                    <a:pt x="959904" y="777886"/>
                  </a:moveTo>
                  <a:cubicBezTo>
                    <a:pt x="859539" y="777886"/>
                    <a:pt x="777889" y="859537"/>
                    <a:pt x="777889" y="959902"/>
                  </a:cubicBezTo>
                  <a:cubicBezTo>
                    <a:pt x="777889" y="1001167"/>
                    <a:pt x="791713" y="1039250"/>
                    <a:pt x="814945" y="1069813"/>
                  </a:cubicBezTo>
                  <a:cubicBezTo>
                    <a:pt x="827412" y="1032580"/>
                    <a:pt x="862595" y="1005663"/>
                    <a:pt x="903968" y="1005663"/>
                  </a:cubicBezTo>
                  <a:lnTo>
                    <a:pt x="1015835" y="1005663"/>
                  </a:lnTo>
                  <a:cubicBezTo>
                    <a:pt x="1057210" y="1005663"/>
                    <a:pt x="1092394" y="1032580"/>
                    <a:pt x="1104861" y="1069813"/>
                  </a:cubicBezTo>
                  <a:cubicBezTo>
                    <a:pt x="1128090" y="1039250"/>
                    <a:pt x="1141914" y="1001167"/>
                    <a:pt x="1141917" y="959902"/>
                  </a:cubicBezTo>
                  <a:cubicBezTo>
                    <a:pt x="1141917" y="859537"/>
                    <a:pt x="1060266" y="777886"/>
                    <a:pt x="959904" y="777886"/>
                  </a:cubicBezTo>
                  <a:close/>
                  <a:moveTo>
                    <a:pt x="172809" y="747831"/>
                  </a:moveTo>
                  <a:cubicBezTo>
                    <a:pt x="182137" y="745931"/>
                    <a:pt x="191243" y="751930"/>
                    <a:pt x="193152" y="761254"/>
                  </a:cubicBezTo>
                  <a:cubicBezTo>
                    <a:pt x="195061" y="770578"/>
                    <a:pt x="189053" y="779685"/>
                    <a:pt x="179729" y="781597"/>
                  </a:cubicBezTo>
                  <a:cubicBezTo>
                    <a:pt x="95556" y="798843"/>
                    <a:pt x="34464" y="873833"/>
                    <a:pt x="34464" y="959902"/>
                  </a:cubicBezTo>
                  <a:cubicBezTo>
                    <a:pt x="34464" y="1001167"/>
                    <a:pt x="48289" y="1039250"/>
                    <a:pt x="71518" y="1069813"/>
                  </a:cubicBezTo>
                  <a:cubicBezTo>
                    <a:pt x="83985" y="1032580"/>
                    <a:pt x="119171" y="1005663"/>
                    <a:pt x="160544" y="1005663"/>
                  </a:cubicBezTo>
                  <a:lnTo>
                    <a:pt x="272411" y="1005663"/>
                  </a:lnTo>
                  <a:cubicBezTo>
                    <a:pt x="313786" y="1005663"/>
                    <a:pt x="348970" y="1032580"/>
                    <a:pt x="361437" y="1069813"/>
                  </a:cubicBezTo>
                  <a:cubicBezTo>
                    <a:pt x="384668" y="1039248"/>
                    <a:pt x="398493" y="1001165"/>
                    <a:pt x="398493" y="959902"/>
                  </a:cubicBezTo>
                  <a:cubicBezTo>
                    <a:pt x="398493" y="873835"/>
                    <a:pt x="337399" y="798845"/>
                    <a:pt x="253225" y="781597"/>
                  </a:cubicBezTo>
                  <a:cubicBezTo>
                    <a:pt x="243902" y="779683"/>
                    <a:pt x="237891" y="770578"/>
                    <a:pt x="239803" y="761254"/>
                  </a:cubicBezTo>
                  <a:cubicBezTo>
                    <a:pt x="241714" y="751930"/>
                    <a:pt x="250836" y="745936"/>
                    <a:pt x="260146" y="747831"/>
                  </a:cubicBezTo>
                  <a:cubicBezTo>
                    <a:pt x="360278" y="768354"/>
                    <a:pt x="432957" y="857540"/>
                    <a:pt x="432957" y="959902"/>
                  </a:cubicBezTo>
                  <a:cubicBezTo>
                    <a:pt x="432957" y="1079226"/>
                    <a:pt x="335942" y="1176379"/>
                    <a:pt x="216477" y="1176379"/>
                  </a:cubicBezTo>
                  <a:cubicBezTo>
                    <a:pt x="96751" y="1176379"/>
                    <a:pt x="0" y="1079052"/>
                    <a:pt x="0" y="959902"/>
                  </a:cubicBezTo>
                  <a:cubicBezTo>
                    <a:pt x="0" y="857540"/>
                    <a:pt x="72676" y="768354"/>
                    <a:pt x="172809" y="747831"/>
                  </a:cubicBezTo>
                  <a:close/>
                  <a:moveTo>
                    <a:pt x="959902" y="743422"/>
                  </a:moveTo>
                  <a:cubicBezTo>
                    <a:pt x="1079268" y="743422"/>
                    <a:pt x="1176379" y="840536"/>
                    <a:pt x="1176379" y="959902"/>
                  </a:cubicBezTo>
                  <a:cubicBezTo>
                    <a:pt x="1176379" y="1079699"/>
                    <a:pt x="1078840" y="1176379"/>
                    <a:pt x="959902" y="1176379"/>
                  </a:cubicBezTo>
                  <a:cubicBezTo>
                    <a:pt x="840361" y="1176379"/>
                    <a:pt x="743422" y="1079219"/>
                    <a:pt x="743422" y="959902"/>
                  </a:cubicBezTo>
                  <a:cubicBezTo>
                    <a:pt x="743422" y="840536"/>
                    <a:pt x="840536" y="743422"/>
                    <a:pt x="959902" y="743422"/>
                  </a:cubicBezTo>
                  <a:close/>
                  <a:moveTo>
                    <a:pt x="588191" y="530681"/>
                  </a:moveTo>
                  <a:cubicBezTo>
                    <a:pt x="556479" y="530681"/>
                    <a:pt x="530681" y="556479"/>
                    <a:pt x="530681" y="588188"/>
                  </a:cubicBezTo>
                  <a:cubicBezTo>
                    <a:pt x="530681" y="619898"/>
                    <a:pt x="556479" y="645698"/>
                    <a:pt x="588191" y="645698"/>
                  </a:cubicBezTo>
                  <a:cubicBezTo>
                    <a:pt x="619898" y="645698"/>
                    <a:pt x="645698" y="619900"/>
                    <a:pt x="645698" y="588188"/>
                  </a:cubicBezTo>
                  <a:cubicBezTo>
                    <a:pt x="645698" y="556481"/>
                    <a:pt x="619900" y="530681"/>
                    <a:pt x="588191" y="530681"/>
                  </a:cubicBezTo>
                  <a:close/>
                  <a:moveTo>
                    <a:pt x="588191" y="496217"/>
                  </a:moveTo>
                  <a:cubicBezTo>
                    <a:pt x="638904" y="496217"/>
                    <a:pt x="680162" y="537475"/>
                    <a:pt x="680162" y="588188"/>
                  </a:cubicBezTo>
                  <a:cubicBezTo>
                    <a:pt x="680162" y="638904"/>
                    <a:pt x="638904" y="680162"/>
                    <a:pt x="588191" y="680162"/>
                  </a:cubicBezTo>
                  <a:cubicBezTo>
                    <a:pt x="537478" y="680162"/>
                    <a:pt x="496217" y="638904"/>
                    <a:pt x="496217" y="588188"/>
                  </a:cubicBezTo>
                  <a:cubicBezTo>
                    <a:pt x="496217" y="537475"/>
                    <a:pt x="537478" y="496217"/>
                    <a:pt x="588191" y="496217"/>
                  </a:cubicBezTo>
                  <a:close/>
                  <a:moveTo>
                    <a:pt x="959899" y="462529"/>
                  </a:moveTo>
                  <a:cubicBezTo>
                    <a:pt x="969418" y="462529"/>
                    <a:pt x="977131" y="470242"/>
                    <a:pt x="977131" y="479761"/>
                  </a:cubicBezTo>
                  <a:lnTo>
                    <a:pt x="977131" y="696615"/>
                  </a:lnTo>
                  <a:cubicBezTo>
                    <a:pt x="977131" y="706134"/>
                    <a:pt x="969418" y="713847"/>
                    <a:pt x="959899" y="713847"/>
                  </a:cubicBezTo>
                  <a:cubicBezTo>
                    <a:pt x="950380" y="713847"/>
                    <a:pt x="942667" y="706134"/>
                    <a:pt x="942667" y="696615"/>
                  </a:cubicBezTo>
                  <a:lnTo>
                    <a:pt x="942667" y="479761"/>
                  </a:lnTo>
                  <a:cubicBezTo>
                    <a:pt x="942667" y="470242"/>
                    <a:pt x="950380" y="462529"/>
                    <a:pt x="959899" y="462529"/>
                  </a:cubicBezTo>
                  <a:close/>
                  <a:moveTo>
                    <a:pt x="216477" y="462529"/>
                  </a:moveTo>
                  <a:cubicBezTo>
                    <a:pt x="225996" y="462529"/>
                    <a:pt x="233709" y="470242"/>
                    <a:pt x="233709" y="479761"/>
                  </a:cubicBezTo>
                  <a:lnTo>
                    <a:pt x="233709" y="696615"/>
                  </a:lnTo>
                  <a:cubicBezTo>
                    <a:pt x="233709" y="706134"/>
                    <a:pt x="225996" y="713847"/>
                    <a:pt x="216477" y="713847"/>
                  </a:cubicBezTo>
                  <a:cubicBezTo>
                    <a:pt x="206958" y="713847"/>
                    <a:pt x="199245" y="706134"/>
                    <a:pt x="199245" y="696615"/>
                  </a:cubicBezTo>
                  <a:lnTo>
                    <a:pt x="199245" y="479761"/>
                  </a:lnTo>
                  <a:cubicBezTo>
                    <a:pt x="199245" y="470242"/>
                    <a:pt x="206958" y="462529"/>
                    <a:pt x="216477" y="462529"/>
                  </a:cubicBezTo>
                  <a:close/>
                  <a:moveTo>
                    <a:pt x="566204" y="408209"/>
                  </a:moveTo>
                  <a:lnTo>
                    <a:pt x="566204" y="438668"/>
                  </a:lnTo>
                  <a:cubicBezTo>
                    <a:pt x="566204" y="451905"/>
                    <a:pt x="557852" y="463772"/>
                    <a:pt x="545425" y="468197"/>
                  </a:cubicBezTo>
                  <a:cubicBezTo>
                    <a:pt x="541401" y="469631"/>
                    <a:pt x="537422" y="471281"/>
                    <a:pt x="533603" y="473094"/>
                  </a:cubicBezTo>
                  <a:cubicBezTo>
                    <a:pt x="521669" y="478764"/>
                    <a:pt x="507369" y="476273"/>
                    <a:pt x="498011" y="466918"/>
                  </a:cubicBezTo>
                  <a:lnTo>
                    <a:pt x="476473" y="445377"/>
                  </a:lnTo>
                  <a:lnTo>
                    <a:pt x="445379" y="476471"/>
                  </a:lnTo>
                  <a:lnTo>
                    <a:pt x="466917" y="498009"/>
                  </a:lnTo>
                  <a:cubicBezTo>
                    <a:pt x="476275" y="507367"/>
                    <a:pt x="478761" y="521668"/>
                    <a:pt x="473100" y="533592"/>
                  </a:cubicBezTo>
                  <a:cubicBezTo>
                    <a:pt x="471278" y="537427"/>
                    <a:pt x="469631" y="541404"/>
                    <a:pt x="468199" y="545425"/>
                  </a:cubicBezTo>
                  <a:cubicBezTo>
                    <a:pt x="463774" y="557848"/>
                    <a:pt x="451907" y="566200"/>
                    <a:pt x="438668" y="566200"/>
                  </a:cubicBezTo>
                  <a:lnTo>
                    <a:pt x="408208" y="566200"/>
                  </a:lnTo>
                  <a:lnTo>
                    <a:pt x="408208" y="610177"/>
                  </a:lnTo>
                  <a:lnTo>
                    <a:pt x="438668" y="610177"/>
                  </a:lnTo>
                  <a:cubicBezTo>
                    <a:pt x="451907" y="610177"/>
                    <a:pt x="463774" y="618528"/>
                    <a:pt x="468199" y="630954"/>
                  </a:cubicBezTo>
                  <a:cubicBezTo>
                    <a:pt x="469631" y="634972"/>
                    <a:pt x="471278" y="638950"/>
                    <a:pt x="473098" y="642777"/>
                  </a:cubicBezTo>
                  <a:cubicBezTo>
                    <a:pt x="478759" y="654704"/>
                    <a:pt x="476275" y="669005"/>
                    <a:pt x="466922" y="678363"/>
                  </a:cubicBezTo>
                  <a:lnTo>
                    <a:pt x="445379" y="699906"/>
                  </a:lnTo>
                  <a:lnTo>
                    <a:pt x="476473" y="730999"/>
                  </a:lnTo>
                  <a:lnTo>
                    <a:pt x="498011" y="709459"/>
                  </a:lnTo>
                  <a:cubicBezTo>
                    <a:pt x="507369" y="700105"/>
                    <a:pt x="521667" y="697615"/>
                    <a:pt x="533594" y="703278"/>
                  </a:cubicBezTo>
                  <a:cubicBezTo>
                    <a:pt x="537429" y="705100"/>
                    <a:pt x="541406" y="706748"/>
                    <a:pt x="545427" y="708182"/>
                  </a:cubicBezTo>
                  <a:cubicBezTo>
                    <a:pt x="557850" y="712604"/>
                    <a:pt x="566202" y="724472"/>
                    <a:pt x="566202" y="737708"/>
                  </a:cubicBezTo>
                  <a:lnTo>
                    <a:pt x="566202" y="768170"/>
                  </a:lnTo>
                  <a:lnTo>
                    <a:pt x="610178" y="768170"/>
                  </a:lnTo>
                  <a:lnTo>
                    <a:pt x="610178" y="737708"/>
                  </a:lnTo>
                  <a:cubicBezTo>
                    <a:pt x="610178" y="724469"/>
                    <a:pt x="618530" y="712602"/>
                    <a:pt x="630960" y="708177"/>
                  </a:cubicBezTo>
                  <a:cubicBezTo>
                    <a:pt x="634977" y="706748"/>
                    <a:pt x="638954" y="705100"/>
                    <a:pt x="642782" y="703281"/>
                  </a:cubicBezTo>
                  <a:cubicBezTo>
                    <a:pt x="654716" y="697619"/>
                    <a:pt x="669011" y="700103"/>
                    <a:pt x="678367" y="709457"/>
                  </a:cubicBezTo>
                  <a:lnTo>
                    <a:pt x="699910" y="730999"/>
                  </a:lnTo>
                  <a:lnTo>
                    <a:pt x="731003" y="699906"/>
                  </a:lnTo>
                  <a:lnTo>
                    <a:pt x="709465" y="678368"/>
                  </a:lnTo>
                  <a:cubicBezTo>
                    <a:pt x="700107" y="669005"/>
                    <a:pt x="697624" y="654704"/>
                    <a:pt x="703283" y="642784"/>
                  </a:cubicBezTo>
                  <a:cubicBezTo>
                    <a:pt x="705105" y="638950"/>
                    <a:pt x="706752" y="634972"/>
                    <a:pt x="708186" y="630952"/>
                  </a:cubicBezTo>
                  <a:cubicBezTo>
                    <a:pt x="712609" y="618528"/>
                    <a:pt x="724476" y="610177"/>
                    <a:pt x="737712" y="610177"/>
                  </a:cubicBezTo>
                  <a:lnTo>
                    <a:pt x="768174" y="610177"/>
                  </a:lnTo>
                  <a:lnTo>
                    <a:pt x="768174" y="566200"/>
                  </a:lnTo>
                  <a:lnTo>
                    <a:pt x="737715" y="566200"/>
                  </a:lnTo>
                  <a:cubicBezTo>
                    <a:pt x="724476" y="566200"/>
                    <a:pt x="712609" y="557848"/>
                    <a:pt x="708183" y="545420"/>
                  </a:cubicBezTo>
                  <a:cubicBezTo>
                    <a:pt x="706752" y="541406"/>
                    <a:pt x="705105" y="537427"/>
                    <a:pt x="703283" y="533592"/>
                  </a:cubicBezTo>
                  <a:cubicBezTo>
                    <a:pt x="697621" y="521670"/>
                    <a:pt x="700105" y="507369"/>
                    <a:pt x="709463" y="498009"/>
                  </a:cubicBezTo>
                  <a:lnTo>
                    <a:pt x="731003" y="476471"/>
                  </a:lnTo>
                  <a:lnTo>
                    <a:pt x="699910" y="445377"/>
                  </a:lnTo>
                  <a:lnTo>
                    <a:pt x="678372" y="466915"/>
                  </a:lnTo>
                  <a:cubicBezTo>
                    <a:pt x="669009" y="476271"/>
                    <a:pt x="654713" y="478762"/>
                    <a:pt x="642789" y="473098"/>
                  </a:cubicBezTo>
                  <a:cubicBezTo>
                    <a:pt x="638954" y="471276"/>
                    <a:pt x="634977" y="469629"/>
                    <a:pt x="630956" y="468197"/>
                  </a:cubicBezTo>
                  <a:cubicBezTo>
                    <a:pt x="618533" y="463772"/>
                    <a:pt x="610181" y="451905"/>
                    <a:pt x="610181" y="438668"/>
                  </a:cubicBezTo>
                  <a:lnTo>
                    <a:pt x="610181" y="408209"/>
                  </a:lnTo>
                  <a:close/>
                  <a:moveTo>
                    <a:pt x="563128" y="373749"/>
                  </a:moveTo>
                  <a:lnTo>
                    <a:pt x="613246" y="373749"/>
                  </a:lnTo>
                  <a:cubicBezTo>
                    <a:pt x="630556" y="373749"/>
                    <a:pt x="644638" y="387831"/>
                    <a:pt x="644638" y="405141"/>
                  </a:cubicBezTo>
                  <a:lnTo>
                    <a:pt x="644638" y="436509"/>
                  </a:lnTo>
                  <a:cubicBezTo>
                    <a:pt x="648321" y="437880"/>
                    <a:pt x="651968" y="439390"/>
                    <a:pt x="655527" y="441019"/>
                  </a:cubicBezTo>
                  <a:lnTo>
                    <a:pt x="677703" y="418838"/>
                  </a:lnTo>
                  <a:cubicBezTo>
                    <a:pt x="689945" y="406603"/>
                    <a:pt x="709861" y="406598"/>
                    <a:pt x="722098" y="418838"/>
                  </a:cubicBezTo>
                  <a:lnTo>
                    <a:pt x="757541" y="454278"/>
                  </a:lnTo>
                  <a:cubicBezTo>
                    <a:pt x="769778" y="466515"/>
                    <a:pt x="769778" y="486431"/>
                    <a:pt x="757543" y="498671"/>
                  </a:cubicBezTo>
                  <a:lnTo>
                    <a:pt x="735360" y="520852"/>
                  </a:lnTo>
                  <a:cubicBezTo>
                    <a:pt x="736989" y="524413"/>
                    <a:pt x="738501" y="528060"/>
                    <a:pt x="739870" y="531740"/>
                  </a:cubicBezTo>
                  <a:lnTo>
                    <a:pt x="771237" y="531740"/>
                  </a:lnTo>
                  <a:cubicBezTo>
                    <a:pt x="788547" y="531740"/>
                    <a:pt x="802629" y="545822"/>
                    <a:pt x="802629" y="563133"/>
                  </a:cubicBezTo>
                  <a:lnTo>
                    <a:pt x="802629" y="613251"/>
                  </a:lnTo>
                  <a:cubicBezTo>
                    <a:pt x="802629" y="630561"/>
                    <a:pt x="788547" y="644643"/>
                    <a:pt x="771237" y="644643"/>
                  </a:cubicBezTo>
                  <a:lnTo>
                    <a:pt x="739870" y="644643"/>
                  </a:lnTo>
                  <a:cubicBezTo>
                    <a:pt x="738498" y="648326"/>
                    <a:pt x="736989" y="651973"/>
                    <a:pt x="735360" y="655532"/>
                  </a:cubicBezTo>
                  <a:lnTo>
                    <a:pt x="757539" y="677708"/>
                  </a:lnTo>
                  <a:cubicBezTo>
                    <a:pt x="769778" y="689952"/>
                    <a:pt x="769778" y="709868"/>
                    <a:pt x="757541" y="722105"/>
                  </a:cubicBezTo>
                  <a:lnTo>
                    <a:pt x="722100" y="757546"/>
                  </a:lnTo>
                  <a:cubicBezTo>
                    <a:pt x="709861" y="769783"/>
                    <a:pt x="689943" y="769776"/>
                    <a:pt x="677708" y="757548"/>
                  </a:cubicBezTo>
                  <a:lnTo>
                    <a:pt x="655527" y="735365"/>
                  </a:lnTo>
                  <a:cubicBezTo>
                    <a:pt x="651968" y="736994"/>
                    <a:pt x="648321" y="738503"/>
                    <a:pt x="644638" y="739875"/>
                  </a:cubicBezTo>
                  <a:lnTo>
                    <a:pt x="644638" y="771242"/>
                  </a:lnTo>
                  <a:cubicBezTo>
                    <a:pt x="644638" y="788552"/>
                    <a:pt x="630556" y="802634"/>
                    <a:pt x="613246" y="802634"/>
                  </a:cubicBezTo>
                  <a:lnTo>
                    <a:pt x="563128" y="802634"/>
                  </a:lnTo>
                  <a:cubicBezTo>
                    <a:pt x="545817" y="802634"/>
                    <a:pt x="531735" y="788552"/>
                    <a:pt x="531735" y="771242"/>
                  </a:cubicBezTo>
                  <a:lnTo>
                    <a:pt x="531735" y="739875"/>
                  </a:lnTo>
                  <a:cubicBezTo>
                    <a:pt x="528052" y="738503"/>
                    <a:pt x="524406" y="736994"/>
                    <a:pt x="520847" y="735365"/>
                  </a:cubicBezTo>
                  <a:lnTo>
                    <a:pt x="498668" y="757546"/>
                  </a:lnTo>
                  <a:cubicBezTo>
                    <a:pt x="486396" y="769813"/>
                    <a:pt x="466545" y="769813"/>
                    <a:pt x="454273" y="757546"/>
                  </a:cubicBezTo>
                  <a:lnTo>
                    <a:pt x="418833" y="722105"/>
                  </a:lnTo>
                  <a:cubicBezTo>
                    <a:pt x="406595" y="709868"/>
                    <a:pt x="406595" y="689952"/>
                    <a:pt x="418830" y="677713"/>
                  </a:cubicBezTo>
                  <a:lnTo>
                    <a:pt x="441014" y="655532"/>
                  </a:lnTo>
                  <a:cubicBezTo>
                    <a:pt x="439387" y="651975"/>
                    <a:pt x="437875" y="648329"/>
                    <a:pt x="436504" y="644643"/>
                  </a:cubicBezTo>
                  <a:lnTo>
                    <a:pt x="405136" y="644643"/>
                  </a:lnTo>
                  <a:cubicBezTo>
                    <a:pt x="387826" y="644643"/>
                    <a:pt x="373744" y="630561"/>
                    <a:pt x="373744" y="613251"/>
                  </a:cubicBezTo>
                  <a:lnTo>
                    <a:pt x="373744" y="563133"/>
                  </a:lnTo>
                  <a:cubicBezTo>
                    <a:pt x="373744" y="545822"/>
                    <a:pt x="387826" y="531740"/>
                    <a:pt x="405136" y="531740"/>
                  </a:cubicBezTo>
                  <a:lnTo>
                    <a:pt x="436504" y="531740"/>
                  </a:lnTo>
                  <a:cubicBezTo>
                    <a:pt x="437875" y="528057"/>
                    <a:pt x="439385" y="524411"/>
                    <a:pt x="441014" y="520852"/>
                  </a:cubicBezTo>
                  <a:lnTo>
                    <a:pt x="418835" y="498675"/>
                  </a:lnTo>
                  <a:cubicBezTo>
                    <a:pt x="406595" y="486431"/>
                    <a:pt x="406595" y="466515"/>
                    <a:pt x="418833" y="454278"/>
                  </a:cubicBezTo>
                  <a:lnTo>
                    <a:pt x="454273" y="418840"/>
                  </a:lnTo>
                  <a:cubicBezTo>
                    <a:pt x="466540" y="406568"/>
                    <a:pt x="486403" y="406571"/>
                    <a:pt x="498668" y="418840"/>
                  </a:cubicBezTo>
                  <a:lnTo>
                    <a:pt x="520847" y="441019"/>
                  </a:lnTo>
                  <a:cubicBezTo>
                    <a:pt x="524399" y="439392"/>
                    <a:pt x="528048" y="437882"/>
                    <a:pt x="531735" y="436509"/>
                  </a:cubicBezTo>
                  <a:lnTo>
                    <a:pt x="531735" y="405141"/>
                  </a:lnTo>
                  <a:cubicBezTo>
                    <a:pt x="531735" y="387831"/>
                    <a:pt x="545817" y="373749"/>
                    <a:pt x="563128" y="373749"/>
                  </a:cubicBezTo>
                  <a:close/>
                  <a:moveTo>
                    <a:pt x="160544" y="296706"/>
                  </a:moveTo>
                  <a:cubicBezTo>
                    <a:pt x="129262" y="296706"/>
                    <a:pt x="101132" y="321485"/>
                    <a:pt x="101132" y="357165"/>
                  </a:cubicBezTo>
                  <a:cubicBezTo>
                    <a:pt x="134429" y="384514"/>
                    <a:pt x="175267" y="398493"/>
                    <a:pt x="216477" y="398493"/>
                  </a:cubicBezTo>
                  <a:cubicBezTo>
                    <a:pt x="258597" y="398493"/>
                    <a:pt x="299205" y="383955"/>
                    <a:pt x="331825" y="357163"/>
                  </a:cubicBezTo>
                  <a:cubicBezTo>
                    <a:pt x="331825" y="321511"/>
                    <a:pt x="303725" y="296703"/>
                    <a:pt x="272411" y="296706"/>
                  </a:cubicBezTo>
                  <a:close/>
                  <a:moveTo>
                    <a:pt x="903968" y="296703"/>
                  </a:moveTo>
                  <a:cubicBezTo>
                    <a:pt x="872684" y="296703"/>
                    <a:pt x="844554" y="321483"/>
                    <a:pt x="844554" y="357163"/>
                  </a:cubicBezTo>
                  <a:cubicBezTo>
                    <a:pt x="878265" y="384854"/>
                    <a:pt x="919284" y="398493"/>
                    <a:pt x="959902" y="398493"/>
                  </a:cubicBezTo>
                  <a:cubicBezTo>
                    <a:pt x="1003030" y="398493"/>
                    <a:pt x="1043478" y="383013"/>
                    <a:pt x="1075247" y="356961"/>
                  </a:cubicBezTo>
                  <a:lnTo>
                    <a:pt x="1075247" y="356118"/>
                  </a:lnTo>
                  <a:cubicBezTo>
                    <a:pt x="1075247" y="323356"/>
                    <a:pt x="1048597" y="296703"/>
                    <a:pt x="1015835" y="296703"/>
                  </a:cubicBezTo>
                  <a:close/>
                  <a:moveTo>
                    <a:pt x="479761" y="199245"/>
                  </a:moveTo>
                  <a:lnTo>
                    <a:pt x="696615" y="199245"/>
                  </a:lnTo>
                  <a:cubicBezTo>
                    <a:pt x="706134" y="199245"/>
                    <a:pt x="713847" y="206960"/>
                    <a:pt x="713847" y="216477"/>
                  </a:cubicBezTo>
                  <a:cubicBezTo>
                    <a:pt x="713847" y="225994"/>
                    <a:pt x="706134" y="233709"/>
                    <a:pt x="696615" y="233709"/>
                  </a:cubicBezTo>
                  <a:lnTo>
                    <a:pt x="479761" y="233709"/>
                  </a:lnTo>
                  <a:cubicBezTo>
                    <a:pt x="470242" y="233709"/>
                    <a:pt x="462529" y="225994"/>
                    <a:pt x="462529" y="216477"/>
                  </a:cubicBezTo>
                  <a:cubicBezTo>
                    <a:pt x="462529" y="206960"/>
                    <a:pt x="470242" y="199245"/>
                    <a:pt x="479761" y="199245"/>
                  </a:cubicBezTo>
                  <a:close/>
                  <a:moveTo>
                    <a:pt x="216475" y="99703"/>
                  </a:moveTo>
                  <a:cubicBezTo>
                    <a:pt x="203728" y="99703"/>
                    <a:pt x="190980" y="104555"/>
                    <a:pt x="181275" y="114261"/>
                  </a:cubicBezTo>
                  <a:cubicBezTo>
                    <a:pt x="161816" y="133719"/>
                    <a:pt x="161819" y="165208"/>
                    <a:pt x="181273" y="184664"/>
                  </a:cubicBezTo>
                  <a:cubicBezTo>
                    <a:pt x="200687" y="204072"/>
                    <a:pt x="232268" y="204072"/>
                    <a:pt x="251676" y="184664"/>
                  </a:cubicBezTo>
                  <a:cubicBezTo>
                    <a:pt x="271135" y="165206"/>
                    <a:pt x="271133" y="133717"/>
                    <a:pt x="251679" y="114261"/>
                  </a:cubicBezTo>
                  <a:lnTo>
                    <a:pt x="251676" y="114261"/>
                  </a:lnTo>
                  <a:cubicBezTo>
                    <a:pt x="241971" y="104555"/>
                    <a:pt x="229223" y="99703"/>
                    <a:pt x="216475" y="99703"/>
                  </a:cubicBezTo>
                  <a:close/>
                  <a:moveTo>
                    <a:pt x="959902" y="99702"/>
                  </a:moveTo>
                  <a:cubicBezTo>
                    <a:pt x="947153" y="99702"/>
                    <a:pt x="934404" y="104555"/>
                    <a:pt x="924700" y="114260"/>
                  </a:cubicBezTo>
                  <a:cubicBezTo>
                    <a:pt x="905290" y="133671"/>
                    <a:pt x="905290" y="165254"/>
                    <a:pt x="924700" y="184664"/>
                  </a:cubicBezTo>
                  <a:cubicBezTo>
                    <a:pt x="944115" y="204077"/>
                    <a:pt x="975696" y="204074"/>
                    <a:pt x="995104" y="184664"/>
                  </a:cubicBezTo>
                  <a:cubicBezTo>
                    <a:pt x="1014563" y="165208"/>
                    <a:pt x="1014560" y="133719"/>
                    <a:pt x="995106" y="114260"/>
                  </a:cubicBezTo>
                  <a:lnTo>
                    <a:pt x="995104" y="114260"/>
                  </a:lnTo>
                  <a:cubicBezTo>
                    <a:pt x="985400" y="104555"/>
                    <a:pt x="972651" y="99702"/>
                    <a:pt x="959902" y="99702"/>
                  </a:cubicBezTo>
                  <a:close/>
                  <a:moveTo>
                    <a:pt x="959901" y="65255"/>
                  </a:moveTo>
                  <a:cubicBezTo>
                    <a:pt x="981476" y="65254"/>
                    <a:pt x="1003051" y="73466"/>
                    <a:pt x="1019475" y="89892"/>
                  </a:cubicBezTo>
                  <a:lnTo>
                    <a:pt x="1019473" y="89892"/>
                  </a:lnTo>
                  <a:cubicBezTo>
                    <a:pt x="1052402" y="122817"/>
                    <a:pt x="1052400" y="176108"/>
                    <a:pt x="1019473" y="209033"/>
                  </a:cubicBezTo>
                  <a:cubicBezTo>
                    <a:pt x="986662" y="241847"/>
                    <a:pt x="933211" y="241914"/>
                    <a:pt x="900329" y="209033"/>
                  </a:cubicBezTo>
                  <a:cubicBezTo>
                    <a:pt x="867485" y="176186"/>
                    <a:pt x="867485" y="122739"/>
                    <a:pt x="900329" y="89892"/>
                  </a:cubicBezTo>
                  <a:cubicBezTo>
                    <a:pt x="916753" y="73468"/>
                    <a:pt x="938327" y="65255"/>
                    <a:pt x="959901" y="65255"/>
                  </a:cubicBezTo>
                  <a:close/>
                  <a:moveTo>
                    <a:pt x="216480" y="65199"/>
                  </a:moveTo>
                  <a:cubicBezTo>
                    <a:pt x="238034" y="65200"/>
                    <a:pt x="259588" y="73433"/>
                    <a:pt x="276049" y="89894"/>
                  </a:cubicBezTo>
                  <a:lnTo>
                    <a:pt x="276047" y="89894"/>
                  </a:lnTo>
                  <a:cubicBezTo>
                    <a:pt x="308977" y="122819"/>
                    <a:pt x="308974" y="176110"/>
                    <a:pt x="276047" y="209035"/>
                  </a:cubicBezTo>
                  <a:cubicBezTo>
                    <a:pt x="243120" y="241965"/>
                    <a:pt x="189827" y="241958"/>
                    <a:pt x="156904" y="209035"/>
                  </a:cubicBezTo>
                  <a:cubicBezTo>
                    <a:pt x="123977" y="176106"/>
                    <a:pt x="123979" y="122817"/>
                    <a:pt x="156909" y="89894"/>
                  </a:cubicBezTo>
                  <a:cubicBezTo>
                    <a:pt x="173371" y="73428"/>
                    <a:pt x="194925" y="65198"/>
                    <a:pt x="216480" y="65199"/>
                  </a:cubicBezTo>
                  <a:close/>
                  <a:moveTo>
                    <a:pt x="216477" y="34464"/>
                  </a:moveTo>
                  <a:cubicBezTo>
                    <a:pt x="116115" y="34464"/>
                    <a:pt x="34464" y="116115"/>
                    <a:pt x="34464" y="216477"/>
                  </a:cubicBezTo>
                  <a:cubicBezTo>
                    <a:pt x="34464" y="257743"/>
                    <a:pt x="48289" y="295826"/>
                    <a:pt x="71518" y="326389"/>
                  </a:cubicBezTo>
                  <a:cubicBezTo>
                    <a:pt x="83985" y="289156"/>
                    <a:pt x="119171" y="262239"/>
                    <a:pt x="160544" y="262239"/>
                  </a:cubicBezTo>
                  <a:lnTo>
                    <a:pt x="272411" y="262239"/>
                  </a:lnTo>
                  <a:cubicBezTo>
                    <a:pt x="313788" y="262239"/>
                    <a:pt x="348972" y="289156"/>
                    <a:pt x="361439" y="326389"/>
                  </a:cubicBezTo>
                  <a:cubicBezTo>
                    <a:pt x="384668" y="295826"/>
                    <a:pt x="398493" y="257743"/>
                    <a:pt x="398493" y="216477"/>
                  </a:cubicBezTo>
                  <a:cubicBezTo>
                    <a:pt x="398493" y="116115"/>
                    <a:pt x="316842" y="34464"/>
                    <a:pt x="216477" y="34464"/>
                  </a:cubicBezTo>
                  <a:close/>
                  <a:moveTo>
                    <a:pt x="216477" y="0"/>
                  </a:moveTo>
                  <a:cubicBezTo>
                    <a:pt x="335843" y="0"/>
                    <a:pt x="432957" y="97111"/>
                    <a:pt x="432957" y="216480"/>
                  </a:cubicBezTo>
                  <a:cubicBezTo>
                    <a:pt x="432957" y="335696"/>
                    <a:pt x="336160" y="432957"/>
                    <a:pt x="216477" y="432957"/>
                  </a:cubicBezTo>
                  <a:cubicBezTo>
                    <a:pt x="97042" y="432957"/>
                    <a:pt x="0" y="335749"/>
                    <a:pt x="0" y="216477"/>
                  </a:cubicBezTo>
                  <a:cubicBezTo>
                    <a:pt x="0" y="97111"/>
                    <a:pt x="97111" y="0"/>
                    <a:pt x="216477" y="0"/>
                  </a:cubicBezTo>
                  <a:close/>
                  <a:moveTo>
                    <a:pt x="959902" y="0"/>
                  </a:moveTo>
                  <a:cubicBezTo>
                    <a:pt x="1063212" y="0"/>
                    <a:pt x="1152557" y="73492"/>
                    <a:pt x="1172342" y="174746"/>
                  </a:cubicBezTo>
                  <a:cubicBezTo>
                    <a:pt x="1174168" y="184085"/>
                    <a:pt x="1168075" y="193138"/>
                    <a:pt x="1158735" y="194962"/>
                  </a:cubicBezTo>
                  <a:cubicBezTo>
                    <a:pt x="1149407" y="196794"/>
                    <a:pt x="1140343" y="190696"/>
                    <a:pt x="1138519" y="181356"/>
                  </a:cubicBezTo>
                  <a:cubicBezTo>
                    <a:pt x="1121886" y="96240"/>
                    <a:pt x="1046768" y="34464"/>
                    <a:pt x="959902" y="34464"/>
                  </a:cubicBezTo>
                  <a:cubicBezTo>
                    <a:pt x="859539" y="34464"/>
                    <a:pt x="777886" y="116115"/>
                    <a:pt x="777889" y="216477"/>
                  </a:cubicBezTo>
                  <a:cubicBezTo>
                    <a:pt x="777889" y="257743"/>
                    <a:pt x="791711" y="295826"/>
                    <a:pt x="814942" y="326389"/>
                  </a:cubicBezTo>
                  <a:cubicBezTo>
                    <a:pt x="827409" y="289156"/>
                    <a:pt x="862595" y="262239"/>
                    <a:pt x="903968" y="262239"/>
                  </a:cubicBezTo>
                  <a:lnTo>
                    <a:pt x="1015835" y="262239"/>
                  </a:lnTo>
                  <a:cubicBezTo>
                    <a:pt x="1057185" y="262239"/>
                    <a:pt x="1092353" y="289123"/>
                    <a:pt x="1104838" y="326324"/>
                  </a:cubicBezTo>
                  <a:cubicBezTo>
                    <a:pt x="1120629" y="305634"/>
                    <a:pt x="1132152" y="281413"/>
                    <a:pt x="1137850" y="254852"/>
                  </a:cubicBezTo>
                  <a:cubicBezTo>
                    <a:pt x="1139847" y="245547"/>
                    <a:pt x="1149019" y="239628"/>
                    <a:pt x="1158313" y="241618"/>
                  </a:cubicBezTo>
                  <a:cubicBezTo>
                    <a:pt x="1167618" y="243612"/>
                    <a:pt x="1173544" y="252775"/>
                    <a:pt x="1171547" y="262080"/>
                  </a:cubicBezTo>
                  <a:cubicBezTo>
                    <a:pt x="1150299" y="361133"/>
                    <a:pt x="1062130" y="432955"/>
                    <a:pt x="959902" y="432955"/>
                  </a:cubicBezTo>
                  <a:cubicBezTo>
                    <a:pt x="840931" y="432955"/>
                    <a:pt x="743422" y="336420"/>
                    <a:pt x="743422" y="216477"/>
                  </a:cubicBezTo>
                  <a:cubicBezTo>
                    <a:pt x="743422" y="97111"/>
                    <a:pt x="840536" y="0"/>
                    <a:pt x="959902" y="0"/>
                  </a:cubicBezTo>
                  <a:close/>
                </a:path>
              </a:pathLst>
            </a:custGeom>
            <a:solidFill>
              <a:srgbClr val="DFBD41">
                <a:alpha val="26000"/>
              </a:srgbClr>
            </a:solidFill>
            <a:ln w="18901" cap="flat">
              <a:noFill/>
              <a:prstDash val="solid"/>
              <a:miter/>
            </a:ln>
          </p:spPr>
          <p:txBody>
            <a:bodyPr wrap="square" rtlCol="0" anchor="ctr">
              <a:noAutofit/>
            </a:bodyPr>
            <a:lstStyle/>
            <a:p>
              <a:endParaRPr lang="en-ID"/>
            </a:p>
          </p:txBody>
        </p:sp>
      </p:grpSp>
    </p:spTree>
    <p:extLst>
      <p:ext uri="{BB962C8B-B14F-4D97-AF65-F5344CB8AC3E}">
        <p14:creationId xmlns:p14="http://schemas.microsoft.com/office/powerpoint/2010/main" val="415142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DF0056A-60F8-462D-88EE-5690F46A1299}"/>
              </a:ext>
            </a:extLst>
          </p:cNvPr>
          <p:cNvPicPr>
            <a:picLocks noGrp="1" noChangeAspect="1"/>
          </p:cNvPicPr>
          <p:nvPr>
            <p:ph type="pic" sz="quarter" idx="10"/>
          </p:nvPr>
        </p:nvPicPr>
        <p:blipFill rotWithShape="1">
          <a:blip r:embed="rId3"/>
          <a:srcRect l="45889" r="16303"/>
          <a:stretch/>
        </p:blipFill>
        <p:spPr>
          <a:xfrm>
            <a:off x="8302170" y="1"/>
            <a:ext cx="3889829" cy="6858000"/>
          </a:xfrm>
        </p:spPr>
      </p:pic>
      <p:sp>
        <p:nvSpPr>
          <p:cNvPr id="17" name="Graphic 1">
            <a:extLst>
              <a:ext uri="{FF2B5EF4-FFF2-40B4-BE49-F238E27FC236}">
                <a16:creationId xmlns:a16="http://schemas.microsoft.com/office/drawing/2014/main" id="{593D11D5-F8B4-479D-8E4B-43B0B7ACA445}"/>
              </a:ext>
            </a:extLst>
          </p:cNvPr>
          <p:cNvSpPr/>
          <p:nvPr/>
        </p:nvSpPr>
        <p:spPr>
          <a:xfrm flipH="1">
            <a:off x="8302727" y="24438"/>
            <a:ext cx="909326" cy="6857998"/>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sp>
        <p:nvSpPr>
          <p:cNvPr id="4" name="Rectangle 3">
            <a:extLst>
              <a:ext uri="{FF2B5EF4-FFF2-40B4-BE49-F238E27FC236}">
                <a16:creationId xmlns:a16="http://schemas.microsoft.com/office/drawing/2014/main" id="{2E1F6C7E-F264-4002-B206-3B0C38628DC0}"/>
              </a:ext>
            </a:extLst>
          </p:cNvPr>
          <p:cNvSpPr/>
          <p:nvPr/>
        </p:nvSpPr>
        <p:spPr>
          <a:xfrm>
            <a:off x="1140964" y="791436"/>
            <a:ext cx="6595150"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JOB SEARCH SITES</a:t>
            </a:r>
          </a:p>
        </p:txBody>
      </p:sp>
      <p:sp>
        <p:nvSpPr>
          <p:cNvPr id="6" name="Rectangle 5">
            <a:extLst>
              <a:ext uri="{FF2B5EF4-FFF2-40B4-BE49-F238E27FC236}">
                <a16:creationId xmlns:a16="http://schemas.microsoft.com/office/drawing/2014/main" id="{5EAFFF4A-83EE-486B-ABE5-1822EC6506EC}"/>
              </a:ext>
            </a:extLst>
          </p:cNvPr>
          <p:cNvSpPr/>
          <p:nvPr/>
        </p:nvSpPr>
        <p:spPr>
          <a:xfrm>
            <a:off x="1140964" y="2503617"/>
            <a:ext cx="8071089" cy="1294200"/>
          </a:xfrm>
          <a:prstGeom prst="rect">
            <a:avLst/>
          </a:prstGeom>
        </p:spPr>
        <p:txBody>
          <a:bodyPr wrap="square" anchor="t">
            <a:spAutoFit/>
          </a:bodyPr>
          <a:lstStyle/>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Job search sites are an absolute must when advertising your vacancy</a:t>
            </a:r>
          </a:p>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They have become the first port of call for jobseekers, here are the main job search sites;</a:t>
            </a:r>
          </a:p>
        </p:txBody>
      </p:sp>
      <p:sp>
        <p:nvSpPr>
          <p:cNvPr id="10" name="Rounded Rectangle 3">
            <a:extLst>
              <a:ext uri="{FF2B5EF4-FFF2-40B4-BE49-F238E27FC236}">
                <a16:creationId xmlns:a16="http://schemas.microsoft.com/office/drawing/2014/main" id="{39D9879C-332B-4D09-8A9A-CCF2B8DEEA74}"/>
              </a:ext>
            </a:extLst>
          </p:cNvPr>
          <p:cNvSpPr/>
          <p:nvPr/>
        </p:nvSpPr>
        <p:spPr>
          <a:xfrm>
            <a:off x="1140965" y="3453437"/>
            <a:ext cx="7750788" cy="1495939"/>
          </a:xfrm>
          <a:prstGeom prst="roundRect">
            <a:avLst>
              <a:gd name="adj" fmla="val 0"/>
            </a:avLst>
          </a:prstGeom>
          <a:solidFill>
            <a:srgbClr val="DFBD41"/>
          </a:soli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FE3BD71F-F409-46A1-A636-096C19152CC3}"/>
              </a:ext>
            </a:extLst>
          </p:cNvPr>
          <p:cNvSpPr/>
          <p:nvPr/>
        </p:nvSpPr>
        <p:spPr>
          <a:xfrm>
            <a:off x="1374658" y="3611880"/>
            <a:ext cx="2120528" cy="1158459"/>
          </a:xfrm>
          <a:prstGeom prst="rect">
            <a:avLst/>
          </a:prstGeom>
        </p:spPr>
        <p:txBody>
          <a:bodyPr wrap="square" anchor="t">
            <a:spAutoFit/>
          </a:bodyPr>
          <a:lstStyle/>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INDEED</a:t>
            </a:r>
          </a:p>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MONSTER</a:t>
            </a:r>
          </a:p>
        </p:txBody>
      </p:sp>
      <p:sp>
        <p:nvSpPr>
          <p:cNvPr id="19" name="TextBox 18">
            <a:extLst>
              <a:ext uri="{FF2B5EF4-FFF2-40B4-BE49-F238E27FC236}">
                <a16:creationId xmlns:a16="http://schemas.microsoft.com/office/drawing/2014/main" id="{2B370050-E5E3-47F1-BFB9-C6979BA7D14D}"/>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solidFill>
                <a:effectLst/>
                <a:latin typeface="+mj-lt"/>
                <a:ea typeface="Open Sans Extrabold" panose="020B0906030804020204" pitchFamily="34" charset="0"/>
                <a:cs typeface="Arial" panose="020B0604020202020204" pitchFamily="34" charset="0"/>
              </a:rPr>
              <a:pPr algn="ctr">
                <a:lnSpc>
                  <a:spcPct val="100000"/>
                </a:lnSpc>
              </a:pPr>
              <a:t>61</a:t>
            </a:fld>
            <a:endParaRPr lang="id-ID" sz="6000" i="0" dirty="0">
              <a:solidFill>
                <a:schemeClr val="bg1"/>
              </a:solidFill>
              <a:effectLst/>
              <a:latin typeface="+mj-lt"/>
              <a:ea typeface="Open Sans Extrabold" panose="020B0906030804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1853A9F-20C7-6642-BB53-5F263B26B857}"/>
              </a:ext>
            </a:extLst>
          </p:cNvPr>
          <p:cNvSpPr/>
          <p:nvPr/>
        </p:nvSpPr>
        <p:spPr>
          <a:xfrm>
            <a:off x="3728879" y="3600951"/>
            <a:ext cx="2416232" cy="1163395"/>
          </a:xfrm>
          <a:prstGeom prst="rect">
            <a:avLst/>
          </a:prstGeom>
        </p:spPr>
        <p:txBody>
          <a:bodyPr wrap="square">
            <a:spAutoFit/>
          </a:bodyPr>
          <a:lstStyle/>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REED</a:t>
            </a:r>
          </a:p>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TOTALJOBS</a:t>
            </a:r>
          </a:p>
        </p:txBody>
      </p:sp>
      <p:sp>
        <p:nvSpPr>
          <p:cNvPr id="12" name="Rectangle 11">
            <a:extLst>
              <a:ext uri="{FF2B5EF4-FFF2-40B4-BE49-F238E27FC236}">
                <a16:creationId xmlns:a16="http://schemas.microsoft.com/office/drawing/2014/main" id="{D084C9DE-F099-EB4A-9042-09A076AD831D}"/>
              </a:ext>
            </a:extLst>
          </p:cNvPr>
          <p:cNvSpPr/>
          <p:nvPr/>
        </p:nvSpPr>
        <p:spPr>
          <a:xfrm>
            <a:off x="6096000" y="3572419"/>
            <a:ext cx="3300635" cy="1163395"/>
          </a:xfrm>
          <a:prstGeom prst="rect">
            <a:avLst/>
          </a:prstGeom>
        </p:spPr>
        <p:txBody>
          <a:bodyPr wrap="square">
            <a:spAutoFit/>
          </a:bodyPr>
          <a:lstStyle/>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GLASSDOOR</a:t>
            </a:r>
          </a:p>
          <a:p>
            <a:pPr marL="342900" indent="-342900">
              <a:lnSpc>
                <a:spcPct val="130000"/>
              </a:lnSpc>
              <a:spcAft>
                <a:spcPts val="1200"/>
              </a:spcAft>
              <a:buFont typeface="Arial" panose="020B0604020202020204" pitchFamily="34" charset="0"/>
              <a:buChar char="•"/>
            </a:pPr>
            <a:r>
              <a:rPr lang="en-US" sz="2400" dirty="0">
                <a:solidFill>
                  <a:schemeClr val="bg1"/>
                </a:solidFill>
                <a:latin typeface="+mj-lt"/>
                <a:ea typeface="Open Sans Light" panose="020B0306030504020204" pitchFamily="34" charset="0"/>
                <a:cs typeface="Hind Light" panose="02000000000000000000" pitchFamily="2" charset="0"/>
              </a:rPr>
              <a:t>JOBSITE</a:t>
            </a:r>
          </a:p>
        </p:txBody>
      </p:sp>
    </p:spTree>
    <p:extLst>
      <p:ext uri="{BB962C8B-B14F-4D97-AF65-F5344CB8AC3E}">
        <p14:creationId xmlns:p14="http://schemas.microsoft.com/office/powerpoint/2010/main" val="59336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cellphone&#10;&#10;Description automatically generated">
            <a:extLst>
              <a:ext uri="{FF2B5EF4-FFF2-40B4-BE49-F238E27FC236}">
                <a16:creationId xmlns:a16="http://schemas.microsoft.com/office/drawing/2014/main" id="{E0B64748-D577-DB44-A1BC-FAB96077D592}"/>
              </a:ext>
            </a:extLst>
          </p:cNvPr>
          <p:cNvPicPr>
            <a:picLocks noChangeAspect="1"/>
          </p:cNvPicPr>
          <p:nvPr/>
        </p:nvPicPr>
        <p:blipFill rotWithShape="1">
          <a:blip r:embed="rId3">
            <a:extLst>
              <a:ext uri="{28A0092B-C50C-407E-A947-70E740481C1C}">
                <a14:useLocalDpi xmlns:a14="http://schemas.microsoft.com/office/drawing/2010/main" val="0"/>
              </a:ext>
            </a:extLst>
          </a:blip>
          <a:srcRect l="14713" r="27913"/>
          <a:stretch/>
        </p:blipFill>
        <p:spPr>
          <a:xfrm>
            <a:off x="7350830" y="0"/>
            <a:ext cx="4966134" cy="6858000"/>
          </a:xfrm>
          <a:prstGeom prst="rect">
            <a:avLst/>
          </a:prstGeom>
        </p:spPr>
      </p:pic>
      <p:sp>
        <p:nvSpPr>
          <p:cNvPr id="30" name="Graphic 1">
            <a:extLst>
              <a:ext uri="{FF2B5EF4-FFF2-40B4-BE49-F238E27FC236}">
                <a16:creationId xmlns:a16="http://schemas.microsoft.com/office/drawing/2014/main" id="{F2CD6B8C-A65A-4484-9334-342D2A01E05F}"/>
              </a:ext>
            </a:extLst>
          </p:cNvPr>
          <p:cNvSpPr/>
          <p:nvPr/>
        </p:nvSpPr>
        <p:spPr>
          <a:xfrm flipH="1">
            <a:off x="7273782" y="0"/>
            <a:ext cx="1374323" cy="6857999"/>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sp>
        <p:nvSpPr>
          <p:cNvPr id="4" name="Rectangle 3">
            <a:extLst>
              <a:ext uri="{FF2B5EF4-FFF2-40B4-BE49-F238E27FC236}">
                <a16:creationId xmlns:a16="http://schemas.microsoft.com/office/drawing/2014/main" id="{8CD1D997-AD57-4869-86C4-D9CEAD2BBA8A}"/>
              </a:ext>
            </a:extLst>
          </p:cNvPr>
          <p:cNvSpPr/>
          <p:nvPr/>
        </p:nvSpPr>
        <p:spPr>
          <a:xfrm>
            <a:off x="1140964" y="1026127"/>
            <a:ext cx="6595150" cy="923330"/>
          </a:xfrm>
          <a:prstGeom prst="rect">
            <a:avLst/>
          </a:prstGeom>
        </p:spPr>
        <p:txBody>
          <a:bodyPr wrap="square">
            <a:spAutoFit/>
          </a:bodyPr>
          <a:lstStyle/>
          <a:p>
            <a:r>
              <a:rPr lang="en-US" sz="5400" b="1" dirty="0">
                <a:solidFill>
                  <a:schemeClr val="tx1">
                    <a:lumMod val="75000"/>
                    <a:lumOff val="25000"/>
                  </a:schemeClr>
                </a:solidFill>
                <a:latin typeface="+mj-lt"/>
                <a:cs typeface="Segoe UI" panose="020B0502040204020203" pitchFamily="34" charset="0"/>
              </a:rPr>
              <a:t>SOCIAL MEDIA</a:t>
            </a:r>
          </a:p>
        </p:txBody>
      </p:sp>
      <p:cxnSp>
        <p:nvCxnSpPr>
          <p:cNvPr id="7" name="Straight Connector 6">
            <a:extLst>
              <a:ext uri="{FF2B5EF4-FFF2-40B4-BE49-F238E27FC236}">
                <a16:creationId xmlns:a16="http://schemas.microsoft.com/office/drawing/2014/main" id="{E353A61E-BAE0-4660-AFF0-B2C8234812A6}"/>
              </a:ext>
            </a:extLst>
          </p:cNvPr>
          <p:cNvCxnSpPr>
            <a:cxnSpLocks/>
          </p:cNvCxnSpPr>
          <p:nvPr/>
        </p:nvCxnSpPr>
        <p:spPr>
          <a:xfrm flipV="1">
            <a:off x="985531" y="3416868"/>
            <a:ext cx="4797194" cy="1"/>
          </a:xfrm>
          <a:prstGeom prst="line">
            <a:avLst/>
          </a:prstGeom>
          <a:ln w="9525">
            <a:solidFill>
              <a:schemeClr val="bg1">
                <a:lumMod val="65000"/>
                <a:alpha val="6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BFE72A4-883A-4C23-93DD-CFA240F0ECE9}"/>
              </a:ext>
            </a:extLst>
          </p:cNvPr>
          <p:cNvGrpSpPr/>
          <p:nvPr/>
        </p:nvGrpSpPr>
        <p:grpSpPr>
          <a:xfrm>
            <a:off x="864524" y="2648785"/>
            <a:ext cx="5112561" cy="780214"/>
            <a:chOff x="2774950" y="3080773"/>
            <a:chExt cx="3219449" cy="780214"/>
          </a:xfrm>
        </p:grpSpPr>
        <p:sp>
          <p:nvSpPr>
            <p:cNvPr id="6" name="Rectangle 5">
              <a:extLst>
                <a:ext uri="{FF2B5EF4-FFF2-40B4-BE49-F238E27FC236}">
                  <a16:creationId xmlns:a16="http://schemas.microsoft.com/office/drawing/2014/main" id="{C790B1B8-71DF-403E-8C64-AEFDF198414C}"/>
                </a:ext>
              </a:extLst>
            </p:cNvPr>
            <p:cNvSpPr/>
            <p:nvPr/>
          </p:nvSpPr>
          <p:spPr>
            <a:xfrm>
              <a:off x="3004457" y="3080773"/>
              <a:ext cx="2989942" cy="780214"/>
            </a:xfrm>
            <a:prstGeom prst="rect">
              <a:avLst/>
            </a:prstGeom>
          </p:spPr>
          <p:txBody>
            <a:bodyPr wrap="square" anchor="t">
              <a:spAutoFit/>
            </a:bodyPr>
            <a:lstStyle/>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Social media has become a really good way of advertising your job vacancies.</a:t>
              </a:r>
            </a:p>
          </p:txBody>
        </p:sp>
        <p:sp>
          <p:nvSpPr>
            <p:cNvPr id="12" name="Equals 11">
              <a:extLst>
                <a:ext uri="{FF2B5EF4-FFF2-40B4-BE49-F238E27FC236}">
                  <a16:creationId xmlns:a16="http://schemas.microsoft.com/office/drawing/2014/main" id="{73C6FC9D-D97C-4368-B896-D0D177201559}"/>
                </a:ext>
              </a:extLst>
            </p:cNvPr>
            <p:cNvSpPr/>
            <p:nvPr/>
          </p:nvSpPr>
          <p:spPr>
            <a:xfrm>
              <a:off x="2774950" y="3394680"/>
              <a:ext cx="152400" cy="152400"/>
            </a:xfrm>
            <a:prstGeom prst="mathEqual">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grpSp>
      <p:grpSp>
        <p:nvGrpSpPr>
          <p:cNvPr id="15" name="Group 14">
            <a:extLst>
              <a:ext uri="{FF2B5EF4-FFF2-40B4-BE49-F238E27FC236}">
                <a16:creationId xmlns:a16="http://schemas.microsoft.com/office/drawing/2014/main" id="{69D83BBC-CFF0-4094-BCCD-60116B7F28E6}"/>
              </a:ext>
            </a:extLst>
          </p:cNvPr>
          <p:cNvGrpSpPr/>
          <p:nvPr/>
        </p:nvGrpSpPr>
        <p:grpSpPr>
          <a:xfrm>
            <a:off x="904814" y="3558171"/>
            <a:ext cx="5112561" cy="1140312"/>
            <a:chOff x="2774950" y="4375650"/>
            <a:chExt cx="3219449" cy="1140312"/>
          </a:xfrm>
        </p:grpSpPr>
        <p:sp>
          <p:nvSpPr>
            <p:cNvPr id="9" name="Rectangle 8">
              <a:extLst>
                <a:ext uri="{FF2B5EF4-FFF2-40B4-BE49-F238E27FC236}">
                  <a16:creationId xmlns:a16="http://schemas.microsoft.com/office/drawing/2014/main" id="{5C50766B-3D87-45BD-907E-98F6E79E1546}"/>
                </a:ext>
              </a:extLst>
            </p:cNvPr>
            <p:cNvSpPr/>
            <p:nvPr/>
          </p:nvSpPr>
          <p:spPr>
            <a:xfrm>
              <a:off x="3004457" y="4375650"/>
              <a:ext cx="2989942" cy="1140312"/>
            </a:xfrm>
            <a:prstGeom prst="rect">
              <a:avLst/>
            </a:prstGeom>
          </p:spPr>
          <p:txBody>
            <a:bodyPr wrap="square" anchor="t">
              <a:spAutoFit/>
            </a:bodyPr>
            <a:lstStyle/>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As well as reaching more people, you are also reaching out to those who are already familiar with your business.</a:t>
              </a:r>
            </a:p>
          </p:txBody>
        </p:sp>
        <p:sp>
          <p:nvSpPr>
            <p:cNvPr id="14" name="Equals 13">
              <a:extLst>
                <a:ext uri="{FF2B5EF4-FFF2-40B4-BE49-F238E27FC236}">
                  <a16:creationId xmlns:a16="http://schemas.microsoft.com/office/drawing/2014/main" id="{B0F45CC4-BE7B-468E-890C-5A1867602946}"/>
                </a:ext>
              </a:extLst>
            </p:cNvPr>
            <p:cNvSpPr/>
            <p:nvPr/>
          </p:nvSpPr>
          <p:spPr>
            <a:xfrm>
              <a:off x="2774950" y="4709130"/>
              <a:ext cx="152400" cy="152400"/>
            </a:xfrm>
            <a:prstGeom prst="mathEqual">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grpSp>
      <p:sp>
        <p:nvSpPr>
          <p:cNvPr id="20" name="Rounded Rectangle 3">
            <a:extLst>
              <a:ext uri="{FF2B5EF4-FFF2-40B4-BE49-F238E27FC236}">
                <a16:creationId xmlns:a16="http://schemas.microsoft.com/office/drawing/2014/main" id="{4415BF1E-3803-47CC-A9C2-32BBC1D62F44}"/>
              </a:ext>
            </a:extLst>
          </p:cNvPr>
          <p:cNvSpPr/>
          <p:nvPr/>
        </p:nvSpPr>
        <p:spPr>
          <a:xfrm>
            <a:off x="6723706" y="3146423"/>
            <a:ext cx="3283894" cy="2162174"/>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3D90033A-438F-4C38-A876-5689D00D4EC4}"/>
              </a:ext>
            </a:extLst>
          </p:cNvPr>
          <p:cNvSpPr/>
          <p:nvPr/>
        </p:nvSpPr>
        <p:spPr>
          <a:xfrm>
            <a:off x="6918903" y="3801741"/>
            <a:ext cx="2893500" cy="780214"/>
          </a:xfrm>
          <a:prstGeom prst="rect">
            <a:avLst/>
          </a:prstGeom>
        </p:spPr>
        <p:txBody>
          <a:bodyPr wrap="square" anchor="t">
            <a:spAutoFit/>
          </a:bodyPr>
          <a:lstStyle/>
          <a:p>
            <a:pPr algn="ct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USE EVERYTHING YOU HAVE AT YOUR DISPOSAL</a:t>
            </a:r>
          </a:p>
        </p:txBody>
      </p:sp>
      <p:sp>
        <p:nvSpPr>
          <p:cNvPr id="32" name="TextBox 31">
            <a:extLst>
              <a:ext uri="{FF2B5EF4-FFF2-40B4-BE49-F238E27FC236}">
                <a16:creationId xmlns:a16="http://schemas.microsoft.com/office/drawing/2014/main" id="{BFBFF9EB-93B4-441A-A7D0-F6916400F762}"/>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solidFill>
                <a:effectLst/>
                <a:latin typeface="+mj-lt"/>
                <a:ea typeface="Open Sans Extrabold" panose="020B0906030804020204" pitchFamily="34" charset="0"/>
                <a:cs typeface="Arial" panose="020B0604020202020204" pitchFamily="34" charset="0"/>
              </a:rPr>
              <a:pPr algn="ctr">
                <a:lnSpc>
                  <a:spcPct val="100000"/>
                </a:lnSpc>
              </a:pPr>
              <a:t>62</a:t>
            </a:fld>
            <a:endParaRPr lang="id-ID" sz="6000" i="0" dirty="0">
              <a:solidFill>
                <a:schemeClr val="bg1"/>
              </a:solidFill>
              <a:effectLst/>
              <a:latin typeface="+mj-lt"/>
              <a:ea typeface="Open Sans Extrabold" panose="020B0906030804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F218160-8AD7-0543-BD1B-3C729307A71B}"/>
              </a:ext>
            </a:extLst>
          </p:cNvPr>
          <p:cNvGrpSpPr/>
          <p:nvPr/>
        </p:nvGrpSpPr>
        <p:grpSpPr>
          <a:xfrm>
            <a:off x="904814" y="4682348"/>
            <a:ext cx="5112561" cy="343235"/>
            <a:chOff x="2774950" y="4535907"/>
            <a:chExt cx="3219449" cy="343235"/>
          </a:xfrm>
        </p:grpSpPr>
        <p:sp>
          <p:nvSpPr>
            <p:cNvPr id="18" name="Rectangle 17">
              <a:extLst>
                <a:ext uri="{FF2B5EF4-FFF2-40B4-BE49-F238E27FC236}">
                  <a16:creationId xmlns:a16="http://schemas.microsoft.com/office/drawing/2014/main" id="{64238DD6-438D-3B45-9FC6-A0F5369DBE3F}"/>
                </a:ext>
              </a:extLst>
            </p:cNvPr>
            <p:cNvSpPr/>
            <p:nvPr/>
          </p:nvSpPr>
          <p:spPr>
            <a:xfrm>
              <a:off x="3004457" y="4535907"/>
              <a:ext cx="2989942" cy="343235"/>
            </a:xfrm>
            <a:prstGeom prst="rect">
              <a:avLst/>
            </a:prstGeom>
          </p:spPr>
          <p:txBody>
            <a:bodyPr wrap="square" anchor="t">
              <a:spAutoFit/>
            </a:bodyPr>
            <a:lstStyle/>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Support job posting on jobsites using social media</a:t>
              </a:r>
            </a:p>
          </p:txBody>
        </p:sp>
        <p:sp>
          <p:nvSpPr>
            <p:cNvPr id="19" name="Equals 18">
              <a:extLst>
                <a:ext uri="{FF2B5EF4-FFF2-40B4-BE49-F238E27FC236}">
                  <a16:creationId xmlns:a16="http://schemas.microsoft.com/office/drawing/2014/main" id="{458E5708-2247-2346-818B-01760495D158}"/>
                </a:ext>
              </a:extLst>
            </p:cNvPr>
            <p:cNvSpPr/>
            <p:nvPr/>
          </p:nvSpPr>
          <p:spPr>
            <a:xfrm>
              <a:off x="2774950" y="4709130"/>
              <a:ext cx="152400" cy="152400"/>
            </a:xfrm>
            <a:prstGeom prst="mathEqual">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grpSp>
      <p:cxnSp>
        <p:nvCxnSpPr>
          <p:cNvPr id="21" name="Straight Connector 20">
            <a:extLst>
              <a:ext uri="{FF2B5EF4-FFF2-40B4-BE49-F238E27FC236}">
                <a16:creationId xmlns:a16="http://schemas.microsoft.com/office/drawing/2014/main" id="{D8BCB6B8-9199-4A41-A3CD-F566C8364E89}"/>
              </a:ext>
            </a:extLst>
          </p:cNvPr>
          <p:cNvCxnSpPr>
            <a:cxnSpLocks/>
          </p:cNvCxnSpPr>
          <p:nvPr/>
        </p:nvCxnSpPr>
        <p:spPr>
          <a:xfrm flipV="1">
            <a:off x="985328" y="4444973"/>
            <a:ext cx="4797194" cy="1"/>
          </a:xfrm>
          <a:prstGeom prst="line">
            <a:avLst/>
          </a:prstGeom>
          <a:ln w="9525">
            <a:solidFill>
              <a:schemeClr val="bg1">
                <a:lumMod val="65000"/>
                <a:alpha val="6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961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CFBB7A-E0E3-4B3B-9C96-F8335245EDA9}"/>
              </a:ext>
            </a:extLst>
          </p:cNvPr>
          <p:cNvSpPr/>
          <p:nvPr/>
        </p:nvSpPr>
        <p:spPr>
          <a:xfrm>
            <a:off x="1126451" y="1673956"/>
            <a:ext cx="7909393"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OUTSOURCING</a:t>
            </a:r>
          </a:p>
        </p:txBody>
      </p:sp>
      <p:sp>
        <p:nvSpPr>
          <p:cNvPr id="8" name="Rectangle 7">
            <a:extLst>
              <a:ext uri="{FF2B5EF4-FFF2-40B4-BE49-F238E27FC236}">
                <a16:creationId xmlns:a16="http://schemas.microsoft.com/office/drawing/2014/main" id="{25B4D518-1C9F-402A-9977-948CB8649665}"/>
              </a:ext>
            </a:extLst>
          </p:cNvPr>
          <p:cNvSpPr/>
          <p:nvPr/>
        </p:nvSpPr>
        <p:spPr>
          <a:xfrm>
            <a:off x="2313960" y="3891382"/>
            <a:ext cx="4648610" cy="1292662"/>
          </a:xfrm>
          <a:prstGeom prst="rect">
            <a:avLst/>
          </a:prstGeom>
        </p:spPr>
        <p:txBody>
          <a:bodyPr wrap="square" anchor="ctr">
            <a:spAutoFit/>
          </a:bodyPr>
          <a:lstStyle/>
          <a:p>
            <a:pPr>
              <a:lnSpc>
                <a:spcPct val="11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Get an idea of costs and weigh up whether using an agency is worth it, or whether it would be more cost-effective to handle the process yourself.</a:t>
            </a:r>
          </a:p>
        </p:txBody>
      </p:sp>
      <p:sp>
        <p:nvSpPr>
          <p:cNvPr id="6" name="Rectangle 5">
            <a:extLst>
              <a:ext uri="{FF2B5EF4-FFF2-40B4-BE49-F238E27FC236}">
                <a16:creationId xmlns:a16="http://schemas.microsoft.com/office/drawing/2014/main" id="{B1FCE423-6CCA-4BD3-8259-34F62E4D02F5}"/>
              </a:ext>
            </a:extLst>
          </p:cNvPr>
          <p:cNvSpPr/>
          <p:nvPr/>
        </p:nvSpPr>
        <p:spPr>
          <a:xfrm>
            <a:off x="1206439" y="2956925"/>
            <a:ext cx="5756131" cy="347275"/>
          </a:xfrm>
          <a:prstGeom prst="rect">
            <a:avLst/>
          </a:prstGeom>
        </p:spPr>
        <p:txBody>
          <a:bodyPr wrap="square" anchor="ctr">
            <a:spAutoFit/>
          </a:bodyPr>
          <a:lstStyle/>
          <a:p>
            <a:pPr algn="ctr">
              <a:lnSpc>
                <a:spcPct val="130000"/>
              </a:lnSpc>
            </a:pPr>
            <a:r>
              <a:rPr lang="en-US" b="1" dirty="0">
                <a:solidFill>
                  <a:srgbClr val="DFBD41"/>
                </a:solidFill>
                <a:latin typeface="Roboto" panose="02000000000000000000" pitchFamily="2" charset="0"/>
                <a:ea typeface="Roboto" panose="02000000000000000000" pitchFamily="2" charset="0"/>
              </a:rPr>
              <a:t>IS USING A RECRUITMENT AGENCY THE RIGHT THING FOR YOU?</a:t>
            </a:r>
          </a:p>
        </p:txBody>
      </p:sp>
      <p:sp>
        <p:nvSpPr>
          <p:cNvPr id="11" name="Rectangle 10">
            <a:extLst>
              <a:ext uri="{FF2B5EF4-FFF2-40B4-BE49-F238E27FC236}">
                <a16:creationId xmlns:a16="http://schemas.microsoft.com/office/drawing/2014/main" id="{CD616E6C-7BCB-494F-AC54-8A2F76AABC59}"/>
              </a:ext>
            </a:extLst>
          </p:cNvPr>
          <p:cNvSpPr/>
          <p:nvPr/>
        </p:nvSpPr>
        <p:spPr>
          <a:xfrm>
            <a:off x="1126451" y="2737455"/>
            <a:ext cx="5916109" cy="903520"/>
          </a:xfrm>
          <a:prstGeom prst="rect">
            <a:avLst/>
          </a:prstGeom>
          <a:noFill/>
          <a:ln>
            <a:solidFill>
              <a:srgbClr val="DFB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Placeholder 13">
            <a:extLst>
              <a:ext uri="{FF2B5EF4-FFF2-40B4-BE49-F238E27FC236}">
                <a16:creationId xmlns:a16="http://schemas.microsoft.com/office/drawing/2014/main" id="{CC5B1BAA-A4F5-41E4-9D8B-54208B3089DD}"/>
              </a:ext>
            </a:extLst>
          </p:cNvPr>
          <p:cNvPicPr>
            <a:picLocks noGrp="1" noChangeAspect="1"/>
          </p:cNvPicPr>
          <p:nvPr>
            <p:ph type="pic" sz="quarter" idx="10"/>
          </p:nvPr>
        </p:nvPicPr>
        <p:blipFill>
          <a:blip r:embed="rId3"/>
          <a:srcRect l="32708" r="32708"/>
          <a:stretch>
            <a:fillRect/>
          </a:stretch>
        </p:blipFill>
        <p:spPr/>
      </p:pic>
      <p:sp>
        <p:nvSpPr>
          <p:cNvPr id="16" name="Rectangle 15">
            <a:extLst>
              <a:ext uri="{FF2B5EF4-FFF2-40B4-BE49-F238E27FC236}">
                <a16:creationId xmlns:a16="http://schemas.microsoft.com/office/drawing/2014/main" id="{C0B3396C-804F-4B53-8875-B38A50C2B6B5}"/>
              </a:ext>
            </a:extLst>
          </p:cNvPr>
          <p:cNvSpPr/>
          <p:nvPr/>
        </p:nvSpPr>
        <p:spPr>
          <a:xfrm>
            <a:off x="8763001" y="-1"/>
            <a:ext cx="762000"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pic>
        <p:nvPicPr>
          <p:cNvPr id="18" name="Graphic 17">
            <a:extLst>
              <a:ext uri="{FF2B5EF4-FFF2-40B4-BE49-F238E27FC236}">
                <a16:creationId xmlns:a16="http://schemas.microsoft.com/office/drawing/2014/main" id="{451427DC-3D16-4B12-91BF-51D7DF8ECE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4299" y="4164621"/>
            <a:ext cx="646434" cy="646434"/>
          </a:xfrm>
          <a:prstGeom prst="rect">
            <a:avLst/>
          </a:prstGeom>
        </p:spPr>
      </p:pic>
      <p:sp>
        <p:nvSpPr>
          <p:cNvPr id="21" name="TextBox 20">
            <a:extLst>
              <a:ext uri="{FF2B5EF4-FFF2-40B4-BE49-F238E27FC236}">
                <a16:creationId xmlns:a16="http://schemas.microsoft.com/office/drawing/2014/main" id="{8FE26BA7-1C5F-4F46-96A5-479A7A9B6154}"/>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lumMod val="65000"/>
                  </a:schemeClr>
                </a:solidFill>
                <a:effectLst/>
                <a:latin typeface="+mj-lt"/>
                <a:ea typeface="Open Sans Extrabold" panose="020B0906030804020204" pitchFamily="34" charset="0"/>
                <a:cs typeface="Arial" panose="020B0604020202020204" pitchFamily="34" charset="0"/>
              </a:rPr>
              <a:pPr algn="ctr">
                <a:lnSpc>
                  <a:spcPct val="100000"/>
                </a:lnSpc>
              </a:pPr>
              <a:t>63</a:t>
            </a:fld>
            <a:endParaRPr lang="id-ID" sz="6000" i="0" dirty="0">
              <a:solidFill>
                <a:schemeClr val="bg1">
                  <a:lumMod val="65000"/>
                </a:schemeClr>
              </a:solidFill>
              <a:effectLst/>
              <a:latin typeface="+mj-lt"/>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4022292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8661FA-CDE7-4B64-BA5F-77342CF1F007}"/>
              </a:ext>
            </a:extLst>
          </p:cNvPr>
          <p:cNvSpPr/>
          <p:nvPr/>
        </p:nvSpPr>
        <p:spPr>
          <a:xfrm>
            <a:off x="1126451" y="832089"/>
            <a:ext cx="7909393" cy="1754326"/>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CHOOSING THE RIGHT</a:t>
            </a:r>
          </a:p>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AGENCY FOR YOU </a:t>
            </a:r>
          </a:p>
        </p:txBody>
      </p:sp>
      <p:sp>
        <p:nvSpPr>
          <p:cNvPr id="7" name="Rectangle 6">
            <a:extLst>
              <a:ext uri="{FF2B5EF4-FFF2-40B4-BE49-F238E27FC236}">
                <a16:creationId xmlns:a16="http://schemas.microsoft.com/office/drawing/2014/main" id="{C1EBA833-60F2-41E7-9EB7-5C089FB6AB29}"/>
              </a:ext>
            </a:extLst>
          </p:cNvPr>
          <p:cNvSpPr/>
          <p:nvPr/>
        </p:nvSpPr>
        <p:spPr>
          <a:xfrm>
            <a:off x="6641690" y="3910158"/>
            <a:ext cx="3790950" cy="551113"/>
          </a:xfrm>
          <a:prstGeom prst="rect">
            <a:avLst/>
          </a:prstGeom>
        </p:spPr>
        <p:txBody>
          <a:bodyPr wrap="square" anchor="t">
            <a:spAutoFit/>
          </a:bodyPr>
          <a:lstStyle/>
          <a:p>
            <a:pPr>
              <a:lnSpc>
                <a:spcPct val="110000"/>
              </a:lnSpc>
            </a:pPr>
            <a:r>
              <a:rPr lang="en-US" b="1" dirty="0">
                <a:solidFill>
                  <a:srgbClr val="DFBD41"/>
                </a:solidFill>
                <a:latin typeface="Roboto" panose="02000000000000000000" pitchFamily="2" charset="0"/>
                <a:ea typeface="Roboto" panose="02000000000000000000" pitchFamily="2" charset="0"/>
                <a:cs typeface="Hind Light" panose="02000000000000000000" pitchFamily="2" charset="0"/>
              </a:rPr>
              <a:t>Make sure </a:t>
            </a:r>
            <a:r>
              <a:rPr lang="en-US" dirty="0">
                <a:solidFill>
                  <a:schemeClr val="tx1">
                    <a:lumMod val="65000"/>
                    <a:lumOff val="35000"/>
                  </a:schemeClr>
                </a:solidFill>
                <a:ea typeface="Open Sans Light" panose="020B0306030504020204" pitchFamily="34" charset="0"/>
                <a:cs typeface="Hind Light" panose="02000000000000000000" pitchFamily="2" charset="0"/>
              </a:rPr>
              <a:t>that the agency </a:t>
            </a:r>
            <a:r>
              <a:rPr lang="en-US" dirty="0">
                <a:solidFill>
                  <a:schemeClr val="tx1">
                    <a:lumMod val="65000"/>
                    <a:lumOff val="35000"/>
                  </a:schemeClr>
                </a:solidFill>
                <a:ea typeface="Roboto" panose="02000000000000000000" pitchFamily="2" charset="0"/>
                <a:cs typeface="Hind Light" panose="02000000000000000000" pitchFamily="2" charset="0"/>
              </a:rPr>
              <a:t>has</a:t>
            </a:r>
            <a:r>
              <a:rPr lang="en-US" dirty="0">
                <a:solidFill>
                  <a:schemeClr val="tx1">
                    <a:lumMod val="65000"/>
                    <a:lumOff val="35000"/>
                  </a:schemeClr>
                </a:solidFill>
                <a:ea typeface="Roboto" panose="02000000000000000000" pitchFamily="2" charset="0"/>
              </a:rPr>
              <a:t> a </a:t>
            </a:r>
            <a:r>
              <a:rPr lang="en-US" b="1" dirty="0">
                <a:solidFill>
                  <a:srgbClr val="DFBD41"/>
                </a:solidFill>
                <a:latin typeface="Roboto" panose="02000000000000000000" pitchFamily="2" charset="0"/>
                <a:ea typeface="Roboto" panose="02000000000000000000" pitchFamily="2" charset="0"/>
              </a:rPr>
              <a:t>very precise brief</a:t>
            </a:r>
            <a:r>
              <a:rPr lang="en-US" b="1" dirty="0">
                <a:solidFill>
                  <a:srgbClr val="0070C0"/>
                </a:solidFill>
                <a:ea typeface="Roboto" panose="02000000000000000000" pitchFamily="2" charset="0"/>
              </a:rPr>
              <a:t> </a:t>
            </a:r>
            <a:r>
              <a:rPr lang="en-US" dirty="0">
                <a:solidFill>
                  <a:schemeClr val="tx1">
                    <a:lumMod val="65000"/>
                    <a:lumOff val="35000"/>
                  </a:schemeClr>
                </a:solidFill>
                <a:ea typeface="Roboto" panose="02000000000000000000" pitchFamily="2" charset="0"/>
              </a:rPr>
              <a:t>from you in what you’re looking for.</a:t>
            </a:r>
          </a:p>
        </p:txBody>
      </p:sp>
      <p:sp>
        <p:nvSpPr>
          <p:cNvPr id="9" name="Rectangle 8">
            <a:extLst>
              <a:ext uri="{FF2B5EF4-FFF2-40B4-BE49-F238E27FC236}">
                <a16:creationId xmlns:a16="http://schemas.microsoft.com/office/drawing/2014/main" id="{13AE8A7D-E6E1-4128-8A58-578637E33EDE}"/>
              </a:ext>
            </a:extLst>
          </p:cNvPr>
          <p:cNvSpPr/>
          <p:nvPr/>
        </p:nvSpPr>
        <p:spPr>
          <a:xfrm>
            <a:off x="0" y="4371071"/>
            <a:ext cx="3531899" cy="1134470"/>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ounded Rectangle 3">
            <a:extLst>
              <a:ext uri="{FF2B5EF4-FFF2-40B4-BE49-F238E27FC236}">
                <a16:creationId xmlns:a16="http://schemas.microsoft.com/office/drawing/2014/main" id="{93B9C617-B7B0-4641-B7CF-7D83114B2C28}"/>
              </a:ext>
            </a:extLst>
          </p:cNvPr>
          <p:cNvSpPr/>
          <p:nvPr/>
        </p:nvSpPr>
        <p:spPr>
          <a:xfrm>
            <a:off x="1126452" y="3424060"/>
            <a:ext cx="4075449" cy="1665748"/>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A222A3F3-37DB-4DA0-93C2-4DD8D7F4932D}"/>
              </a:ext>
            </a:extLst>
          </p:cNvPr>
          <p:cNvSpPr/>
          <p:nvPr/>
        </p:nvSpPr>
        <p:spPr>
          <a:xfrm>
            <a:off x="1398226" y="3814940"/>
            <a:ext cx="3531899" cy="1292662"/>
          </a:xfrm>
          <a:prstGeom prst="rect">
            <a:avLst/>
          </a:prstGeom>
        </p:spPr>
        <p:txBody>
          <a:bodyPr wrap="square" anchor="t">
            <a:spAutoFit/>
          </a:bodyPr>
          <a:lstStyle/>
          <a:p>
            <a:pPr>
              <a:lnSpc>
                <a:spcPct val="11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The right agency will know how to find the candidates you are looking for and have a proven track record in your industry.</a:t>
            </a:r>
          </a:p>
        </p:txBody>
      </p:sp>
      <p:sp>
        <p:nvSpPr>
          <p:cNvPr id="12" name="Graphic 1">
            <a:extLst>
              <a:ext uri="{FF2B5EF4-FFF2-40B4-BE49-F238E27FC236}">
                <a16:creationId xmlns:a16="http://schemas.microsoft.com/office/drawing/2014/main" id="{45567473-942D-4E51-A156-84D685ED4C38}"/>
              </a:ext>
            </a:extLst>
          </p:cNvPr>
          <p:cNvSpPr/>
          <p:nvPr/>
        </p:nvSpPr>
        <p:spPr>
          <a:xfrm>
            <a:off x="9436100" y="0"/>
            <a:ext cx="2755900" cy="27559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grpSp>
        <p:nvGrpSpPr>
          <p:cNvPr id="13" name="Graphic 17">
            <a:extLst>
              <a:ext uri="{FF2B5EF4-FFF2-40B4-BE49-F238E27FC236}">
                <a16:creationId xmlns:a16="http://schemas.microsoft.com/office/drawing/2014/main" id="{91363005-C025-4029-8475-F66ED620E719}"/>
              </a:ext>
            </a:extLst>
          </p:cNvPr>
          <p:cNvGrpSpPr/>
          <p:nvPr/>
        </p:nvGrpSpPr>
        <p:grpSpPr>
          <a:xfrm>
            <a:off x="10106699" y="552265"/>
            <a:ext cx="1414702" cy="1414702"/>
            <a:chOff x="10358198" y="350623"/>
            <a:chExt cx="1414702" cy="1414702"/>
          </a:xfrm>
          <a:solidFill>
            <a:srgbClr val="DFBD41">
              <a:alpha val="26000"/>
            </a:srgbClr>
          </a:solidFill>
          <a:effectLst/>
        </p:grpSpPr>
        <p:sp>
          <p:nvSpPr>
            <p:cNvPr id="14" name="Freeform: Shape 13">
              <a:extLst>
                <a:ext uri="{FF2B5EF4-FFF2-40B4-BE49-F238E27FC236}">
                  <a16:creationId xmlns:a16="http://schemas.microsoft.com/office/drawing/2014/main" id="{4A951FFF-A042-40D9-AC48-5DF60593874F}"/>
                </a:ext>
              </a:extLst>
            </p:cNvPr>
            <p:cNvSpPr/>
            <p:nvPr/>
          </p:nvSpPr>
          <p:spPr>
            <a:xfrm>
              <a:off x="11474132" y="759657"/>
              <a:ext cx="55245" cy="55245"/>
            </a:xfrm>
            <a:custGeom>
              <a:avLst/>
              <a:gdLst>
                <a:gd name="connsiteX0" fmla="*/ 47149 w 55245"/>
                <a:gd name="connsiteY0" fmla="*/ 8093 h 55245"/>
                <a:gd name="connsiteX1" fmla="*/ 27623 w 55245"/>
                <a:gd name="connsiteY1" fmla="*/ 0 h 55245"/>
                <a:gd name="connsiteX2" fmla="*/ 8093 w 55245"/>
                <a:gd name="connsiteY2" fmla="*/ 8093 h 55245"/>
                <a:gd name="connsiteX3" fmla="*/ 0 w 55245"/>
                <a:gd name="connsiteY3" fmla="*/ 27623 h 55245"/>
                <a:gd name="connsiteX4" fmla="*/ 8093 w 55245"/>
                <a:gd name="connsiteY4" fmla="*/ 47149 h 55245"/>
                <a:gd name="connsiteX5" fmla="*/ 27623 w 55245"/>
                <a:gd name="connsiteY5" fmla="*/ 55245 h 55245"/>
                <a:gd name="connsiteX6" fmla="*/ 47149 w 55245"/>
                <a:gd name="connsiteY6" fmla="*/ 47149 h 55245"/>
                <a:gd name="connsiteX7" fmla="*/ 55245 w 55245"/>
                <a:gd name="connsiteY7" fmla="*/ 27623 h 55245"/>
                <a:gd name="connsiteX8" fmla="*/ 47149 w 55245"/>
                <a:gd name="connsiteY8" fmla="*/ 8093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45" h="55245">
                  <a:moveTo>
                    <a:pt x="47149" y="8093"/>
                  </a:moveTo>
                  <a:cubicBezTo>
                    <a:pt x="42016" y="2954"/>
                    <a:pt x="34887" y="0"/>
                    <a:pt x="27623" y="0"/>
                  </a:cubicBezTo>
                  <a:cubicBezTo>
                    <a:pt x="20358" y="0"/>
                    <a:pt x="13232" y="2954"/>
                    <a:pt x="8093" y="8093"/>
                  </a:cubicBezTo>
                  <a:cubicBezTo>
                    <a:pt x="2956" y="13232"/>
                    <a:pt x="0" y="20358"/>
                    <a:pt x="0" y="27623"/>
                  </a:cubicBezTo>
                  <a:cubicBezTo>
                    <a:pt x="0" y="34887"/>
                    <a:pt x="2954" y="42013"/>
                    <a:pt x="8093" y="47149"/>
                  </a:cubicBezTo>
                  <a:cubicBezTo>
                    <a:pt x="13230" y="52286"/>
                    <a:pt x="20358" y="55245"/>
                    <a:pt x="27623" y="55245"/>
                  </a:cubicBezTo>
                  <a:cubicBezTo>
                    <a:pt x="34887" y="55245"/>
                    <a:pt x="42013" y="52289"/>
                    <a:pt x="47149" y="47149"/>
                  </a:cubicBezTo>
                  <a:cubicBezTo>
                    <a:pt x="52286" y="42016"/>
                    <a:pt x="55245" y="34887"/>
                    <a:pt x="55245" y="27623"/>
                  </a:cubicBezTo>
                  <a:cubicBezTo>
                    <a:pt x="55245" y="20358"/>
                    <a:pt x="52289" y="13230"/>
                    <a:pt x="47149" y="8093"/>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5" name="Freeform: Shape 14">
              <a:extLst>
                <a:ext uri="{FF2B5EF4-FFF2-40B4-BE49-F238E27FC236}">
                  <a16:creationId xmlns:a16="http://schemas.microsoft.com/office/drawing/2014/main" id="{31D331D1-207A-4435-8291-1C53C8E6F75B}"/>
                </a:ext>
              </a:extLst>
            </p:cNvPr>
            <p:cNvSpPr/>
            <p:nvPr/>
          </p:nvSpPr>
          <p:spPr>
            <a:xfrm>
              <a:off x="10358198" y="350849"/>
              <a:ext cx="1171182" cy="1414254"/>
            </a:xfrm>
            <a:custGeom>
              <a:avLst/>
              <a:gdLst>
                <a:gd name="connsiteX0" fmla="*/ 1143557 w 1171182"/>
                <a:gd name="connsiteY0" fmla="*/ 354944 h 1414254"/>
                <a:gd name="connsiteX1" fmla="*/ 1171180 w 1171182"/>
                <a:gd name="connsiteY1" fmla="*/ 327321 h 1414254"/>
                <a:gd name="connsiteX2" fmla="*/ 1171180 w 1171182"/>
                <a:gd name="connsiteY2" fmla="*/ 82865 h 1414254"/>
                <a:gd name="connsiteX3" fmla="*/ 1088312 w 1171182"/>
                <a:gd name="connsiteY3" fmla="*/ 0 h 1414254"/>
                <a:gd name="connsiteX4" fmla="*/ 82868 w 1171182"/>
                <a:gd name="connsiteY4" fmla="*/ 0 h 1414254"/>
                <a:gd name="connsiteX5" fmla="*/ 0 w 1171182"/>
                <a:gd name="connsiteY5" fmla="*/ 82865 h 1414254"/>
                <a:gd name="connsiteX6" fmla="*/ 0 w 1171182"/>
                <a:gd name="connsiteY6" fmla="*/ 1331387 h 1414254"/>
                <a:gd name="connsiteX7" fmla="*/ 82868 w 1171182"/>
                <a:gd name="connsiteY7" fmla="*/ 1414254 h 1414254"/>
                <a:gd name="connsiteX8" fmla="*/ 1088315 w 1171182"/>
                <a:gd name="connsiteY8" fmla="*/ 1414254 h 1414254"/>
                <a:gd name="connsiteX9" fmla="*/ 1171183 w 1171182"/>
                <a:gd name="connsiteY9" fmla="*/ 1331387 h 1414254"/>
                <a:gd name="connsiteX10" fmla="*/ 1171183 w 1171182"/>
                <a:gd name="connsiteY10" fmla="*/ 1207324 h 1414254"/>
                <a:gd name="connsiteX11" fmla="*/ 1143560 w 1171182"/>
                <a:gd name="connsiteY11" fmla="*/ 1179701 h 1414254"/>
                <a:gd name="connsiteX12" fmla="*/ 1115937 w 1171182"/>
                <a:gd name="connsiteY12" fmla="*/ 1207324 h 1414254"/>
                <a:gd name="connsiteX13" fmla="*/ 1115937 w 1171182"/>
                <a:gd name="connsiteY13" fmla="*/ 1331387 h 1414254"/>
                <a:gd name="connsiteX14" fmla="*/ 1088315 w 1171182"/>
                <a:gd name="connsiteY14" fmla="*/ 1359009 h 1414254"/>
                <a:gd name="connsiteX15" fmla="*/ 82868 w 1171182"/>
                <a:gd name="connsiteY15" fmla="*/ 1359009 h 1414254"/>
                <a:gd name="connsiteX16" fmla="*/ 55245 w 1171182"/>
                <a:gd name="connsiteY16" fmla="*/ 1331387 h 1414254"/>
                <a:gd name="connsiteX17" fmla="*/ 55245 w 1171182"/>
                <a:gd name="connsiteY17" fmla="*/ 82865 h 1414254"/>
                <a:gd name="connsiteX18" fmla="*/ 82868 w 1171182"/>
                <a:gd name="connsiteY18" fmla="*/ 55242 h 1414254"/>
                <a:gd name="connsiteX19" fmla="*/ 1088315 w 1171182"/>
                <a:gd name="connsiteY19" fmla="*/ 55242 h 1414254"/>
                <a:gd name="connsiteX20" fmla="*/ 1115937 w 1171182"/>
                <a:gd name="connsiteY20" fmla="*/ 82865 h 1414254"/>
                <a:gd name="connsiteX21" fmla="*/ 1115937 w 1171182"/>
                <a:gd name="connsiteY21" fmla="*/ 327321 h 1414254"/>
                <a:gd name="connsiteX22" fmla="*/ 1143557 w 1171182"/>
                <a:gd name="connsiteY22" fmla="*/ 354944 h 14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182" h="1414254">
                  <a:moveTo>
                    <a:pt x="1143557" y="354944"/>
                  </a:moveTo>
                  <a:cubicBezTo>
                    <a:pt x="1158810" y="354944"/>
                    <a:pt x="1171180" y="342573"/>
                    <a:pt x="1171180" y="327321"/>
                  </a:cubicBezTo>
                  <a:lnTo>
                    <a:pt x="1171180" y="82865"/>
                  </a:lnTo>
                  <a:cubicBezTo>
                    <a:pt x="1171180" y="37172"/>
                    <a:pt x="1134005" y="0"/>
                    <a:pt x="1088312" y="0"/>
                  </a:cubicBezTo>
                  <a:lnTo>
                    <a:pt x="82868" y="0"/>
                  </a:lnTo>
                  <a:cubicBezTo>
                    <a:pt x="37175" y="-3"/>
                    <a:pt x="0" y="37172"/>
                    <a:pt x="0" y="82865"/>
                  </a:cubicBezTo>
                  <a:lnTo>
                    <a:pt x="0" y="1331387"/>
                  </a:lnTo>
                  <a:cubicBezTo>
                    <a:pt x="0" y="1377080"/>
                    <a:pt x="37175" y="1414254"/>
                    <a:pt x="82868" y="1414254"/>
                  </a:cubicBezTo>
                  <a:lnTo>
                    <a:pt x="1088315" y="1414254"/>
                  </a:lnTo>
                  <a:cubicBezTo>
                    <a:pt x="1134008" y="1414254"/>
                    <a:pt x="1171183" y="1377080"/>
                    <a:pt x="1171183" y="1331387"/>
                  </a:cubicBezTo>
                  <a:lnTo>
                    <a:pt x="1171183" y="1207324"/>
                  </a:lnTo>
                  <a:cubicBezTo>
                    <a:pt x="1171183" y="1192072"/>
                    <a:pt x="1158812" y="1179701"/>
                    <a:pt x="1143560" y="1179701"/>
                  </a:cubicBezTo>
                  <a:cubicBezTo>
                    <a:pt x="1128308" y="1179701"/>
                    <a:pt x="1115937" y="1192072"/>
                    <a:pt x="1115937" y="1207324"/>
                  </a:cubicBezTo>
                  <a:lnTo>
                    <a:pt x="1115937" y="1331387"/>
                  </a:lnTo>
                  <a:cubicBezTo>
                    <a:pt x="1115937" y="1346617"/>
                    <a:pt x="1103545" y="1359009"/>
                    <a:pt x="1088315" y="1359009"/>
                  </a:cubicBezTo>
                  <a:lnTo>
                    <a:pt x="82868" y="1359009"/>
                  </a:lnTo>
                  <a:cubicBezTo>
                    <a:pt x="67638" y="1359009"/>
                    <a:pt x="55245" y="1346617"/>
                    <a:pt x="55245" y="1331387"/>
                  </a:cubicBezTo>
                  <a:lnTo>
                    <a:pt x="55245" y="82865"/>
                  </a:lnTo>
                  <a:cubicBezTo>
                    <a:pt x="55245" y="67635"/>
                    <a:pt x="67638" y="55242"/>
                    <a:pt x="82868" y="55242"/>
                  </a:cubicBezTo>
                  <a:lnTo>
                    <a:pt x="1088315" y="55242"/>
                  </a:lnTo>
                  <a:cubicBezTo>
                    <a:pt x="1103545" y="55242"/>
                    <a:pt x="1115937" y="67635"/>
                    <a:pt x="1115937" y="82865"/>
                  </a:cubicBezTo>
                  <a:lnTo>
                    <a:pt x="1115937" y="327321"/>
                  </a:lnTo>
                  <a:cubicBezTo>
                    <a:pt x="1115935" y="342573"/>
                    <a:pt x="1128305" y="354944"/>
                    <a:pt x="1143557" y="354944"/>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6" name="Freeform: Shape 15">
              <a:extLst>
                <a:ext uri="{FF2B5EF4-FFF2-40B4-BE49-F238E27FC236}">
                  <a16:creationId xmlns:a16="http://schemas.microsoft.com/office/drawing/2014/main" id="{8982DD66-BEAB-4E89-B9F2-3C980C9785A5}"/>
                </a:ext>
              </a:extLst>
            </p:cNvPr>
            <p:cNvSpPr/>
            <p:nvPr/>
          </p:nvSpPr>
          <p:spPr>
            <a:xfrm>
              <a:off x="10551553" y="511407"/>
              <a:ext cx="1221348" cy="1091746"/>
            </a:xfrm>
            <a:custGeom>
              <a:avLst/>
              <a:gdLst>
                <a:gd name="connsiteX0" fmla="*/ 1197076 w 1221348"/>
                <a:gd name="connsiteY0" fmla="*/ 950409 h 1091746"/>
                <a:gd name="connsiteX1" fmla="*/ 1054586 w 1221348"/>
                <a:gd name="connsiteY1" fmla="*/ 807919 h 1091746"/>
                <a:gd name="connsiteX2" fmla="*/ 1093139 w 1221348"/>
                <a:gd name="connsiteY2" fmla="*/ 659994 h 1091746"/>
                <a:gd name="connsiteX3" fmla="*/ 789470 w 1221348"/>
                <a:gd name="connsiteY3" fmla="*/ 356325 h 1091746"/>
                <a:gd name="connsiteX4" fmla="*/ 784472 w 1221348"/>
                <a:gd name="connsiteY4" fmla="*/ 356389 h 1091746"/>
                <a:gd name="connsiteX5" fmla="*/ 784472 w 1221348"/>
                <a:gd name="connsiteY5" fmla="*/ 204402 h 1091746"/>
                <a:gd name="connsiteX6" fmla="*/ 756849 w 1221348"/>
                <a:gd name="connsiteY6" fmla="*/ 176780 h 1091746"/>
                <a:gd name="connsiteX7" fmla="*/ 595413 w 1221348"/>
                <a:gd name="connsiteY7" fmla="*/ 176780 h 1091746"/>
                <a:gd name="connsiteX8" fmla="*/ 595413 w 1221348"/>
                <a:gd name="connsiteY8" fmla="*/ 27623 h 1091746"/>
                <a:gd name="connsiteX9" fmla="*/ 567790 w 1221348"/>
                <a:gd name="connsiteY9" fmla="*/ 0 h 1091746"/>
                <a:gd name="connsiteX10" fmla="*/ 378734 w 1221348"/>
                <a:gd name="connsiteY10" fmla="*/ 0 h 1091746"/>
                <a:gd name="connsiteX11" fmla="*/ 351111 w 1221348"/>
                <a:gd name="connsiteY11" fmla="*/ 27623 h 1091746"/>
                <a:gd name="connsiteX12" fmla="*/ 351111 w 1221348"/>
                <a:gd name="connsiteY12" fmla="*/ 193356 h 1091746"/>
                <a:gd name="connsiteX13" fmla="*/ 189675 w 1221348"/>
                <a:gd name="connsiteY13" fmla="*/ 193356 h 1091746"/>
                <a:gd name="connsiteX14" fmla="*/ 162052 w 1221348"/>
                <a:gd name="connsiteY14" fmla="*/ 220978 h 1091746"/>
                <a:gd name="connsiteX15" fmla="*/ 162052 w 1221348"/>
                <a:gd name="connsiteY15" fmla="*/ 370138 h 1091746"/>
                <a:gd name="connsiteX16" fmla="*/ 27623 w 1221348"/>
                <a:gd name="connsiteY16" fmla="*/ 370138 h 1091746"/>
                <a:gd name="connsiteX17" fmla="*/ 0 w 1221348"/>
                <a:gd name="connsiteY17" fmla="*/ 397761 h 1091746"/>
                <a:gd name="connsiteX18" fmla="*/ 0 w 1221348"/>
                <a:gd name="connsiteY18" fmla="*/ 546920 h 1091746"/>
                <a:gd name="connsiteX19" fmla="*/ 27623 w 1221348"/>
                <a:gd name="connsiteY19" fmla="*/ 574543 h 1091746"/>
                <a:gd name="connsiteX20" fmla="*/ 498058 w 1221348"/>
                <a:gd name="connsiteY20" fmla="*/ 574543 h 1091746"/>
                <a:gd name="connsiteX21" fmla="*/ 485798 w 1221348"/>
                <a:gd name="connsiteY21" fmla="*/ 659997 h 1091746"/>
                <a:gd name="connsiteX22" fmla="*/ 789467 w 1221348"/>
                <a:gd name="connsiteY22" fmla="*/ 963666 h 1091746"/>
                <a:gd name="connsiteX23" fmla="*/ 937392 w 1221348"/>
                <a:gd name="connsiteY23" fmla="*/ 925113 h 1091746"/>
                <a:gd name="connsiteX24" fmla="*/ 1078948 w 1221348"/>
                <a:gd name="connsiteY24" fmla="*/ 1066666 h 1091746"/>
                <a:gd name="connsiteX25" fmla="*/ 1138885 w 1221348"/>
                <a:gd name="connsiteY25" fmla="*/ 1091747 h 1091746"/>
                <a:gd name="connsiteX26" fmla="*/ 1194920 w 1221348"/>
                <a:gd name="connsiteY26" fmla="*/ 1069683 h 1091746"/>
                <a:gd name="connsiteX27" fmla="*/ 1221336 w 1221348"/>
                <a:gd name="connsiteY27" fmla="*/ 1010487 h 1091746"/>
                <a:gd name="connsiteX28" fmla="*/ 1197076 w 1221348"/>
                <a:gd name="connsiteY28" fmla="*/ 950409 h 1091746"/>
                <a:gd name="connsiteX29" fmla="*/ 162050 w 1221348"/>
                <a:gd name="connsiteY29" fmla="*/ 519298 h 1091746"/>
                <a:gd name="connsiteX30" fmla="*/ 55245 w 1221348"/>
                <a:gd name="connsiteY30" fmla="*/ 519298 h 1091746"/>
                <a:gd name="connsiteX31" fmla="*/ 55245 w 1221348"/>
                <a:gd name="connsiteY31" fmla="*/ 425383 h 1091746"/>
                <a:gd name="connsiteX32" fmla="*/ 162052 w 1221348"/>
                <a:gd name="connsiteY32" fmla="*/ 425383 h 1091746"/>
                <a:gd name="connsiteX33" fmla="*/ 162052 w 1221348"/>
                <a:gd name="connsiteY33" fmla="*/ 519298 h 1091746"/>
                <a:gd name="connsiteX34" fmla="*/ 351109 w 1221348"/>
                <a:gd name="connsiteY34" fmla="*/ 519298 h 1091746"/>
                <a:gd name="connsiteX35" fmla="*/ 217295 w 1221348"/>
                <a:gd name="connsiteY35" fmla="*/ 519298 h 1091746"/>
                <a:gd name="connsiteX36" fmla="*/ 217295 w 1221348"/>
                <a:gd name="connsiteY36" fmla="*/ 397761 h 1091746"/>
                <a:gd name="connsiteX37" fmla="*/ 217295 w 1221348"/>
                <a:gd name="connsiteY37" fmla="*/ 248601 h 1091746"/>
                <a:gd name="connsiteX38" fmla="*/ 351109 w 1221348"/>
                <a:gd name="connsiteY38" fmla="*/ 248601 h 1091746"/>
                <a:gd name="connsiteX39" fmla="*/ 351109 w 1221348"/>
                <a:gd name="connsiteY39" fmla="*/ 519298 h 1091746"/>
                <a:gd name="connsiteX40" fmla="*/ 406351 w 1221348"/>
                <a:gd name="connsiteY40" fmla="*/ 519298 h 1091746"/>
                <a:gd name="connsiteX41" fmla="*/ 406351 w 1221348"/>
                <a:gd name="connsiteY41" fmla="*/ 220978 h 1091746"/>
                <a:gd name="connsiteX42" fmla="*/ 406351 w 1221348"/>
                <a:gd name="connsiteY42" fmla="*/ 55245 h 1091746"/>
                <a:gd name="connsiteX43" fmla="*/ 540165 w 1221348"/>
                <a:gd name="connsiteY43" fmla="*/ 55245 h 1091746"/>
                <a:gd name="connsiteX44" fmla="*/ 540165 w 1221348"/>
                <a:gd name="connsiteY44" fmla="*/ 204405 h 1091746"/>
                <a:gd name="connsiteX45" fmla="*/ 540165 w 1221348"/>
                <a:gd name="connsiteY45" fmla="*/ 304415 h 1091746"/>
                <a:gd name="connsiteX46" fmla="*/ 540165 w 1221348"/>
                <a:gd name="connsiteY46" fmla="*/ 342167 h 1091746"/>
                <a:gd name="connsiteX47" fmla="*/ 567787 w 1221348"/>
                <a:gd name="connsiteY47" fmla="*/ 369790 h 1091746"/>
                <a:gd name="connsiteX48" fmla="*/ 595410 w 1221348"/>
                <a:gd name="connsiteY48" fmla="*/ 342167 h 1091746"/>
                <a:gd name="connsiteX49" fmla="*/ 595410 w 1221348"/>
                <a:gd name="connsiteY49" fmla="*/ 304415 h 1091746"/>
                <a:gd name="connsiteX50" fmla="*/ 595410 w 1221348"/>
                <a:gd name="connsiteY50" fmla="*/ 232028 h 1091746"/>
                <a:gd name="connsiteX51" fmla="*/ 729226 w 1221348"/>
                <a:gd name="connsiteY51" fmla="*/ 232028 h 1091746"/>
                <a:gd name="connsiteX52" fmla="*/ 729226 w 1221348"/>
                <a:gd name="connsiteY52" fmla="*/ 362338 h 1091746"/>
                <a:gd name="connsiteX53" fmla="*/ 520431 w 1221348"/>
                <a:gd name="connsiteY53" fmla="*/ 519298 h 1091746"/>
                <a:gd name="connsiteX54" fmla="*/ 406351 w 1221348"/>
                <a:gd name="connsiteY54" fmla="*/ 519298 h 1091746"/>
                <a:gd name="connsiteX55" fmla="*/ 789467 w 1221348"/>
                <a:gd name="connsiteY55" fmla="*/ 908421 h 1091746"/>
                <a:gd name="connsiteX56" fmla="*/ 541041 w 1221348"/>
                <a:gd name="connsiteY56" fmla="*/ 659994 h 1091746"/>
                <a:gd name="connsiteX57" fmla="*/ 789467 w 1221348"/>
                <a:gd name="connsiteY57" fmla="*/ 411568 h 1091746"/>
                <a:gd name="connsiteX58" fmla="*/ 1037894 w 1221348"/>
                <a:gd name="connsiteY58" fmla="*/ 659994 h 1091746"/>
                <a:gd name="connsiteX59" fmla="*/ 789467 w 1221348"/>
                <a:gd name="connsiteY59" fmla="*/ 908421 h 1091746"/>
                <a:gd name="connsiteX60" fmla="*/ 1157268 w 1221348"/>
                <a:gd name="connsiteY60" fmla="*/ 1029254 h 1091746"/>
                <a:gd name="connsiteX61" fmla="*/ 1118013 w 1221348"/>
                <a:gd name="connsiteY61" fmla="*/ 1027599 h 1091746"/>
                <a:gd name="connsiteX62" fmla="*/ 983668 w 1221348"/>
                <a:gd name="connsiteY62" fmla="*/ 893255 h 1091746"/>
                <a:gd name="connsiteX63" fmla="*/ 1022733 w 1221348"/>
                <a:gd name="connsiteY63" fmla="*/ 854190 h 1091746"/>
                <a:gd name="connsiteX64" fmla="*/ 1158014 w 1221348"/>
                <a:gd name="connsiteY64" fmla="*/ 989468 h 1091746"/>
                <a:gd name="connsiteX65" fmla="*/ 1166101 w 1221348"/>
                <a:gd name="connsiteY65" fmla="*/ 1009495 h 1091746"/>
                <a:gd name="connsiteX66" fmla="*/ 1157268 w 1221348"/>
                <a:gd name="connsiteY66" fmla="*/ 1029254 h 109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21348" h="1091746">
                  <a:moveTo>
                    <a:pt x="1197076" y="950409"/>
                  </a:moveTo>
                  <a:lnTo>
                    <a:pt x="1054586" y="807919"/>
                  </a:lnTo>
                  <a:cubicBezTo>
                    <a:pt x="1079119" y="764119"/>
                    <a:pt x="1093139" y="713667"/>
                    <a:pt x="1093139" y="659994"/>
                  </a:cubicBezTo>
                  <a:cubicBezTo>
                    <a:pt x="1093139" y="492551"/>
                    <a:pt x="956916" y="356325"/>
                    <a:pt x="789470" y="356325"/>
                  </a:cubicBezTo>
                  <a:cubicBezTo>
                    <a:pt x="787798" y="356325"/>
                    <a:pt x="786135" y="356361"/>
                    <a:pt x="784472" y="356389"/>
                  </a:cubicBezTo>
                  <a:lnTo>
                    <a:pt x="784472" y="204402"/>
                  </a:lnTo>
                  <a:cubicBezTo>
                    <a:pt x="784472" y="189150"/>
                    <a:pt x="772101" y="176780"/>
                    <a:pt x="756849" y="176780"/>
                  </a:cubicBezTo>
                  <a:lnTo>
                    <a:pt x="595413" y="176780"/>
                  </a:lnTo>
                  <a:lnTo>
                    <a:pt x="595413" y="27623"/>
                  </a:lnTo>
                  <a:cubicBezTo>
                    <a:pt x="595413" y="12370"/>
                    <a:pt x="583042" y="0"/>
                    <a:pt x="567790" y="0"/>
                  </a:cubicBezTo>
                  <a:lnTo>
                    <a:pt x="378734" y="0"/>
                  </a:lnTo>
                  <a:cubicBezTo>
                    <a:pt x="363482" y="0"/>
                    <a:pt x="351111" y="12370"/>
                    <a:pt x="351111" y="27623"/>
                  </a:cubicBezTo>
                  <a:lnTo>
                    <a:pt x="351111" y="193356"/>
                  </a:lnTo>
                  <a:lnTo>
                    <a:pt x="189675" y="193356"/>
                  </a:lnTo>
                  <a:cubicBezTo>
                    <a:pt x="174423" y="193356"/>
                    <a:pt x="162052" y="205726"/>
                    <a:pt x="162052" y="220978"/>
                  </a:cubicBezTo>
                  <a:lnTo>
                    <a:pt x="162052" y="370138"/>
                  </a:lnTo>
                  <a:lnTo>
                    <a:pt x="27623" y="370138"/>
                  </a:lnTo>
                  <a:cubicBezTo>
                    <a:pt x="12370" y="370138"/>
                    <a:pt x="0" y="382508"/>
                    <a:pt x="0" y="397761"/>
                  </a:cubicBezTo>
                  <a:lnTo>
                    <a:pt x="0" y="546920"/>
                  </a:lnTo>
                  <a:cubicBezTo>
                    <a:pt x="0" y="562173"/>
                    <a:pt x="12370" y="574543"/>
                    <a:pt x="27623" y="574543"/>
                  </a:cubicBezTo>
                  <a:lnTo>
                    <a:pt x="498058" y="574543"/>
                  </a:lnTo>
                  <a:cubicBezTo>
                    <a:pt x="490092" y="601663"/>
                    <a:pt x="485798" y="630335"/>
                    <a:pt x="485798" y="659997"/>
                  </a:cubicBezTo>
                  <a:cubicBezTo>
                    <a:pt x="485798" y="827440"/>
                    <a:pt x="622021" y="963666"/>
                    <a:pt x="789467" y="963666"/>
                  </a:cubicBezTo>
                  <a:cubicBezTo>
                    <a:pt x="843140" y="963666"/>
                    <a:pt x="893594" y="949652"/>
                    <a:pt x="937392" y="925113"/>
                  </a:cubicBezTo>
                  <a:lnTo>
                    <a:pt x="1078948" y="1066666"/>
                  </a:lnTo>
                  <a:cubicBezTo>
                    <a:pt x="1095623" y="1083344"/>
                    <a:pt x="1117300" y="1091749"/>
                    <a:pt x="1138885" y="1091747"/>
                  </a:cubicBezTo>
                  <a:cubicBezTo>
                    <a:pt x="1159028" y="1091747"/>
                    <a:pt x="1179091" y="1084427"/>
                    <a:pt x="1194920" y="1069683"/>
                  </a:cubicBezTo>
                  <a:cubicBezTo>
                    <a:pt x="1211551" y="1054196"/>
                    <a:pt x="1220929" y="1033169"/>
                    <a:pt x="1221336" y="1010487"/>
                  </a:cubicBezTo>
                  <a:cubicBezTo>
                    <a:pt x="1221736" y="987788"/>
                    <a:pt x="1213121" y="966457"/>
                    <a:pt x="1197076" y="950409"/>
                  </a:cubicBezTo>
                  <a:close/>
                  <a:moveTo>
                    <a:pt x="162050" y="519298"/>
                  </a:moveTo>
                  <a:lnTo>
                    <a:pt x="55245" y="519298"/>
                  </a:lnTo>
                  <a:lnTo>
                    <a:pt x="55245" y="425383"/>
                  </a:lnTo>
                  <a:lnTo>
                    <a:pt x="162052" y="425383"/>
                  </a:lnTo>
                  <a:lnTo>
                    <a:pt x="162052" y="519298"/>
                  </a:lnTo>
                  <a:close/>
                  <a:moveTo>
                    <a:pt x="351109" y="519298"/>
                  </a:moveTo>
                  <a:lnTo>
                    <a:pt x="217295" y="519298"/>
                  </a:lnTo>
                  <a:lnTo>
                    <a:pt x="217295" y="397761"/>
                  </a:lnTo>
                  <a:lnTo>
                    <a:pt x="217295" y="248601"/>
                  </a:lnTo>
                  <a:lnTo>
                    <a:pt x="351109" y="248601"/>
                  </a:lnTo>
                  <a:lnTo>
                    <a:pt x="351109" y="519298"/>
                  </a:lnTo>
                  <a:close/>
                  <a:moveTo>
                    <a:pt x="406351" y="519298"/>
                  </a:moveTo>
                  <a:lnTo>
                    <a:pt x="406351" y="220978"/>
                  </a:lnTo>
                  <a:lnTo>
                    <a:pt x="406351" y="55245"/>
                  </a:lnTo>
                  <a:lnTo>
                    <a:pt x="540165" y="55245"/>
                  </a:lnTo>
                  <a:lnTo>
                    <a:pt x="540165" y="204405"/>
                  </a:lnTo>
                  <a:lnTo>
                    <a:pt x="540165" y="304415"/>
                  </a:lnTo>
                  <a:lnTo>
                    <a:pt x="540165" y="342167"/>
                  </a:lnTo>
                  <a:cubicBezTo>
                    <a:pt x="540165" y="357420"/>
                    <a:pt x="552535" y="369790"/>
                    <a:pt x="567787" y="369790"/>
                  </a:cubicBezTo>
                  <a:cubicBezTo>
                    <a:pt x="583040" y="369790"/>
                    <a:pt x="595410" y="357420"/>
                    <a:pt x="595410" y="342167"/>
                  </a:cubicBezTo>
                  <a:lnTo>
                    <a:pt x="595410" y="304415"/>
                  </a:lnTo>
                  <a:lnTo>
                    <a:pt x="595410" y="232028"/>
                  </a:lnTo>
                  <a:lnTo>
                    <a:pt x="729226" y="232028"/>
                  </a:lnTo>
                  <a:lnTo>
                    <a:pt x="729226" y="362338"/>
                  </a:lnTo>
                  <a:cubicBezTo>
                    <a:pt x="638473" y="380676"/>
                    <a:pt x="562272" y="439610"/>
                    <a:pt x="520431" y="519298"/>
                  </a:cubicBezTo>
                  <a:lnTo>
                    <a:pt x="406351" y="519298"/>
                  </a:lnTo>
                  <a:close/>
                  <a:moveTo>
                    <a:pt x="789467" y="908421"/>
                  </a:moveTo>
                  <a:cubicBezTo>
                    <a:pt x="652487" y="908421"/>
                    <a:pt x="541041" y="796975"/>
                    <a:pt x="541041" y="659994"/>
                  </a:cubicBezTo>
                  <a:cubicBezTo>
                    <a:pt x="541041" y="523014"/>
                    <a:pt x="652484" y="411568"/>
                    <a:pt x="789467" y="411568"/>
                  </a:cubicBezTo>
                  <a:cubicBezTo>
                    <a:pt x="926450" y="411568"/>
                    <a:pt x="1037894" y="523011"/>
                    <a:pt x="1037894" y="659994"/>
                  </a:cubicBezTo>
                  <a:cubicBezTo>
                    <a:pt x="1037894" y="796977"/>
                    <a:pt x="926450" y="908421"/>
                    <a:pt x="789467" y="908421"/>
                  </a:cubicBezTo>
                  <a:close/>
                  <a:moveTo>
                    <a:pt x="1157268" y="1029254"/>
                  </a:moveTo>
                  <a:cubicBezTo>
                    <a:pt x="1146528" y="1039256"/>
                    <a:pt x="1128924" y="1038513"/>
                    <a:pt x="1118013" y="1027599"/>
                  </a:cubicBezTo>
                  <a:lnTo>
                    <a:pt x="983668" y="893255"/>
                  </a:lnTo>
                  <a:cubicBezTo>
                    <a:pt x="997835" y="881437"/>
                    <a:pt x="1010915" y="868362"/>
                    <a:pt x="1022733" y="854190"/>
                  </a:cubicBezTo>
                  <a:lnTo>
                    <a:pt x="1158014" y="989468"/>
                  </a:lnTo>
                  <a:cubicBezTo>
                    <a:pt x="1163363" y="994817"/>
                    <a:pt x="1166237" y="1001930"/>
                    <a:pt x="1166101" y="1009495"/>
                  </a:cubicBezTo>
                  <a:cubicBezTo>
                    <a:pt x="1165960" y="1017063"/>
                    <a:pt x="1162830" y="1024076"/>
                    <a:pt x="1157268" y="1029254"/>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7" name="Freeform: Shape 16">
              <a:extLst>
                <a:ext uri="{FF2B5EF4-FFF2-40B4-BE49-F238E27FC236}">
                  <a16:creationId xmlns:a16="http://schemas.microsoft.com/office/drawing/2014/main" id="{2B8E7412-151D-4553-AAAF-981DA688B37E}"/>
                </a:ext>
              </a:extLst>
            </p:cNvPr>
            <p:cNvSpPr/>
            <p:nvPr/>
          </p:nvSpPr>
          <p:spPr>
            <a:xfrm>
              <a:off x="11223204" y="1026590"/>
              <a:ext cx="203775" cy="318341"/>
            </a:xfrm>
            <a:custGeom>
              <a:avLst/>
              <a:gdLst>
                <a:gd name="connsiteX0" fmla="*/ 189728 w 203775"/>
                <a:gd name="connsiteY0" fmla="*/ 3573 h 318341"/>
                <a:gd name="connsiteX1" fmla="*/ 152095 w 203775"/>
                <a:gd name="connsiteY1" fmla="*/ 14048 h 318341"/>
                <a:gd name="connsiteX2" fmla="*/ 3574 w 203775"/>
                <a:gd name="connsiteY2" fmla="*/ 277133 h 318341"/>
                <a:gd name="connsiteX3" fmla="*/ 14048 w 203775"/>
                <a:gd name="connsiteY3" fmla="*/ 314766 h 318341"/>
                <a:gd name="connsiteX4" fmla="*/ 27601 w 203775"/>
                <a:gd name="connsiteY4" fmla="*/ 318341 h 318341"/>
                <a:gd name="connsiteX5" fmla="*/ 51679 w 203775"/>
                <a:gd name="connsiteY5" fmla="*/ 304294 h 318341"/>
                <a:gd name="connsiteX6" fmla="*/ 200201 w 203775"/>
                <a:gd name="connsiteY6" fmla="*/ 41209 h 318341"/>
                <a:gd name="connsiteX7" fmla="*/ 189728 w 203775"/>
                <a:gd name="connsiteY7" fmla="*/ 3573 h 3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75" h="318341">
                  <a:moveTo>
                    <a:pt x="189728" y="3573"/>
                  </a:moveTo>
                  <a:cubicBezTo>
                    <a:pt x="176446" y="-3923"/>
                    <a:pt x="159594" y="757"/>
                    <a:pt x="152095" y="14048"/>
                  </a:cubicBezTo>
                  <a:lnTo>
                    <a:pt x="3574" y="277133"/>
                  </a:lnTo>
                  <a:cubicBezTo>
                    <a:pt x="-3926" y="290417"/>
                    <a:pt x="761" y="307267"/>
                    <a:pt x="14048" y="314766"/>
                  </a:cubicBezTo>
                  <a:cubicBezTo>
                    <a:pt x="18339" y="317189"/>
                    <a:pt x="23001" y="318341"/>
                    <a:pt x="27601" y="318341"/>
                  </a:cubicBezTo>
                  <a:cubicBezTo>
                    <a:pt x="37239" y="318341"/>
                    <a:pt x="46603" y="313288"/>
                    <a:pt x="51679" y="304294"/>
                  </a:cubicBezTo>
                  <a:lnTo>
                    <a:pt x="200201" y="41209"/>
                  </a:lnTo>
                  <a:cubicBezTo>
                    <a:pt x="207702" y="27918"/>
                    <a:pt x="203013" y="11072"/>
                    <a:pt x="189728" y="3573"/>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8" name="Freeform: Shape 17">
              <a:extLst>
                <a:ext uri="{FF2B5EF4-FFF2-40B4-BE49-F238E27FC236}">
                  <a16:creationId xmlns:a16="http://schemas.microsoft.com/office/drawing/2014/main" id="{85DC1A91-3B87-41FE-9A57-58153D58C69E}"/>
                </a:ext>
              </a:extLst>
            </p:cNvPr>
            <p:cNvSpPr/>
            <p:nvPr/>
          </p:nvSpPr>
          <p:spPr>
            <a:xfrm>
              <a:off x="11354667" y="1194984"/>
              <a:ext cx="165732" cy="165732"/>
            </a:xfrm>
            <a:custGeom>
              <a:avLst/>
              <a:gdLst>
                <a:gd name="connsiteX0" fmla="*/ 82868 w 165732"/>
                <a:gd name="connsiteY0" fmla="*/ 0 h 165732"/>
                <a:gd name="connsiteX1" fmla="*/ 0 w 165732"/>
                <a:gd name="connsiteY1" fmla="*/ 82868 h 165732"/>
                <a:gd name="connsiteX2" fmla="*/ 82868 w 165732"/>
                <a:gd name="connsiteY2" fmla="*/ 165733 h 165732"/>
                <a:gd name="connsiteX3" fmla="*/ 165733 w 165732"/>
                <a:gd name="connsiteY3" fmla="*/ 82868 h 165732"/>
                <a:gd name="connsiteX4" fmla="*/ 82868 w 165732"/>
                <a:gd name="connsiteY4" fmla="*/ 0 h 165732"/>
                <a:gd name="connsiteX5" fmla="*/ 82868 w 165732"/>
                <a:gd name="connsiteY5" fmla="*/ 110488 h 165732"/>
                <a:gd name="connsiteX6" fmla="*/ 55245 w 165732"/>
                <a:gd name="connsiteY6" fmla="*/ 82865 h 165732"/>
                <a:gd name="connsiteX7" fmla="*/ 82868 w 165732"/>
                <a:gd name="connsiteY7" fmla="*/ 55242 h 165732"/>
                <a:gd name="connsiteX8" fmla="*/ 110490 w 165732"/>
                <a:gd name="connsiteY8" fmla="*/ 82865 h 165732"/>
                <a:gd name="connsiteX9" fmla="*/ 82868 w 165732"/>
                <a:gd name="connsiteY9" fmla="*/ 110488 h 1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32" h="165732">
                  <a:moveTo>
                    <a:pt x="82868" y="0"/>
                  </a:moveTo>
                  <a:cubicBezTo>
                    <a:pt x="37175" y="0"/>
                    <a:pt x="0" y="37175"/>
                    <a:pt x="0" y="82868"/>
                  </a:cubicBezTo>
                  <a:cubicBezTo>
                    <a:pt x="0" y="128561"/>
                    <a:pt x="37175" y="165733"/>
                    <a:pt x="82868" y="165733"/>
                  </a:cubicBezTo>
                  <a:cubicBezTo>
                    <a:pt x="128561" y="165733"/>
                    <a:pt x="165733" y="128558"/>
                    <a:pt x="165733" y="82868"/>
                  </a:cubicBezTo>
                  <a:cubicBezTo>
                    <a:pt x="165736" y="37172"/>
                    <a:pt x="128561"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101" y="110488"/>
                    <a:pt x="82868" y="110488"/>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9" name="Freeform: Shape 18">
              <a:extLst>
                <a:ext uri="{FF2B5EF4-FFF2-40B4-BE49-F238E27FC236}">
                  <a16:creationId xmlns:a16="http://schemas.microsoft.com/office/drawing/2014/main" id="{ECA2CCE5-2BFF-49DB-8E26-A49A9841309C}"/>
                </a:ext>
              </a:extLst>
            </p:cNvPr>
            <p:cNvSpPr/>
            <p:nvPr/>
          </p:nvSpPr>
          <p:spPr>
            <a:xfrm>
              <a:off x="11161638" y="982085"/>
              <a:ext cx="165732" cy="165735"/>
            </a:xfrm>
            <a:custGeom>
              <a:avLst/>
              <a:gdLst>
                <a:gd name="connsiteX0" fmla="*/ 82868 w 165732"/>
                <a:gd name="connsiteY0" fmla="*/ 0 h 165735"/>
                <a:gd name="connsiteX1" fmla="*/ 0 w 165732"/>
                <a:gd name="connsiteY1" fmla="*/ 82868 h 165735"/>
                <a:gd name="connsiteX2" fmla="*/ 82868 w 165732"/>
                <a:gd name="connsiteY2" fmla="*/ 165736 h 165735"/>
                <a:gd name="connsiteX3" fmla="*/ 165733 w 165732"/>
                <a:gd name="connsiteY3" fmla="*/ 82868 h 165735"/>
                <a:gd name="connsiteX4" fmla="*/ 82868 w 165732"/>
                <a:gd name="connsiteY4" fmla="*/ 0 h 165735"/>
                <a:gd name="connsiteX5" fmla="*/ 82868 w 165732"/>
                <a:gd name="connsiteY5" fmla="*/ 110488 h 165735"/>
                <a:gd name="connsiteX6" fmla="*/ 55245 w 165732"/>
                <a:gd name="connsiteY6" fmla="*/ 82865 h 165735"/>
                <a:gd name="connsiteX7" fmla="*/ 82868 w 165732"/>
                <a:gd name="connsiteY7" fmla="*/ 55242 h 165735"/>
                <a:gd name="connsiteX8" fmla="*/ 110490 w 165732"/>
                <a:gd name="connsiteY8" fmla="*/ 82865 h 165735"/>
                <a:gd name="connsiteX9" fmla="*/ 82868 w 165732"/>
                <a:gd name="connsiteY9" fmla="*/ 110488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32" h="165735">
                  <a:moveTo>
                    <a:pt x="82868" y="0"/>
                  </a:moveTo>
                  <a:cubicBezTo>
                    <a:pt x="37175" y="0"/>
                    <a:pt x="0" y="37175"/>
                    <a:pt x="0" y="82868"/>
                  </a:cubicBezTo>
                  <a:cubicBezTo>
                    <a:pt x="0" y="128561"/>
                    <a:pt x="37175" y="165736"/>
                    <a:pt x="82868" y="165736"/>
                  </a:cubicBezTo>
                  <a:cubicBezTo>
                    <a:pt x="128561" y="165736"/>
                    <a:pt x="165733" y="128561"/>
                    <a:pt x="165733" y="82868"/>
                  </a:cubicBezTo>
                  <a:cubicBezTo>
                    <a:pt x="165733" y="37175"/>
                    <a:pt x="128558" y="0"/>
                    <a:pt x="82868" y="0"/>
                  </a:cubicBezTo>
                  <a:close/>
                  <a:moveTo>
                    <a:pt x="82868" y="110488"/>
                  </a:moveTo>
                  <a:cubicBezTo>
                    <a:pt x="67638" y="110488"/>
                    <a:pt x="55245" y="98095"/>
                    <a:pt x="55245" y="82865"/>
                  </a:cubicBezTo>
                  <a:cubicBezTo>
                    <a:pt x="55245" y="67635"/>
                    <a:pt x="67638" y="55242"/>
                    <a:pt x="82868" y="55242"/>
                  </a:cubicBezTo>
                  <a:cubicBezTo>
                    <a:pt x="98098" y="55242"/>
                    <a:pt x="110490" y="67635"/>
                    <a:pt x="110490" y="82865"/>
                  </a:cubicBezTo>
                  <a:cubicBezTo>
                    <a:pt x="110490" y="98095"/>
                    <a:pt x="98098" y="110488"/>
                    <a:pt x="82868" y="110488"/>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0" name="Freeform: Shape 19">
              <a:extLst>
                <a:ext uri="{FF2B5EF4-FFF2-40B4-BE49-F238E27FC236}">
                  <a16:creationId xmlns:a16="http://schemas.microsoft.com/office/drawing/2014/main" id="{9868B5DF-8FF5-458E-A379-571B840B913D}"/>
                </a:ext>
              </a:extLst>
            </p:cNvPr>
            <p:cNvSpPr/>
            <p:nvPr/>
          </p:nvSpPr>
          <p:spPr>
            <a:xfrm>
              <a:off x="10507357" y="1560698"/>
              <a:ext cx="820013" cy="55245"/>
            </a:xfrm>
            <a:custGeom>
              <a:avLst/>
              <a:gdLst>
                <a:gd name="connsiteX0" fmla="*/ 792391 w 820013"/>
                <a:gd name="connsiteY0" fmla="*/ 0 h 55245"/>
                <a:gd name="connsiteX1" fmla="*/ 27623 w 820013"/>
                <a:gd name="connsiteY1" fmla="*/ 0 h 55245"/>
                <a:gd name="connsiteX2" fmla="*/ 0 w 820013"/>
                <a:gd name="connsiteY2" fmla="*/ 27623 h 55245"/>
                <a:gd name="connsiteX3" fmla="*/ 27623 w 820013"/>
                <a:gd name="connsiteY3" fmla="*/ 55245 h 55245"/>
                <a:gd name="connsiteX4" fmla="*/ 792391 w 820013"/>
                <a:gd name="connsiteY4" fmla="*/ 55245 h 55245"/>
                <a:gd name="connsiteX5" fmla="*/ 820013 w 820013"/>
                <a:gd name="connsiteY5" fmla="*/ 27623 h 55245"/>
                <a:gd name="connsiteX6" fmla="*/ 792391 w 820013"/>
                <a:gd name="connsiteY6" fmla="*/ 0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013" h="55245">
                  <a:moveTo>
                    <a:pt x="792391" y="0"/>
                  </a:moveTo>
                  <a:lnTo>
                    <a:pt x="27623" y="0"/>
                  </a:lnTo>
                  <a:cubicBezTo>
                    <a:pt x="12370" y="0"/>
                    <a:pt x="0" y="12370"/>
                    <a:pt x="0" y="27623"/>
                  </a:cubicBezTo>
                  <a:cubicBezTo>
                    <a:pt x="0" y="42875"/>
                    <a:pt x="12370" y="55245"/>
                    <a:pt x="27623" y="55245"/>
                  </a:cubicBezTo>
                  <a:lnTo>
                    <a:pt x="792391" y="55245"/>
                  </a:lnTo>
                  <a:cubicBezTo>
                    <a:pt x="807643" y="55245"/>
                    <a:pt x="820013" y="42875"/>
                    <a:pt x="820013" y="27623"/>
                  </a:cubicBezTo>
                  <a:cubicBezTo>
                    <a:pt x="820013" y="12370"/>
                    <a:pt x="807643" y="0"/>
                    <a:pt x="792391" y="0"/>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1" name="Freeform: Shape 20">
              <a:extLst>
                <a:ext uri="{FF2B5EF4-FFF2-40B4-BE49-F238E27FC236}">
                  <a16:creationId xmlns:a16="http://schemas.microsoft.com/office/drawing/2014/main" id="{50A224BF-67FA-4311-AA96-7CF63B0D00E1}"/>
                </a:ext>
              </a:extLst>
            </p:cNvPr>
            <p:cNvSpPr/>
            <p:nvPr/>
          </p:nvSpPr>
          <p:spPr>
            <a:xfrm>
              <a:off x="10744895" y="1406015"/>
              <a:ext cx="226515" cy="55245"/>
            </a:xfrm>
            <a:custGeom>
              <a:avLst/>
              <a:gdLst>
                <a:gd name="connsiteX0" fmla="*/ 198893 w 226515"/>
                <a:gd name="connsiteY0" fmla="*/ 0 h 55245"/>
                <a:gd name="connsiteX1" fmla="*/ 27623 w 226515"/>
                <a:gd name="connsiteY1" fmla="*/ 0 h 55245"/>
                <a:gd name="connsiteX2" fmla="*/ 0 w 226515"/>
                <a:gd name="connsiteY2" fmla="*/ 27623 h 55245"/>
                <a:gd name="connsiteX3" fmla="*/ 27623 w 226515"/>
                <a:gd name="connsiteY3" fmla="*/ 55245 h 55245"/>
                <a:gd name="connsiteX4" fmla="*/ 198893 w 226515"/>
                <a:gd name="connsiteY4" fmla="*/ 55245 h 55245"/>
                <a:gd name="connsiteX5" fmla="*/ 226515 w 226515"/>
                <a:gd name="connsiteY5" fmla="*/ 27623 h 55245"/>
                <a:gd name="connsiteX6" fmla="*/ 198893 w 226515"/>
                <a:gd name="connsiteY6" fmla="*/ 0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15" h="55245">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2" name="Freeform: Shape 21">
              <a:extLst>
                <a:ext uri="{FF2B5EF4-FFF2-40B4-BE49-F238E27FC236}">
                  <a16:creationId xmlns:a16="http://schemas.microsoft.com/office/drawing/2014/main" id="{D324EEEB-1995-4F3E-A20C-1FCDFDE9D357}"/>
                </a:ext>
              </a:extLst>
            </p:cNvPr>
            <p:cNvSpPr/>
            <p:nvPr/>
          </p:nvSpPr>
          <p:spPr>
            <a:xfrm>
              <a:off x="11017454" y="1406015"/>
              <a:ext cx="55245" cy="55245"/>
            </a:xfrm>
            <a:custGeom>
              <a:avLst/>
              <a:gdLst>
                <a:gd name="connsiteX0" fmla="*/ 47152 w 55245"/>
                <a:gd name="connsiteY0" fmla="*/ 8093 h 55245"/>
                <a:gd name="connsiteX1" fmla="*/ 27623 w 55245"/>
                <a:gd name="connsiteY1" fmla="*/ 0 h 55245"/>
                <a:gd name="connsiteX2" fmla="*/ 8093 w 55245"/>
                <a:gd name="connsiteY2" fmla="*/ 8093 h 55245"/>
                <a:gd name="connsiteX3" fmla="*/ 0 w 55245"/>
                <a:gd name="connsiteY3" fmla="*/ 27623 h 55245"/>
                <a:gd name="connsiteX4" fmla="*/ 8093 w 55245"/>
                <a:gd name="connsiteY4" fmla="*/ 47149 h 55245"/>
                <a:gd name="connsiteX5" fmla="*/ 27623 w 55245"/>
                <a:gd name="connsiteY5" fmla="*/ 55245 h 55245"/>
                <a:gd name="connsiteX6" fmla="*/ 47152 w 55245"/>
                <a:gd name="connsiteY6" fmla="*/ 47149 h 55245"/>
                <a:gd name="connsiteX7" fmla="*/ 55245 w 55245"/>
                <a:gd name="connsiteY7" fmla="*/ 27623 h 55245"/>
                <a:gd name="connsiteX8" fmla="*/ 47152 w 55245"/>
                <a:gd name="connsiteY8" fmla="*/ 8093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45" h="55245">
                  <a:moveTo>
                    <a:pt x="47152" y="8093"/>
                  </a:moveTo>
                  <a:cubicBezTo>
                    <a:pt x="42016" y="2957"/>
                    <a:pt x="34887" y="0"/>
                    <a:pt x="27623" y="0"/>
                  </a:cubicBezTo>
                  <a:cubicBezTo>
                    <a:pt x="20358" y="0"/>
                    <a:pt x="13232" y="2954"/>
                    <a:pt x="8093" y="8093"/>
                  </a:cubicBezTo>
                  <a:cubicBezTo>
                    <a:pt x="2929" y="13230"/>
                    <a:pt x="0" y="20358"/>
                    <a:pt x="0" y="27623"/>
                  </a:cubicBezTo>
                  <a:cubicBezTo>
                    <a:pt x="0" y="34887"/>
                    <a:pt x="2929" y="42013"/>
                    <a:pt x="8093" y="47149"/>
                  </a:cubicBezTo>
                  <a:cubicBezTo>
                    <a:pt x="13230" y="52286"/>
                    <a:pt x="20334" y="55245"/>
                    <a:pt x="27623" y="55245"/>
                  </a:cubicBezTo>
                  <a:cubicBezTo>
                    <a:pt x="34887" y="55245"/>
                    <a:pt x="42013" y="52289"/>
                    <a:pt x="47152" y="47149"/>
                  </a:cubicBezTo>
                  <a:cubicBezTo>
                    <a:pt x="52286" y="42016"/>
                    <a:pt x="55245" y="34887"/>
                    <a:pt x="55245" y="27623"/>
                  </a:cubicBezTo>
                  <a:cubicBezTo>
                    <a:pt x="55245" y="20356"/>
                    <a:pt x="52292" y="13230"/>
                    <a:pt x="47152" y="8093"/>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3" name="Freeform: Shape 22">
              <a:extLst>
                <a:ext uri="{FF2B5EF4-FFF2-40B4-BE49-F238E27FC236}">
                  <a16:creationId xmlns:a16="http://schemas.microsoft.com/office/drawing/2014/main" id="{8E1605EE-1D54-45D0-9FB0-46BC2217E49D}"/>
                </a:ext>
              </a:extLst>
            </p:cNvPr>
            <p:cNvSpPr/>
            <p:nvPr/>
          </p:nvSpPr>
          <p:spPr>
            <a:xfrm>
              <a:off x="10744895" y="1251329"/>
              <a:ext cx="226515" cy="55245"/>
            </a:xfrm>
            <a:custGeom>
              <a:avLst/>
              <a:gdLst>
                <a:gd name="connsiteX0" fmla="*/ 198893 w 226515"/>
                <a:gd name="connsiteY0" fmla="*/ 0 h 55245"/>
                <a:gd name="connsiteX1" fmla="*/ 27623 w 226515"/>
                <a:gd name="connsiteY1" fmla="*/ 0 h 55245"/>
                <a:gd name="connsiteX2" fmla="*/ 0 w 226515"/>
                <a:gd name="connsiteY2" fmla="*/ 27623 h 55245"/>
                <a:gd name="connsiteX3" fmla="*/ 27623 w 226515"/>
                <a:gd name="connsiteY3" fmla="*/ 55245 h 55245"/>
                <a:gd name="connsiteX4" fmla="*/ 198893 w 226515"/>
                <a:gd name="connsiteY4" fmla="*/ 55245 h 55245"/>
                <a:gd name="connsiteX5" fmla="*/ 226515 w 226515"/>
                <a:gd name="connsiteY5" fmla="*/ 27623 h 55245"/>
                <a:gd name="connsiteX6" fmla="*/ 198893 w 226515"/>
                <a:gd name="connsiteY6" fmla="*/ 0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15" h="55245">
                  <a:moveTo>
                    <a:pt x="198893" y="0"/>
                  </a:moveTo>
                  <a:lnTo>
                    <a:pt x="27623" y="0"/>
                  </a:lnTo>
                  <a:cubicBezTo>
                    <a:pt x="12370" y="0"/>
                    <a:pt x="0" y="12370"/>
                    <a:pt x="0" y="27623"/>
                  </a:cubicBezTo>
                  <a:cubicBezTo>
                    <a:pt x="0" y="42875"/>
                    <a:pt x="12370" y="55245"/>
                    <a:pt x="27623" y="55245"/>
                  </a:cubicBezTo>
                  <a:lnTo>
                    <a:pt x="198893" y="55245"/>
                  </a:lnTo>
                  <a:cubicBezTo>
                    <a:pt x="214145" y="55245"/>
                    <a:pt x="226515" y="42875"/>
                    <a:pt x="226515" y="27623"/>
                  </a:cubicBezTo>
                  <a:cubicBezTo>
                    <a:pt x="226515" y="12370"/>
                    <a:pt x="214145" y="0"/>
                    <a:pt x="198893" y="0"/>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4" name="Freeform: Shape 23">
              <a:extLst>
                <a:ext uri="{FF2B5EF4-FFF2-40B4-BE49-F238E27FC236}">
                  <a16:creationId xmlns:a16="http://schemas.microsoft.com/office/drawing/2014/main" id="{4A691924-D191-4433-B90B-C1F3B22C54B1}"/>
                </a:ext>
              </a:extLst>
            </p:cNvPr>
            <p:cNvSpPr/>
            <p:nvPr/>
          </p:nvSpPr>
          <p:spPr>
            <a:xfrm>
              <a:off x="10507357" y="1188494"/>
              <a:ext cx="176782" cy="323845"/>
            </a:xfrm>
            <a:custGeom>
              <a:avLst/>
              <a:gdLst>
                <a:gd name="connsiteX0" fmla="*/ 88391 w 176782"/>
                <a:gd name="connsiteY0" fmla="*/ 133244 h 323845"/>
                <a:gd name="connsiteX1" fmla="*/ 55245 w 176782"/>
                <a:gd name="connsiteY1" fmla="*/ 105713 h 323845"/>
                <a:gd name="connsiteX2" fmla="*/ 88391 w 176782"/>
                <a:gd name="connsiteY2" fmla="*/ 78184 h 323845"/>
                <a:gd name="connsiteX3" fmla="*/ 121537 w 176782"/>
                <a:gd name="connsiteY3" fmla="*/ 105713 h 323845"/>
                <a:gd name="connsiteX4" fmla="*/ 149160 w 176782"/>
                <a:gd name="connsiteY4" fmla="*/ 133336 h 323845"/>
                <a:gd name="connsiteX5" fmla="*/ 176782 w 176782"/>
                <a:gd name="connsiteY5" fmla="*/ 105713 h 323845"/>
                <a:gd name="connsiteX6" fmla="*/ 115986 w 176782"/>
                <a:gd name="connsiteY6" fmla="*/ 27095 h 323845"/>
                <a:gd name="connsiteX7" fmla="*/ 88391 w 176782"/>
                <a:gd name="connsiteY7" fmla="*/ 0 h 323845"/>
                <a:gd name="connsiteX8" fmla="*/ 60796 w 176782"/>
                <a:gd name="connsiteY8" fmla="*/ 27095 h 323845"/>
                <a:gd name="connsiteX9" fmla="*/ 0 w 176782"/>
                <a:gd name="connsiteY9" fmla="*/ 105713 h 323845"/>
                <a:gd name="connsiteX10" fmla="*/ 88391 w 176782"/>
                <a:gd name="connsiteY10" fmla="*/ 188490 h 323845"/>
                <a:gd name="connsiteX11" fmla="*/ 121537 w 176782"/>
                <a:gd name="connsiteY11" fmla="*/ 216018 h 323845"/>
                <a:gd name="connsiteX12" fmla="*/ 88391 w 176782"/>
                <a:gd name="connsiteY12" fmla="*/ 243547 h 323845"/>
                <a:gd name="connsiteX13" fmla="*/ 55245 w 176782"/>
                <a:gd name="connsiteY13" fmla="*/ 216018 h 323845"/>
                <a:gd name="connsiteX14" fmla="*/ 27623 w 176782"/>
                <a:gd name="connsiteY14" fmla="*/ 188396 h 323845"/>
                <a:gd name="connsiteX15" fmla="*/ 0 w 176782"/>
                <a:gd name="connsiteY15" fmla="*/ 216018 h 323845"/>
                <a:gd name="connsiteX16" fmla="*/ 60769 w 176782"/>
                <a:gd name="connsiteY16" fmla="*/ 294628 h 323845"/>
                <a:gd name="connsiteX17" fmla="*/ 60769 w 176782"/>
                <a:gd name="connsiteY17" fmla="*/ 296223 h 323845"/>
                <a:gd name="connsiteX18" fmla="*/ 88391 w 176782"/>
                <a:gd name="connsiteY18" fmla="*/ 323845 h 323845"/>
                <a:gd name="connsiteX19" fmla="*/ 116014 w 176782"/>
                <a:gd name="connsiteY19" fmla="*/ 296223 h 323845"/>
                <a:gd name="connsiteX20" fmla="*/ 116014 w 176782"/>
                <a:gd name="connsiteY20" fmla="*/ 294628 h 323845"/>
                <a:gd name="connsiteX21" fmla="*/ 176782 w 176782"/>
                <a:gd name="connsiteY21" fmla="*/ 216018 h 323845"/>
                <a:gd name="connsiteX22" fmla="*/ 88391 w 176782"/>
                <a:gd name="connsiteY22" fmla="*/ 133244 h 32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782" h="323845">
                  <a:moveTo>
                    <a:pt x="88391" y="133244"/>
                  </a:moveTo>
                  <a:cubicBezTo>
                    <a:pt x="70113" y="133244"/>
                    <a:pt x="55245" y="120893"/>
                    <a:pt x="55245" y="105713"/>
                  </a:cubicBezTo>
                  <a:cubicBezTo>
                    <a:pt x="55245" y="90533"/>
                    <a:pt x="70113" y="78184"/>
                    <a:pt x="88391" y="78184"/>
                  </a:cubicBezTo>
                  <a:cubicBezTo>
                    <a:pt x="106669" y="78184"/>
                    <a:pt x="121537" y="90535"/>
                    <a:pt x="121537" y="105713"/>
                  </a:cubicBezTo>
                  <a:cubicBezTo>
                    <a:pt x="121537" y="120965"/>
                    <a:pt x="133908" y="133336"/>
                    <a:pt x="149160" y="133336"/>
                  </a:cubicBezTo>
                  <a:cubicBezTo>
                    <a:pt x="164412" y="133336"/>
                    <a:pt x="176782" y="120965"/>
                    <a:pt x="176782" y="105713"/>
                  </a:cubicBezTo>
                  <a:cubicBezTo>
                    <a:pt x="176782" y="69094"/>
                    <a:pt x="151249" y="37976"/>
                    <a:pt x="115986" y="27095"/>
                  </a:cubicBezTo>
                  <a:cubicBezTo>
                    <a:pt x="115702" y="12089"/>
                    <a:pt x="103467" y="0"/>
                    <a:pt x="88391" y="0"/>
                  </a:cubicBezTo>
                  <a:cubicBezTo>
                    <a:pt x="73316" y="0"/>
                    <a:pt x="61078" y="12089"/>
                    <a:pt x="60796" y="27095"/>
                  </a:cubicBezTo>
                  <a:cubicBezTo>
                    <a:pt x="25534" y="37976"/>
                    <a:pt x="0" y="69094"/>
                    <a:pt x="0" y="105713"/>
                  </a:cubicBezTo>
                  <a:cubicBezTo>
                    <a:pt x="0" y="151354"/>
                    <a:pt x="39650" y="188490"/>
                    <a:pt x="88391" y="188490"/>
                  </a:cubicBezTo>
                  <a:cubicBezTo>
                    <a:pt x="106669" y="188490"/>
                    <a:pt x="121537" y="200841"/>
                    <a:pt x="121537" y="216018"/>
                  </a:cubicBezTo>
                  <a:cubicBezTo>
                    <a:pt x="121537" y="231196"/>
                    <a:pt x="106669" y="243547"/>
                    <a:pt x="88391" y="243547"/>
                  </a:cubicBezTo>
                  <a:cubicBezTo>
                    <a:pt x="70113" y="243547"/>
                    <a:pt x="55245" y="231196"/>
                    <a:pt x="55245" y="216018"/>
                  </a:cubicBezTo>
                  <a:cubicBezTo>
                    <a:pt x="55245" y="200766"/>
                    <a:pt x="42875" y="188396"/>
                    <a:pt x="27623" y="188396"/>
                  </a:cubicBezTo>
                  <a:cubicBezTo>
                    <a:pt x="12370" y="188396"/>
                    <a:pt x="0" y="200766"/>
                    <a:pt x="0" y="216018"/>
                  </a:cubicBezTo>
                  <a:cubicBezTo>
                    <a:pt x="0" y="252627"/>
                    <a:pt x="25520" y="283739"/>
                    <a:pt x="60769" y="294628"/>
                  </a:cubicBezTo>
                  <a:lnTo>
                    <a:pt x="60769" y="296223"/>
                  </a:lnTo>
                  <a:cubicBezTo>
                    <a:pt x="60769" y="311475"/>
                    <a:pt x="73139" y="323845"/>
                    <a:pt x="88391" y="323845"/>
                  </a:cubicBezTo>
                  <a:cubicBezTo>
                    <a:pt x="103643" y="323845"/>
                    <a:pt x="116014" y="311475"/>
                    <a:pt x="116014" y="296223"/>
                  </a:cubicBezTo>
                  <a:lnTo>
                    <a:pt x="116014" y="294628"/>
                  </a:lnTo>
                  <a:cubicBezTo>
                    <a:pt x="151263" y="283739"/>
                    <a:pt x="176782" y="252627"/>
                    <a:pt x="176782" y="216018"/>
                  </a:cubicBezTo>
                  <a:cubicBezTo>
                    <a:pt x="176782" y="170378"/>
                    <a:pt x="137129" y="133244"/>
                    <a:pt x="88391" y="133244"/>
                  </a:cubicBezTo>
                  <a:close/>
                </a:path>
              </a:pathLst>
            </a:custGeom>
            <a:grp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pic>
        <p:nvPicPr>
          <p:cNvPr id="26" name="Graphic 25">
            <a:extLst>
              <a:ext uri="{FF2B5EF4-FFF2-40B4-BE49-F238E27FC236}">
                <a16:creationId xmlns:a16="http://schemas.microsoft.com/office/drawing/2014/main" id="{546B615D-D394-49D6-9DAE-95DDA3DAFC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801" y="3910158"/>
            <a:ext cx="693552" cy="693552"/>
          </a:xfrm>
          <a:prstGeom prst="rect">
            <a:avLst/>
          </a:prstGeom>
        </p:spPr>
      </p:pic>
    </p:spTree>
    <p:extLst>
      <p:ext uri="{BB962C8B-B14F-4D97-AF65-F5344CB8AC3E}">
        <p14:creationId xmlns:p14="http://schemas.microsoft.com/office/powerpoint/2010/main" val="3891751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8661FA-CDE7-4B64-BA5F-77342CF1F007}"/>
              </a:ext>
            </a:extLst>
          </p:cNvPr>
          <p:cNvSpPr/>
          <p:nvPr/>
        </p:nvSpPr>
        <p:spPr>
          <a:xfrm>
            <a:off x="1126451" y="832089"/>
            <a:ext cx="7909393"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BUILD A RELATIONSHIP</a:t>
            </a:r>
          </a:p>
        </p:txBody>
      </p:sp>
      <p:sp>
        <p:nvSpPr>
          <p:cNvPr id="9" name="Rectangle 8">
            <a:extLst>
              <a:ext uri="{FF2B5EF4-FFF2-40B4-BE49-F238E27FC236}">
                <a16:creationId xmlns:a16="http://schemas.microsoft.com/office/drawing/2014/main" id="{13AE8A7D-E6E1-4128-8A58-578637E33EDE}"/>
              </a:ext>
            </a:extLst>
          </p:cNvPr>
          <p:cNvSpPr/>
          <p:nvPr/>
        </p:nvSpPr>
        <p:spPr>
          <a:xfrm>
            <a:off x="0" y="2345464"/>
            <a:ext cx="6467302" cy="1780801"/>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ounded Rectangle 3">
            <a:extLst>
              <a:ext uri="{FF2B5EF4-FFF2-40B4-BE49-F238E27FC236}">
                <a16:creationId xmlns:a16="http://schemas.microsoft.com/office/drawing/2014/main" id="{93B9C617-B7B0-4641-B7CF-7D83114B2C28}"/>
              </a:ext>
            </a:extLst>
          </p:cNvPr>
          <p:cNvSpPr/>
          <p:nvPr/>
        </p:nvSpPr>
        <p:spPr>
          <a:xfrm>
            <a:off x="1126451" y="2647061"/>
            <a:ext cx="6870393" cy="1941564"/>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A222A3F3-37DB-4DA0-93C2-4DD8D7F4932D}"/>
              </a:ext>
            </a:extLst>
          </p:cNvPr>
          <p:cNvSpPr/>
          <p:nvPr/>
        </p:nvSpPr>
        <p:spPr>
          <a:xfrm>
            <a:off x="1357846" y="3235864"/>
            <a:ext cx="6407602" cy="551946"/>
          </a:xfrm>
          <a:prstGeom prst="rect">
            <a:avLst/>
          </a:prstGeom>
        </p:spPr>
        <p:txBody>
          <a:bodyPr wrap="square" anchor="t">
            <a:spAutoFit/>
          </a:bodyPr>
          <a:lstStyle/>
          <a:p>
            <a:pPr>
              <a:lnSpc>
                <a:spcPct val="110000"/>
              </a:lnSpc>
            </a:pPr>
            <a:r>
              <a:rPr lang="en-US"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Your agency will be the first impression a candidate gets of your business, make sure they know you inside out.</a:t>
            </a:r>
          </a:p>
        </p:txBody>
      </p:sp>
      <p:pic>
        <p:nvPicPr>
          <p:cNvPr id="3" name="Picture 2" descr="A picture containing person, indoor, person, book&#10;&#10;Description automatically generated">
            <a:extLst>
              <a:ext uri="{FF2B5EF4-FFF2-40B4-BE49-F238E27FC236}">
                <a16:creationId xmlns:a16="http://schemas.microsoft.com/office/drawing/2014/main" id="{E9D33B3D-EA03-9C42-A8D4-2A873D743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042" y="3811560"/>
            <a:ext cx="4097603" cy="2731735"/>
          </a:xfrm>
          <a:prstGeom prst="rect">
            <a:avLst/>
          </a:prstGeom>
        </p:spPr>
      </p:pic>
    </p:spTree>
    <p:extLst>
      <p:ext uri="{BB962C8B-B14F-4D97-AF65-F5344CB8AC3E}">
        <p14:creationId xmlns:p14="http://schemas.microsoft.com/office/powerpoint/2010/main" val="1970452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ffolding in front of a building&#10;&#10;Description automatically generated">
            <a:extLst>
              <a:ext uri="{FF2B5EF4-FFF2-40B4-BE49-F238E27FC236}">
                <a16:creationId xmlns:a16="http://schemas.microsoft.com/office/drawing/2014/main" id="{5CFC6154-F1E4-8F47-BCF3-C5EE3F095ED2}"/>
              </a:ext>
            </a:extLst>
          </p:cNvPr>
          <p:cNvPicPr>
            <a:picLocks noChangeAspect="1"/>
          </p:cNvPicPr>
          <p:nvPr/>
        </p:nvPicPr>
        <p:blipFill rotWithShape="1">
          <a:blip r:embed="rId3">
            <a:extLst>
              <a:ext uri="{28A0092B-C50C-407E-A947-70E740481C1C}">
                <a14:useLocalDpi xmlns:a14="http://schemas.microsoft.com/office/drawing/2010/main" val="0"/>
              </a:ext>
            </a:extLst>
          </a:blip>
          <a:srcRect t="46788" b="2788"/>
          <a:stretch/>
        </p:blipFill>
        <p:spPr>
          <a:xfrm>
            <a:off x="-1" y="-5122"/>
            <a:ext cx="12192001" cy="2707262"/>
          </a:xfrm>
          <a:prstGeom prst="rect">
            <a:avLst/>
          </a:prstGeom>
        </p:spPr>
      </p:pic>
      <p:sp>
        <p:nvSpPr>
          <p:cNvPr id="35" name="Graphic 1">
            <a:extLst>
              <a:ext uri="{FF2B5EF4-FFF2-40B4-BE49-F238E27FC236}">
                <a16:creationId xmlns:a16="http://schemas.microsoft.com/office/drawing/2014/main" id="{6A6A82A0-F6DE-436A-8EC7-2C41BE8DB757}"/>
              </a:ext>
            </a:extLst>
          </p:cNvPr>
          <p:cNvSpPr/>
          <p:nvPr/>
        </p:nvSpPr>
        <p:spPr>
          <a:xfrm rot="5400000" flipH="1">
            <a:off x="5218838" y="-4229623"/>
            <a:ext cx="1754326" cy="12192002"/>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sp>
        <p:nvSpPr>
          <p:cNvPr id="4" name="Rectangle 3">
            <a:extLst>
              <a:ext uri="{FF2B5EF4-FFF2-40B4-BE49-F238E27FC236}">
                <a16:creationId xmlns:a16="http://schemas.microsoft.com/office/drawing/2014/main" id="{4A6776DB-8DB9-4910-A9B4-78C62E039FAB}"/>
              </a:ext>
            </a:extLst>
          </p:cNvPr>
          <p:cNvSpPr/>
          <p:nvPr/>
        </p:nvSpPr>
        <p:spPr>
          <a:xfrm>
            <a:off x="2141302" y="1253464"/>
            <a:ext cx="7909393" cy="923330"/>
          </a:xfrm>
          <a:prstGeom prst="rect">
            <a:avLst/>
          </a:prstGeom>
        </p:spPr>
        <p:txBody>
          <a:bodyPr wrap="square">
            <a:spAutoFit/>
          </a:bodyPr>
          <a:lstStyle/>
          <a:p>
            <a:pPr algn="ctr"/>
            <a:r>
              <a:rPr lang="en-US" sz="5400" b="1" dirty="0">
                <a:solidFill>
                  <a:schemeClr val="tx1">
                    <a:lumMod val="75000"/>
                    <a:lumOff val="25000"/>
                  </a:schemeClr>
                </a:solidFill>
                <a:latin typeface="+mj-lt"/>
                <a:cs typeface="Segoe UI" panose="020B0502040204020203" pitchFamily="34" charset="0"/>
              </a:rPr>
              <a:t>USE THEIR KNOWLEDGE</a:t>
            </a:r>
          </a:p>
        </p:txBody>
      </p:sp>
      <p:sp>
        <p:nvSpPr>
          <p:cNvPr id="10" name="Rectangle 9">
            <a:extLst>
              <a:ext uri="{FF2B5EF4-FFF2-40B4-BE49-F238E27FC236}">
                <a16:creationId xmlns:a16="http://schemas.microsoft.com/office/drawing/2014/main" id="{B4A90936-521F-4226-9A84-D8880170B208}"/>
              </a:ext>
            </a:extLst>
          </p:cNvPr>
          <p:cNvSpPr/>
          <p:nvPr/>
        </p:nvSpPr>
        <p:spPr>
          <a:xfrm>
            <a:off x="1858703" y="2832013"/>
            <a:ext cx="8474589" cy="780214"/>
          </a:xfrm>
          <a:prstGeom prst="rect">
            <a:avLst/>
          </a:prstGeom>
        </p:spPr>
        <p:txBody>
          <a:bodyPr wrap="square" anchor="ctr">
            <a:spAutoFit/>
          </a:bodyPr>
          <a:lstStyle/>
          <a:p>
            <a:pPr algn="ctr">
              <a:lnSpc>
                <a:spcPct val="130000"/>
              </a:lnSpc>
            </a:pPr>
            <a:r>
              <a:rPr lang="en-US" dirty="0">
                <a:solidFill>
                  <a:schemeClr val="tx1">
                    <a:lumMod val="65000"/>
                    <a:lumOff val="35000"/>
                  </a:schemeClr>
                </a:solidFill>
                <a:ea typeface="Open Sans Light" panose="020B0306030504020204" pitchFamily="34" charset="0"/>
              </a:rPr>
              <a:t>Many recruitment companies specialise in the construction and trade industry, use their knowledge!</a:t>
            </a:r>
          </a:p>
        </p:txBody>
      </p:sp>
      <p:sp>
        <p:nvSpPr>
          <p:cNvPr id="6" name="Rounded Rectangle 3">
            <a:extLst>
              <a:ext uri="{FF2B5EF4-FFF2-40B4-BE49-F238E27FC236}">
                <a16:creationId xmlns:a16="http://schemas.microsoft.com/office/drawing/2014/main" id="{0C9CBD93-06DE-40BA-BBE8-9FEC3C78E3B3}"/>
              </a:ext>
            </a:extLst>
          </p:cNvPr>
          <p:cNvSpPr/>
          <p:nvPr/>
        </p:nvSpPr>
        <p:spPr>
          <a:xfrm>
            <a:off x="2981765" y="3765753"/>
            <a:ext cx="6195486" cy="2103032"/>
          </a:xfrm>
          <a:prstGeom prst="roundRect">
            <a:avLst>
              <a:gd name="adj" fmla="val 0"/>
            </a:avLst>
          </a:prstGeom>
          <a:solidFill>
            <a:srgbClr val="DFBD41"/>
          </a:solidFill>
          <a:ln>
            <a:solidFill>
              <a:srgbClr val="DFB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 good recruitment company will stay in regular contact with talents in their industry, so they should already have an idea of suitable candidates when you brief them. </a:t>
            </a:r>
          </a:p>
        </p:txBody>
      </p:sp>
    </p:spTree>
    <p:extLst>
      <p:ext uri="{BB962C8B-B14F-4D97-AF65-F5344CB8AC3E}">
        <p14:creationId xmlns:p14="http://schemas.microsoft.com/office/powerpoint/2010/main" val="3451308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vase of flowers on a table&#10;&#10;Description automatically generated">
            <a:extLst>
              <a:ext uri="{FF2B5EF4-FFF2-40B4-BE49-F238E27FC236}">
                <a16:creationId xmlns:a16="http://schemas.microsoft.com/office/drawing/2014/main" id="{2417C9BE-D8CD-674F-AB8F-A2283C27589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429" r="12429"/>
          <a:stretch>
            <a:fillRect/>
          </a:stretch>
        </p:blipFill>
        <p:spPr>
          <a:xfrm>
            <a:off x="8763000" y="0"/>
            <a:ext cx="3420000" cy="6840000"/>
          </a:xfrm>
        </p:spPr>
      </p:pic>
      <p:sp>
        <p:nvSpPr>
          <p:cNvPr id="25" name="Rectangle 24">
            <a:extLst>
              <a:ext uri="{FF2B5EF4-FFF2-40B4-BE49-F238E27FC236}">
                <a16:creationId xmlns:a16="http://schemas.microsoft.com/office/drawing/2014/main" id="{56E8DB04-5D08-4408-AE74-C1FE25C36637}"/>
              </a:ext>
            </a:extLst>
          </p:cNvPr>
          <p:cNvSpPr/>
          <p:nvPr/>
        </p:nvSpPr>
        <p:spPr>
          <a:xfrm>
            <a:off x="8763001" y="-1"/>
            <a:ext cx="762000"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Rectangle 3">
            <a:extLst>
              <a:ext uri="{FF2B5EF4-FFF2-40B4-BE49-F238E27FC236}">
                <a16:creationId xmlns:a16="http://schemas.microsoft.com/office/drawing/2014/main" id="{993D6667-CDCA-48AE-8269-CE365D3EB869}"/>
              </a:ext>
            </a:extLst>
          </p:cNvPr>
          <p:cNvSpPr/>
          <p:nvPr/>
        </p:nvSpPr>
        <p:spPr>
          <a:xfrm>
            <a:off x="1126451" y="832089"/>
            <a:ext cx="7909393" cy="2585323"/>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FILTERING AND FINDING THE RIGHT CANDIDATE</a:t>
            </a:r>
          </a:p>
        </p:txBody>
      </p:sp>
      <p:sp>
        <p:nvSpPr>
          <p:cNvPr id="10" name="Rectangle 9">
            <a:extLst>
              <a:ext uri="{FF2B5EF4-FFF2-40B4-BE49-F238E27FC236}">
                <a16:creationId xmlns:a16="http://schemas.microsoft.com/office/drawing/2014/main" id="{5C29310C-00BD-4D9D-A70D-0674E732AECC}"/>
              </a:ext>
            </a:extLst>
          </p:cNvPr>
          <p:cNvSpPr/>
          <p:nvPr/>
        </p:nvSpPr>
        <p:spPr>
          <a:xfrm>
            <a:off x="1027596" y="3908640"/>
            <a:ext cx="3996156" cy="1292662"/>
          </a:xfrm>
          <a:prstGeom prst="rect">
            <a:avLst/>
          </a:prstGeom>
        </p:spPr>
        <p:txBody>
          <a:bodyPr wrap="square" anchor="t">
            <a:spAutoFit/>
          </a:bodyPr>
          <a:lstStyle/>
          <a:p>
            <a:pPr>
              <a:lnSpc>
                <a:spcPct val="11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Let them do the leg work! If you have over 200 applicants for a role, going through every CV and application can be incredible time consuming. </a:t>
            </a:r>
          </a:p>
        </p:txBody>
      </p:sp>
      <p:grpSp>
        <p:nvGrpSpPr>
          <p:cNvPr id="15" name="Group 14">
            <a:extLst>
              <a:ext uri="{FF2B5EF4-FFF2-40B4-BE49-F238E27FC236}">
                <a16:creationId xmlns:a16="http://schemas.microsoft.com/office/drawing/2014/main" id="{97230C84-F975-4F3F-8CED-81699FBED3AD}"/>
              </a:ext>
            </a:extLst>
          </p:cNvPr>
          <p:cNvGrpSpPr/>
          <p:nvPr/>
        </p:nvGrpSpPr>
        <p:grpSpPr>
          <a:xfrm>
            <a:off x="4920481" y="4077697"/>
            <a:ext cx="3493167" cy="1333115"/>
            <a:chOff x="6096001" y="3300417"/>
            <a:chExt cx="3493167" cy="1333115"/>
          </a:xfrm>
        </p:grpSpPr>
        <p:sp>
          <p:nvSpPr>
            <p:cNvPr id="13" name="Rectangle 12">
              <a:extLst>
                <a:ext uri="{FF2B5EF4-FFF2-40B4-BE49-F238E27FC236}">
                  <a16:creationId xmlns:a16="http://schemas.microsoft.com/office/drawing/2014/main" id="{A809FA54-72BD-4CAA-B96F-E545DBDAEB1C}"/>
                </a:ext>
              </a:extLst>
            </p:cNvPr>
            <p:cNvSpPr/>
            <p:nvPr/>
          </p:nvSpPr>
          <p:spPr>
            <a:xfrm>
              <a:off x="6096001" y="3300417"/>
              <a:ext cx="3493167" cy="1333115"/>
            </a:xfrm>
            <a:prstGeom prst="rect">
              <a:avLst/>
            </a:prstGeom>
            <a:noFill/>
            <a:ln>
              <a:solidFill>
                <a:srgbClr val="DFB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4BE3E1B9-D6DF-4769-B97A-D3B9E2F1FB70}"/>
                </a:ext>
              </a:extLst>
            </p:cNvPr>
            <p:cNvSpPr/>
            <p:nvPr/>
          </p:nvSpPr>
          <p:spPr>
            <a:xfrm>
              <a:off x="6256667" y="3783578"/>
              <a:ext cx="3080084" cy="314125"/>
            </a:xfrm>
            <a:prstGeom prst="rect">
              <a:avLst/>
            </a:prstGeom>
            <a:ln>
              <a:noFill/>
            </a:ln>
          </p:spPr>
          <p:txBody>
            <a:bodyPr wrap="square" anchor="t">
              <a:spAutoFit/>
            </a:bodyPr>
            <a:lstStyle/>
            <a:p>
              <a:pPr algn="ctr">
                <a:lnSpc>
                  <a:spcPct val="110000"/>
                </a:lnSpc>
              </a:pPr>
              <a:r>
                <a:rPr lang="en-US" b="1" dirty="0">
                  <a:solidFill>
                    <a:schemeClr val="tx1">
                      <a:lumMod val="65000"/>
                      <a:lumOff val="35000"/>
                    </a:schemeClr>
                  </a:solidFill>
                  <a:latin typeface="Roboto" panose="02000000000000000000" pitchFamily="2" charset="0"/>
                  <a:ea typeface="Roboto" panose="02000000000000000000" pitchFamily="2" charset="0"/>
                </a:rPr>
                <a:t>YOU DON’T HAVE TO DO IT!</a:t>
              </a:r>
              <a:endParaRPr lang="en-US" dirty="0">
                <a:solidFill>
                  <a:schemeClr val="tx1">
                    <a:lumMod val="65000"/>
                    <a:lumOff val="35000"/>
                  </a:schemeClr>
                </a:solidFill>
                <a:ea typeface="Open Sans Light" panose="020B0306030504020204" pitchFamily="34" charset="0"/>
                <a:cs typeface="Hind Light" panose="02000000000000000000" pitchFamily="2" charset="0"/>
              </a:endParaRPr>
            </a:p>
          </p:txBody>
        </p:sp>
      </p:grpSp>
      <p:sp>
        <p:nvSpPr>
          <p:cNvPr id="27" name="TextBox 26">
            <a:extLst>
              <a:ext uri="{FF2B5EF4-FFF2-40B4-BE49-F238E27FC236}">
                <a16:creationId xmlns:a16="http://schemas.microsoft.com/office/drawing/2014/main" id="{1F42FF07-1F87-416A-8F21-8FC67C0BCDE2}"/>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solidFill>
                <a:effectLst/>
                <a:latin typeface="+mj-lt"/>
                <a:ea typeface="Open Sans Extrabold" panose="020B0906030804020204" pitchFamily="34" charset="0"/>
                <a:cs typeface="Arial" panose="020B0604020202020204" pitchFamily="34" charset="0"/>
              </a:rPr>
              <a:pPr algn="ctr">
                <a:lnSpc>
                  <a:spcPct val="100000"/>
                </a:lnSpc>
              </a:pPr>
              <a:t>67</a:t>
            </a:fld>
            <a:endParaRPr lang="id-ID" sz="6000" i="0" dirty="0">
              <a:solidFill>
                <a:schemeClr val="bg1"/>
              </a:solidFill>
              <a:effectLst/>
              <a:latin typeface="+mj-lt"/>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509327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BC50A6-1B80-4D48-ACF8-5DC89482B853}"/>
              </a:ext>
            </a:extLst>
          </p:cNvPr>
          <p:cNvSpPr/>
          <p:nvPr/>
        </p:nvSpPr>
        <p:spPr>
          <a:xfrm>
            <a:off x="5486157" y="3204477"/>
            <a:ext cx="4749597" cy="987963"/>
          </a:xfrm>
          <a:prstGeom prst="rect">
            <a:avLst/>
          </a:prstGeom>
        </p:spPr>
        <p:txBody>
          <a:bodyPr wrap="square" anchor="t">
            <a:spAutoFit/>
          </a:bodyPr>
          <a:lstStyle/>
          <a:p>
            <a:pPr>
              <a:lnSpc>
                <a:spcPct val="11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The hiring process can be fraught with difficult conversations, sometimes ones you don’t want to have yourself.</a:t>
            </a:r>
          </a:p>
        </p:txBody>
      </p:sp>
      <p:sp>
        <p:nvSpPr>
          <p:cNvPr id="9" name="Rectangle 8">
            <a:extLst>
              <a:ext uri="{FF2B5EF4-FFF2-40B4-BE49-F238E27FC236}">
                <a16:creationId xmlns:a16="http://schemas.microsoft.com/office/drawing/2014/main" id="{2567A9FE-3B92-4607-9352-0426A71E5890}"/>
              </a:ext>
            </a:extLst>
          </p:cNvPr>
          <p:cNvSpPr/>
          <p:nvPr/>
        </p:nvSpPr>
        <p:spPr>
          <a:xfrm>
            <a:off x="5486157" y="4292190"/>
            <a:ext cx="5808307" cy="1709836"/>
          </a:xfrm>
          <a:prstGeom prst="rect">
            <a:avLst/>
          </a:prstGeom>
          <a:solidFill>
            <a:srgbClr val="DFBD41"/>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1" name="Graphic 1">
            <a:extLst>
              <a:ext uri="{FF2B5EF4-FFF2-40B4-BE49-F238E27FC236}">
                <a16:creationId xmlns:a16="http://schemas.microsoft.com/office/drawing/2014/main" id="{3600B179-8363-4E81-9D71-43359F31EC75}"/>
              </a:ext>
            </a:extLst>
          </p:cNvPr>
          <p:cNvSpPr/>
          <p:nvPr/>
        </p:nvSpPr>
        <p:spPr>
          <a:xfrm rot="5400000" flipH="1">
            <a:off x="5437913" y="-4188687"/>
            <a:ext cx="1316173" cy="12192002"/>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sp>
        <p:nvSpPr>
          <p:cNvPr id="4" name="Rectangle 3">
            <a:extLst>
              <a:ext uri="{FF2B5EF4-FFF2-40B4-BE49-F238E27FC236}">
                <a16:creationId xmlns:a16="http://schemas.microsoft.com/office/drawing/2014/main" id="{00A50ABC-84A1-48E9-A7F7-6759DA94A4D2}"/>
              </a:ext>
            </a:extLst>
          </p:cNvPr>
          <p:cNvSpPr/>
          <p:nvPr/>
        </p:nvSpPr>
        <p:spPr>
          <a:xfrm>
            <a:off x="5486157" y="743911"/>
            <a:ext cx="6455489" cy="2308324"/>
          </a:xfrm>
          <a:prstGeom prst="rect">
            <a:avLst/>
          </a:prstGeom>
        </p:spPr>
        <p:txBody>
          <a:bodyPr wrap="square">
            <a:spAutoFit/>
          </a:bodyPr>
          <a:lstStyle/>
          <a:p>
            <a:r>
              <a:rPr lang="en-US" sz="48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LET THEM HAVE THE </a:t>
            </a:r>
          </a:p>
          <a:p>
            <a:r>
              <a:rPr lang="en-US" sz="48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HARD CONVERSATIONS</a:t>
            </a:r>
          </a:p>
        </p:txBody>
      </p:sp>
      <p:sp>
        <p:nvSpPr>
          <p:cNvPr id="2" name="TextBox 1">
            <a:extLst>
              <a:ext uri="{FF2B5EF4-FFF2-40B4-BE49-F238E27FC236}">
                <a16:creationId xmlns:a16="http://schemas.microsoft.com/office/drawing/2014/main" id="{F3010003-9CF6-4244-B692-D22291E6590C}"/>
              </a:ext>
            </a:extLst>
          </p:cNvPr>
          <p:cNvSpPr txBox="1"/>
          <p:nvPr/>
        </p:nvSpPr>
        <p:spPr>
          <a:xfrm>
            <a:off x="5954102" y="4562332"/>
            <a:ext cx="4588625" cy="116955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Salary negotiations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Sensitive information</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Change of circumstances</a:t>
            </a:r>
          </a:p>
        </p:txBody>
      </p:sp>
      <p:pic>
        <p:nvPicPr>
          <p:cNvPr id="11" name="Picture 10" descr="A person sitting on a chair next to a window&#10;&#10;Description automatically generated">
            <a:extLst>
              <a:ext uri="{FF2B5EF4-FFF2-40B4-BE49-F238E27FC236}">
                <a16:creationId xmlns:a16="http://schemas.microsoft.com/office/drawing/2014/main" id="{610903DE-AA75-CC41-AD53-3410A6949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4" y="1468903"/>
            <a:ext cx="4749597" cy="3166665"/>
          </a:xfrm>
          <a:prstGeom prst="rect">
            <a:avLst/>
          </a:prstGeom>
          <a:effectLst>
            <a:outerShdw blurRad="50800" dist="38100" dir="5400000" algn="t" rotWithShape="0">
              <a:srgbClr val="7BE99C">
                <a:alpha val="40000"/>
              </a:srgbClr>
            </a:outerShdw>
          </a:effectLst>
        </p:spPr>
      </p:pic>
    </p:spTree>
    <p:extLst>
      <p:ext uri="{BB962C8B-B14F-4D97-AF65-F5344CB8AC3E}">
        <p14:creationId xmlns:p14="http://schemas.microsoft.com/office/powerpoint/2010/main" val="1971143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910E1F9-F430-4F63-9D2E-07F5973CC902}"/>
              </a:ext>
            </a:extLst>
          </p:cNvPr>
          <p:cNvSpPr/>
          <p:nvPr/>
        </p:nvSpPr>
        <p:spPr>
          <a:xfrm>
            <a:off x="1126451" y="3190464"/>
            <a:ext cx="6504633" cy="199269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B0269F29-269E-44C8-95B0-D9C4E3FF3802}"/>
              </a:ext>
            </a:extLst>
          </p:cNvPr>
          <p:cNvSpPr/>
          <p:nvPr/>
        </p:nvSpPr>
        <p:spPr>
          <a:xfrm>
            <a:off x="1202857" y="2267134"/>
            <a:ext cx="7909393" cy="923330"/>
          </a:xfrm>
          <a:prstGeom prst="rect">
            <a:avLst/>
          </a:prstGeom>
        </p:spPr>
        <p:txBody>
          <a:bodyPr wrap="square">
            <a:spAutoFit/>
          </a:bodyPr>
          <a:lstStyle/>
          <a:p>
            <a:r>
              <a:rPr lang="en-US" sz="5400" b="1" dirty="0">
                <a:solidFill>
                  <a:schemeClr val="tx1">
                    <a:lumMod val="75000"/>
                    <a:lumOff val="25000"/>
                  </a:schemeClr>
                </a:solidFill>
                <a:latin typeface="+mj-lt"/>
                <a:cs typeface="Segoe UI" panose="020B0502040204020203" pitchFamily="34" charset="0"/>
              </a:rPr>
              <a:t>CHANGE IT UP</a:t>
            </a:r>
          </a:p>
        </p:txBody>
      </p:sp>
      <p:pic>
        <p:nvPicPr>
          <p:cNvPr id="11" name="Picture Placeholder 10">
            <a:extLst>
              <a:ext uri="{FF2B5EF4-FFF2-40B4-BE49-F238E27FC236}">
                <a16:creationId xmlns:a16="http://schemas.microsoft.com/office/drawing/2014/main" id="{B16F7182-CD02-4A53-8BC5-CA9C99F9DE44}"/>
              </a:ext>
            </a:extLst>
          </p:cNvPr>
          <p:cNvPicPr>
            <a:picLocks noGrp="1" noChangeAspect="1"/>
          </p:cNvPicPr>
          <p:nvPr>
            <p:ph type="pic" sz="quarter" idx="10"/>
          </p:nvPr>
        </p:nvPicPr>
        <p:blipFill>
          <a:blip r:embed="rId3"/>
          <a:srcRect l="33307" r="33307"/>
          <a:stretch>
            <a:fillRect/>
          </a:stretch>
        </p:blipFill>
        <p:spPr>
          <a:xfrm>
            <a:off x="8763000" y="0"/>
            <a:ext cx="3429000" cy="6858000"/>
          </a:xfrm>
        </p:spPr>
      </p:pic>
      <p:sp>
        <p:nvSpPr>
          <p:cNvPr id="13" name="Rectangle 12">
            <a:extLst>
              <a:ext uri="{FF2B5EF4-FFF2-40B4-BE49-F238E27FC236}">
                <a16:creationId xmlns:a16="http://schemas.microsoft.com/office/drawing/2014/main" id="{6989C879-B599-4E08-B01B-5094DA126570}"/>
              </a:ext>
            </a:extLst>
          </p:cNvPr>
          <p:cNvSpPr/>
          <p:nvPr/>
        </p:nvSpPr>
        <p:spPr>
          <a:xfrm>
            <a:off x="8763000" y="-1"/>
            <a:ext cx="698500"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6" name="Rectangle 15">
            <a:extLst>
              <a:ext uri="{FF2B5EF4-FFF2-40B4-BE49-F238E27FC236}">
                <a16:creationId xmlns:a16="http://schemas.microsoft.com/office/drawing/2014/main" id="{C9E5A447-314D-4F0B-82E2-2944DDDB38CF}"/>
              </a:ext>
            </a:extLst>
          </p:cNvPr>
          <p:cNvSpPr/>
          <p:nvPr/>
        </p:nvSpPr>
        <p:spPr>
          <a:xfrm>
            <a:off x="1377174" y="3793564"/>
            <a:ext cx="5748001" cy="1021883"/>
          </a:xfrm>
          <a:prstGeom prst="rect">
            <a:avLst/>
          </a:prstGeom>
        </p:spPr>
        <p:txBody>
          <a:bodyPr wrap="square" anchor="t">
            <a:spAutoFit/>
          </a:bodyPr>
          <a:lstStyle/>
          <a:p>
            <a:pPr>
              <a:lnSpc>
                <a:spcPct val="110000"/>
              </a:lnSpc>
            </a:pPr>
            <a:r>
              <a:rPr lang="en-US" b="1" dirty="0">
                <a:solidFill>
                  <a:schemeClr val="tx1">
                    <a:lumMod val="65000"/>
                    <a:lumOff val="35000"/>
                  </a:schemeClr>
                </a:solidFill>
                <a:ea typeface="Open Sans Light" panose="020B0306030504020204" pitchFamily="34" charset="0"/>
                <a:cs typeface="Hind Light" panose="02000000000000000000" pitchFamily="2" charset="0"/>
              </a:rPr>
              <a:t>You don’t have to do the same thing every time you are looking to recruit. Sometimes you may have a more specalised role that requires the help of an agency, others you may be able to do yourself.</a:t>
            </a:r>
          </a:p>
        </p:txBody>
      </p:sp>
      <p:sp>
        <p:nvSpPr>
          <p:cNvPr id="26" name="TextBox 25">
            <a:extLst>
              <a:ext uri="{FF2B5EF4-FFF2-40B4-BE49-F238E27FC236}">
                <a16:creationId xmlns:a16="http://schemas.microsoft.com/office/drawing/2014/main" id="{98980AF3-08A1-4F84-9E14-FB6918D52539}"/>
              </a:ext>
            </a:extLst>
          </p:cNvPr>
          <p:cNvSpPr txBox="1"/>
          <p:nvPr/>
        </p:nvSpPr>
        <p:spPr>
          <a:xfrm rot="10800000" flipV="1">
            <a:off x="11099325" y="6302172"/>
            <a:ext cx="736504" cy="307777"/>
          </a:xfrm>
          <a:prstGeom prst="rect">
            <a:avLst/>
          </a:prstGeom>
          <a:noFill/>
        </p:spPr>
        <p:txBody>
          <a:bodyPr wrap="square" rtlCol="0">
            <a:spAutoFit/>
          </a:bodyPr>
          <a:lstStyle/>
          <a:p>
            <a:pPr algn="ctr">
              <a:lnSpc>
                <a:spcPct val="100000"/>
              </a:lnSpc>
            </a:pPr>
            <a:fld id="{260E2A6B-A809-4840-BF14-8648BC0BDF87}" type="slidenum">
              <a:rPr lang="id-ID" sz="1400" i="0" smtClean="0">
                <a:solidFill>
                  <a:schemeClr val="bg1"/>
                </a:solidFill>
                <a:effectLst/>
                <a:latin typeface="+mj-lt"/>
                <a:ea typeface="Open Sans Extrabold" panose="020B0906030804020204" pitchFamily="34" charset="0"/>
                <a:cs typeface="Arial" panose="020B0604020202020204" pitchFamily="34" charset="0"/>
              </a:rPr>
              <a:pPr algn="ctr">
                <a:lnSpc>
                  <a:spcPct val="100000"/>
                </a:lnSpc>
              </a:pPr>
              <a:t>69</a:t>
            </a:fld>
            <a:endParaRPr lang="id-ID" sz="6000" i="0" dirty="0">
              <a:solidFill>
                <a:schemeClr val="bg1"/>
              </a:solidFill>
              <a:effectLst/>
              <a:latin typeface="+mj-lt"/>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55758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3"/>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39" name="Google Shape;339;p13"/>
          <p:cNvSpPr/>
          <p:nvPr/>
        </p:nvSpPr>
        <p:spPr>
          <a:xfrm>
            <a:off x="1229999" y="1712686"/>
            <a:ext cx="9732002" cy="412517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40" name="Google Shape;340;p13"/>
          <p:cNvSpPr/>
          <p:nvPr/>
        </p:nvSpPr>
        <p:spPr>
          <a:xfrm>
            <a:off x="2050940" y="635417"/>
            <a:ext cx="809012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bg1"/>
                </a:solidFill>
                <a:latin typeface="Oswald"/>
                <a:ea typeface="Oswald"/>
                <a:cs typeface="Oswald"/>
                <a:sym typeface="Oswald"/>
              </a:rPr>
              <a:t>TOP LINE – TERMINOLOGY</a:t>
            </a:r>
            <a:endParaRPr dirty="0">
              <a:solidFill>
                <a:schemeClr val="bg1"/>
              </a:solidFill>
            </a:endParaRPr>
          </a:p>
        </p:txBody>
      </p:sp>
      <p:graphicFrame>
        <p:nvGraphicFramePr>
          <p:cNvPr id="341" name="Google Shape;341;p13"/>
          <p:cNvGraphicFramePr/>
          <p:nvPr>
            <p:extLst>
              <p:ext uri="{D42A27DB-BD31-4B8C-83A1-F6EECF244321}">
                <p14:modId xmlns:p14="http://schemas.microsoft.com/office/powerpoint/2010/main" val="4268679353"/>
              </p:ext>
            </p:extLst>
          </p:nvPr>
        </p:nvGraphicFramePr>
        <p:xfrm>
          <a:off x="1508290" y="1976806"/>
          <a:ext cx="9155250" cy="3597000"/>
        </p:xfrm>
        <a:graphic>
          <a:graphicData uri="http://schemas.openxmlformats.org/drawingml/2006/table">
            <a:tbl>
              <a:tblPr>
                <a:noFill/>
                <a:tableStyleId>{47DA3793-89B6-41B7-9832-5B160616C229}</a:tableStyleId>
              </a:tblPr>
              <a:tblGrid>
                <a:gridCol w="3051750">
                  <a:extLst>
                    <a:ext uri="{9D8B030D-6E8A-4147-A177-3AD203B41FA5}">
                      <a16:colId xmlns:a16="http://schemas.microsoft.com/office/drawing/2014/main" val="20000"/>
                    </a:ext>
                  </a:extLst>
                </a:gridCol>
                <a:gridCol w="3051750">
                  <a:extLst>
                    <a:ext uri="{9D8B030D-6E8A-4147-A177-3AD203B41FA5}">
                      <a16:colId xmlns:a16="http://schemas.microsoft.com/office/drawing/2014/main" val="20001"/>
                    </a:ext>
                  </a:extLst>
                </a:gridCol>
                <a:gridCol w="3051750">
                  <a:extLst>
                    <a:ext uri="{9D8B030D-6E8A-4147-A177-3AD203B41FA5}">
                      <a16:colId xmlns:a16="http://schemas.microsoft.com/office/drawing/2014/main" val="20002"/>
                    </a:ext>
                  </a:extLst>
                </a:gridCol>
              </a:tblGrid>
              <a:tr h="449625">
                <a:tc>
                  <a:txBody>
                    <a:bodyPr/>
                    <a:lstStyle/>
                    <a:p>
                      <a:pPr marL="0" marR="0" lvl="0" indent="0" algn="ctr" rtl="0">
                        <a:spcBef>
                          <a:spcPts val="0"/>
                        </a:spcBef>
                        <a:spcAft>
                          <a:spcPts val="0"/>
                        </a:spcAft>
                        <a:buClr>
                          <a:schemeClr val="lt1"/>
                        </a:buClr>
                        <a:buSzPts val="1200"/>
                        <a:buFont typeface="Oswald"/>
                        <a:buNone/>
                      </a:pPr>
                      <a:r>
                        <a:rPr lang="en-US" sz="1200" b="1" u="none" strike="noStrike" cap="none" dirty="0">
                          <a:solidFill>
                            <a:schemeClr val="lt1"/>
                          </a:solidFill>
                          <a:latin typeface="Oswald"/>
                          <a:ea typeface="Oswald"/>
                          <a:cs typeface="Oswald"/>
                          <a:sym typeface="Oswald"/>
                        </a:rPr>
                        <a:t>Phrase</a:t>
                      </a:r>
                      <a:endParaRPr sz="1200" b="1" u="none" strike="noStrike" cap="none" dirty="0">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u="none" strike="noStrike" cap="none">
                          <a:solidFill>
                            <a:schemeClr val="lt1"/>
                          </a:solidFill>
                          <a:latin typeface="Oswald"/>
                          <a:ea typeface="Oswald"/>
                          <a:cs typeface="Oswald"/>
                          <a:sym typeface="Oswald"/>
                        </a:rPr>
                        <a:t>Description</a:t>
                      </a:r>
                      <a:endParaRPr sz="1200" b="1" u="none" strike="noStrike" cap="none">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u="none" strike="noStrike" cap="none">
                          <a:solidFill>
                            <a:schemeClr val="lt1"/>
                          </a:solidFill>
                          <a:latin typeface="Oswald"/>
                          <a:ea typeface="Oswald"/>
                          <a:cs typeface="Oswald"/>
                          <a:sym typeface="Oswald"/>
                        </a:rPr>
                        <a:t>Example</a:t>
                      </a:r>
                      <a:endParaRPr sz="1200" b="1" u="none" strike="noStrike" cap="none">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a:t>Units</a:t>
                      </a:r>
                      <a:endParaRPr sz="1200" u="none" strike="noStrike" cap="none"/>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Number of Installs</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80</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1"/>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Sales Revenue</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u="none" strike="noStrike" cap="none" dirty="0"/>
                        <a:t>Units Sold x Order Value</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£85,600.00</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2"/>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Average Order Value</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Revenue / Units Sold</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£1,070.00</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3"/>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Direct Costs</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u="none" strike="noStrike" cap="none" dirty="0">
                          <a:solidFill>
                            <a:schemeClr val="dk1"/>
                          </a:solidFill>
                        </a:rPr>
                        <a:t>Cost to Business Relative to Sales Activity</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dirty="0" err="1"/>
                        <a:t>i.e</a:t>
                      </a:r>
                      <a:r>
                        <a:rPr lang="en-GB" sz="1200" dirty="0"/>
                        <a:t> Materials, Wages, Fleet and Fuel </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4"/>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Gross Profit (£)</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Revenue – Direct Costs</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£31,900.64</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5"/>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Gross Profit Margin (%)</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Gross Profit (£) / Revenue</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37.27%</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6"/>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“NET”</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Before Tax</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Not Including VAT</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1D997-AD57-4869-86C4-D9CEAD2BBA8A}"/>
              </a:ext>
            </a:extLst>
          </p:cNvPr>
          <p:cNvSpPr/>
          <p:nvPr/>
        </p:nvSpPr>
        <p:spPr>
          <a:xfrm>
            <a:off x="5882957" y="1092862"/>
            <a:ext cx="5584828" cy="2585323"/>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CHOOSING THE RIGHT PEOPLE FOR INTERVIEW</a:t>
            </a:r>
          </a:p>
        </p:txBody>
      </p:sp>
      <p:sp>
        <p:nvSpPr>
          <p:cNvPr id="6" name="Rectangle 5">
            <a:extLst>
              <a:ext uri="{FF2B5EF4-FFF2-40B4-BE49-F238E27FC236}">
                <a16:creationId xmlns:a16="http://schemas.microsoft.com/office/drawing/2014/main" id="{C790B1B8-71DF-403E-8C64-AEFDF198414C}"/>
              </a:ext>
            </a:extLst>
          </p:cNvPr>
          <p:cNvSpPr/>
          <p:nvPr/>
        </p:nvSpPr>
        <p:spPr>
          <a:xfrm>
            <a:off x="5882957" y="3835840"/>
            <a:ext cx="5559280" cy="1140312"/>
          </a:xfrm>
          <a:prstGeom prst="rect">
            <a:avLst/>
          </a:prstGeom>
        </p:spPr>
        <p:txBody>
          <a:bodyPr wrap="square" anchor="t">
            <a:spAutoFit/>
          </a:bodyPr>
          <a:lstStyle/>
          <a:p>
            <a:pP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You’ve advertised your role, got dozens of applications and now you need to start the interview process. Make sure you are choosing the right people!</a:t>
            </a:r>
          </a:p>
        </p:txBody>
      </p:sp>
      <p:pic>
        <p:nvPicPr>
          <p:cNvPr id="3" name="Picture 2" descr="A group of people sitting at a table in front of a window&#10;&#10;Description automatically generated">
            <a:extLst>
              <a:ext uri="{FF2B5EF4-FFF2-40B4-BE49-F238E27FC236}">
                <a16:creationId xmlns:a16="http://schemas.microsoft.com/office/drawing/2014/main" id="{579F1189-7EA4-794D-92FD-7071A07C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27" y="1915091"/>
            <a:ext cx="5286703" cy="3526189"/>
          </a:xfrm>
          <a:prstGeom prst="rect">
            <a:avLst/>
          </a:prstGeom>
        </p:spPr>
      </p:pic>
      <p:sp>
        <p:nvSpPr>
          <p:cNvPr id="17" name="Graphic 1">
            <a:extLst>
              <a:ext uri="{FF2B5EF4-FFF2-40B4-BE49-F238E27FC236}">
                <a16:creationId xmlns:a16="http://schemas.microsoft.com/office/drawing/2014/main" id="{40B0831B-DF7A-4C44-A19B-EA546DE1640B}"/>
              </a:ext>
            </a:extLst>
          </p:cNvPr>
          <p:cNvSpPr/>
          <p:nvPr/>
        </p:nvSpPr>
        <p:spPr>
          <a:xfrm>
            <a:off x="2046985" y="0"/>
            <a:ext cx="2495366" cy="1671145"/>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18" name="Graphic 1">
            <a:extLst>
              <a:ext uri="{FF2B5EF4-FFF2-40B4-BE49-F238E27FC236}">
                <a16:creationId xmlns:a16="http://schemas.microsoft.com/office/drawing/2014/main" id="{9BE279D5-E59C-C544-A804-4150FAEC7E57}"/>
              </a:ext>
            </a:extLst>
          </p:cNvPr>
          <p:cNvSpPr/>
          <p:nvPr/>
        </p:nvSpPr>
        <p:spPr>
          <a:xfrm>
            <a:off x="2046985" y="5685226"/>
            <a:ext cx="2495366" cy="1172774"/>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Tree>
    <p:extLst>
      <p:ext uri="{BB962C8B-B14F-4D97-AF65-F5344CB8AC3E}">
        <p14:creationId xmlns:p14="http://schemas.microsoft.com/office/powerpoint/2010/main" val="3371364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20252" y="1"/>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187411" y="1494235"/>
            <a:ext cx="4417099"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SCREENING</a:t>
            </a:r>
          </a:p>
        </p:txBody>
      </p:sp>
      <p:sp>
        <p:nvSpPr>
          <p:cNvPr id="9" name="Rectangle 8">
            <a:extLst>
              <a:ext uri="{FF2B5EF4-FFF2-40B4-BE49-F238E27FC236}">
                <a16:creationId xmlns:a16="http://schemas.microsoft.com/office/drawing/2014/main" id="{8235BE78-1E3B-43FE-932F-6E3CD6897BF5}"/>
              </a:ext>
            </a:extLst>
          </p:cNvPr>
          <p:cNvSpPr/>
          <p:nvPr/>
        </p:nvSpPr>
        <p:spPr>
          <a:xfrm>
            <a:off x="1263627" y="2609694"/>
            <a:ext cx="3644757" cy="903389"/>
          </a:xfrm>
          <a:prstGeom prst="rect">
            <a:avLst/>
          </a:prstGeom>
        </p:spPr>
        <p:txBody>
          <a:bodyPr wrap="square" anchor="t">
            <a:spAutoFit/>
          </a:bodyPr>
          <a:lstStyle/>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Admin support to contact all shortlisted applicants and schedule 10 – 15 minute call with the employer.</a:t>
            </a:r>
          </a:p>
        </p:txBody>
      </p:sp>
      <p:pic>
        <p:nvPicPr>
          <p:cNvPr id="1026" name="Picture 2" descr="Best Phone Screening Interview Questions | Robert Half">
            <a:extLst>
              <a:ext uri="{FF2B5EF4-FFF2-40B4-BE49-F238E27FC236}">
                <a16:creationId xmlns:a16="http://schemas.microsoft.com/office/drawing/2014/main" id="{A02AE31A-A2A9-814E-8898-17D7F3B75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78068"/>
            <a:ext cx="5153855" cy="342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84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20252" y="1"/>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187411" y="1494235"/>
            <a:ext cx="4417099" cy="1754326"/>
          </a:xfrm>
          <a:prstGeom prst="rect">
            <a:avLst/>
          </a:prstGeom>
        </p:spPr>
        <p:txBody>
          <a:bodyPr wrap="square">
            <a:spAutoFit/>
          </a:bodyPr>
          <a:lstStyle/>
          <a:p>
            <a:r>
              <a:rPr lang="en-US" sz="5400" b="1" dirty="0">
                <a:solidFill>
                  <a:schemeClr val="tx1">
                    <a:lumMod val="75000"/>
                    <a:lumOff val="25000"/>
                  </a:schemeClr>
                </a:solidFill>
                <a:cs typeface="Segoe UI" panose="020B0502040204020203" pitchFamily="34" charset="0"/>
              </a:rPr>
              <a:t>FIRST PHASE</a:t>
            </a:r>
          </a:p>
        </p:txBody>
      </p:sp>
      <p:sp>
        <p:nvSpPr>
          <p:cNvPr id="9" name="Rectangle 8">
            <a:extLst>
              <a:ext uri="{FF2B5EF4-FFF2-40B4-BE49-F238E27FC236}">
                <a16:creationId xmlns:a16="http://schemas.microsoft.com/office/drawing/2014/main" id="{8235BE78-1E3B-43FE-932F-6E3CD6897BF5}"/>
              </a:ext>
            </a:extLst>
          </p:cNvPr>
          <p:cNvSpPr/>
          <p:nvPr/>
        </p:nvSpPr>
        <p:spPr>
          <a:xfrm>
            <a:off x="1187411" y="3437759"/>
            <a:ext cx="3644757" cy="1743619"/>
          </a:xfrm>
          <a:prstGeom prst="rect">
            <a:avLst/>
          </a:prstGeom>
        </p:spPr>
        <p:txBody>
          <a:bodyPr wrap="square" anchor="t">
            <a:spAutoFit/>
          </a:bodyPr>
          <a:lstStyle/>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The first interview is often on the phone and is the quickest way to shortlist suitable candidates</a:t>
            </a:r>
          </a:p>
          <a:p>
            <a:pPr>
              <a:lnSpc>
                <a:spcPct val="130000"/>
              </a:lnSpc>
            </a:pPr>
            <a:endParaRPr lang="en-US" dirty="0">
              <a:solidFill>
                <a:schemeClr val="tx1">
                  <a:lumMod val="65000"/>
                  <a:lumOff val="35000"/>
                </a:schemeClr>
              </a:solidFill>
              <a:ea typeface="Open Sans Light" panose="020B0306030504020204" pitchFamily="34" charset="0"/>
              <a:cs typeface="Hind Light" panose="02000000000000000000" pitchFamily="2" charset="0"/>
            </a:endParaRPr>
          </a:p>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Use this phase to walk them through their CV, discussing their skills and experience.</a:t>
            </a:r>
          </a:p>
        </p:txBody>
      </p:sp>
      <p:pic>
        <p:nvPicPr>
          <p:cNvPr id="27" name="Picture 26" descr="A person talking on a cell phone&#10;&#10;Description automatically generated">
            <a:extLst>
              <a:ext uri="{FF2B5EF4-FFF2-40B4-BE49-F238E27FC236}">
                <a16:creationId xmlns:a16="http://schemas.microsoft.com/office/drawing/2014/main" id="{20925D13-C52C-C645-A63F-7A7A01B2D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510" y="1230575"/>
            <a:ext cx="6054981" cy="403597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827163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1764588" y="0"/>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6869706" y="1686942"/>
            <a:ext cx="4877402" cy="1754326"/>
          </a:xfrm>
          <a:prstGeom prst="rect">
            <a:avLst/>
          </a:prstGeom>
        </p:spPr>
        <p:txBody>
          <a:bodyPr wrap="square">
            <a:spAutoFit/>
          </a:bodyPr>
          <a:lstStyle/>
          <a:p>
            <a:r>
              <a:rPr lang="en-US" sz="5400" b="1" dirty="0">
                <a:solidFill>
                  <a:schemeClr val="tx1">
                    <a:lumMod val="75000"/>
                    <a:lumOff val="25000"/>
                  </a:schemeClr>
                </a:solidFill>
                <a:latin typeface="+mj-lt"/>
                <a:cs typeface="Segoe UI" panose="020B0502040204020203" pitchFamily="34" charset="0"/>
              </a:rPr>
              <a:t>SECOND INTERVIEW</a:t>
            </a:r>
          </a:p>
        </p:txBody>
      </p:sp>
      <p:sp>
        <p:nvSpPr>
          <p:cNvPr id="9" name="Rectangle 8">
            <a:extLst>
              <a:ext uri="{FF2B5EF4-FFF2-40B4-BE49-F238E27FC236}">
                <a16:creationId xmlns:a16="http://schemas.microsoft.com/office/drawing/2014/main" id="{8235BE78-1E3B-43FE-932F-6E3CD6897BF5}"/>
              </a:ext>
            </a:extLst>
          </p:cNvPr>
          <p:cNvSpPr/>
          <p:nvPr/>
        </p:nvSpPr>
        <p:spPr>
          <a:xfrm>
            <a:off x="6869706" y="3828011"/>
            <a:ext cx="3644757" cy="1743619"/>
          </a:xfrm>
          <a:prstGeom prst="rect">
            <a:avLst/>
          </a:prstGeom>
        </p:spPr>
        <p:txBody>
          <a:bodyPr wrap="square" anchor="t">
            <a:spAutoFit/>
          </a:bodyPr>
          <a:lstStyle/>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This is the final stage before hiring, so it is so vital to get this interview right.</a:t>
            </a:r>
          </a:p>
          <a:p>
            <a:pPr>
              <a:lnSpc>
                <a:spcPct val="130000"/>
              </a:lnSpc>
            </a:pPr>
            <a:endParaRPr lang="en-US" dirty="0">
              <a:solidFill>
                <a:schemeClr val="tx1">
                  <a:lumMod val="65000"/>
                  <a:lumOff val="35000"/>
                </a:schemeClr>
              </a:solidFill>
              <a:ea typeface="Open Sans Light" panose="020B0306030504020204" pitchFamily="34" charset="0"/>
              <a:cs typeface="Hind Light" panose="02000000000000000000" pitchFamily="2" charset="0"/>
            </a:endParaRPr>
          </a:p>
          <a:p>
            <a:pPr>
              <a:lnSpc>
                <a:spcPct val="13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Use this interview to ask scenario questions to gauge attitude of the individual</a:t>
            </a:r>
          </a:p>
          <a:p>
            <a:pPr>
              <a:lnSpc>
                <a:spcPct val="130000"/>
              </a:lnSpc>
            </a:pPr>
            <a:endParaRPr lang="en-US" dirty="0">
              <a:solidFill>
                <a:schemeClr val="tx1">
                  <a:lumMod val="65000"/>
                  <a:lumOff val="35000"/>
                </a:schemeClr>
              </a:solidFill>
              <a:ea typeface="Open Sans Light" panose="020B0306030504020204" pitchFamily="34" charset="0"/>
              <a:cs typeface="Hind Light" panose="02000000000000000000" pitchFamily="2" charset="0"/>
            </a:endParaRPr>
          </a:p>
        </p:txBody>
      </p:sp>
      <p:pic>
        <p:nvPicPr>
          <p:cNvPr id="25" name="Picture 24" descr="A person sitting on a chair in a room&#10;&#10;Description automatically generated">
            <a:extLst>
              <a:ext uri="{FF2B5EF4-FFF2-40B4-BE49-F238E27FC236}">
                <a16:creationId xmlns:a16="http://schemas.microsoft.com/office/drawing/2014/main" id="{E4E8E9CC-565D-B14C-A42A-7A13AAC48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56" y="1408370"/>
            <a:ext cx="6138557" cy="4065797"/>
          </a:xfrm>
          <a:prstGeom prst="rect">
            <a:avLst/>
          </a:prstGeom>
        </p:spPr>
      </p:pic>
    </p:spTree>
    <p:extLst>
      <p:ext uri="{BB962C8B-B14F-4D97-AF65-F5344CB8AC3E}">
        <p14:creationId xmlns:p14="http://schemas.microsoft.com/office/powerpoint/2010/main" val="1345724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0E41995-3F12-4CCC-9C92-40C9933E3731}"/>
              </a:ext>
            </a:extLst>
          </p:cNvPr>
          <p:cNvSpPr/>
          <p:nvPr/>
        </p:nvSpPr>
        <p:spPr>
          <a:xfrm>
            <a:off x="0" y="0"/>
            <a:ext cx="12192000" cy="3429000"/>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1B4BEF49-7949-4E14-99E9-5AC831A7BFA1}"/>
              </a:ext>
            </a:extLst>
          </p:cNvPr>
          <p:cNvSpPr/>
          <p:nvPr/>
        </p:nvSpPr>
        <p:spPr>
          <a:xfrm>
            <a:off x="1408387" y="642758"/>
            <a:ext cx="9375226" cy="1754326"/>
          </a:xfrm>
          <a:prstGeom prst="rect">
            <a:avLst/>
          </a:prstGeom>
        </p:spPr>
        <p:txBody>
          <a:bodyPr wrap="square">
            <a:spAutoFit/>
          </a:bodyPr>
          <a:lstStyle/>
          <a:p>
            <a:pPr algn="ctr"/>
            <a:r>
              <a:rPr lang="en-US" sz="5400" b="1" dirty="0">
                <a:solidFill>
                  <a:schemeClr val="bg1"/>
                </a:solidFill>
                <a:latin typeface="+mj-lt"/>
                <a:cs typeface="Segoe UI" panose="020B0502040204020203" pitchFamily="34" charset="0"/>
              </a:rPr>
              <a:t>WHAT TO LOOK OUT FOR DURING INTERVIEWS</a:t>
            </a:r>
          </a:p>
        </p:txBody>
      </p:sp>
      <p:sp>
        <p:nvSpPr>
          <p:cNvPr id="5" name="Rectangle 4">
            <a:extLst>
              <a:ext uri="{FF2B5EF4-FFF2-40B4-BE49-F238E27FC236}">
                <a16:creationId xmlns:a16="http://schemas.microsoft.com/office/drawing/2014/main" id="{4EC32E6E-F8E6-4A0D-8A09-A7C1370F4565}"/>
              </a:ext>
            </a:extLst>
          </p:cNvPr>
          <p:cNvSpPr/>
          <p:nvPr/>
        </p:nvSpPr>
        <p:spPr>
          <a:xfrm>
            <a:off x="1518882" y="2696661"/>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0" name="Rectangle 9">
            <a:extLst>
              <a:ext uri="{FF2B5EF4-FFF2-40B4-BE49-F238E27FC236}">
                <a16:creationId xmlns:a16="http://schemas.microsoft.com/office/drawing/2014/main" id="{F9289A0C-7B78-4CB9-AA07-AAC106469171}"/>
              </a:ext>
            </a:extLst>
          </p:cNvPr>
          <p:cNvSpPr/>
          <p:nvPr/>
        </p:nvSpPr>
        <p:spPr>
          <a:xfrm>
            <a:off x="6201241" y="2696661"/>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8" name="Rectangle 17">
            <a:extLst>
              <a:ext uri="{FF2B5EF4-FFF2-40B4-BE49-F238E27FC236}">
                <a16:creationId xmlns:a16="http://schemas.microsoft.com/office/drawing/2014/main" id="{2C26E263-16A8-4525-9D15-DD8C51360872}"/>
              </a:ext>
            </a:extLst>
          </p:cNvPr>
          <p:cNvSpPr/>
          <p:nvPr/>
        </p:nvSpPr>
        <p:spPr>
          <a:xfrm>
            <a:off x="1518882" y="4367806"/>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6" name="Rectangle 15">
            <a:extLst>
              <a:ext uri="{FF2B5EF4-FFF2-40B4-BE49-F238E27FC236}">
                <a16:creationId xmlns:a16="http://schemas.microsoft.com/office/drawing/2014/main" id="{8E4F740E-545B-4407-8262-BFF8B5EF61AB}"/>
              </a:ext>
            </a:extLst>
          </p:cNvPr>
          <p:cNvSpPr/>
          <p:nvPr/>
        </p:nvSpPr>
        <p:spPr>
          <a:xfrm>
            <a:off x="6201241" y="4367806"/>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nvGrpSpPr>
          <p:cNvPr id="23" name="Group 22">
            <a:extLst>
              <a:ext uri="{FF2B5EF4-FFF2-40B4-BE49-F238E27FC236}">
                <a16:creationId xmlns:a16="http://schemas.microsoft.com/office/drawing/2014/main" id="{3720AB88-3F11-4F03-8759-D8D7A812041D}"/>
              </a:ext>
            </a:extLst>
          </p:cNvPr>
          <p:cNvGrpSpPr/>
          <p:nvPr/>
        </p:nvGrpSpPr>
        <p:grpSpPr>
          <a:xfrm>
            <a:off x="1940727" y="2869660"/>
            <a:ext cx="3628186" cy="835525"/>
            <a:chOff x="1940727" y="2874979"/>
            <a:chExt cx="3628186" cy="835525"/>
          </a:xfrm>
        </p:grpSpPr>
        <p:sp>
          <p:nvSpPr>
            <p:cNvPr id="7" name="Google Shape;71;p14">
              <a:extLst>
                <a:ext uri="{FF2B5EF4-FFF2-40B4-BE49-F238E27FC236}">
                  <a16:creationId xmlns:a16="http://schemas.microsoft.com/office/drawing/2014/main" id="{3A74EC46-9872-40A4-8F92-2995D2B59B62}"/>
                </a:ext>
              </a:extLst>
            </p:cNvPr>
            <p:cNvSpPr txBox="1"/>
            <p:nvPr/>
          </p:nvSpPr>
          <p:spPr>
            <a:xfrm>
              <a:off x="1940727" y="3242714"/>
              <a:ext cx="362818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PUNCTUALITY</a:t>
              </a:r>
            </a:p>
          </p:txBody>
        </p:sp>
        <p:sp>
          <p:nvSpPr>
            <p:cNvPr id="22" name="Rectangle 21">
              <a:extLst>
                <a:ext uri="{FF2B5EF4-FFF2-40B4-BE49-F238E27FC236}">
                  <a16:creationId xmlns:a16="http://schemas.microsoft.com/office/drawing/2014/main" id="{0042EB76-1648-4AFD-9A6B-E79F6E9AB16D}"/>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- 01 -</a:t>
              </a:r>
            </a:p>
          </p:txBody>
        </p:sp>
      </p:grpSp>
      <p:grpSp>
        <p:nvGrpSpPr>
          <p:cNvPr id="24" name="Group 23">
            <a:extLst>
              <a:ext uri="{FF2B5EF4-FFF2-40B4-BE49-F238E27FC236}">
                <a16:creationId xmlns:a16="http://schemas.microsoft.com/office/drawing/2014/main" id="{A339873C-A98F-4364-BAD3-651BE1A86B5D}"/>
              </a:ext>
            </a:extLst>
          </p:cNvPr>
          <p:cNvGrpSpPr/>
          <p:nvPr/>
        </p:nvGrpSpPr>
        <p:grpSpPr>
          <a:xfrm>
            <a:off x="6623086" y="2869660"/>
            <a:ext cx="3628186" cy="835525"/>
            <a:chOff x="1940727" y="2874979"/>
            <a:chExt cx="3628186" cy="835525"/>
          </a:xfrm>
        </p:grpSpPr>
        <p:sp>
          <p:nvSpPr>
            <p:cNvPr id="25" name="Google Shape;71;p14">
              <a:extLst>
                <a:ext uri="{FF2B5EF4-FFF2-40B4-BE49-F238E27FC236}">
                  <a16:creationId xmlns:a16="http://schemas.microsoft.com/office/drawing/2014/main" id="{F9F7EFC1-5DA0-4A37-9D74-46B8AA373039}"/>
                </a:ext>
              </a:extLst>
            </p:cNvPr>
            <p:cNvSpPr txBox="1"/>
            <p:nvPr/>
          </p:nvSpPr>
          <p:spPr>
            <a:xfrm>
              <a:off x="1940727" y="3242714"/>
              <a:ext cx="362818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PRESENTATION</a:t>
              </a:r>
            </a:p>
          </p:txBody>
        </p:sp>
        <p:sp>
          <p:nvSpPr>
            <p:cNvPr id="26" name="Rectangle 25">
              <a:extLst>
                <a:ext uri="{FF2B5EF4-FFF2-40B4-BE49-F238E27FC236}">
                  <a16:creationId xmlns:a16="http://schemas.microsoft.com/office/drawing/2014/main" id="{792A978F-EA8E-4EF9-BA8C-E706B24C18B5}"/>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- 02 -</a:t>
              </a:r>
            </a:p>
          </p:txBody>
        </p:sp>
      </p:grpSp>
      <p:grpSp>
        <p:nvGrpSpPr>
          <p:cNvPr id="27" name="Group 26">
            <a:extLst>
              <a:ext uri="{FF2B5EF4-FFF2-40B4-BE49-F238E27FC236}">
                <a16:creationId xmlns:a16="http://schemas.microsoft.com/office/drawing/2014/main" id="{2F183272-4E4F-4A70-96F6-A6EB0E9F5CE3}"/>
              </a:ext>
            </a:extLst>
          </p:cNvPr>
          <p:cNvGrpSpPr/>
          <p:nvPr/>
        </p:nvGrpSpPr>
        <p:grpSpPr>
          <a:xfrm>
            <a:off x="2273802" y="4540805"/>
            <a:ext cx="2962036" cy="835525"/>
            <a:chOff x="2273802" y="2874979"/>
            <a:chExt cx="2962036" cy="835525"/>
          </a:xfrm>
        </p:grpSpPr>
        <p:sp>
          <p:nvSpPr>
            <p:cNvPr id="28" name="Google Shape;71;p14">
              <a:extLst>
                <a:ext uri="{FF2B5EF4-FFF2-40B4-BE49-F238E27FC236}">
                  <a16:creationId xmlns:a16="http://schemas.microsoft.com/office/drawing/2014/main" id="{2E4BFED6-7B7D-491D-ABC0-0FEBBD15A9CE}"/>
                </a:ext>
              </a:extLst>
            </p:cNvPr>
            <p:cNvSpPr txBox="1"/>
            <p:nvPr/>
          </p:nvSpPr>
          <p:spPr>
            <a:xfrm>
              <a:off x="2273802" y="3242714"/>
              <a:ext cx="296203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DOES THEIR CV STACK UP?</a:t>
              </a:r>
            </a:p>
          </p:txBody>
        </p:sp>
        <p:sp>
          <p:nvSpPr>
            <p:cNvPr id="29" name="Rectangle 28">
              <a:extLst>
                <a:ext uri="{FF2B5EF4-FFF2-40B4-BE49-F238E27FC236}">
                  <a16:creationId xmlns:a16="http://schemas.microsoft.com/office/drawing/2014/main" id="{2BCCDCCA-9BAD-462A-AD92-DFEEE057A438}"/>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- 03 -</a:t>
              </a:r>
            </a:p>
          </p:txBody>
        </p:sp>
      </p:grpSp>
      <p:grpSp>
        <p:nvGrpSpPr>
          <p:cNvPr id="30" name="Group 29">
            <a:extLst>
              <a:ext uri="{FF2B5EF4-FFF2-40B4-BE49-F238E27FC236}">
                <a16:creationId xmlns:a16="http://schemas.microsoft.com/office/drawing/2014/main" id="{CD8766CB-53C9-4B2D-A7A4-9D433F042125}"/>
              </a:ext>
            </a:extLst>
          </p:cNvPr>
          <p:cNvGrpSpPr/>
          <p:nvPr/>
        </p:nvGrpSpPr>
        <p:grpSpPr>
          <a:xfrm>
            <a:off x="6623086" y="4682383"/>
            <a:ext cx="3628186" cy="835525"/>
            <a:chOff x="1940727" y="2874979"/>
            <a:chExt cx="3628186" cy="835525"/>
          </a:xfrm>
        </p:grpSpPr>
        <p:sp>
          <p:nvSpPr>
            <p:cNvPr id="31" name="Google Shape;71;p14">
              <a:extLst>
                <a:ext uri="{FF2B5EF4-FFF2-40B4-BE49-F238E27FC236}">
                  <a16:creationId xmlns:a16="http://schemas.microsoft.com/office/drawing/2014/main" id="{603FAD96-2EF1-4299-A1C5-6D0049259F1F}"/>
                </a:ext>
              </a:extLst>
            </p:cNvPr>
            <p:cNvSpPr txBox="1"/>
            <p:nvPr/>
          </p:nvSpPr>
          <p:spPr>
            <a:xfrm>
              <a:off x="1940727" y="3242714"/>
              <a:ext cx="362818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THEIR INTEREST IN YOU</a:t>
              </a:r>
            </a:p>
          </p:txBody>
        </p:sp>
        <p:sp>
          <p:nvSpPr>
            <p:cNvPr id="32" name="Rectangle 31">
              <a:extLst>
                <a:ext uri="{FF2B5EF4-FFF2-40B4-BE49-F238E27FC236}">
                  <a16:creationId xmlns:a16="http://schemas.microsoft.com/office/drawing/2014/main" id="{EF6C7A37-694F-49C6-85EE-F8C4C7C59C70}"/>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- 04 -</a:t>
              </a:r>
            </a:p>
          </p:txBody>
        </p:sp>
      </p:grpSp>
      <p:sp>
        <p:nvSpPr>
          <p:cNvPr id="36" name="Rectangle 35">
            <a:extLst>
              <a:ext uri="{FF2B5EF4-FFF2-40B4-BE49-F238E27FC236}">
                <a16:creationId xmlns:a16="http://schemas.microsoft.com/office/drawing/2014/main" id="{E9BD672F-BEEC-48DF-A55C-2BF2FBF377C7}"/>
              </a:ext>
            </a:extLst>
          </p:cNvPr>
          <p:cNvSpPr/>
          <p:nvPr/>
        </p:nvSpPr>
        <p:spPr>
          <a:xfrm rot="5400000">
            <a:off x="3723975" y="3887096"/>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7" name="Rectangle 36">
            <a:extLst>
              <a:ext uri="{FF2B5EF4-FFF2-40B4-BE49-F238E27FC236}">
                <a16:creationId xmlns:a16="http://schemas.microsoft.com/office/drawing/2014/main" id="{AC89E839-C390-43AA-A660-47B632B5AF88}"/>
              </a:ext>
            </a:extLst>
          </p:cNvPr>
          <p:cNvSpPr/>
          <p:nvPr/>
        </p:nvSpPr>
        <p:spPr>
          <a:xfrm rot="5400000">
            <a:off x="8406334" y="3887096"/>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8" name="Rectangle 37">
            <a:extLst>
              <a:ext uri="{FF2B5EF4-FFF2-40B4-BE49-F238E27FC236}">
                <a16:creationId xmlns:a16="http://schemas.microsoft.com/office/drawing/2014/main" id="{F95A41E9-5249-40B2-AF4D-52570FFBA7CE}"/>
              </a:ext>
            </a:extLst>
          </p:cNvPr>
          <p:cNvSpPr/>
          <p:nvPr/>
        </p:nvSpPr>
        <p:spPr>
          <a:xfrm rot="5400000">
            <a:off x="3723975" y="5558241"/>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9" name="Rectangle 38">
            <a:extLst>
              <a:ext uri="{FF2B5EF4-FFF2-40B4-BE49-F238E27FC236}">
                <a16:creationId xmlns:a16="http://schemas.microsoft.com/office/drawing/2014/main" id="{C61CC5BB-6446-4707-A94B-651F8A8248A9}"/>
              </a:ext>
            </a:extLst>
          </p:cNvPr>
          <p:cNvSpPr/>
          <p:nvPr/>
        </p:nvSpPr>
        <p:spPr>
          <a:xfrm rot="5400000">
            <a:off x="8406334" y="5558241"/>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Tree>
    <p:extLst>
      <p:ext uri="{BB962C8B-B14F-4D97-AF65-F5344CB8AC3E}">
        <p14:creationId xmlns:p14="http://schemas.microsoft.com/office/powerpoint/2010/main" val="2754113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31">
            <a:extLst>
              <a:ext uri="{FF2B5EF4-FFF2-40B4-BE49-F238E27FC236}">
                <a16:creationId xmlns:a16="http://schemas.microsoft.com/office/drawing/2014/main" id="{57DAD201-269F-004B-AF4E-108EBABCDF6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0" y="1"/>
            <a:ext cx="5583520" cy="5905500"/>
          </a:xfrm>
          <a:custGeom>
            <a:avLst/>
            <a:gdLst>
              <a:gd name="connsiteX0" fmla="*/ 0 w 5583520"/>
              <a:gd name="connsiteY0" fmla="*/ 0 h 5905500"/>
              <a:gd name="connsiteX1" fmla="*/ 5583520 w 5583520"/>
              <a:gd name="connsiteY1" fmla="*/ 0 h 5905500"/>
              <a:gd name="connsiteX2" fmla="*/ 5583520 w 5583520"/>
              <a:gd name="connsiteY2" fmla="*/ 5905500 h 5905500"/>
              <a:gd name="connsiteX3" fmla="*/ 0 w 5583520"/>
              <a:gd name="connsiteY3" fmla="*/ 5905500 h 5905500"/>
            </a:gdLst>
            <a:ahLst/>
            <a:cxnLst>
              <a:cxn ang="0">
                <a:pos x="connsiteX0" y="connsiteY0"/>
              </a:cxn>
              <a:cxn ang="0">
                <a:pos x="connsiteX1" y="connsiteY1"/>
              </a:cxn>
              <a:cxn ang="0">
                <a:pos x="connsiteX2" y="connsiteY2"/>
              </a:cxn>
              <a:cxn ang="0">
                <a:pos x="connsiteX3" y="connsiteY3"/>
              </a:cxn>
            </a:cxnLst>
            <a:rect l="l" t="t" r="r" b="b"/>
            <a:pathLst>
              <a:path w="5583520" h="5905500">
                <a:moveTo>
                  <a:pt x="0" y="0"/>
                </a:moveTo>
                <a:lnTo>
                  <a:pt x="5583520" y="0"/>
                </a:lnTo>
                <a:lnTo>
                  <a:pt x="5583520" y="5905500"/>
                </a:lnTo>
                <a:lnTo>
                  <a:pt x="0" y="5905500"/>
                </a:lnTo>
                <a:close/>
              </a:path>
            </a:pathLst>
          </a:custGeom>
        </p:spPr>
      </p:pic>
      <p:sp>
        <p:nvSpPr>
          <p:cNvPr id="10" name="Rectangle 9">
            <a:extLst>
              <a:ext uri="{FF2B5EF4-FFF2-40B4-BE49-F238E27FC236}">
                <a16:creationId xmlns:a16="http://schemas.microsoft.com/office/drawing/2014/main" id="{9AED82F6-9D45-47DD-BCFD-12379CB009F4}"/>
              </a:ext>
            </a:extLst>
          </p:cNvPr>
          <p:cNvSpPr/>
          <p:nvPr/>
        </p:nvSpPr>
        <p:spPr>
          <a:xfrm>
            <a:off x="3784602" y="1"/>
            <a:ext cx="1798918"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1" name="Rectangle 10">
            <a:extLst>
              <a:ext uri="{FF2B5EF4-FFF2-40B4-BE49-F238E27FC236}">
                <a16:creationId xmlns:a16="http://schemas.microsoft.com/office/drawing/2014/main" id="{15EF9AF8-F38D-4CF6-84AF-40C152B231F9}"/>
              </a:ext>
            </a:extLst>
          </p:cNvPr>
          <p:cNvSpPr/>
          <p:nvPr/>
        </p:nvSpPr>
        <p:spPr>
          <a:xfrm>
            <a:off x="4628492" y="796563"/>
            <a:ext cx="5511004" cy="1754326"/>
          </a:xfrm>
          <a:prstGeom prst="rect">
            <a:avLst/>
          </a:prstGeom>
        </p:spPr>
        <p:txBody>
          <a:bodyPr wrap="square">
            <a:spAutoFit/>
          </a:bodyPr>
          <a:lstStyle/>
          <a:p>
            <a:pPr>
              <a:spcBef>
                <a:spcPts val="0"/>
              </a:spcBef>
            </a:pPr>
            <a:r>
              <a:rPr lang="en-ID"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sym typeface="Montserrat"/>
              </a:rPr>
              <a:t>CLOSING THE DEAL</a:t>
            </a:r>
          </a:p>
        </p:txBody>
      </p:sp>
      <p:grpSp>
        <p:nvGrpSpPr>
          <p:cNvPr id="9" name="Group 8">
            <a:extLst>
              <a:ext uri="{FF2B5EF4-FFF2-40B4-BE49-F238E27FC236}">
                <a16:creationId xmlns:a16="http://schemas.microsoft.com/office/drawing/2014/main" id="{EB35C25B-FCB2-4F1E-823F-6C2DAB9036B3}"/>
              </a:ext>
            </a:extLst>
          </p:cNvPr>
          <p:cNvGrpSpPr/>
          <p:nvPr/>
        </p:nvGrpSpPr>
        <p:grpSpPr>
          <a:xfrm>
            <a:off x="4628492" y="2571750"/>
            <a:ext cx="3239157" cy="1464678"/>
            <a:chOff x="6600770" y="459953"/>
            <a:chExt cx="3239157" cy="1464678"/>
          </a:xfrm>
        </p:grpSpPr>
        <p:sp>
          <p:nvSpPr>
            <p:cNvPr id="12" name="Rectangle 11">
              <a:extLst>
                <a:ext uri="{FF2B5EF4-FFF2-40B4-BE49-F238E27FC236}">
                  <a16:creationId xmlns:a16="http://schemas.microsoft.com/office/drawing/2014/main" id="{96039B0B-497F-4B14-90B9-FD7F1FE74E97}"/>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4" name="Google Shape;71;p14">
              <a:extLst>
                <a:ext uri="{FF2B5EF4-FFF2-40B4-BE49-F238E27FC236}">
                  <a16:creationId xmlns:a16="http://schemas.microsoft.com/office/drawing/2014/main" id="{0F5DC59D-4061-4D43-A808-59D86E7AF1B6}"/>
                </a:ext>
              </a:extLst>
            </p:cNvPr>
            <p:cNvSpPr txBox="1"/>
            <p:nvPr/>
          </p:nvSpPr>
          <p:spPr>
            <a:xfrm>
              <a:off x="6896432" y="816820"/>
              <a:ext cx="2647832" cy="750945"/>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DON’T WAIT TO MAKE AN OFFER</a:t>
              </a:r>
            </a:p>
          </p:txBody>
        </p:sp>
      </p:grpSp>
      <p:grpSp>
        <p:nvGrpSpPr>
          <p:cNvPr id="16" name="Group 15">
            <a:extLst>
              <a:ext uri="{FF2B5EF4-FFF2-40B4-BE49-F238E27FC236}">
                <a16:creationId xmlns:a16="http://schemas.microsoft.com/office/drawing/2014/main" id="{E173D246-730E-479A-AFCA-885564DEF313}"/>
              </a:ext>
            </a:extLst>
          </p:cNvPr>
          <p:cNvGrpSpPr/>
          <p:nvPr/>
        </p:nvGrpSpPr>
        <p:grpSpPr>
          <a:xfrm>
            <a:off x="8019392" y="2571750"/>
            <a:ext cx="3239157" cy="1464678"/>
            <a:chOff x="6600770" y="459953"/>
            <a:chExt cx="3239157" cy="1464678"/>
          </a:xfrm>
        </p:grpSpPr>
        <p:sp>
          <p:nvSpPr>
            <p:cNvPr id="17" name="Rectangle 16">
              <a:extLst>
                <a:ext uri="{FF2B5EF4-FFF2-40B4-BE49-F238E27FC236}">
                  <a16:creationId xmlns:a16="http://schemas.microsoft.com/office/drawing/2014/main" id="{E8286E0C-FBE3-4FD9-90F6-99061BB71648}"/>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8" name="Google Shape;71;p14">
              <a:extLst>
                <a:ext uri="{FF2B5EF4-FFF2-40B4-BE49-F238E27FC236}">
                  <a16:creationId xmlns:a16="http://schemas.microsoft.com/office/drawing/2014/main" id="{F03B9FF5-43AA-46F4-9E1E-DE1370AB76FF}"/>
                </a:ext>
              </a:extLst>
            </p:cNvPr>
            <p:cNvSpPr txBox="1"/>
            <p:nvPr/>
          </p:nvSpPr>
          <p:spPr>
            <a:xfrm>
              <a:off x="6896432" y="816820"/>
              <a:ext cx="2647832" cy="750945"/>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FORMAL WRITTEN OFFER</a:t>
              </a:r>
            </a:p>
          </p:txBody>
        </p:sp>
      </p:grpSp>
      <p:grpSp>
        <p:nvGrpSpPr>
          <p:cNvPr id="20" name="Group 19">
            <a:extLst>
              <a:ext uri="{FF2B5EF4-FFF2-40B4-BE49-F238E27FC236}">
                <a16:creationId xmlns:a16="http://schemas.microsoft.com/office/drawing/2014/main" id="{1E8D1BE9-2412-42D5-8119-480D5745640C}"/>
              </a:ext>
            </a:extLst>
          </p:cNvPr>
          <p:cNvGrpSpPr/>
          <p:nvPr/>
        </p:nvGrpSpPr>
        <p:grpSpPr>
          <a:xfrm>
            <a:off x="4628492" y="4171950"/>
            <a:ext cx="3239157" cy="1464678"/>
            <a:chOff x="6600770" y="459953"/>
            <a:chExt cx="3239157" cy="1464678"/>
          </a:xfrm>
        </p:grpSpPr>
        <p:sp>
          <p:nvSpPr>
            <p:cNvPr id="21" name="Rectangle 20">
              <a:extLst>
                <a:ext uri="{FF2B5EF4-FFF2-40B4-BE49-F238E27FC236}">
                  <a16:creationId xmlns:a16="http://schemas.microsoft.com/office/drawing/2014/main" id="{760222B4-EF4D-451C-A0CE-2D9D19593609}"/>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2" name="Google Shape;71;p14">
              <a:extLst>
                <a:ext uri="{FF2B5EF4-FFF2-40B4-BE49-F238E27FC236}">
                  <a16:creationId xmlns:a16="http://schemas.microsoft.com/office/drawing/2014/main" id="{4CA8600A-1512-490D-AFD8-D316D0027BEB}"/>
                </a:ext>
              </a:extLst>
            </p:cNvPr>
            <p:cNvSpPr txBox="1"/>
            <p:nvPr/>
          </p:nvSpPr>
          <p:spPr>
            <a:xfrm>
              <a:off x="6896432" y="958397"/>
              <a:ext cx="2647832" cy="467790"/>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AGREE START DATE</a:t>
              </a:r>
            </a:p>
          </p:txBody>
        </p:sp>
      </p:grpSp>
      <p:grpSp>
        <p:nvGrpSpPr>
          <p:cNvPr id="23" name="Group 22">
            <a:extLst>
              <a:ext uri="{FF2B5EF4-FFF2-40B4-BE49-F238E27FC236}">
                <a16:creationId xmlns:a16="http://schemas.microsoft.com/office/drawing/2014/main" id="{53DEB388-A68E-4259-B3BF-CC21D8315AAC}"/>
              </a:ext>
            </a:extLst>
          </p:cNvPr>
          <p:cNvGrpSpPr/>
          <p:nvPr/>
        </p:nvGrpSpPr>
        <p:grpSpPr>
          <a:xfrm>
            <a:off x="8019392" y="4171950"/>
            <a:ext cx="3239157" cy="1464678"/>
            <a:chOff x="6600770" y="459953"/>
            <a:chExt cx="3239157" cy="1464678"/>
          </a:xfrm>
        </p:grpSpPr>
        <p:sp>
          <p:nvSpPr>
            <p:cNvPr id="24" name="Rectangle 23">
              <a:extLst>
                <a:ext uri="{FF2B5EF4-FFF2-40B4-BE49-F238E27FC236}">
                  <a16:creationId xmlns:a16="http://schemas.microsoft.com/office/drawing/2014/main" id="{E7CC0C23-F3BB-4510-8287-F09E963AD40F}"/>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5" name="Google Shape;71;p14">
              <a:extLst>
                <a:ext uri="{FF2B5EF4-FFF2-40B4-BE49-F238E27FC236}">
                  <a16:creationId xmlns:a16="http://schemas.microsoft.com/office/drawing/2014/main" id="{B0547C0A-017A-4C05-8436-94EDE3F47000}"/>
                </a:ext>
              </a:extLst>
            </p:cNvPr>
            <p:cNvSpPr txBox="1"/>
            <p:nvPr/>
          </p:nvSpPr>
          <p:spPr>
            <a:xfrm>
              <a:off x="6896432" y="816820"/>
              <a:ext cx="2647832" cy="750945"/>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MAKE SURE BOTH PARTIES ARE HAPPY</a:t>
              </a:r>
            </a:p>
          </p:txBody>
        </p:sp>
      </p:grpSp>
      <p:sp>
        <p:nvSpPr>
          <p:cNvPr id="3" name="Rectangle 2">
            <a:extLst>
              <a:ext uri="{FF2B5EF4-FFF2-40B4-BE49-F238E27FC236}">
                <a16:creationId xmlns:a16="http://schemas.microsoft.com/office/drawing/2014/main" id="{6C21ED94-D075-4179-B492-6E8D3759710B}"/>
              </a:ext>
            </a:extLst>
          </p:cNvPr>
          <p:cNvSpPr/>
          <p:nvPr/>
        </p:nvSpPr>
        <p:spPr>
          <a:xfrm>
            <a:off x="6379786" y="3485713"/>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01</a:t>
            </a:r>
          </a:p>
        </p:txBody>
      </p:sp>
      <p:sp>
        <p:nvSpPr>
          <p:cNvPr id="27" name="Rectangle 26">
            <a:extLst>
              <a:ext uri="{FF2B5EF4-FFF2-40B4-BE49-F238E27FC236}">
                <a16:creationId xmlns:a16="http://schemas.microsoft.com/office/drawing/2014/main" id="{03AC29E7-5ADC-484E-B528-2BA9406C2096}"/>
              </a:ext>
            </a:extLst>
          </p:cNvPr>
          <p:cNvSpPr/>
          <p:nvPr/>
        </p:nvSpPr>
        <p:spPr>
          <a:xfrm>
            <a:off x="9773068" y="3485713"/>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02</a:t>
            </a:r>
          </a:p>
        </p:txBody>
      </p:sp>
      <p:sp>
        <p:nvSpPr>
          <p:cNvPr id="28" name="Rectangle 27">
            <a:extLst>
              <a:ext uri="{FF2B5EF4-FFF2-40B4-BE49-F238E27FC236}">
                <a16:creationId xmlns:a16="http://schemas.microsoft.com/office/drawing/2014/main" id="{E866F8FE-8760-4740-B089-ADE9F083ABB4}"/>
              </a:ext>
            </a:extLst>
          </p:cNvPr>
          <p:cNvSpPr/>
          <p:nvPr/>
        </p:nvSpPr>
        <p:spPr>
          <a:xfrm>
            <a:off x="6379786" y="5076552"/>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03</a:t>
            </a:r>
          </a:p>
        </p:txBody>
      </p:sp>
      <p:sp>
        <p:nvSpPr>
          <p:cNvPr id="29" name="Rectangle 28">
            <a:extLst>
              <a:ext uri="{FF2B5EF4-FFF2-40B4-BE49-F238E27FC236}">
                <a16:creationId xmlns:a16="http://schemas.microsoft.com/office/drawing/2014/main" id="{62375086-3525-4B1F-A1B0-7DC16D6F8F01}"/>
              </a:ext>
            </a:extLst>
          </p:cNvPr>
          <p:cNvSpPr/>
          <p:nvPr/>
        </p:nvSpPr>
        <p:spPr>
          <a:xfrm>
            <a:off x="9773068" y="5076552"/>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04</a:t>
            </a:r>
          </a:p>
        </p:txBody>
      </p:sp>
    </p:spTree>
    <p:extLst>
      <p:ext uri="{BB962C8B-B14F-4D97-AF65-F5344CB8AC3E}">
        <p14:creationId xmlns:p14="http://schemas.microsoft.com/office/powerpoint/2010/main" val="222624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1"/>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3210634" cy="3154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06</a:t>
            </a:r>
            <a:endParaRPr dirty="0">
              <a:solidFill>
                <a:srgbClr val="DFBD41"/>
              </a:solidFill>
            </a:endParaRPr>
          </a:p>
        </p:txBody>
      </p:sp>
      <p:sp>
        <p:nvSpPr>
          <p:cNvPr id="280" name="Google Shape;280;p10"/>
          <p:cNvSpPr/>
          <p:nvPr/>
        </p:nvSpPr>
        <p:spPr>
          <a:xfrm>
            <a:off x="1228772" y="3558669"/>
            <a:ext cx="433074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sym typeface="Oswald"/>
              </a:rPr>
              <a:t>EMPLOYED v SELF EMPLOYED</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SIX</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1018198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person, riding, standing&#10;&#10;Description automatically generated">
            <a:extLst>
              <a:ext uri="{FF2B5EF4-FFF2-40B4-BE49-F238E27FC236}">
                <a16:creationId xmlns:a16="http://schemas.microsoft.com/office/drawing/2014/main" id="{BF5C34CB-E917-D445-9024-AD9271A7F6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446" r="29446"/>
          <a:stretch>
            <a:fillRect/>
          </a:stretch>
        </p:blipFill>
        <p:spPr/>
      </p:pic>
      <p:sp>
        <p:nvSpPr>
          <p:cNvPr id="24" name="Rectangle 23">
            <a:extLst>
              <a:ext uri="{FF2B5EF4-FFF2-40B4-BE49-F238E27FC236}">
                <a16:creationId xmlns:a16="http://schemas.microsoft.com/office/drawing/2014/main" id="{744DCF65-71BB-45CD-AE01-FC5369504548}"/>
              </a:ext>
            </a:extLst>
          </p:cNvPr>
          <p:cNvSpPr/>
          <p:nvPr/>
        </p:nvSpPr>
        <p:spPr>
          <a:xfrm>
            <a:off x="0" y="425669"/>
            <a:ext cx="2209800" cy="3857619"/>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Rounded Rectangle 3">
            <a:extLst>
              <a:ext uri="{FF2B5EF4-FFF2-40B4-BE49-F238E27FC236}">
                <a16:creationId xmlns:a16="http://schemas.microsoft.com/office/drawing/2014/main" id="{D712B92B-D167-4797-ABFA-E7219E99E784}"/>
              </a:ext>
            </a:extLst>
          </p:cNvPr>
          <p:cNvSpPr/>
          <p:nvPr/>
        </p:nvSpPr>
        <p:spPr>
          <a:xfrm>
            <a:off x="599090" y="1622667"/>
            <a:ext cx="6439644" cy="4024756"/>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BEEDF141-881A-7B4E-8DC2-B3BCF2E11072}"/>
              </a:ext>
            </a:extLst>
          </p:cNvPr>
          <p:cNvSpPr txBox="1"/>
          <p:nvPr/>
        </p:nvSpPr>
        <p:spPr>
          <a:xfrm>
            <a:off x="896052" y="2185014"/>
            <a:ext cx="6289827" cy="4247317"/>
          </a:xfrm>
          <a:prstGeom prst="rect">
            <a:avLst/>
          </a:prstGeom>
          <a:noFill/>
        </p:spPr>
        <p:txBody>
          <a:bodyPr wrap="square" rtlCol="0">
            <a:spAutoFit/>
          </a:bodyPr>
          <a:lstStyle/>
          <a:p>
            <a:pPr fontAlgn="base"/>
            <a:r>
              <a:rPr lang="en-GB" dirty="0">
                <a:solidFill>
                  <a:schemeClr val="tx1">
                    <a:lumMod val="50000"/>
                    <a:lumOff val="50000"/>
                  </a:schemeClr>
                </a:solidFill>
              </a:rPr>
              <a:t>Likely to;</a:t>
            </a:r>
          </a:p>
          <a:p>
            <a:pPr marL="285750" indent="-285750" fontAlgn="base">
              <a:buFont typeface="Arial" panose="020B0604020202020204" pitchFamily="34" charset="0"/>
              <a:buChar char="•"/>
            </a:pPr>
            <a:endParaRPr lang="en-GB" dirty="0"/>
          </a:p>
          <a:p>
            <a:pPr marL="285750" indent="-285750" fontAlgn="base">
              <a:buFont typeface="Arial" panose="020B0604020202020204" pitchFamily="34" charset="0"/>
              <a:buChar char="•"/>
            </a:pPr>
            <a:r>
              <a:rPr lang="en-GB" dirty="0">
                <a:solidFill>
                  <a:schemeClr val="tx1">
                    <a:lumMod val="50000"/>
                    <a:lumOff val="50000"/>
                  </a:schemeClr>
                </a:solidFill>
              </a:rPr>
              <a:t>Be paid per job or for a specific time period</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fontAlgn="base">
              <a:buFont typeface="Arial" panose="020B0604020202020204" pitchFamily="34" charset="0"/>
              <a:buChar char="•"/>
            </a:pPr>
            <a:r>
              <a:rPr lang="en-GB" dirty="0">
                <a:solidFill>
                  <a:schemeClr val="tx1">
                    <a:lumMod val="50000"/>
                    <a:lumOff val="50000"/>
                  </a:schemeClr>
                </a:solidFill>
              </a:rPr>
              <a:t>Invoice for the work they do</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fontAlgn="base">
              <a:buFont typeface="Arial" panose="020B0604020202020204" pitchFamily="34" charset="0"/>
              <a:buChar char="•"/>
            </a:pPr>
            <a:r>
              <a:rPr lang="en-GB" dirty="0">
                <a:solidFill>
                  <a:schemeClr val="tx1">
                    <a:lumMod val="50000"/>
                    <a:lumOff val="50000"/>
                  </a:schemeClr>
                </a:solidFill>
              </a:rPr>
              <a:t>Be responsible for their own tax/NI</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fontAlgn="base">
              <a:buFont typeface="Arial" panose="020B0604020202020204" pitchFamily="34" charset="0"/>
              <a:buChar char="•"/>
            </a:pPr>
            <a:r>
              <a:rPr lang="en-GB" dirty="0">
                <a:solidFill>
                  <a:schemeClr val="tx1">
                    <a:lumMod val="50000"/>
                    <a:lumOff val="50000"/>
                  </a:schemeClr>
                </a:solidFill>
              </a:rPr>
              <a:t>Have their own professional insurance</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fontAlgn="base">
              <a:buFont typeface="Arial" panose="020B0604020202020204" pitchFamily="34" charset="0"/>
              <a:buChar char="•"/>
            </a:pPr>
            <a:r>
              <a:rPr lang="en-GB" dirty="0">
                <a:solidFill>
                  <a:schemeClr val="tx1">
                    <a:lumMod val="50000"/>
                    <a:lumOff val="50000"/>
                  </a:schemeClr>
                </a:solidFill>
              </a:rPr>
              <a:t>Work for other companies</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fontAlgn="base">
              <a:buFont typeface="Arial" panose="020B0604020202020204" pitchFamily="34" charset="0"/>
              <a:buChar char="•"/>
            </a:pPr>
            <a:r>
              <a:rPr lang="en-GB" dirty="0">
                <a:solidFill>
                  <a:schemeClr val="tx1">
                    <a:lumMod val="50000"/>
                    <a:lumOff val="50000"/>
                  </a:schemeClr>
                </a:solidFill>
              </a:rPr>
              <a:t>Use their own equipment/tools</a:t>
            </a:r>
            <a:br>
              <a:rPr lang="en-GB" dirty="0">
                <a:solidFill>
                  <a:schemeClr val="tx1">
                    <a:lumMod val="50000"/>
                    <a:lumOff val="50000"/>
                  </a:schemeClr>
                </a:solidFill>
              </a:rPr>
            </a:br>
            <a:endParaRPr lang="en-GB" dirty="0">
              <a:solidFill>
                <a:schemeClr val="tx1">
                  <a:lumMod val="50000"/>
                  <a:lumOff val="50000"/>
                </a:schemeClr>
              </a:solidFill>
            </a:endParaRPr>
          </a:p>
          <a:p>
            <a:endParaRPr lang="en-US" dirty="0"/>
          </a:p>
        </p:txBody>
      </p:sp>
      <p:sp>
        <p:nvSpPr>
          <p:cNvPr id="3" name="Rectangle 2">
            <a:extLst>
              <a:ext uri="{FF2B5EF4-FFF2-40B4-BE49-F238E27FC236}">
                <a16:creationId xmlns:a16="http://schemas.microsoft.com/office/drawing/2014/main" id="{FD420DB3-61B9-489E-9925-4B376D1EEEC8}"/>
              </a:ext>
            </a:extLst>
          </p:cNvPr>
          <p:cNvSpPr/>
          <p:nvPr/>
        </p:nvSpPr>
        <p:spPr>
          <a:xfrm>
            <a:off x="474349" y="613739"/>
            <a:ext cx="8213834" cy="830997"/>
          </a:xfrm>
          <a:prstGeom prst="rect">
            <a:avLst/>
          </a:prstGeom>
        </p:spPr>
        <p:txBody>
          <a:bodyPr wrap="square">
            <a:spAutoFit/>
          </a:bodyPr>
          <a:lstStyle/>
          <a:p>
            <a:pPr>
              <a:spcBef>
                <a:spcPts val="0"/>
              </a:spcBef>
            </a:pPr>
            <a:r>
              <a:rPr lang="en-US" sz="4800" b="1" dirty="0">
                <a:solidFill>
                  <a:schemeClr val="tx1">
                    <a:lumMod val="75000"/>
                    <a:lumOff val="25000"/>
                  </a:schemeClr>
                </a:solidFill>
                <a:latin typeface="+mj-lt"/>
                <a:cs typeface="Segoe UI" panose="020B0502040204020203" pitchFamily="34" charset="0"/>
                <a:sym typeface="Montserrat"/>
              </a:rPr>
              <a:t>WHAT’S A SUB-CONTRACTOR?</a:t>
            </a:r>
            <a:endParaRPr lang="en-ID" sz="4800" b="1" dirty="0">
              <a:solidFill>
                <a:schemeClr val="tx1">
                  <a:lumMod val="75000"/>
                  <a:lumOff val="25000"/>
                </a:schemeClr>
              </a:solidFill>
              <a:latin typeface="+mj-lt"/>
              <a:cs typeface="Segoe UI" panose="020B0502040204020203" pitchFamily="34" charset="0"/>
              <a:sym typeface="Montserrat"/>
            </a:endParaRPr>
          </a:p>
        </p:txBody>
      </p:sp>
    </p:spTree>
    <p:extLst>
      <p:ext uri="{BB962C8B-B14F-4D97-AF65-F5344CB8AC3E}">
        <p14:creationId xmlns:p14="http://schemas.microsoft.com/office/powerpoint/2010/main" val="1453591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92F8E0-B588-4293-97DF-5D02C8715B7B}"/>
              </a:ext>
            </a:extLst>
          </p:cNvPr>
          <p:cNvSpPr/>
          <p:nvPr/>
        </p:nvSpPr>
        <p:spPr>
          <a:xfrm>
            <a:off x="0" y="0"/>
            <a:ext cx="8598845" cy="2873829"/>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6" name="Rectangle 5">
            <a:extLst>
              <a:ext uri="{FF2B5EF4-FFF2-40B4-BE49-F238E27FC236}">
                <a16:creationId xmlns:a16="http://schemas.microsoft.com/office/drawing/2014/main" id="{2F43BE2E-8960-4712-A552-54A917D1CA0E}"/>
              </a:ext>
            </a:extLst>
          </p:cNvPr>
          <p:cNvSpPr/>
          <p:nvPr/>
        </p:nvSpPr>
        <p:spPr>
          <a:xfrm>
            <a:off x="1473648" y="1043432"/>
            <a:ext cx="6852456" cy="1754326"/>
          </a:xfrm>
          <a:prstGeom prst="rect">
            <a:avLst/>
          </a:prstGeom>
        </p:spPr>
        <p:txBody>
          <a:bodyPr wrap="square">
            <a:spAutoFit/>
          </a:bodyPr>
          <a:lstStyle/>
          <a:p>
            <a:pPr>
              <a:spcBef>
                <a:spcPts val="0"/>
              </a:spcBef>
            </a:pPr>
            <a:r>
              <a:rPr lang="en-US" sz="5400" b="1" dirty="0">
                <a:solidFill>
                  <a:schemeClr val="bg1"/>
                </a:solidFill>
                <a:latin typeface="+mj-lt"/>
                <a:cs typeface="Segoe UI" panose="020B0502040204020203" pitchFamily="34" charset="0"/>
                <a:sym typeface="Montserrat"/>
              </a:rPr>
              <a:t>WHAT’S AN EMPLOYEE?</a:t>
            </a:r>
            <a:endParaRPr lang="en-ID" sz="5400" b="1" dirty="0">
              <a:solidFill>
                <a:schemeClr val="bg1"/>
              </a:solidFill>
              <a:latin typeface="+mj-lt"/>
              <a:cs typeface="Segoe UI" panose="020B0502040204020203" pitchFamily="34" charset="0"/>
              <a:sym typeface="Montserrat"/>
            </a:endParaRPr>
          </a:p>
        </p:txBody>
      </p:sp>
      <p:grpSp>
        <p:nvGrpSpPr>
          <p:cNvPr id="43" name="Group 42">
            <a:extLst>
              <a:ext uri="{FF2B5EF4-FFF2-40B4-BE49-F238E27FC236}">
                <a16:creationId xmlns:a16="http://schemas.microsoft.com/office/drawing/2014/main" id="{9172F0A2-28CA-4A93-920E-2713762FF9D6}"/>
              </a:ext>
            </a:extLst>
          </p:cNvPr>
          <p:cNvGrpSpPr/>
          <p:nvPr/>
        </p:nvGrpSpPr>
        <p:grpSpPr>
          <a:xfrm>
            <a:off x="1343025" y="3108564"/>
            <a:ext cx="9150804" cy="2244339"/>
            <a:chOff x="1343025" y="2239383"/>
            <a:chExt cx="8557045" cy="2244339"/>
          </a:xfrm>
        </p:grpSpPr>
        <p:grpSp>
          <p:nvGrpSpPr>
            <p:cNvPr id="15" name="Group 14">
              <a:extLst>
                <a:ext uri="{FF2B5EF4-FFF2-40B4-BE49-F238E27FC236}">
                  <a16:creationId xmlns:a16="http://schemas.microsoft.com/office/drawing/2014/main" id="{4006691D-106E-4722-9409-4E953DB854F1}"/>
                </a:ext>
              </a:extLst>
            </p:cNvPr>
            <p:cNvGrpSpPr/>
            <p:nvPr/>
          </p:nvGrpSpPr>
          <p:grpSpPr>
            <a:xfrm>
              <a:off x="1343025" y="2239383"/>
              <a:ext cx="4213645" cy="1058780"/>
              <a:chOff x="6851904" y="1222376"/>
              <a:chExt cx="4213645" cy="1058780"/>
            </a:xfrm>
          </p:grpSpPr>
          <p:sp>
            <p:nvSpPr>
              <p:cNvPr id="16" name="Rounded Rectangle 3">
                <a:extLst>
                  <a:ext uri="{FF2B5EF4-FFF2-40B4-BE49-F238E27FC236}">
                    <a16:creationId xmlns:a16="http://schemas.microsoft.com/office/drawing/2014/main" id="{833B1637-B09D-49B0-A2FD-EE0D78A28C9F}"/>
                  </a:ext>
                </a:extLst>
              </p:cNvPr>
              <p:cNvSpPr/>
              <p:nvPr/>
            </p:nvSpPr>
            <p:spPr>
              <a:xfrm>
                <a:off x="6851904" y="1222376"/>
                <a:ext cx="4213645" cy="105878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6F04A88F-3AEE-408C-AC9A-9D57633E6D50}"/>
                  </a:ext>
                </a:extLst>
              </p:cNvPr>
              <p:cNvSpPr/>
              <p:nvPr/>
            </p:nvSpPr>
            <p:spPr>
              <a:xfrm>
                <a:off x="7076220" y="1454441"/>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01</a:t>
                </a:r>
              </a:p>
            </p:txBody>
          </p:sp>
          <p:sp>
            <p:nvSpPr>
              <p:cNvPr id="18" name="Rectangle 17">
                <a:extLst>
                  <a:ext uri="{FF2B5EF4-FFF2-40B4-BE49-F238E27FC236}">
                    <a16:creationId xmlns:a16="http://schemas.microsoft.com/office/drawing/2014/main" id="{3F3D622C-4254-4731-B039-0637A43E670C}"/>
                  </a:ext>
                </a:extLst>
              </p:cNvPr>
              <p:cNvSpPr/>
              <p:nvPr/>
            </p:nvSpPr>
            <p:spPr>
              <a:xfrm>
                <a:off x="7851066" y="1520055"/>
                <a:ext cx="2988384" cy="399340"/>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sym typeface="Montserrat Medium"/>
                  </a:rPr>
                  <a:t>Has to accept the work given</a:t>
                </a:r>
              </a:p>
            </p:txBody>
          </p:sp>
        </p:grpSp>
        <p:grpSp>
          <p:nvGrpSpPr>
            <p:cNvPr id="7" name="Group 6">
              <a:extLst>
                <a:ext uri="{FF2B5EF4-FFF2-40B4-BE49-F238E27FC236}">
                  <a16:creationId xmlns:a16="http://schemas.microsoft.com/office/drawing/2014/main" id="{F78C8156-BA16-459C-880A-A3AC8B08C1CE}"/>
                </a:ext>
              </a:extLst>
            </p:cNvPr>
            <p:cNvGrpSpPr/>
            <p:nvPr/>
          </p:nvGrpSpPr>
          <p:grpSpPr>
            <a:xfrm>
              <a:off x="1343025" y="2496481"/>
              <a:ext cx="8352208" cy="1987241"/>
              <a:chOff x="6851904" y="293915"/>
              <a:chExt cx="8352208" cy="1987241"/>
            </a:xfrm>
          </p:grpSpPr>
          <p:sp>
            <p:nvSpPr>
              <p:cNvPr id="8" name="Rounded Rectangle 3">
                <a:extLst>
                  <a:ext uri="{FF2B5EF4-FFF2-40B4-BE49-F238E27FC236}">
                    <a16:creationId xmlns:a16="http://schemas.microsoft.com/office/drawing/2014/main" id="{BF32D06F-E7CA-40C6-B17C-48BCDED6DF29}"/>
                  </a:ext>
                </a:extLst>
              </p:cNvPr>
              <p:cNvSpPr/>
              <p:nvPr/>
            </p:nvSpPr>
            <p:spPr>
              <a:xfrm>
                <a:off x="6851904" y="1222376"/>
                <a:ext cx="4213645" cy="105878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8">
                <a:extLst>
                  <a:ext uri="{FF2B5EF4-FFF2-40B4-BE49-F238E27FC236}">
                    <a16:creationId xmlns:a16="http://schemas.microsoft.com/office/drawing/2014/main" id="{F3A2413B-11B8-4413-B0BD-3CB10122F1F9}"/>
                  </a:ext>
                </a:extLst>
              </p:cNvPr>
              <p:cNvSpPr/>
              <p:nvPr/>
            </p:nvSpPr>
            <p:spPr>
              <a:xfrm>
                <a:off x="7076220" y="1454441"/>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02</a:t>
                </a:r>
              </a:p>
            </p:txBody>
          </p:sp>
          <p:sp>
            <p:nvSpPr>
              <p:cNvPr id="10" name="Rectangle 9">
                <a:extLst>
                  <a:ext uri="{FF2B5EF4-FFF2-40B4-BE49-F238E27FC236}">
                    <a16:creationId xmlns:a16="http://schemas.microsoft.com/office/drawing/2014/main" id="{552AEFDC-D1DC-4041-B2E4-36FF0A2D78B6}"/>
                  </a:ext>
                </a:extLst>
              </p:cNvPr>
              <p:cNvSpPr/>
              <p:nvPr/>
            </p:nvSpPr>
            <p:spPr>
              <a:xfrm>
                <a:off x="12215728" y="293915"/>
                <a:ext cx="2988384" cy="399340"/>
              </a:xfrm>
              <a:prstGeom prst="rect">
                <a:avLst/>
              </a:prstGeom>
            </p:spPr>
            <p:txBody>
              <a:bodyPr wrap="square" anchor="ctr">
                <a:spAutoFit/>
              </a:bodyPr>
              <a:lstStyle/>
              <a:p>
                <a:pPr>
                  <a:lnSpc>
                    <a:spcPct val="120000"/>
                  </a:lnSpc>
                </a:pPr>
                <a:r>
                  <a:rPr lang="en-US" dirty="0" err="1">
                    <a:solidFill>
                      <a:schemeClr val="tx1">
                        <a:lumMod val="65000"/>
                        <a:lumOff val="35000"/>
                      </a:schemeClr>
                    </a:solidFill>
                    <a:ea typeface="Open Sans Light" panose="020B0306030504020204" pitchFamily="34" charset="0"/>
                    <a:sym typeface="Montserrat Medium"/>
                  </a:rPr>
                  <a:t>Recognise</a:t>
                </a:r>
                <a:r>
                  <a:rPr lang="en-US" dirty="0">
                    <a:solidFill>
                      <a:schemeClr val="tx1">
                        <a:lumMod val="65000"/>
                        <a:lumOff val="35000"/>
                      </a:schemeClr>
                    </a:solidFill>
                    <a:ea typeface="Open Sans Light" panose="020B0306030504020204" pitchFamily="34" charset="0"/>
                    <a:sym typeface="Montserrat Medium"/>
                  </a:rPr>
                  <a:t> good work</a:t>
                </a:r>
              </a:p>
            </p:txBody>
          </p:sp>
        </p:grpSp>
        <p:grpSp>
          <p:nvGrpSpPr>
            <p:cNvPr id="31" name="Group 30">
              <a:extLst>
                <a:ext uri="{FF2B5EF4-FFF2-40B4-BE49-F238E27FC236}">
                  <a16:creationId xmlns:a16="http://schemas.microsoft.com/office/drawing/2014/main" id="{097AD690-DB8C-454E-8AF2-C21615F62C9F}"/>
                </a:ext>
              </a:extLst>
            </p:cNvPr>
            <p:cNvGrpSpPr/>
            <p:nvPr/>
          </p:nvGrpSpPr>
          <p:grpSpPr>
            <a:xfrm>
              <a:off x="2363451" y="2239383"/>
              <a:ext cx="7536619" cy="1914619"/>
              <a:chOff x="3528930" y="1222376"/>
              <a:chExt cx="7536619" cy="1914619"/>
            </a:xfrm>
          </p:grpSpPr>
          <p:sp>
            <p:nvSpPr>
              <p:cNvPr id="32" name="Rounded Rectangle 3">
                <a:extLst>
                  <a:ext uri="{FF2B5EF4-FFF2-40B4-BE49-F238E27FC236}">
                    <a16:creationId xmlns:a16="http://schemas.microsoft.com/office/drawing/2014/main" id="{83532B5D-86CD-4204-AD71-986476D40DE9}"/>
                  </a:ext>
                </a:extLst>
              </p:cNvPr>
              <p:cNvSpPr/>
              <p:nvPr/>
            </p:nvSpPr>
            <p:spPr>
              <a:xfrm>
                <a:off x="6851904" y="1222376"/>
                <a:ext cx="4213645" cy="105878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id="{8C73F72D-72BF-4AC1-ACBE-0E225D1551D9}"/>
                  </a:ext>
                </a:extLst>
              </p:cNvPr>
              <p:cNvSpPr/>
              <p:nvPr/>
            </p:nvSpPr>
            <p:spPr>
              <a:xfrm>
                <a:off x="7076220" y="1454441"/>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03</a:t>
                </a:r>
              </a:p>
            </p:txBody>
          </p:sp>
          <p:sp>
            <p:nvSpPr>
              <p:cNvPr id="34" name="Rectangle 33">
                <a:extLst>
                  <a:ext uri="{FF2B5EF4-FFF2-40B4-BE49-F238E27FC236}">
                    <a16:creationId xmlns:a16="http://schemas.microsoft.com/office/drawing/2014/main" id="{B5D3E2B2-5B95-4EED-B6B3-9D2A8CD106BF}"/>
                  </a:ext>
                </a:extLst>
              </p:cNvPr>
              <p:cNvSpPr/>
              <p:nvPr/>
            </p:nvSpPr>
            <p:spPr>
              <a:xfrm>
                <a:off x="3528930" y="2737655"/>
                <a:ext cx="2988384" cy="399340"/>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sym typeface="Montserrat Medium"/>
                  </a:rPr>
                  <a:t>Entitled to SSP/holiday pay</a:t>
                </a:r>
              </a:p>
            </p:txBody>
          </p:sp>
        </p:grpSp>
        <p:grpSp>
          <p:nvGrpSpPr>
            <p:cNvPr id="35" name="Group 34">
              <a:extLst>
                <a:ext uri="{FF2B5EF4-FFF2-40B4-BE49-F238E27FC236}">
                  <a16:creationId xmlns:a16="http://schemas.microsoft.com/office/drawing/2014/main" id="{49B7D928-6DD0-4F4F-A938-9FF27731E503}"/>
                </a:ext>
              </a:extLst>
            </p:cNvPr>
            <p:cNvGrpSpPr/>
            <p:nvPr/>
          </p:nvGrpSpPr>
          <p:grpSpPr>
            <a:xfrm>
              <a:off x="5686425" y="3424942"/>
              <a:ext cx="4213645" cy="1058780"/>
              <a:chOff x="6851904" y="1222376"/>
              <a:chExt cx="4213645" cy="1058780"/>
            </a:xfrm>
          </p:grpSpPr>
          <p:sp>
            <p:nvSpPr>
              <p:cNvPr id="36" name="Rounded Rectangle 3">
                <a:extLst>
                  <a:ext uri="{FF2B5EF4-FFF2-40B4-BE49-F238E27FC236}">
                    <a16:creationId xmlns:a16="http://schemas.microsoft.com/office/drawing/2014/main" id="{E1D17234-F21A-4198-8FB4-4A6E3F68F64C}"/>
                  </a:ext>
                </a:extLst>
              </p:cNvPr>
              <p:cNvSpPr/>
              <p:nvPr/>
            </p:nvSpPr>
            <p:spPr>
              <a:xfrm>
                <a:off x="6851904" y="1222376"/>
                <a:ext cx="4213645" cy="105878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57A59928-42F8-4983-8086-A34271127093}"/>
                  </a:ext>
                </a:extLst>
              </p:cNvPr>
              <p:cNvSpPr/>
              <p:nvPr/>
            </p:nvSpPr>
            <p:spPr>
              <a:xfrm>
                <a:off x="7076220" y="1454441"/>
                <a:ext cx="1410618" cy="594650"/>
              </a:xfrm>
              <a:prstGeom prst="rect">
                <a:avLst/>
              </a:prstGeom>
            </p:spPr>
            <p:txBody>
              <a:bodyPr wrap="square" anchor="ctr">
                <a:spAutoFit/>
              </a:bodyPr>
              <a:lstStyle/>
              <a:p>
                <a:pPr>
                  <a:lnSpc>
                    <a:spcPct val="110000"/>
                  </a:lnSpc>
                </a:pPr>
                <a:r>
                  <a:rPr lang="en-US" sz="3200" b="1" dirty="0">
                    <a:solidFill>
                      <a:srgbClr val="DFBD41">
                        <a:alpha val="44000"/>
                      </a:srgbClr>
                    </a:solidFill>
                    <a:latin typeface="+mj-lt"/>
                    <a:cs typeface="Segoe UI" panose="020B0502040204020203" pitchFamily="34" charset="0"/>
                  </a:rPr>
                  <a:t>04</a:t>
                </a:r>
              </a:p>
            </p:txBody>
          </p:sp>
          <p:sp>
            <p:nvSpPr>
              <p:cNvPr id="38" name="Rectangle 37">
                <a:extLst>
                  <a:ext uri="{FF2B5EF4-FFF2-40B4-BE49-F238E27FC236}">
                    <a16:creationId xmlns:a16="http://schemas.microsoft.com/office/drawing/2014/main" id="{8A7EF4AA-B731-4205-A4A3-12DA5855756A}"/>
                  </a:ext>
                </a:extLst>
              </p:cNvPr>
              <p:cNvSpPr/>
              <p:nvPr/>
            </p:nvSpPr>
            <p:spPr>
              <a:xfrm>
                <a:off x="7851066" y="1520055"/>
                <a:ext cx="2988384" cy="399340"/>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sym typeface="Montserrat Medium"/>
                  </a:rPr>
                  <a:t>Tax/NI paid by employer</a:t>
                </a:r>
              </a:p>
            </p:txBody>
          </p:sp>
        </p:grpSp>
      </p:grpSp>
      <p:sp>
        <p:nvSpPr>
          <p:cNvPr id="29" name="Rectangle 28">
            <a:extLst>
              <a:ext uri="{FF2B5EF4-FFF2-40B4-BE49-F238E27FC236}">
                <a16:creationId xmlns:a16="http://schemas.microsoft.com/office/drawing/2014/main" id="{202C2B93-5A35-7F44-98F3-5189F0846C7D}"/>
              </a:ext>
            </a:extLst>
          </p:cNvPr>
          <p:cNvSpPr/>
          <p:nvPr/>
        </p:nvSpPr>
        <p:spPr>
          <a:xfrm>
            <a:off x="7000973" y="3431820"/>
            <a:ext cx="3273806" cy="399340"/>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sym typeface="Montserrat Medium"/>
              </a:rPr>
              <a:t>Paid hourly, weekly or annually</a:t>
            </a:r>
          </a:p>
        </p:txBody>
      </p:sp>
    </p:spTree>
    <p:extLst>
      <p:ext uri="{BB962C8B-B14F-4D97-AF65-F5344CB8AC3E}">
        <p14:creationId xmlns:p14="http://schemas.microsoft.com/office/powerpoint/2010/main" val="2862317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758A5C-283E-4DEA-B479-063E40CED9D6}"/>
              </a:ext>
            </a:extLst>
          </p:cNvPr>
          <p:cNvSpPr/>
          <p:nvPr/>
        </p:nvSpPr>
        <p:spPr>
          <a:xfrm>
            <a:off x="0" y="1"/>
            <a:ext cx="2090057" cy="5825353"/>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6" name="Rectangle 5">
            <a:extLst>
              <a:ext uri="{FF2B5EF4-FFF2-40B4-BE49-F238E27FC236}">
                <a16:creationId xmlns:a16="http://schemas.microsoft.com/office/drawing/2014/main" id="{8C5C4E62-59A6-422A-83A5-8DC199A4134F}"/>
              </a:ext>
            </a:extLst>
          </p:cNvPr>
          <p:cNvSpPr/>
          <p:nvPr/>
        </p:nvSpPr>
        <p:spPr>
          <a:xfrm>
            <a:off x="1243551" y="637372"/>
            <a:ext cx="7732283" cy="1754326"/>
          </a:xfrm>
          <a:prstGeom prst="rect">
            <a:avLst/>
          </a:prstGeom>
        </p:spPr>
        <p:txBody>
          <a:bodyPr wrap="square">
            <a:spAutoFit/>
          </a:bodyPr>
          <a:lstStyle/>
          <a:p>
            <a:pPr>
              <a:spcBef>
                <a:spcPts val="0"/>
              </a:spcBef>
            </a:pPr>
            <a:r>
              <a:rPr lang="en-US" sz="5400" b="1" dirty="0">
                <a:solidFill>
                  <a:schemeClr val="tx1">
                    <a:lumMod val="75000"/>
                    <a:lumOff val="25000"/>
                  </a:schemeClr>
                </a:solidFill>
                <a:latin typeface="+mj-lt"/>
                <a:cs typeface="Segoe UI" panose="020B0502040204020203" pitchFamily="34" charset="0"/>
                <a:sym typeface="Montserrat"/>
              </a:rPr>
              <a:t>BENEFITS OF USING SUB-CONTRACTORS</a:t>
            </a:r>
            <a:endParaRPr lang="en-ID" sz="5400" b="1" dirty="0">
              <a:solidFill>
                <a:schemeClr val="tx1">
                  <a:lumMod val="75000"/>
                  <a:lumOff val="25000"/>
                </a:schemeClr>
              </a:solidFill>
              <a:latin typeface="+mj-lt"/>
              <a:cs typeface="Segoe UI" panose="020B0502040204020203" pitchFamily="34" charset="0"/>
              <a:sym typeface="Montserrat"/>
            </a:endParaRPr>
          </a:p>
        </p:txBody>
      </p:sp>
      <p:sp>
        <p:nvSpPr>
          <p:cNvPr id="14" name="Rectangle 13">
            <a:extLst>
              <a:ext uri="{FF2B5EF4-FFF2-40B4-BE49-F238E27FC236}">
                <a16:creationId xmlns:a16="http://schemas.microsoft.com/office/drawing/2014/main" id="{92AD3CF9-FFFD-469E-8618-037817DB5784}"/>
              </a:ext>
            </a:extLst>
          </p:cNvPr>
          <p:cNvSpPr/>
          <p:nvPr/>
        </p:nvSpPr>
        <p:spPr>
          <a:xfrm>
            <a:off x="1385232" y="3004372"/>
            <a:ext cx="5795554" cy="2820982"/>
          </a:xfrm>
          <a:prstGeom prst="rect">
            <a:avLst/>
          </a:prstGeom>
          <a:solidFill>
            <a:srgbClr val="0070C0">
              <a:alpha val="0"/>
            </a:srgbClr>
          </a:solidFill>
          <a:ln>
            <a:solidFill>
              <a:srgbClr val="DFBD4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ID" sz="2400" dirty="0">
                <a:solidFill>
                  <a:schemeClr val="tx1">
                    <a:lumMod val="50000"/>
                    <a:lumOff val="50000"/>
                  </a:schemeClr>
                </a:solidFill>
              </a:rPr>
              <a:t>A specialised skill-set</a:t>
            </a:r>
          </a:p>
          <a:p>
            <a:pPr marL="285750" indent="-285750">
              <a:buFont typeface="Arial" panose="020B0604020202020204" pitchFamily="34" charset="0"/>
              <a:buChar char="•"/>
            </a:pPr>
            <a:r>
              <a:rPr lang="en-ID" sz="2400" dirty="0">
                <a:solidFill>
                  <a:schemeClr val="tx1">
                    <a:lumMod val="50000"/>
                    <a:lumOff val="50000"/>
                  </a:schemeClr>
                </a:solidFill>
              </a:rPr>
              <a:t>Less HR admin</a:t>
            </a:r>
          </a:p>
          <a:p>
            <a:pPr marL="285750" indent="-285750">
              <a:buFont typeface="Arial" panose="020B0604020202020204" pitchFamily="34" charset="0"/>
              <a:buChar char="•"/>
            </a:pPr>
            <a:r>
              <a:rPr lang="en-ID" sz="2400" dirty="0">
                <a:solidFill>
                  <a:schemeClr val="tx1">
                    <a:lumMod val="50000"/>
                    <a:lumOff val="50000"/>
                  </a:schemeClr>
                </a:solidFill>
              </a:rPr>
              <a:t>Can be more objective</a:t>
            </a:r>
          </a:p>
          <a:p>
            <a:pPr marL="285750" indent="-285750">
              <a:buFont typeface="Arial" panose="020B0604020202020204" pitchFamily="34" charset="0"/>
              <a:buChar char="•"/>
            </a:pPr>
            <a:r>
              <a:rPr lang="en-ID" sz="2400" dirty="0">
                <a:solidFill>
                  <a:schemeClr val="tx1">
                    <a:lumMod val="50000"/>
                    <a:lumOff val="50000"/>
                  </a:schemeClr>
                </a:solidFill>
              </a:rPr>
              <a:t>Flexible </a:t>
            </a:r>
          </a:p>
          <a:p>
            <a:pPr marL="285750" indent="-285750">
              <a:buFont typeface="Arial" panose="020B0604020202020204" pitchFamily="34" charset="0"/>
              <a:buChar char="•"/>
            </a:pPr>
            <a:r>
              <a:rPr lang="en-ID" sz="2400" dirty="0">
                <a:solidFill>
                  <a:schemeClr val="tx1">
                    <a:lumMod val="50000"/>
                    <a:lumOff val="50000"/>
                  </a:schemeClr>
                </a:solidFill>
              </a:rPr>
              <a:t>Good for urgent projects</a:t>
            </a:r>
          </a:p>
          <a:p>
            <a:pPr marL="285750" indent="-285750">
              <a:buFont typeface="Arial" panose="020B0604020202020204" pitchFamily="34" charset="0"/>
              <a:buChar char="•"/>
            </a:pPr>
            <a:r>
              <a:rPr lang="en-ID" sz="2400" dirty="0">
                <a:solidFill>
                  <a:schemeClr val="tx1">
                    <a:lumMod val="50000"/>
                    <a:lumOff val="50000"/>
                  </a:schemeClr>
                </a:solidFill>
              </a:rPr>
              <a:t>Less obligations</a:t>
            </a:r>
          </a:p>
          <a:p>
            <a:pPr marL="285750" indent="-285750">
              <a:buFont typeface="Arial" panose="020B0604020202020204" pitchFamily="34" charset="0"/>
              <a:buChar char="•"/>
            </a:pPr>
            <a:r>
              <a:rPr lang="en-ID" sz="2400" dirty="0">
                <a:solidFill>
                  <a:schemeClr val="tx1">
                    <a:lumMod val="50000"/>
                    <a:lumOff val="50000"/>
                  </a:schemeClr>
                </a:solidFill>
              </a:rPr>
              <a:t>Minimises risk of a bad hire</a:t>
            </a:r>
          </a:p>
        </p:txBody>
      </p:sp>
      <p:sp>
        <p:nvSpPr>
          <p:cNvPr id="25" name="Rectangle 24">
            <a:extLst>
              <a:ext uri="{FF2B5EF4-FFF2-40B4-BE49-F238E27FC236}">
                <a16:creationId xmlns:a16="http://schemas.microsoft.com/office/drawing/2014/main" id="{0B59396F-F8D1-4AC7-A4F3-96A090E9564E}"/>
              </a:ext>
            </a:extLst>
          </p:cNvPr>
          <p:cNvSpPr/>
          <p:nvPr/>
        </p:nvSpPr>
        <p:spPr>
          <a:xfrm>
            <a:off x="8566018" y="0"/>
            <a:ext cx="3625982" cy="622062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Tree>
    <p:extLst>
      <p:ext uri="{BB962C8B-B14F-4D97-AF65-F5344CB8AC3E}">
        <p14:creationId xmlns:p14="http://schemas.microsoft.com/office/powerpoint/2010/main" val="376976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4"/>
          <p:cNvSpPr/>
          <p:nvPr/>
        </p:nvSpPr>
        <p:spPr>
          <a:xfrm>
            <a:off x="6680200" y="1"/>
            <a:ext cx="5511799" cy="4588058"/>
          </a:xfrm>
          <a:custGeom>
            <a:avLst/>
            <a:gdLst/>
            <a:ahLst/>
            <a:cxnLst/>
            <a:rect l="l" t="t" r="r" b="b"/>
            <a:pathLst>
              <a:path w="5073581" h="5073581" extrusionOk="0">
                <a:moveTo>
                  <a:pt x="0" y="0"/>
                </a:moveTo>
                <a:lnTo>
                  <a:pt x="5073581" y="0"/>
                </a:lnTo>
                <a:lnTo>
                  <a:pt x="5073581" y="5073581"/>
                </a:lnTo>
                <a:lnTo>
                  <a:pt x="0" y="5073581"/>
                </a:lnTo>
                <a:close/>
              </a:path>
            </a:pathLst>
          </a:cu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347" name="Google Shape;347;p14"/>
          <p:cNvSpPr/>
          <p:nvPr/>
        </p:nvSpPr>
        <p:spPr>
          <a:xfrm>
            <a:off x="1126453" y="2325415"/>
            <a:ext cx="41694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3F3F3F"/>
                </a:solidFill>
                <a:latin typeface="Oswald"/>
                <a:ea typeface="Oswald"/>
                <a:cs typeface="Oswald"/>
                <a:sym typeface="Oswald"/>
              </a:rPr>
              <a:t>EXAMPLE</a:t>
            </a:r>
            <a:endParaRPr/>
          </a:p>
        </p:txBody>
      </p:sp>
      <p:sp>
        <p:nvSpPr>
          <p:cNvPr id="348" name="Google Shape;348;p14"/>
          <p:cNvSpPr/>
          <p:nvPr/>
        </p:nvSpPr>
        <p:spPr>
          <a:xfrm>
            <a:off x="1126453" y="3631687"/>
            <a:ext cx="3293148"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800" dirty="0">
                <a:solidFill>
                  <a:srgbClr val="595959"/>
                </a:solidFill>
                <a:latin typeface="Roboto Light"/>
                <a:ea typeface="Roboto Light"/>
                <a:cs typeface="Roboto Light"/>
                <a:sym typeface="Roboto Light"/>
              </a:rPr>
              <a:t>USING THE EBB TEMPLATE, THIS IS HOW THE EXAMPLE WOULD BE PLANNED OUT:</a:t>
            </a:r>
            <a:endParaRPr dirty="0"/>
          </a:p>
        </p:txBody>
      </p:sp>
      <p:sp>
        <p:nvSpPr>
          <p:cNvPr id="349" name="Google Shape;349;p14"/>
          <p:cNvSpPr/>
          <p:nvPr/>
        </p:nvSpPr>
        <p:spPr>
          <a:xfrm>
            <a:off x="5962102" y="1134971"/>
            <a:ext cx="4169450" cy="4588058"/>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pic>
        <p:nvPicPr>
          <p:cNvPr id="3" name="Picture 2" descr="Graphical user interface, application, table&#10;&#10;Description automatically generated">
            <a:extLst>
              <a:ext uri="{FF2B5EF4-FFF2-40B4-BE49-F238E27FC236}">
                <a16:creationId xmlns:a16="http://schemas.microsoft.com/office/drawing/2014/main" id="{4D42660F-EFDC-B045-8D5F-E83423A20D56}"/>
              </a:ext>
            </a:extLst>
          </p:cNvPr>
          <p:cNvPicPr>
            <a:picLocks noChangeAspect="1"/>
          </p:cNvPicPr>
          <p:nvPr/>
        </p:nvPicPr>
        <p:blipFill rotWithShape="1">
          <a:blip r:embed="rId3"/>
          <a:srcRect l="1967" t="11557" r="1245"/>
          <a:stretch/>
        </p:blipFill>
        <p:spPr>
          <a:xfrm>
            <a:off x="6014001" y="126371"/>
            <a:ext cx="4835649" cy="660525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CC71F8-E412-435E-8A8A-320697FF7C9D}"/>
              </a:ext>
            </a:extLst>
          </p:cNvPr>
          <p:cNvSpPr/>
          <p:nvPr/>
        </p:nvSpPr>
        <p:spPr>
          <a:xfrm>
            <a:off x="0" y="3265715"/>
            <a:ext cx="2090057" cy="2240690"/>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pic>
        <p:nvPicPr>
          <p:cNvPr id="18" name="Picture Placeholder 17">
            <a:extLst>
              <a:ext uri="{FF2B5EF4-FFF2-40B4-BE49-F238E27FC236}">
                <a16:creationId xmlns:a16="http://schemas.microsoft.com/office/drawing/2014/main" id="{6E678AE5-B42A-4F68-95CA-6123F831B64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3618" b="4820"/>
          <a:stretch/>
        </p:blipFill>
        <p:spPr>
          <a:xfrm>
            <a:off x="0" y="0"/>
            <a:ext cx="12192000" cy="2565400"/>
          </a:xfrm>
        </p:spPr>
      </p:pic>
      <p:sp>
        <p:nvSpPr>
          <p:cNvPr id="5" name="Rectangle 4">
            <a:extLst>
              <a:ext uri="{FF2B5EF4-FFF2-40B4-BE49-F238E27FC236}">
                <a16:creationId xmlns:a16="http://schemas.microsoft.com/office/drawing/2014/main" id="{8D61A451-4171-4EB8-8DED-6D9618CD9ABA}"/>
              </a:ext>
            </a:extLst>
          </p:cNvPr>
          <p:cNvSpPr/>
          <p:nvPr/>
        </p:nvSpPr>
        <p:spPr>
          <a:xfrm>
            <a:off x="0" y="1204686"/>
            <a:ext cx="12192000" cy="13607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01850CBD-EE35-43F6-875C-D41385B460D2}"/>
              </a:ext>
            </a:extLst>
          </p:cNvPr>
          <p:cNvSpPr/>
          <p:nvPr/>
        </p:nvSpPr>
        <p:spPr>
          <a:xfrm>
            <a:off x="1408134" y="1400829"/>
            <a:ext cx="9375732" cy="923330"/>
          </a:xfrm>
          <a:prstGeom prst="rect">
            <a:avLst/>
          </a:prstGeom>
        </p:spPr>
        <p:txBody>
          <a:bodyPr wrap="square">
            <a:spAutoFit/>
          </a:bodyPr>
          <a:lstStyle/>
          <a:p>
            <a:pPr algn="ctr"/>
            <a:r>
              <a:rPr lang="en-US" sz="5400" b="1" dirty="0">
                <a:solidFill>
                  <a:schemeClr val="tx1">
                    <a:lumMod val="75000"/>
                    <a:lumOff val="25000"/>
                  </a:schemeClr>
                </a:solidFill>
                <a:latin typeface="+mj-lt"/>
                <a:cs typeface="Segoe UI" panose="020B0502040204020203" pitchFamily="34" charset="0"/>
              </a:rPr>
              <a:t>BENEFITS OF HIRING EMPLOYEES</a:t>
            </a:r>
          </a:p>
        </p:txBody>
      </p:sp>
      <p:sp>
        <p:nvSpPr>
          <p:cNvPr id="9" name="Rounded Rectangle 3">
            <a:extLst>
              <a:ext uri="{FF2B5EF4-FFF2-40B4-BE49-F238E27FC236}">
                <a16:creationId xmlns:a16="http://schemas.microsoft.com/office/drawing/2014/main" id="{23AA95C2-6324-4C62-9C0E-33C46ED8F85F}"/>
              </a:ext>
            </a:extLst>
          </p:cNvPr>
          <p:cNvSpPr/>
          <p:nvPr/>
        </p:nvSpPr>
        <p:spPr>
          <a:xfrm>
            <a:off x="2682513" y="3077768"/>
            <a:ext cx="6826973" cy="3447105"/>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68E5B3FD-C9A5-CC4A-84AB-77F9D76A191D}"/>
              </a:ext>
            </a:extLst>
          </p:cNvPr>
          <p:cNvSpPr txBox="1"/>
          <p:nvPr/>
        </p:nvSpPr>
        <p:spPr>
          <a:xfrm>
            <a:off x="3082780" y="3268343"/>
            <a:ext cx="6029689" cy="39703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Greater control</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Builds loyalty</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Availability</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Consistency</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Good for team morale and culture</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ea typeface="Open Sans Light" panose="020B0306030504020204" pitchFamily="34" charset="0"/>
                <a:cs typeface="Hind Light" panose="02000000000000000000" pitchFamily="2" charset="0"/>
              </a:rPr>
              <a:t>Brand Credibility</a:t>
            </a:r>
          </a:p>
          <a:p>
            <a:pPr>
              <a:spcAft>
                <a:spcPts val="1200"/>
              </a:spcAft>
            </a:pPr>
            <a:endParaRPr lang="en-US" sz="2400" dirty="0">
              <a:solidFill>
                <a:schemeClr val="tx1">
                  <a:lumMod val="50000"/>
                  <a:lumOff val="50000"/>
                </a:schemeClr>
              </a:solidFill>
              <a:ea typeface="Open Sans Light" panose="020B0306030504020204" pitchFamily="34" charset="0"/>
              <a:cs typeface="Hind Light" panose="02000000000000000000" pitchFamily="2" charset="0"/>
            </a:endParaRPr>
          </a:p>
          <a:p>
            <a:endParaRPr lang="en-US" dirty="0"/>
          </a:p>
        </p:txBody>
      </p:sp>
    </p:spTree>
    <p:extLst>
      <p:ext uri="{BB962C8B-B14F-4D97-AF65-F5344CB8AC3E}">
        <p14:creationId xmlns:p14="http://schemas.microsoft.com/office/powerpoint/2010/main" val="2620955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person, holding&#10;&#10;Description automatically generated">
            <a:extLst>
              <a:ext uri="{FF2B5EF4-FFF2-40B4-BE49-F238E27FC236}">
                <a16:creationId xmlns:a16="http://schemas.microsoft.com/office/drawing/2014/main" id="{A8692F33-A3A3-B94D-99A9-68E7DB32EAC8}"/>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2401"/>
          <a:stretch/>
        </p:blipFill>
        <p:spPr>
          <a:xfrm>
            <a:off x="8324193" y="0"/>
            <a:ext cx="3867807" cy="6858000"/>
          </a:xfrm>
          <a:prstGeom prst="rect">
            <a:avLst/>
          </a:prstGeom>
        </p:spPr>
      </p:pic>
      <p:sp>
        <p:nvSpPr>
          <p:cNvPr id="19" name="Rectangle 18">
            <a:extLst>
              <a:ext uri="{FF2B5EF4-FFF2-40B4-BE49-F238E27FC236}">
                <a16:creationId xmlns:a16="http://schemas.microsoft.com/office/drawing/2014/main" id="{9138E1D8-3B03-4F73-925F-94BCF6778D20}"/>
              </a:ext>
            </a:extLst>
          </p:cNvPr>
          <p:cNvSpPr/>
          <p:nvPr/>
        </p:nvSpPr>
        <p:spPr>
          <a:xfrm>
            <a:off x="752555" y="2269806"/>
            <a:ext cx="7486372" cy="3676391"/>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ID" dirty="0">
              <a:latin typeface="+mj-lt"/>
            </a:endParaRPr>
          </a:p>
        </p:txBody>
      </p:sp>
      <p:sp>
        <p:nvSpPr>
          <p:cNvPr id="33" name="Rectangle 32">
            <a:extLst>
              <a:ext uri="{FF2B5EF4-FFF2-40B4-BE49-F238E27FC236}">
                <a16:creationId xmlns:a16="http://schemas.microsoft.com/office/drawing/2014/main" id="{EDE5A684-D68E-4154-99DC-C465CE654719}"/>
              </a:ext>
            </a:extLst>
          </p:cNvPr>
          <p:cNvSpPr/>
          <p:nvPr/>
        </p:nvSpPr>
        <p:spPr>
          <a:xfrm>
            <a:off x="8324193" y="1"/>
            <a:ext cx="1004831" cy="68579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3" name="Rectangle 2">
            <a:extLst>
              <a:ext uri="{FF2B5EF4-FFF2-40B4-BE49-F238E27FC236}">
                <a16:creationId xmlns:a16="http://schemas.microsoft.com/office/drawing/2014/main" id="{6F3786AF-726A-4698-B6E9-8CACDA96A76D}"/>
              </a:ext>
            </a:extLst>
          </p:cNvPr>
          <p:cNvSpPr/>
          <p:nvPr/>
        </p:nvSpPr>
        <p:spPr>
          <a:xfrm>
            <a:off x="893278" y="708033"/>
            <a:ext cx="7265255" cy="1200329"/>
          </a:xfrm>
          <a:prstGeom prst="rect">
            <a:avLst/>
          </a:prstGeom>
        </p:spPr>
        <p:txBody>
          <a:bodyPr wrap="square">
            <a:spAutoFit/>
          </a:bodyPr>
          <a:lstStyle/>
          <a:p>
            <a:r>
              <a:rPr lang="en-US" sz="3600" b="1" dirty="0">
                <a:solidFill>
                  <a:schemeClr val="tx1">
                    <a:lumMod val="75000"/>
                    <a:lumOff val="25000"/>
                  </a:schemeClr>
                </a:solidFill>
                <a:latin typeface="+mj-lt"/>
                <a:cs typeface="Segoe UI" panose="020B0502040204020203" pitchFamily="34" charset="0"/>
              </a:rPr>
              <a:t>WHEN DOES A CONTRACTOR BECOME AN EMPLOYEE?</a:t>
            </a:r>
          </a:p>
        </p:txBody>
      </p:sp>
      <p:sp>
        <p:nvSpPr>
          <p:cNvPr id="15" name="Rectangle 14">
            <a:extLst>
              <a:ext uri="{FF2B5EF4-FFF2-40B4-BE49-F238E27FC236}">
                <a16:creationId xmlns:a16="http://schemas.microsoft.com/office/drawing/2014/main" id="{0EB9B9E9-F0FA-4ACA-BE1E-60E4C6B259C3}"/>
              </a:ext>
            </a:extLst>
          </p:cNvPr>
          <p:cNvSpPr/>
          <p:nvPr/>
        </p:nvSpPr>
        <p:spPr>
          <a:xfrm>
            <a:off x="904272" y="2787663"/>
            <a:ext cx="7404055" cy="2882328"/>
          </a:xfrm>
          <a:prstGeom prst="rect">
            <a:avLst/>
          </a:prstGeom>
        </p:spPr>
        <p:txBody>
          <a:bodyPr wrap="square" anchor="t">
            <a:spAutoFit/>
          </a:bodyPr>
          <a:lstStyle/>
          <a:p>
            <a:pPr marL="342900" indent="-342900" fontAlgn="base">
              <a:buFont typeface="Arial" panose="020B0604020202020204" pitchFamily="34" charset="0"/>
              <a:buChar char="•"/>
            </a:pPr>
            <a:r>
              <a:rPr lang="en-GB" sz="2000" dirty="0">
                <a:solidFill>
                  <a:schemeClr val="bg1"/>
                </a:solidFill>
              </a:rPr>
              <a:t>You’re defining the hours they work</a:t>
            </a:r>
            <a:br>
              <a:rPr lang="en-GB" sz="2000" dirty="0">
                <a:solidFill>
                  <a:schemeClr val="bg1"/>
                </a:solidFill>
              </a:rPr>
            </a:br>
            <a:endParaRPr lang="en-GB" sz="2000" dirty="0">
              <a:solidFill>
                <a:schemeClr val="bg1"/>
              </a:solidFill>
            </a:endParaRPr>
          </a:p>
          <a:p>
            <a:pPr marL="285750" indent="-285750" fontAlgn="base">
              <a:buFont typeface="Arial" panose="020B0604020202020204" pitchFamily="34" charset="0"/>
              <a:buChar char="•"/>
            </a:pPr>
            <a:r>
              <a:rPr lang="en-GB" sz="2000" dirty="0">
                <a:solidFill>
                  <a:schemeClr val="bg1"/>
                </a:solidFill>
              </a:rPr>
              <a:t>They’re using your company’s equipment rather than their own</a:t>
            </a:r>
          </a:p>
          <a:p>
            <a:pPr marL="285750" indent="-285750" fontAlgn="base">
              <a:buFont typeface="Arial" panose="020B0604020202020204" pitchFamily="34" charset="0"/>
              <a:buChar char="•"/>
            </a:pPr>
            <a:endParaRPr lang="en-GB" sz="2000" dirty="0">
              <a:solidFill>
                <a:schemeClr val="bg1"/>
              </a:solidFill>
            </a:endParaRPr>
          </a:p>
          <a:p>
            <a:pPr marL="285750" indent="-285750" fontAlgn="base">
              <a:buFont typeface="Arial" panose="020B0604020202020204" pitchFamily="34" charset="0"/>
              <a:buChar char="•"/>
            </a:pPr>
            <a:r>
              <a:rPr lang="en-GB" sz="2000" dirty="0">
                <a:solidFill>
                  <a:schemeClr val="bg1"/>
                </a:solidFill>
              </a:rPr>
              <a:t>There’s no contract covering the work they’re currently carrying out</a:t>
            </a:r>
          </a:p>
          <a:p>
            <a:pPr marL="285750" indent="-285750" fontAlgn="base">
              <a:buFont typeface="Arial" panose="020B0604020202020204" pitchFamily="34" charset="0"/>
              <a:buChar char="•"/>
            </a:pPr>
            <a:endParaRPr lang="en-GB" sz="2000" dirty="0">
              <a:solidFill>
                <a:schemeClr val="bg1"/>
              </a:solidFill>
            </a:endParaRPr>
          </a:p>
          <a:p>
            <a:pPr marL="285750" indent="-285750" fontAlgn="base">
              <a:buFont typeface="Arial" panose="020B0604020202020204" pitchFamily="34" charset="0"/>
              <a:buChar char="•"/>
            </a:pPr>
            <a:r>
              <a:rPr lang="en-GB" sz="2000" dirty="0">
                <a:solidFill>
                  <a:schemeClr val="bg1"/>
                </a:solidFill>
              </a:rPr>
              <a:t>You’ve requested that they work solely for you</a:t>
            </a:r>
          </a:p>
          <a:p>
            <a:pPr>
              <a:lnSpc>
                <a:spcPct val="130000"/>
              </a:lnSpc>
              <a:spcAft>
                <a:spcPts val="1200"/>
              </a:spcAft>
            </a:pPr>
            <a:endParaRPr lang="en-US" b="1" dirty="0">
              <a:solidFill>
                <a:schemeClr val="bg1"/>
              </a:solidFill>
              <a:ea typeface="Open Sans Light" panose="020B0306030504020204" pitchFamily="34" charset="0"/>
              <a:cs typeface="Hind Light" panose="02000000000000000000" pitchFamily="2" charset="0"/>
            </a:endParaRPr>
          </a:p>
        </p:txBody>
      </p:sp>
      <p:sp>
        <p:nvSpPr>
          <p:cNvPr id="35" name="Rectangle 34">
            <a:extLst>
              <a:ext uri="{FF2B5EF4-FFF2-40B4-BE49-F238E27FC236}">
                <a16:creationId xmlns:a16="http://schemas.microsoft.com/office/drawing/2014/main" id="{23A8CE04-FB86-43D2-97E6-4E1FDDBA0526}"/>
              </a:ext>
            </a:extLst>
          </p:cNvPr>
          <p:cNvSpPr/>
          <p:nvPr/>
        </p:nvSpPr>
        <p:spPr>
          <a:xfrm>
            <a:off x="0" y="3276"/>
            <a:ext cx="2366784" cy="704757"/>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Tree>
    <p:extLst>
      <p:ext uri="{BB962C8B-B14F-4D97-AF65-F5344CB8AC3E}">
        <p14:creationId xmlns:p14="http://schemas.microsoft.com/office/powerpoint/2010/main" val="2894844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6D3900-A1F7-4801-AFE8-815AA1C83F9C}"/>
              </a:ext>
            </a:extLst>
          </p:cNvPr>
          <p:cNvSpPr/>
          <p:nvPr/>
        </p:nvSpPr>
        <p:spPr>
          <a:xfrm>
            <a:off x="-2" y="0"/>
            <a:ext cx="12192000" cy="3140216"/>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12" name="Rectangle 11">
            <a:extLst>
              <a:ext uri="{FF2B5EF4-FFF2-40B4-BE49-F238E27FC236}">
                <a16:creationId xmlns:a16="http://schemas.microsoft.com/office/drawing/2014/main" id="{1A6A639B-7992-45E4-A005-86AE0211EDD6}"/>
              </a:ext>
            </a:extLst>
          </p:cNvPr>
          <p:cNvSpPr/>
          <p:nvPr/>
        </p:nvSpPr>
        <p:spPr>
          <a:xfrm>
            <a:off x="1654363" y="800053"/>
            <a:ext cx="8822570" cy="923330"/>
          </a:xfrm>
          <a:prstGeom prst="rect">
            <a:avLst/>
          </a:prstGeom>
        </p:spPr>
        <p:txBody>
          <a:bodyPr wrap="square">
            <a:spAutoFit/>
          </a:bodyPr>
          <a:lstStyle/>
          <a:p>
            <a:pPr algn="ctr"/>
            <a:r>
              <a:rPr lang="en-US" sz="5400" b="1" dirty="0">
                <a:solidFill>
                  <a:schemeClr val="tx1">
                    <a:lumMod val="75000"/>
                    <a:lumOff val="25000"/>
                  </a:schemeClr>
                </a:solidFill>
                <a:latin typeface="+mj-lt"/>
                <a:cs typeface="Segoe UI" panose="020B0502040204020203" pitchFamily="34" charset="0"/>
              </a:rPr>
              <a:t>WHY DOES IT MATTER?</a:t>
            </a:r>
          </a:p>
        </p:txBody>
      </p:sp>
      <p:sp>
        <p:nvSpPr>
          <p:cNvPr id="10" name="Rounded Rectangle 3">
            <a:extLst>
              <a:ext uri="{FF2B5EF4-FFF2-40B4-BE49-F238E27FC236}">
                <a16:creationId xmlns:a16="http://schemas.microsoft.com/office/drawing/2014/main" id="{11F6411B-1DBF-4CAB-A804-191DB2CB064C}"/>
              </a:ext>
            </a:extLst>
          </p:cNvPr>
          <p:cNvSpPr/>
          <p:nvPr/>
        </p:nvSpPr>
        <p:spPr>
          <a:xfrm>
            <a:off x="2926093" y="2786417"/>
            <a:ext cx="6279111" cy="2810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72855571-ED80-4E8E-A276-7A3ABB15E3CA}"/>
              </a:ext>
            </a:extLst>
          </p:cNvPr>
          <p:cNvSpPr/>
          <p:nvPr/>
        </p:nvSpPr>
        <p:spPr>
          <a:xfrm>
            <a:off x="3160667" y="3324151"/>
            <a:ext cx="5870663" cy="1102674"/>
          </a:xfrm>
          <a:prstGeom prst="rect">
            <a:avLst/>
          </a:prstGeom>
        </p:spPr>
        <p:txBody>
          <a:bodyPr wrap="square" anchor="t">
            <a:spAutoFit/>
          </a:bodyPr>
          <a:lstStyle/>
          <a:p>
            <a:pPr algn="ctr">
              <a:lnSpc>
                <a:spcPct val="120000"/>
              </a:lnSpc>
              <a:spcAft>
                <a:spcPts val="400"/>
              </a:spcAft>
              <a:buClr>
                <a:schemeClr val="accent1"/>
              </a:buClr>
            </a:pPr>
            <a:r>
              <a:rPr lang="en-US" b="1" dirty="0">
                <a:solidFill>
                  <a:schemeClr val="tx1">
                    <a:lumMod val="65000"/>
                    <a:lumOff val="35000"/>
                  </a:schemeClr>
                </a:solidFill>
                <a:ea typeface="Open Sans Light" panose="020B0306030504020204" pitchFamily="34" charset="0"/>
                <a:cs typeface="Hind Light" panose="02000000000000000000" pitchFamily="2" charset="0"/>
              </a:rPr>
              <a:t>While it might be easy to differentiate between sub-contractors and employees as a small business working project by project, as you grow it will get more difficult and you don’t want to get caught up in disputes with HMRC down the line.</a:t>
            </a:r>
          </a:p>
        </p:txBody>
      </p:sp>
    </p:spTree>
    <p:extLst>
      <p:ext uri="{BB962C8B-B14F-4D97-AF65-F5344CB8AC3E}">
        <p14:creationId xmlns:p14="http://schemas.microsoft.com/office/powerpoint/2010/main" val="1598590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6483D91C-95DE-4AA2-A95A-F1A8E3A1029C}"/>
              </a:ext>
            </a:extLst>
          </p:cNvPr>
          <p:cNvSpPr/>
          <p:nvPr/>
        </p:nvSpPr>
        <p:spPr>
          <a:xfrm>
            <a:off x="-1" y="3411768"/>
            <a:ext cx="12191999" cy="92299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086F997C-FBF4-42E6-BF01-DE1B2C4D0AB7}"/>
              </a:ext>
            </a:extLst>
          </p:cNvPr>
          <p:cNvSpPr/>
          <p:nvPr/>
        </p:nvSpPr>
        <p:spPr>
          <a:xfrm>
            <a:off x="-2" y="1048118"/>
            <a:ext cx="12192000" cy="15222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8D05A041-68C7-44F5-B5A7-A77A87DE8B91}"/>
              </a:ext>
            </a:extLst>
          </p:cNvPr>
          <p:cNvSpPr/>
          <p:nvPr/>
        </p:nvSpPr>
        <p:spPr>
          <a:xfrm>
            <a:off x="1612829" y="1721395"/>
            <a:ext cx="8839198" cy="923330"/>
          </a:xfrm>
          <a:prstGeom prst="rect">
            <a:avLst/>
          </a:prstGeom>
        </p:spPr>
        <p:txBody>
          <a:bodyPr wrap="square">
            <a:spAutoFit/>
          </a:bodyPr>
          <a:lstStyle/>
          <a:p>
            <a:pPr algn="ctr"/>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FORMALITIES</a:t>
            </a:r>
          </a:p>
        </p:txBody>
      </p:sp>
      <p:sp>
        <p:nvSpPr>
          <p:cNvPr id="12" name="Rounded Rectangle 3">
            <a:extLst>
              <a:ext uri="{FF2B5EF4-FFF2-40B4-BE49-F238E27FC236}">
                <a16:creationId xmlns:a16="http://schemas.microsoft.com/office/drawing/2014/main" id="{8EC7CE6B-F74B-4C35-ACEF-1F9D48005987}"/>
              </a:ext>
            </a:extLst>
          </p:cNvPr>
          <p:cNvSpPr/>
          <p:nvPr/>
        </p:nvSpPr>
        <p:spPr>
          <a:xfrm>
            <a:off x="797619" y="2788775"/>
            <a:ext cx="2448729" cy="2168979"/>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3">
            <a:extLst>
              <a:ext uri="{FF2B5EF4-FFF2-40B4-BE49-F238E27FC236}">
                <a16:creationId xmlns:a16="http://schemas.microsoft.com/office/drawing/2014/main" id="{A287207F-E032-4C7A-86EA-810B9CE2A170}"/>
              </a:ext>
            </a:extLst>
          </p:cNvPr>
          <p:cNvSpPr/>
          <p:nvPr/>
        </p:nvSpPr>
        <p:spPr>
          <a:xfrm>
            <a:off x="3373492" y="2788775"/>
            <a:ext cx="2448729" cy="2168979"/>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ounded Rectangle 3">
            <a:extLst>
              <a:ext uri="{FF2B5EF4-FFF2-40B4-BE49-F238E27FC236}">
                <a16:creationId xmlns:a16="http://schemas.microsoft.com/office/drawing/2014/main" id="{B9361E05-FF18-4CD3-9FC0-2FAFD01B23CE}"/>
              </a:ext>
            </a:extLst>
          </p:cNvPr>
          <p:cNvSpPr/>
          <p:nvPr/>
        </p:nvSpPr>
        <p:spPr>
          <a:xfrm>
            <a:off x="5949366" y="2788775"/>
            <a:ext cx="2448729" cy="2168979"/>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179D18B0-2D16-4C93-A5B7-41F114A354A6}"/>
              </a:ext>
            </a:extLst>
          </p:cNvPr>
          <p:cNvSpPr/>
          <p:nvPr/>
        </p:nvSpPr>
        <p:spPr>
          <a:xfrm>
            <a:off x="8525239" y="2788775"/>
            <a:ext cx="2448729" cy="2168979"/>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5921192E-4B62-406F-9E7F-3A7F72CEDD27}"/>
              </a:ext>
            </a:extLst>
          </p:cNvPr>
          <p:cNvSpPr/>
          <p:nvPr/>
        </p:nvSpPr>
        <p:spPr>
          <a:xfrm>
            <a:off x="1024356" y="3681416"/>
            <a:ext cx="2013462" cy="383695"/>
          </a:xfrm>
          <a:prstGeom prst="rect">
            <a:avLst/>
          </a:prstGeom>
        </p:spPr>
        <p:txBody>
          <a:bodyPr wrap="square" anchor="ctr">
            <a:spAutoFit/>
          </a:bodyPr>
          <a:lstStyle/>
          <a:p>
            <a:pPr algn="ctr">
              <a:lnSpc>
                <a:spcPct val="130000"/>
              </a:lnSpc>
              <a:spcAft>
                <a:spcPts val="1200"/>
              </a:spcAft>
            </a:pPr>
            <a:r>
              <a:rPr lang="en-US" sz="1600"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13.8% Employers NI</a:t>
            </a:r>
          </a:p>
        </p:txBody>
      </p:sp>
      <p:sp>
        <p:nvSpPr>
          <p:cNvPr id="21" name="Rectangle 20">
            <a:extLst>
              <a:ext uri="{FF2B5EF4-FFF2-40B4-BE49-F238E27FC236}">
                <a16:creationId xmlns:a16="http://schemas.microsoft.com/office/drawing/2014/main" id="{BAC66535-3D51-4F84-94B1-C536714C13DC}"/>
              </a:ext>
            </a:extLst>
          </p:cNvPr>
          <p:cNvSpPr/>
          <p:nvPr/>
        </p:nvSpPr>
        <p:spPr>
          <a:xfrm>
            <a:off x="3591125" y="3521373"/>
            <a:ext cx="2013462" cy="703782"/>
          </a:xfrm>
          <a:prstGeom prst="rect">
            <a:avLst/>
          </a:prstGeom>
        </p:spPr>
        <p:txBody>
          <a:bodyPr wrap="square" anchor="ctr">
            <a:spAutoFit/>
          </a:bodyPr>
          <a:lstStyle/>
          <a:p>
            <a:pPr algn="ctr">
              <a:lnSpc>
                <a:spcPct val="130000"/>
              </a:lnSpc>
              <a:spcAft>
                <a:spcPts val="1200"/>
              </a:spcAft>
            </a:pPr>
            <a:r>
              <a:rPr lang="en-US" sz="1600"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PAYE Tax Bill Monthly</a:t>
            </a:r>
          </a:p>
        </p:txBody>
      </p:sp>
      <p:sp>
        <p:nvSpPr>
          <p:cNvPr id="22" name="Rectangle 21">
            <a:extLst>
              <a:ext uri="{FF2B5EF4-FFF2-40B4-BE49-F238E27FC236}">
                <a16:creationId xmlns:a16="http://schemas.microsoft.com/office/drawing/2014/main" id="{0301A7AE-2418-4A61-8AA9-9BEE12F27A63}"/>
              </a:ext>
            </a:extLst>
          </p:cNvPr>
          <p:cNvSpPr/>
          <p:nvPr/>
        </p:nvSpPr>
        <p:spPr>
          <a:xfrm>
            <a:off x="6166999" y="3681416"/>
            <a:ext cx="2013462" cy="383695"/>
          </a:xfrm>
          <a:prstGeom prst="rect">
            <a:avLst/>
          </a:prstGeom>
        </p:spPr>
        <p:txBody>
          <a:bodyPr wrap="square" anchor="ctr">
            <a:spAutoFit/>
          </a:bodyPr>
          <a:lstStyle/>
          <a:p>
            <a:pPr algn="ctr">
              <a:lnSpc>
                <a:spcPct val="130000"/>
              </a:lnSpc>
              <a:spcAft>
                <a:spcPts val="1200"/>
              </a:spcAft>
            </a:pPr>
            <a:r>
              <a:rPr lang="en-US" sz="1600"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Employee Contract</a:t>
            </a:r>
          </a:p>
        </p:txBody>
      </p:sp>
      <p:sp>
        <p:nvSpPr>
          <p:cNvPr id="23" name="Rectangle 22">
            <a:extLst>
              <a:ext uri="{FF2B5EF4-FFF2-40B4-BE49-F238E27FC236}">
                <a16:creationId xmlns:a16="http://schemas.microsoft.com/office/drawing/2014/main" id="{34D99C2E-8D86-4E52-B9CD-921E40358ABC}"/>
              </a:ext>
            </a:extLst>
          </p:cNvPr>
          <p:cNvSpPr/>
          <p:nvPr/>
        </p:nvSpPr>
        <p:spPr>
          <a:xfrm>
            <a:off x="8832705" y="3521373"/>
            <a:ext cx="1815588" cy="703782"/>
          </a:xfrm>
          <a:prstGeom prst="rect">
            <a:avLst/>
          </a:prstGeom>
        </p:spPr>
        <p:txBody>
          <a:bodyPr wrap="square" anchor="ctr">
            <a:spAutoFit/>
          </a:bodyPr>
          <a:lstStyle/>
          <a:p>
            <a:pPr algn="ctr">
              <a:lnSpc>
                <a:spcPct val="130000"/>
              </a:lnSpc>
              <a:spcAft>
                <a:spcPts val="1200"/>
              </a:spcAft>
            </a:pPr>
            <a:r>
              <a:rPr lang="en-US" sz="1600" dirty="0">
                <a:solidFill>
                  <a:schemeClr val="tx1">
                    <a:lumMod val="65000"/>
                    <a:lumOff val="35000"/>
                  </a:schemeClr>
                </a:solidFill>
                <a:latin typeface="Roboto" panose="02000000000000000000" pitchFamily="2" charset="0"/>
                <a:ea typeface="Roboto" panose="02000000000000000000" pitchFamily="2" charset="0"/>
                <a:cs typeface="Hind Light" panose="02000000000000000000" pitchFamily="2" charset="0"/>
              </a:rPr>
              <a:t>Employee Handbook</a:t>
            </a:r>
          </a:p>
        </p:txBody>
      </p:sp>
    </p:spTree>
    <p:extLst>
      <p:ext uri="{BB962C8B-B14F-4D97-AF65-F5344CB8AC3E}">
        <p14:creationId xmlns:p14="http://schemas.microsoft.com/office/powerpoint/2010/main" val="3790254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1"/>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3521953" cy="3154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07</a:t>
            </a:r>
            <a:endParaRPr dirty="0">
              <a:solidFill>
                <a:srgbClr val="DFBD41"/>
              </a:solidFill>
            </a:endParaRPr>
          </a:p>
        </p:txBody>
      </p:sp>
      <p:sp>
        <p:nvSpPr>
          <p:cNvPr id="280" name="Google Shape;280;p10"/>
          <p:cNvSpPr/>
          <p:nvPr/>
        </p:nvSpPr>
        <p:spPr>
          <a:xfrm>
            <a:off x="1105932" y="3127622"/>
            <a:ext cx="433074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INFRASTRUCTURE BUILDING</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SEVEN</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3465275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119588-77B7-4390-A9C8-56D8E24CE85C}"/>
              </a:ext>
            </a:extLst>
          </p:cNvPr>
          <p:cNvSpPr/>
          <p:nvPr/>
        </p:nvSpPr>
        <p:spPr>
          <a:xfrm flipH="1">
            <a:off x="-3" y="0"/>
            <a:ext cx="1562101" cy="2781300"/>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9" name="Rectangle 8">
            <a:extLst>
              <a:ext uri="{FF2B5EF4-FFF2-40B4-BE49-F238E27FC236}">
                <a16:creationId xmlns:a16="http://schemas.microsoft.com/office/drawing/2014/main" id="{6F7B3037-5258-4043-B988-27215E9BF012}"/>
              </a:ext>
            </a:extLst>
          </p:cNvPr>
          <p:cNvSpPr/>
          <p:nvPr/>
        </p:nvSpPr>
        <p:spPr>
          <a:xfrm>
            <a:off x="0" y="2915256"/>
            <a:ext cx="12192000" cy="2875944"/>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grpSp>
        <p:nvGrpSpPr>
          <p:cNvPr id="12" name="Group 11">
            <a:extLst>
              <a:ext uri="{FF2B5EF4-FFF2-40B4-BE49-F238E27FC236}">
                <a16:creationId xmlns:a16="http://schemas.microsoft.com/office/drawing/2014/main" id="{84932266-549C-4B6D-9320-AD6D44317E4D}"/>
              </a:ext>
            </a:extLst>
          </p:cNvPr>
          <p:cNvGrpSpPr/>
          <p:nvPr/>
        </p:nvGrpSpPr>
        <p:grpSpPr>
          <a:xfrm>
            <a:off x="1005224" y="871293"/>
            <a:ext cx="4464000" cy="4464000"/>
            <a:chOff x="946260" y="960564"/>
            <a:chExt cx="4464000" cy="4464000"/>
          </a:xfrm>
        </p:grpSpPr>
        <p:sp>
          <p:nvSpPr>
            <p:cNvPr id="5" name="Rounded Rectangle 3">
              <a:extLst>
                <a:ext uri="{FF2B5EF4-FFF2-40B4-BE49-F238E27FC236}">
                  <a16:creationId xmlns:a16="http://schemas.microsoft.com/office/drawing/2014/main" id="{9802DC2B-74F8-4830-BB64-28218E385F49}"/>
                </a:ext>
              </a:extLst>
            </p:cNvPr>
            <p:cNvSpPr/>
            <p:nvPr/>
          </p:nvSpPr>
          <p:spPr>
            <a:xfrm>
              <a:off x="946260" y="960564"/>
              <a:ext cx="4464000" cy="446400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Google Shape;309;p38">
              <a:extLst>
                <a:ext uri="{FF2B5EF4-FFF2-40B4-BE49-F238E27FC236}">
                  <a16:creationId xmlns:a16="http://schemas.microsoft.com/office/drawing/2014/main" id="{4282F00F-FF8F-4B94-8623-6EAA67D5DF0F}"/>
                </a:ext>
              </a:extLst>
            </p:cNvPr>
            <p:cNvPicPr preferRelativeResize="0"/>
            <p:nvPr/>
          </p:nvPicPr>
          <p:blipFill>
            <a:blip r:embed="rId2">
              <a:alphaModFix/>
            </a:blip>
            <a:stretch>
              <a:fillRect/>
            </a:stretch>
          </p:blipFill>
          <p:spPr>
            <a:xfrm>
              <a:off x="1272482" y="1286788"/>
              <a:ext cx="3811556" cy="3811552"/>
            </a:xfrm>
            <a:prstGeom prst="rect">
              <a:avLst/>
            </a:prstGeom>
            <a:noFill/>
            <a:ln>
              <a:noFill/>
            </a:ln>
          </p:spPr>
        </p:pic>
      </p:grpSp>
      <p:sp>
        <p:nvSpPr>
          <p:cNvPr id="11" name="Rectangle 10">
            <a:extLst>
              <a:ext uri="{FF2B5EF4-FFF2-40B4-BE49-F238E27FC236}">
                <a16:creationId xmlns:a16="http://schemas.microsoft.com/office/drawing/2014/main" id="{F13D8A1E-67E0-4449-9938-62AD94D6C81E}"/>
              </a:ext>
            </a:extLst>
          </p:cNvPr>
          <p:cNvSpPr/>
          <p:nvPr/>
        </p:nvSpPr>
        <p:spPr>
          <a:xfrm>
            <a:off x="5788397" y="1435059"/>
            <a:ext cx="4729754" cy="1200329"/>
          </a:xfrm>
          <a:prstGeom prst="rect">
            <a:avLst/>
          </a:prstGeom>
        </p:spPr>
        <p:txBody>
          <a:bodyPr wrap="square">
            <a:spAutoFit/>
          </a:bodyPr>
          <a:lstStyle/>
          <a:p>
            <a:r>
              <a:rPr lang="en-US" sz="3600" b="1" dirty="0">
                <a:solidFill>
                  <a:schemeClr val="tx1">
                    <a:lumMod val="75000"/>
                    <a:lumOff val="25000"/>
                  </a:schemeClr>
                </a:solidFill>
                <a:latin typeface="+mj-lt"/>
                <a:cs typeface="Segoe UI" panose="020B0502040204020203" pitchFamily="34" charset="0"/>
              </a:rPr>
              <a:t>CREATING INFRASTRUCTURE</a:t>
            </a:r>
          </a:p>
        </p:txBody>
      </p:sp>
      <p:grpSp>
        <p:nvGrpSpPr>
          <p:cNvPr id="19" name="Group 18">
            <a:extLst>
              <a:ext uri="{FF2B5EF4-FFF2-40B4-BE49-F238E27FC236}">
                <a16:creationId xmlns:a16="http://schemas.microsoft.com/office/drawing/2014/main" id="{FD411978-65E9-488A-BEF0-3B50AB01C262}"/>
              </a:ext>
            </a:extLst>
          </p:cNvPr>
          <p:cNvGrpSpPr/>
          <p:nvPr/>
        </p:nvGrpSpPr>
        <p:grpSpPr>
          <a:xfrm>
            <a:off x="5968182" y="3423847"/>
            <a:ext cx="4729754" cy="1911446"/>
            <a:chOff x="5720532" y="2969280"/>
            <a:chExt cx="4729754" cy="1911446"/>
          </a:xfrm>
        </p:grpSpPr>
        <p:sp>
          <p:nvSpPr>
            <p:cNvPr id="13" name="Rectangle 12">
              <a:extLst>
                <a:ext uri="{FF2B5EF4-FFF2-40B4-BE49-F238E27FC236}">
                  <a16:creationId xmlns:a16="http://schemas.microsoft.com/office/drawing/2014/main" id="{0A4B5DD7-922A-496C-BD69-171B91A4038F}"/>
                </a:ext>
              </a:extLst>
            </p:cNvPr>
            <p:cNvSpPr/>
            <p:nvPr/>
          </p:nvSpPr>
          <p:spPr>
            <a:xfrm>
              <a:off x="5720532" y="2969280"/>
              <a:ext cx="4729754" cy="378565"/>
            </a:xfrm>
            <a:prstGeom prst="rect">
              <a:avLst/>
            </a:prstGeom>
          </p:spPr>
          <p:txBody>
            <a:bodyPr wrap="square" anchor="ctr">
              <a:spAutoFit/>
            </a:bodyPr>
            <a:lstStyle/>
            <a:p>
              <a:pPr>
                <a:lnSpc>
                  <a:spcPct val="110000"/>
                </a:lnSpc>
              </a:pPr>
              <a:r>
                <a:rPr lang="en-US" dirty="0">
                  <a:solidFill>
                    <a:schemeClr val="bg1"/>
                  </a:solidFill>
                  <a:ea typeface="Open Sans Light" panose="020B0306030504020204" pitchFamily="34" charset="0"/>
                  <a:cs typeface="Hind Light" panose="02000000000000000000" pitchFamily="2" charset="0"/>
                </a:rPr>
                <a:t>IDENTIFY CORE ACTIVITIES</a:t>
              </a:r>
            </a:p>
          </p:txBody>
        </p:sp>
        <p:sp>
          <p:nvSpPr>
            <p:cNvPr id="14" name="Rectangle 13">
              <a:extLst>
                <a:ext uri="{FF2B5EF4-FFF2-40B4-BE49-F238E27FC236}">
                  <a16:creationId xmlns:a16="http://schemas.microsoft.com/office/drawing/2014/main" id="{5AED49EE-7DEA-4132-9FBA-61F5152B6C69}"/>
                </a:ext>
              </a:extLst>
            </p:cNvPr>
            <p:cNvSpPr/>
            <p:nvPr/>
          </p:nvSpPr>
          <p:spPr>
            <a:xfrm>
              <a:off x="5720532" y="3811895"/>
              <a:ext cx="4613639" cy="378565"/>
            </a:xfrm>
            <a:prstGeom prst="rect">
              <a:avLst/>
            </a:prstGeom>
          </p:spPr>
          <p:txBody>
            <a:bodyPr wrap="square" anchor="ctr">
              <a:spAutoFit/>
            </a:bodyPr>
            <a:lstStyle/>
            <a:p>
              <a:pPr>
                <a:lnSpc>
                  <a:spcPct val="110000"/>
                </a:lnSpc>
              </a:pPr>
              <a:r>
                <a:rPr lang="en-US" dirty="0">
                  <a:solidFill>
                    <a:schemeClr val="bg1"/>
                  </a:solidFill>
                  <a:ea typeface="Open Sans Light" panose="020B0306030504020204" pitchFamily="34" charset="0"/>
                  <a:cs typeface="Hind Light" panose="02000000000000000000" pitchFamily="2" charset="0"/>
                </a:rPr>
                <a:t>ORGANISE EMPLOYEES AND RESOURCES</a:t>
              </a:r>
            </a:p>
          </p:txBody>
        </p:sp>
        <p:sp>
          <p:nvSpPr>
            <p:cNvPr id="15" name="Rectangle 14">
              <a:extLst>
                <a:ext uri="{FF2B5EF4-FFF2-40B4-BE49-F238E27FC236}">
                  <a16:creationId xmlns:a16="http://schemas.microsoft.com/office/drawing/2014/main" id="{5ED77A9E-082E-418C-92E3-73E787F9C8DE}"/>
                </a:ext>
              </a:extLst>
            </p:cNvPr>
            <p:cNvSpPr/>
            <p:nvPr/>
          </p:nvSpPr>
          <p:spPr>
            <a:xfrm>
              <a:off x="5720532" y="4502161"/>
              <a:ext cx="4613639" cy="378565"/>
            </a:xfrm>
            <a:prstGeom prst="rect">
              <a:avLst/>
            </a:prstGeom>
          </p:spPr>
          <p:txBody>
            <a:bodyPr wrap="square" anchor="ctr">
              <a:spAutoFit/>
            </a:bodyPr>
            <a:lstStyle/>
            <a:p>
              <a:pPr>
                <a:lnSpc>
                  <a:spcPct val="110000"/>
                </a:lnSpc>
              </a:pPr>
              <a:r>
                <a:rPr lang="en-US" dirty="0">
                  <a:solidFill>
                    <a:schemeClr val="bg1"/>
                  </a:solidFill>
                  <a:ea typeface="Open Sans Light" panose="020B0306030504020204" pitchFamily="34" charset="0"/>
                  <a:cs typeface="Hind Light" panose="02000000000000000000" pitchFamily="2" charset="0"/>
                </a:rPr>
                <a:t>PLAN FOR GROWTH</a:t>
              </a:r>
            </a:p>
          </p:txBody>
        </p:sp>
        <p:grpSp>
          <p:nvGrpSpPr>
            <p:cNvPr id="18" name="Group 17">
              <a:extLst>
                <a:ext uri="{FF2B5EF4-FFF2-40B4-BE49-F238E27FC236}">
                  <a16:creationId xmlns:a16="http://schemas.microsoft.com/office/drawing/2014/main" id="{ECAB8C31-FFC6-4156-9BE8-64A40A6656E9}"/>
                </a:ext>
              </a:extLst>
            </p:cNvPr>
            <p:cNvGrpSpPr/>
            <p:nvPr/>
          </p:nvGrpSpPr>
          <p:grpSpPr>
            <a:xfrm>
              <a:off x="5806502" y="3656045"/>
              <a:ext cx="4463999" cy="690265"/>
              <a:chOff x="5806503" y="3656045"/>
              <a:chExt cx="3888000" cy="690265"/>
            </a:xfrm>
          </p:grpSpPr>
          <p:cxnSp>
            <p:nvCxnSpPr>
              <p:cNvPr id="16" name="Straight Connector 15">
                <a:extLst>
                  <a:ext uri="{FF2B5EF4-FFF2-40B4-BE49-F238E27FC236}">
                    <a16:creationId xmlns:a16="http://schemas.microsoft.com/office/drawing/2014/main" id="{A105B435-520C-49DA-A9AF-592169BFA847}"/>
                  </a:ext>
                </a:extLst>
              </p:cNvPr>
              <p:cNvCxnSpPr>
                <a:cxnSpLocks/>
              </p:cNvCxnSpPr>
              <p:nvPr/>
            </p:nvCxnSpPr>
            <p:spPr>
              <a:xfrm>
                <a:off x="5806503" y="3656045"/>
                <a:ext cx="3888000" cy="0"/>
              </a:xfrm>
              <a:prstGeom prst="line">
                <a:avLst/>
              </a:prstGeom>
              <a:ln w="9525">
                <a:solidFill>
                  <a:schemeClr val="bg1">
                    <a:alpha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65D6-B2FB-44C9-B2D6-8693E6BE63C4}"/>
                  </a:ext>
                </a:extLst>
              </p:cNvPr>
              <p:cNvCxnSpPr>
                <a:cxnSpLocks/>
              </p:cNvCxnSpPr>
              <p:nvPr/>
            </p:nvCxnSpPr>
            <p:spPr>
              <a:xfrm>
                <a:off x="5806503" y="4346310"/>
                <a:ext cx="3888000" cy="0"/>
              </a:xfrm>
              <a:prstGeom prst="line">
                <a:avLst/>
              </a:prstGeom>
              <a:ln w="9525">
                <a:solidFill>
                  <a:schemeClr val="bg1">
                    <a:alpha val="60000"/>
                  </a:schemeClr>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63254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374852" y="8759"/>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rgbClr val="0070C0"/>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110309" y="1858894"/>
            <a:ext cx="4417099" cy="2585323"/>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HOW TO CREATE AN ORG CHART</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512766" y="1397504"/>
              <a:ext cx="2636207"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IDENTIFY FUNCTIONS</a:t>
              </a:r>
            </a:p>
          </p:txBody>
        </p:sp>
        <p:sp>
          <p:nvSpPr>
            <p:cNvPr id="20" name="Rectangle 19">
              <a:extLst>
                <a:ext uri="{FF2B5EF4-FFF2-40B4-BE49-F238E27FC236}">
                  <a16:creationId xmlns:a16="http://schemas.microsoft.com/office/drawing/2014/main" id="{4DF0AB79-E86E-4117-BCCF-D042C1754B61}"/>
                </a:ext>
              </a:extLst>
            </p:cNvPr>
            <p:cNvSpPr/>
            <p:nvPr/>
          </p:nvSpPr>
          <p:spPr>
            <a:xfrm>
              <a:off x="7522231" y="2558318"/>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IDENTIFY KEY ROLES</a:t>
              </a:r>
            </a:p>
          </p:txBody>
        </p:sp>
        <p:sp>
          <p:nvSpPr>
            <p:cNvPr id="21" name="Rectangle 20">
              <a:extLst>
                <a:ext uri="{FF2B5EF4-FFF2-40B4-BE49-F238E27FC236}">
                  <a16:creationId xmlns:a16="http://schemas.microsoft.com/office/drawing/2014/main" id="{82CCA0D8-1B17-45A9-9709-2B4AFC5FD58B}"/>
                </a:ext>
              </a:extLst>
            </p:cNvPr>
            <p:cNvSpPr/>
            <p:nvPr/>
          </p:nvSpPr>
          <p:spPr>
            <a:xfrm>
              <a:off x="7522231" y="3734068"/>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THINK 1 YEAR AHEAD</a:t>
              </a:r>
            </a:p>
          </p:txBody>
        </p:sp>
        <p:sp>
          <p:nvSpPr>
            <p:cNvPr id="22" name="Rectangle 21">
              <a:extLst>
                <a:ext uri="{FF2B5EF4-FFF2-40B4-BE49-F238E27FC236}">
                  <a16:creationId xmlns:a16="http://schemas.microsoft.com/office/drawing/2014/main" id="{C008EB4C-477D-443A-91A8-8EF8A195218C}"/>
                </a:ext>
              </a:extLst>
            </p:cNvPr>
            <p:cNvSpPr/>
            <p:nvPr/>
          </p:nvSpPr>
          <p:spPr>
            <a:xfrm>
              <a:off x="7534360" y="4701806"/>
              <a:ext cx="2952581" cy="854888"/>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INDIVIDUAL CAN HAVE MULTIPLE ROLES</a:t>
              </a:r>
            </a:p>
          </p:txBody>
        </p:sp>
      </p:grpSp>
    </p:spTree>
    <p:extLst>
      <p:ext uri="{BB962C8B-B14F-4D97-AF65-F5344CB8AC3E}">
        <p14:creationId xmlns:p14="http://schemas.microsoft.com/office/powerpoint/2010/main" val="940080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0E41995-3F12-4CCC-9C92-40C9933E3731}"/>
              </a:ext>
            </a:extLst>
          </p:cNvPr>
          <p:cNvSpPr/>
          <p:nvPr/>
        </p:nvSpPr>
        <p:spPr>
          <a:xfrm>
            <a:off x="0" y="0"/>
            <a:ext cx="12192000" cy="3429000"/>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1B4BEF49-7949-4E14-99E9-5AC831A7BFA1}"/>
              </a:ext>
            </a:extLst>
          </p:cNvPr>
          <p:cNvSpPr/>
          <p:nvPr/>
        </p:nvSpPr>
        <p:spPr>
          <a:xfrm>
            <a:off x="1408387" y="843433"/>
            <a:ext cx="9375226" cy="1754326"/>
          </a:xfrm>
          <a:prstGeom prst="rect">
            <a:avLst/>
          </a:prstGeom>
        </p:spPr>
        <p:txBody>
          <a:bodyPr wrap="square">
            <a:spAutoFit/>
          </a:bodyPr>
          <a:lstStyle/>
          <a:p>
            <a:pPr algn="ctr"/>
            <a:r>
              <a:rPr lang="en-US" sz="5400" b="1" dirty="0">
                <a:solidFill>
                  <a:schemeClr val="bg1"/>
                </a:solidFill>
                <a:latin typeface="Roboto" panose="02000000000000000000" pitchFamily="2" charset="0"/>
                <a:ea typeface="Roboto" panose="02000000000000000000" pitchFamily="2" charset="0"/>
                <a:cs typeface="Segoe UI" panose="020B0502040204020203" pitchFamily="34" charset="0"/>
              </a:rPr>
              <a:t>TYPICAL BUSINESS FUNCTIONS</a:t>
            </a:r>
          </a:p>
        </p:txBody>
      </p:sp>
      <p:sp>
        <p:nvSpPr>
          <p:cNvPr id="5" name="Rectangle 4">
            <a:extLst>
              <a:ext uri="{FF2B5EF4-FFF2-40B4-BE49-F238E27FC236}">
                <a16:creationId xmlns:a16="http://schemas.microsoft.com/office/drawing/2014/main" id="{4EC32E6E-F8E6-4A0D-8A09-A7C1370F4565}"/>
              </a:ext>
            </a:extLst>
          </p:cNvPr>
          <p:cNvSpPr/>
          <p:nvPr/>
        </p:nvSpPr>
        <p:spPr>
          <a:xfrm>
            <a:off x="1518882" y="2696661"/>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0" name="Rectangle 9">
            <a:extLst>
              <a:ext uri="{FF2B5EF4-FFF2-40B4-BE49-F238E27FC236}">
                <a16:creationId xmlns:a16="http://schemas.microsoft.com/office/drawing/2014/main" id="{F9289A0C-7B78-4CB9-AA07-AAC106469171}"/>
              </a:ext>
            </a:extLst>
          </p:cNvPr>
          <p:cNvSpPr/>
          <p:nvPr/>
        </p:nvSpPr>
        <p:spPr>
          <a:xfrm>
            <a:off x="6201241" y="2696661"/>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8" name="Rectangle 17">
            <a:extLst>
              <a:ext uri="{FF2B5EF4-FFF2-40B4-BE49-F238E27FC236}">
                <a16:creationId xmlns:a16="http://schemas.microsoft.com/office/drawing/2014/main" id="{2C26E263-16A8-4525-9D15-DD8C51360872}"/>
              </a:ext>
            </a:extLst>
          </p:cNvPr>
          <p:cNvSpPr/>
          <p:nvPr/>
        </p:nvSpPr>
        <p:spPr>
          <a:xfrm>
            <a:off x="1518882" y="4367806"/>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6" name="Rectangle 15">
            <a:extLst>
              <a:ext uri="{FF2B5EF4-FFF2-40B4-BE49-F238E27FC236}">
                <a16:creationId xmlns:a16="http://schemas.microsoft.com/office/drawing/2014/main" id="{8E4F740E-545B-4407-8262-BFF8B5EF61AB}"/>
              </a:ext>
            </a:extLst>
          </p:cNvPr>
          <p:cNvSpPr/>
          <p:nvPr/>
        </p:nvSpPr>
        <p:spPr>
          <a:xfrm>
            <a:off x="6201241" y="4367806"/>
            <a:ext cx="447187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nvGrpSpPr>
          <p:cNvPr id="23" name="Group 22">
            <a:extLst>
              <a:ext uri="{FF2B5EF4-FFF2-40B4-BE49-F238E27FC236}">
                <a16:creationId xmlns:a16="http://schemas.microsoft.com/office/drawing/2014/main" id="{3720AB88-3F11-4F03-8759-D8D7A812041D}"/>
              </a:ext>
            </a:extLst>
          </p:cNvPr>
          <p:cNvGrpSpPr/>
          <p:nvPr/>
        </p:nvGrpSpPr>
        <p:grpSpPr>
          <a:xfrm>
            <a:off x="1940727" y="2869660"/>
            <a:ext cx="3628186" cy="835525"/>
            <a:chOff x="1940727" y="2874979"/>
            <a:chExt cx="3628186" cy="835525"/>
          </a:xfrm>
        </p:grpSpPr>
        <p:sp>
          <p:nvSpPr>
            <p:cNvPr id="7" name="Google Shape;71;p14">
              <a:extLst>
                <a:ext uri="{FF2B5EF4-FFF2-40B4-BE49-F238E27FC236}">
                  <a16:creationId xmlns:a16="http://schemas.microsoft.com/office/drawing/2014/main" id="{3A74EC46-9872-40A4-8F92-2995D2B59B62}"/>
                </a:ext>
              </a:extLst>
            </p:cNvPr>
            <p:cNvSpPr txBox="1"/>
            <p:nvPr/>
          </p:nvSpPr>
          <p:spPr>
            <a:xfrm>
              <a:off x="1940727" y="3242714"/>
              <a:ext cx="3628186" cy="467790"/>
            </a:xfrm>
            <a:prstGeom prst="rect">
              <a:avLst/>
            </a:prstGeom>
            <a:noFill/>
            <a:ln>
              <a:noFill/>
            </a:ln>
          </p:spPr>
          <p:txBody>
            <a:bodyPr spcFirstLastPara="1" wrap="square" lIns="91425" tIns="91425" rIns="91425" bIns="91425" anchor="t" anchorCtr="0">
              <a:spAutoFit/>
            </a:bodyPr>
            <a:lstStyle/>
            <a:p>
              <a:pPr lvl="0" algn="ctr">
                <a:lnSpc>
                  <a:spcPct val="115000"/>
                </a:lnSpc>
                <a:buClr>
                  <a:schemeClr val="dk1"/>
                </a:buClr>
                <a:buSzPts val="1100"/>
              </a:pPr>
              <a:r>
                <a:rPr lang="en-US" sz="1600" dirty="0">
                  <a:solidFill>
                    <a:schemeClr val="tx1">
                      <a:lumMod val="65000"/>
                      <a:lumOff val="35000"/>
                    </a:schemeClr>
                  </a:solidFill>
                  <a:ea typeface="Montserrat Medium"/>
                  <a:cs typeface="Montserrat Medium"/>
                  <a:sym typeface="Montserrat Medium"/>
                </a:rPr>
                <a:t>SALES AND MARKETING</a:t>
              </a:r>
            </a:p>
          </p:txBody>
        </p:sp>
        <p:sp>
          <p:nvSpPr>
            <p:cNvPr id="22" name="Rectangle 21">
              <a:extLst>
                <a:ext uri="{FF2B5EF4-FFF2-40B4-BE49-F238E27FC236}">
                  <a16:creationId xmlns:a16="http://schemas.microsoft.com/office/drawing/2014/main" id="{0042EB76-1648-4AFD-9A6B-E79F6E9AB16D}"/>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- 01 -</a:t>
              </a:r>
            </a:p>
          </p:txBody>
        </p:sp>
      </p:grpSp>
      <p:grpSp>
        <p:nvGrpSpPr>
          <p:cNvPr id="24" name="Group 23">
            <a:extLst>
              <a:ext uri="{FF2B5EF4-FFF2-40B4-BE49-F238E27FC236}">
                <a16:creationId xmlns:a16="http://schemas.microsoft.com/office/drawing/2014/main" id="{A339873C-A98F-4364-BAD3-651BE1A86B5D}"/>
              </a:ext>
            </a:extLst>
          </p:cNvPr>
          <p:cNvGrpSpPr/>
          <p:nvPr/>
        </p:nvGrpSpPr>
        <p:grpSpPr>
          <a:xfrm>
            <a:off x="6623086" y="2869660"/>
            <a:ext cx="3628186" cy="835525"/>
            <a:chOff x="1940727" y="2874979"/>
            <a:chExt cx="3628186" cy="835525"/>
          </a:xfrm>
        </p:grpSpPr>
        <p:sp>
          <p:nvSpPr>
            <p:cNvPr id="25" name="Google Shape;71;p14">
              <a:extLst>
                <a:ext uri="{FF2B5EF4-FFF2-40B4-BE49-F238E27FC236}">
                  <a16:creationId xmlns:a16="http://schemas.microsoft.com/office/drawing/2014/main" id="{F9F7EFC1-5DA0-4A37-9D74-46B8AA373039}"/>
                </a:ext>
              </a:extLst>
            </p:cNvPr>
            <p:cNvSpPr txBox="1"/>
            <p:nvPr/>
          </p:nvSpPr>
          <p:spPr>
            <a:xfrm>
              <a:off x="1940727" y="3242714"/>
              <a:ext cx="362818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OPERATIONS</a:t>
              </a:r>
            </a:p>
          </p:txBody>
        </p:sp>
        <p:sp>
          <p:nvSpPr>
            <p:cNvPr id="26" name="Rectangle 25">
              <a:extLst>
                <a:ext uri="{FF2B5EF4-FFF2-40B4-BE49-F238E27FC236}">
                  <a16:creationId xmlns:a16="http://schemas.microsoft.com/office/drawing/2014/main" id="{792A978F-EA8E-4EF9-BA8C-E706B24C18B5}"/>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- 02 -</a:t>
              </a:r>
            </a:p>
          </p:txBody>
        </p:sp>
      </p:grpSp>
      <p:grpSp>
        <p:nvGrpSpPr>
          <p:cNvPr id="27" name="Group 26">
            <a:extLst>
              <a:ext uri="{FF2B5EF4-FFF2-40B4-BE49-F238E27FC236}">
                <a16:creationId xmlns:a16="http://schemas.microsoft.com/office/drawing/2014/main" id="{2F183272-4E4F-4A70-96F6-A6EB0E9F5CE3}"/>
              </a:ext>
            </a:extLst>
          </p:cNvPr>
          <p:cNvGrpSpPr/>
          <p:nvPr/>
        </p:nvGrpSpPr>
        <p:grpSpPr>
          <a:xfrm>
            <a:off x="2273802" y="4540805"/>
            <a:ext cx="2962036" cy="835525"/>
            <a:chOff x="2273802" y="2874979"/>
            <a:chExt cx="2962036" cy="835525"/>
          </a:xfrm>
        </p:grpSpPr>
        <p:sp>
          <p:nvSpPr>
            <p:cNvPr id="28" name="Google Shape;71;p14">
              <a:extLst>
                <a:ext uri="{FF2B5EF4-FFF2-40B4-BE49-F238E27FC236}">
                  <a16:creationId xmlns:a16="http://schemas.microsoft.com/office/drawing/2014/main" id="{2E4BFED6-7B7D-491D-ABC0-0FEBBD15A9CE}"/>
                </a:ext>
              </a:extLst>
            </p:cNvPr>
            <p:cNvSpPr txBox="1"/>
            <p:nvPr/>
          </p:nvSpPr>
          <p:spPr>
            <a:xfrm>
              <a:off x="2273802" y="3242714"/>
              <a:ext cx="2962036"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FINANCE</a:t>
              </a:r>
            </a:p>
          </p:txBody>
        </p:sp>
        <p:sp>
          <p:nvSpPr>
            <p:cNvPr id="29" name="Rectangle 28">
              <a:extLst>
                <a:ext uri="{FF2B5EF4-FFF2-40B4-BE49-F238E27FC236}">
                  <a16:creationId xmlns:a16="http://schemas.microsoft.com/office/drawing/2014/main" id="{2BCCDCCA-9BAD-462A-AD92-DFEEE057A438}"/>
                </a:ext>
              </a:extLst>
            </p:cNvPr>
            <p:cNvSpPr/>
            <p:nvPr/>
          </p:nvSpPr>
          <p:spPr>
            <a:xfrm>
              <a:off x="3327975" y="2874979"/>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- 03 -</a:t>
              </a:r>
            </a:p>
          </p:txBody>
        </p:sp>
      </p:grpSp>
      <p:grpSp>
        <p:nvGrpSpPr>
          <p:cNvPr id="30" name="Group 29">
            <a:extLst>
              <a:ext uri="{FF2B5EF4-FFF2-40B4-BE49-F238E27FC236}">
                <a16:creationId xmlns:a16="http://schemas.microsoft.com/office/drawing/2014/main" id="{CD8766CB-53C9-4B2D-A7A4-9D433F042125}"/>
              </a:ext>
            </a:extLst>
          </p:cNvPr>
          <p:cNvGrpSpPr/>
          <p:nvPr/>
        </p:nvGrpSpPr>
        <p:grpSpPr>
          <a:xfrm>
            <a:off x="6623086" y="4540805"/>
            <a:ext cx="3628186" cy="1118680"/>
            <a:chOff x="1940727" y="2733401"/>
            <a:chExt cx="3628186" cy="1118680"/>
          </a:xfrm>
        </p:grpSpPr>
        <p:sp>
          <p:nvSpPr>
            <p:cNvPr id="31" name="Google Shape;71;p14">
              <a:extLst>
                <a:ext uri="{FF2B5EF4-FFF2-40B4-BE49-F238E27FC236}">
                  <a16:creationId xmlns:a16="http://schemas.microsoft.com/office/drawing/2014/main" id="{603FAD96-2EF1-4299-A1C5-6D0049259F1F}"/>
                </a:ext>
              </a:extLst>
            </p:cNvPr>
            <p:cNvSpPr txBox="1"/>
            <p:nvPr/>
          </p:nvSpPr>
          <p:spPr>
            <a:xfrm>
              <a:off x="1940727" y="3101136"/>
              <a:ext cx="3628186" cy="75094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MANAGEMENT INFORMATION SYSTEMS</a:t>
              </a:r>
            </a:p>
          </p:txBody>
        </p:sp>
        <p:sp>
          <p:nvSpPr>
            <p:cNvPr id="32" name="Rectangle 31">
              <a:extLst>
                <a:ext uri="{FF2B5EF4-FFF2-40B4-BE49-F238E27FC236}">
                  <a16:creationId xmlns:a16="http://schemas.microsoft.com/office/drawing/2014/main" id="{EF6C7A37-694F-49C6-85EE-F8C4C7C59C70}"/>
                </a:ext>
              </a:extLst>
            </p:cNvPr>
            <p:cNvSpPr/>
            <p:nvPr/>
          </p:nvSpPr>
          <p:spPr>
            <a:xfrm>
              <a:off x="3327975" y="2733401"/>
              <a:ext cx="853690" cy="400110"/>
            </a:xfrm>
            <a:prstGeom prst="rect">
              <a:avLst/>
            </a:prstGeom>
          </p:spPr>
          <p:txBody>
            <a:bodyPr wrap="square">
              <a:spAutoFit/>
            </a:bodyPr>
            <a:lstStyle/>
            <a:p>
              <a:pPr algn="ctr"/>
              <a:r>
                <a:rPr lang="en-US" sz="2000" b="1" dirty="0">
                  <a:solidFill>
                    <a:srgbClr val="DFBD41"/>
                  </a:solidFill>
                  <a:latin typeface="+mj-lt"/>
                  <a:cs typeface="Segoe UI" panose="020B0502040204020203" pitchFamily="34" charset="0"/>
                </a:rPr>
                <a:t>- 04 -</a:t>
              </a:r>
            </a:p>
          </p:txBody>
        </p:sp>
      </p:grpSp>
      <p:sp>
        <p:nvSpPr>
          <p:cNvPr id="36" name="Rectangle 35">
            <a:extLst>
              <a:ext uri="{FF2B5EF4-FFF2-40B4-BE49-F238E27FC236}">
                <a16:creationId xmlns:a16="http://schemas.microsoft.com/office/drawing/2014/main" id="{E9BD672F-BEEC-48DF-A55C-2BF2FBF377C7}"/>
              </a:ext>
            </a:extLst>
          </p:cNvPr>
          <p:cNvSpPr/>
          <p:nvPr/>
        </p:nvSpPr>
        <p:spPr>
          <a:xfrm rot="5400000">
            <a:off x="3723975" y="3887096"/>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7" name="Rectangle 36">
            <a:extLst>
              <a:ext uri="{FF2B5EF4-FFF2-40B4-BE49-F238E27FC236}">
                <a16:creationId xmlns:a16="http://schemas.microsoft.com/office/drawing/2014/main" id="{AC89E839-C390-43AA-A660-47B632B5AF88}"/>
              </a:ext>
            </a:extLst>
          </p:cNvPr>
          <p:cNvSpPr/>
          <p:nvPr/>
        </p:nvSpPr>
        <p:spPr>
          <a:xfrm rot="5400000">
            <a:off x="8406334" y="3887096"/>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8" name="Rectangle 37">
            <a:extLst>
              <a:ext uri="{FF2B5EF4-FFF2-40B4-BE49-F238E27FC236}">
                <a16:creationId xmlns:a16="http://schemas.microsoft.com/office/drawing/2014/main" id="{F95A41E9-5249-40B2-AF4D-52570FFBA7CE}"/>
              </a:ext>
            </a:extLst>
          </p:cNvPr>
          <p:cNvSpPr/>
          <p:nvPr/>
        </p:nvSpPr>
        <p:spPr>
          <a:xfrm rot="5400000">
            <a:off x="3723975" y="5558241"/>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39" name="Rectangle 38">
            <a:extLst>
              <a:ext uri="{FF2B5EF4-FFF2-40B4-BE49-F238E27FC236}">
                <a16:creationId xmlns:a16="http://schemas.microsoft.com/office/drawing/2014/main" id="{C61CC5BB-6446-4707-A94B-651F8A8248A9}"/>
              </a:ext>
            </a:extLst>
          </p:cNvPr>
          <p:cNvSpPr/>
          <p:nvPr/>
        </p:nvSpPr>
        <p:spPr>
          <a:xfrm rot="5400000">
            <a:off x="8406334" y="5558241"/>
            <a:ext cx="61691" cy="486795"/>
          </a:xfrm>
          <a:prstGeom prst="rect">
            <a:avLst/>
          </a:prstGeom>
          <a:solidFill>
            <a:schemeClr val="accent5"/>
          </a:solidFill>
          <a:ln>
            <a:noFill/>
          </a:ln>
          <a:effectLst>
            <a:outerShdw blurRad="609600" dist="266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Tree>
    <p:extLst>
      <p:ext uri="{BB962C8B-B14F-4D97-AF65-F5344CB8AC3E}">
        <p14:creationId xmlns:p14="http://schemas.microsoft.com/office/powerpoint/2010/main" val="3546126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1" name="Rectangle 10">
            <a:extLst>
              <a:ext uri="{FF2B5EF4-FFF2-40B4-BE49-F238E27FC236}">
                <a16:creationId xmlns:a16="http://schemas.microsoft.com/office/drawing/2014/main" id="{9602C156-4129-A840-BE29-5376C2CAA278}"/>
              </a:ext>
            </a:extLst>
          </p:cNvPr>
          <p:cNvSpPr/>
          <p:nvPr/>
        </p:nvSpPr>
        <p:spPr>
          <a:xfrm>
            <a:off x="1408387" y="370467"/>
            <a:ext cx="9375226" cy="1754326"/>
          </a:xfrm>
          <a:prstGeom prst="rect">
            <a:avLst/>
          </a:prstGeom>
        </p:spPr>
        <p:txBody>
          <a:bodyPr wrap="square">
            <a:spAutoFit/>
          </a:bodyPr>
          <a:lstStyle/>
          <a:p>
            <a:pPr algn="ctr"/>
            <a:r>
              <a:rPr lang="en-US" sz="5400" b="1" dirty="0">
                <a:solidFill>
                  <a:srgbClr val="DFBD41"/>
                </a:solidFill>
                <a:latin typeface="Roboto" panose="02000000000000000000" pitchFamily="2" charset="0"/>
                <a:ea typeface="Roboto" panose="02000000000000000000" pitchFamily="2" charset="0"/>
                <a:cs typeface="Segoe UI" panose="020B0502040204020203" pitchFamily="34" charset="0"/>
              </a:rPr>
              <a:t>ORGANISATIONAL STRUCTURE</a:t>
            </a:r>
          </a:p>
        </p:txBody>
      </p:sp>
      <p:pic>
        <p:nvPicPr>
          <p:cNvPr id="4" name="Picture 3" descr="Graphical user interface&#10;&#10;Description automatically generated">
            <a:extLst>
              <a:ext uri="{FF2B5EF4-FFF2-40B4-BE49-F238E27FC236}">
                <a16:creationId xmlns:a16="http://schemas.microsoft.com/office/drawing/2014/main" id="{A1B5109F-A57E-DD46-9BA2-25EC76F7A1FA}"/>
              </a:ext>
            </a:extLst>
          </p:cNvPr>
          <p:cNvPicPr>
            <a:picLocks noChangeAspect="1"/>
          </p:cNvPicPr>
          <p:nvPr/>
        </p:nvPicPr>
        <p:blipFill>
          <a:blip r:embed="rId2"/>
          <a:stretch>
            <a:fillRect/>
          </a:stretch>
        </p:blipFill>
        <p:spPr>
          <a:xfrm>
            <a:off x="225910" y="2189182"/>
            <a:ext cx="11518886" cy="3204269"/>
          </a:xfrm>
          <a:prstGeom prst="rect">
            <a:avLst/>
          </a:prstGeom>
        </p:spPr>
      </p:pic>
    </p:spTree>
    <p:extLst>
      <p:ext uri="{BB962C8B-B14F-4D97-AF65-F5344CB8AC3E}">
        <p14:creationId xmlns:p14="http://schemas.microsoft.com/office/powerpoint/2010/main" val="1329480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10455" y="0"/>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169905" y="2747916"/>
            <a:ext cx="4417099"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REMEMBER</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512766" y="1397504"/>
              <a:ext cx="2883962"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ESTABLISH FUNCTIONS</a:t>
              </a:r>
            </a:p>
          </p:txBody>
        </p:sp>
        <p:sp>
          <p:nvSpPr>
            <p:cNvPr id="20" name="Rectangle 19">
              <a:extLst>
                <a:ext uri="{FF2B5EF4-FFF2-40B4-BE49-F238E27FC236}">
                  <a16:creationId xmlns:a16="http://schemas.microsoft.com/office/drawing/2014/main" id="{4DF0AB79-E86E-4117-BCCF-D042C1754B61}"/>
                </a:ext>
              </a:extLst>
            </p:cNvPr>
            <p:cNvSpPr/>
            <p:nvPr/>
          </p:nvSpPr>
          <p:spPr>
            <a:xfrm>
              <a:off x="7522231" y="2558318"/>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IDENTIFY KEY ROLES</a:t>
              </a:r>
            </a:p>
          </p:txBody>
        </p:sp>
        <p:sp>
          <p:nvSpPr>
            <p:cNvPr id="21" name="Rectangle 20">
              <a:extLst>
                <a:ext uri="{FF2B5EF4-FFF2-40B4-BE49-F238E27FC236}">
                  <a16:creationId xmlns:a16="http://schemas.microsoft.com/office/drawing/2014/main" id="{82CCA0D8-1B17-45A9-9709-2B4AFC5FD58B}"/>
                </a:ext>
              </a:extLst>
            </p:cNvPr>
            <p:cNvSpPr/>
            <p:nvPr/>
          </p:nvSpPr>
          <p:spPr>
            <a:xfrm>
              <a:off x="7522231" y="3734068"/>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PLAN AHEAD</a:t>
              </a:r>
            </a:p>
          </p:txBody>
        </p:sp>
        <p:sp>
          <p:nvSpPr>
            <p:cNvPr id="22" name="Rectangle 21">
              <a:extLst>
                <a:ext uri="{FF2B5EF4-FFF2-40B4-BE49-F238E27FC236}">
                  <a16:creationId xmlns:a16="http://schemas.microsoft.com/office/drawing/2014/main" id="{C008EB4C-477D-443A-91A8-8EF8A195218C}"/>
                </a:ext>
              </a:extLst>
            </p:cNvPr>
            <p:cNvSpPr/>
            <p:nvPr/>
          </p:nvSpPr>
          <p:spPr>
            <a:xfrm>
              <a:off x="7534360" y="4701806"/>
              <a:ext cx="2952581" cy="854888"/>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USE IT TO IDENTIFY RECRUITMENT NEEDS</a:t>
              </a:r>
            </a:p>
          </p:txBody>
        </p:sp>
      </p:grpSp>
    </p:spTree>
    <p:extLst>
      <p:ext uri="{BB962C8B-B14F-4D97-AF65-F5344CB8AC3E}">
        <p14:creationId xmlns:p14="http://schemas.microsoft.com/office/powerpoint/2010/main" val="74052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0"/>
          <p:cNvSpPr/>
          <p:nvPr/>
        </p:nvSpPr>
        <p:spPr>
          <a:xfrm>
            <a:off x="0" y="0"/>
            <a:ext cx="12192000" cy="3429000"/>
          </a:xfrm>
          <a:prstGeom prst="rect">
            <a:avLst/>
          </a:prstGeom>
          <a:solidFill>
            <a:srgbClr val="DFBD4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432" name="Google Shape;432;p20"/>
          <p:cNvSpPr/>
          <p:nvPr/>
        </p:nvSpPr>
        <p:spPr>
          <a:xfrm>
            <a:off x="1229999" y="1712686"/>
            <a:ext cx="9732002" cy="4125176"/>
          </a:xfrm>
          <a:prstGeom prst="roundRect">
            <a:avLst>
              <a:gd name="adj" fmla="val 0"/>
            </a:avLst>
          </a:prstGeom>
          <a:gradFill>
            <a:gsLst>
              <a:gs pos="0">
                <a:schemeClr val="lt1"/>
              </a:gs>
              <a:gs pos="20000">
                <a:schemeClr val="lt1"/>
              </a:gs>
              <a:gs pos="100000">
                <a:srgbClr val="FFFFFF">
                  <a:alpha val="92941"/>
                </a:srgbClr>
              </a:gs>
            </a:gsLst>
            <a:lin ang="2700000" scaled="0"/>
          </a:gradFill>
          <a:ln>
            <a:noFill/>
          </a:ln>
          <a:effectLst>
            <a:outerShdw blurRad="1079500" dist="495300" dir="2700000" sx="85000" sy="85000" algn="tl"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aphicFrame>
        <p:nvGraphicFramePr>
          <p:cNvPr id="434" name="Google Shape;434;p20"/>
          <p:cNvGraphicFramePr/>
          <p:nvPr>
            <p:extLst>
              <p:ext uri="{D42A27DB-BD31-4B8C-83A1-F6EECF244321}">
                <p14:modId xmlns:p14="http://schemas.microsoft.com/office/powerpoint/2010/main" val="1300871748"/>
              </p:ext>
            </p:extLst>
          </p:nvPr>
        </p:nvGraphicFramePr>
        <p:xfrm>
          <a:off x="1508290" y="1976806"/>
          <a:ext cx="9155250" cy="3147375"/>
        </p:xfrm>
        <a:graphic>
          <a:graphicData uri="http://schemas.openxmlformats.org/drawingml/2006/table">
            <a:tbl>
              <a:tblPr>
                <a:noFill/>
                <a:tableStyleId>{47DA3793-89B6-41B7-9832-5B160616C229}</a:tableStyleId>
              </a:tblPr>
              <a:tblGrid>
                <a:gridCol w="3051750">
                  <a:extLst>
                    <a:ext uri="{9D8B030D-6E8A-4147-A177-3AD203B41FA5}">
                      <a16:colId xmlns:a16="http://schemas.microsoft.com/office/drawing/2014/main" val="20000"/>
                    </a:ext>
                  </a:extLst>
                </a:gridCol>
                <a:gridCol w="3051750">
                  <a:extLst>
                    <a:ext uri="{9D8B030D-6E8A-4147-A177-3AD203B41FA5}">
                      <a16:colId xmlns:a16="http://schemas.microsoft.com/office/drawing/2014/main" val="20001"/>
                    </a:ext>
                  </a:extLst>
                </a:gridCol>
                <a:gridCol w="3051750">
                  <a:extLst>
                    <a:ext uri="{9D8B030D-6E8A-4147-A177-3AD203B41FA5}">
                      <a16:colId xmlns:a16="http://schemas.microsoft.com/office/drawing/2014/main" val="20002"/>
                    </a:ext>
                  </a:extLst>
                </a:gridCol>
              </a:tblGrid>
              <a:tr h="449625">
                <a:tc>
                  <a:txBody>
                    <a:bodyPr/>
                    <a:lstStyle/>
                    <a:p>
                      <a:pPr marL="0" marR="0" lvl="0" indent="0" algn="ctr" rtl="0">
                        <a:spcBef>
                          <a:spcPts val="0"/>
                        </a:spcBef>
                        <a:spcAft>
                          <a:spcPts val="0"/>
                        </a:spcAft>
                        <a:buClr>
                          <a:schemeClr val="lt1"/>
                        </a:buClr>
                        <a:buSzPts val="1200"/>
                        <a:buFont typeface="Oswald"/>
                        <a:buNone/>
                      </a:pPr>
                      <a:r>
                        <a:rPr lang="en-US" sz="1200" b="1" u="none" strike="noStrike" cap="none">
                          <a:solidFill>
                            <a:schemeClr val="lt1"/>
                          </a:solidFill>
                          <a:latin typeface="Oswald"/>
                          <a:ea typeface="Oswald"/>
                          <a:cs typeface="Oswald"/>
                          <a:sym typeface="Oswald"/>
                        </a:rPr>
                        <a:t>Term</a:t>
                      </a:r>
                      <a:endParaRPr sz="1200" b="1" u="none" strike="noStrike" cap="none">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u="none" strike="noStrike" cap="none">
                          <a:solidFill>
                            <a:schemeClr val="lt1"/>
                          </a:solidFill>
                          <a:latin typeface="Oswald"/>
                          <a:ea typeface="Oswald"/>
                          <a:cs typeface="Oswald"/>
                          <a:sym typeface="Oswald"/>
                        </a:rPr>
                        <a:t>Description</a:t>
                      </a:r>
                      <a:endParaRPr sz="1200" b="1" u="none" strike="noStrike" cap="none">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Clr>
                          <a:schemeClr val="lt1"/>
                        </a:buClr>
                        <a:buSzPts val="1200"/>
                        <a:buFont typeface="Oswald"/>
                        <a:buNone/>
                      </a:pPr>
                      <a:r>
                        <a:rPr lang="en-US" sz="1200" b="1" u="none" strike="noStrike" cap="none">
                          <a:solidFill>
                            <a:schemeClr val="lt1"/>
                          </a:solidFill>
                          <a:latin typeface="Oswald"/>
                          <a:ea typeface="Oswald"/>
                          <a:cs typeface="Oswald"/>
                          <a:sym typeface="Oswald"/>
                        </a:rPr>
                        <a:t>Example</a:t>
                      </a:r>
                      <a:endParaRPr sz="1200" b="1" u="none" strike="noStrike" cap="none">
                        <a:solidFill>
                          <a:schemeClr val="lt1"/>
                        </a:solidFill>
                        <a:latin typeface="Oswald"/>
                        <a:ea typeface="Oswald"/>
                        <a:cs typeface="Oswald"/>
                        <a:sym typeface="Oswald"/>
                      </a:endParaRP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449625">
                <a:tc>
                  <a:txBody>
                    <a:bodyPr/>
                    <a:lstStyle/>
                    <a:p>
                      <a:pPr marL="0" marR="0" lvl="0" indent="0" algn="l" rtl="0">
                        <a:lnSpc>
                          <a:spcPct val="100000"/>
                        </a:lnSpc>
                        <a:spcBef>
                          <a:spcPts val="0"/>
                        </a:spcBef>
                        <a:spcAft>
                          <a:spcPts val="0"/>
                        </a:spcAft>
                        <a:buClr>
                          <a:schemeClr val="dk1"/>
                        </a:buClr>
                        <a:buSzPts val="1200"/>
                        <a:buFont typeface="Roboto Light"/>
                        <a:buNone/>
                      </a:pPr>
                      <a:r>
                        <a:rPr lang="en-GB" sz="1200" dirty="0"/>
                        <a:t>Marketing CPA</a:t>
                      </a:r>
                      <a:endParaRPr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100"/>
                        <a:buFont typeface="Arial"/>
                        <a:buNone/>
                      </a:pPr>
                      <a:r>
                        <a:rPr lang="en-US" sz="1200" u="none" strike="noStrike" cap="none" dirty="0">
                          <a:solidFill>
                            <a:schemeClr val="dk1"/>
                          </a:solidFill>
                        </a:rPr>
                        <a:t>Cost Per Acquisition</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lnSpc>
                          <a:spcPct val="100000"/>
                        </a:lnSpc>
                        <a:spcBef>
                          <a:spcPts val="0"/>
                        </a:spcBef>
                        <a:spcAft>
                          <a:spcPts val="0"/>
                        </a:spcAft>
                        <a:buClr>
                          <a:schemeClr val="dk1"/>
                        </a:buClr>
                        <a:buSzPts val="1200"/>
                        <a:buFont typeface="Roboto Light"/>
                        <a:buNone/>
                      </a:pPr>
                      <a:r>
                        <a:rPr lang="en-US" sz="1200" u="none" strike="noStrike" cap="none" dirty="0"/>
                        <a:t>£104.00</a:t>
                      </a:r>
                      <a:endParaRPr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1"/>
                  </a:ext>
                </a:extLst>
              </a:tr>
              <a:tr h="449625">
                <a:tc>
                  <a:txBody>
                    <a:bodyPr/>
                    <a:lstStyle/>
                    <a:p>
                      <a:pPr marL="0" marR="0" lvl="0" indent="0" algn="l" rtl="0">
                        <a:spcBef>
                          <a:spcPts val="0"/>
                        </a:spcBef>
                        <a:spcAft>
                          <a:spcPts val="0"/>
                        </a:spcAft>
                        <a:buClr>
                          <a:schemeClr val="dk1"/>
                        </a:buClr>
                        <a:buSzPts val="1200"/>
                        <a:buFont typeface="Roboto Light"/>
                        <a:buNone/>
                      </a:pPr>
                      <a:r>
                        <a:rPr lang="en-GB" sz="1200" u="none" strike="noStrike" cap="none" dirty="0"/>
                        <a:t>Marketing Costs</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GB" sz="1200" u="none" strike="noStrike" cap="none" dirty="0"/>
                        <a:t>Total Marketing Spend</a:t>
                      </a:r>
                      <a:endParaRPr sz="1200" u="none" strike="noStrike" cap="none" dirty="0"/>
                    </a:p>
                  </a:txBody>
                  <a:tcPr marL="91425" marR="91425" marT="91425" marB="91425"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£8,320.00</a:t>
                      </a:r>
                      <a:endParaRPr sz="1200" u="none" strike="noStrike" cap="none" dirty="0"/>
                    </a:p>
                  </a:txBody>
                  <a:tcPr marL="91425" marR="91425" marT="91425" marB="9142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310115453"/>
                  </a:ext>
                </a:extLst>
              </a:tr>
              <a:tr h="449625">
                <a:tc>
                  <a:txBody>
                    <a:bodyPr/>
                    <a:lstStyle/>
                    <a:p>
                      <a:pPr marL="0" marR="0" lvl="0" indent="0" algn="l" rtl="0">
                        <a:spcBef>
                          <a:spcPts val="0"/>
                        </a:spcBef>
                        <a:spcAft>
                          <a:spcPts val="0"/>
                        </a:spcAft>
                        <a:buClr>
                          <a:schemeClr val="dk1"/>
                        </a:buClr>
                        <a:buSzPts val="1200"/>
                        <a:buFont typeface="Roboto Light"/>
                        <a:buNone/>
                      </a:pPr>
                      <a:r>
                        <a:rPr lang="en-US" sz="1200" u="none" strike="noStrike" cap="none" dirty="0"/>
                        <a:t>Overheads</a:t>
                      </a: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100"/>
                        <a:buFont typeface="Arial"/>
                        <a:buNone/>
                      </a:pPr>
                      <a:r>
                        <a:rPr lang="en-US" sz="1200" u="none" strike="noStrike" cap="none" dirty="0"/>
                        <a:t>Expenses Not Dependent on Sales</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US" sz="1200" u="none" strike="noStrike" cap="none" dirty="0"/>
                        <a:t>Rent, Utilities, Admin Staff</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2"/>
                  </a:ext>
                </a:extLst>
              </a:tr>
              <a:tr h="449625">
                <a:tc>
                  <a: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Roboto Light"/>
                        <a:buNone/>
                        <a:tabLst/>
                        <a:defRPr/>
                      </a:pPr>
                      <a:r>
                        <a:rPr lang="en-US" sz="1200" u="none" strike="noStrike" cap="none" dirty="0"/>
                        <a:t>NET Profit (£) </a:t>
                      </a:r>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Roboto Light"/>
                        <a:buNone/>
                        <a:tabLst/>
                        <a:defRPr/>
                      </a:pPr>
                      <a:r>
                        <a:rPr lang="en-US" sz="1200" u="none" strike="noStrike" cap="none" dirty="0"/>
                        <a:t>Revenue – Total Business Expenses</a:t>
                      </a: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u="none" strike="noStrike" cap="none" dirty="0"/>
                        <a:t>£17,093.60</a:t>
                      </a:r>
                      <a:endParaRPr sz="1200" u="none" strike="noStrike" cap="none"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49803"/>
                      </a:srgbClr>
                    </a:solidFill>
                  </a:tcPr>
                </a:tc>
                <a:extLst>
                  <a:ext uri="{0D108BD9-81ED-4DB2-BD59-A6C34878D82A}">
                    <a16:rowId xmlns:a16="http://schemas.microsoft.com/office/drawing/2014/main" val="10003"/>
                  </a:ext>
                </a:extLst>
              </a:tr>
              <a:tr h="449625">
                <a:tc>
                  <a: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Roboto Light"/>
                        <a:buNone/>
                        <a:tabLst/>
                        <a:defRPr/>
                      </a:pPr>
                      <a:r>
                        <a:rPr lang="en-US" sz="1200" u="none" strike="noStrike" cap="none" dirty="0"/>
                        <a:t>NET Profit Margin (%)</a:t>
                      </a:r>
                    </a:p>
                  </a:txBody>
                  <a:tcPr marL="720000"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Roboto Light"/>
                        <a:buNone/>
                        <a:tabLst/>
                        <a:defRPr/>
                      </a:pPr>
                      <a:r>
                        <a:rPr lang="en-US" sz="1200" u="none" strike="noStrike" cap="none" dirty="0"/>
                        <a:t>Net Profit (£) / Revenue</a:t>
                      </a:r>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r>
                        <a:rPr lang="en-GB" sz="1200" dirty="0"/>
                        <a:t>19.97%</a:t>
                      </a:r>
                      <a:endParaRPr sz="1200" dirty="0"/>
                    </a:p>
                  </a:txBody>
                  <a:tcPr marL="91425" marR="91425" marT="91425" marB="91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4"/>
                  </a:ext>
                </a:extLst>
              </a:tr>
              <a:tr h="449625">
                <a:tc>
                  <a:txBody>
                    <a:bodyPr/>
                    <a:lstStyle/>
                    <a:p>
                      <a:pPr marL="0" marR="0" lvl="0" indent="0" algn="l" rtl="0">
                        <a:spcBef>
                          <a:spcPts val="0"/>
                        </a:spcBef>
                        <a:spcAft>
                          <a:spcPts val="0"/>
                        </a:spcAft>
                        <a:buClr>
                          <a:schemeClr val="dk1"/>
                        </a:buClr>
                        <a:buSzPts val="1200"/>
                        <a:buFont typeface="Roboto Light"/>
                        <a:buNone/>
                      </a:pPr>
                      <a:endParaRPr sz="1200" u="none" strike="noStrike" cap="none" dirty="0"/>
                    </a:p>
                  </a:txBody>
                  <a:tcPr marL="720000" marR="91425" marT="91425" marB="9142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u="none" strike="noStrike" cap="none" dirty="0"/>
                    </a:p>
                  </a:txBody>
                  <a:tcPr marL="91425" marR="91425" marT="91425" marB="91425"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tc>
                  <a:txBody>
                    <a:bodyPr/>
                    <a:lstStyle/>
                    <a:p>
                      <a:pPr marL="0" marR="0" lvl="0" indent="0" algn="ctr" rtl="0">
                        <a:spcBef>
                          <a:spcPts val="0"/>
                        </a:spcBef>
                        <a:spcAft>
                          <a:spcPts val="0"/>
                        </a:spcAft>
                        <a:buClr>
                          <a:schemeClr val="dk1"/>
                        </a:buClr>
                        <a:buSzPts val="1200"/>
                        <a:buFont typeface="Roboto Light"/>
                        <a:buNone/>
                      </a:pPr>
                      <a:endParaRPr sz="1200" u="none" strike="noStrike" cap="none" dirty="0"/>
                    </a:p>
                  </a:txBody>
                  <a:tcPr marL="91425" marR="91425" marT="91425" marB="9142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alpha val="24705"/>
                      </a:srgbClr>
                    </a:solidFill>
                  </a:tcPr>
                </a:tc>
                <a:extLst>
                  <a:ext uri="{0D108BD9-81ED-4DB2-BD59-A6C34878D82A}">
                    <a16:rowId xmlns:a16="http://schemas.microsoft.com/office/drawing/2014/main" val="10006"/>
                  </a:ext>
                </a:extLst>
              </a:tr>
            </a:tbl>
          </a:graphicData>
        </a:graphic>
      </p:graphicFrame>
      <p:sp>
        <p:nvSpPr>
          <p:cNvPr id="6" name="Google Shape;340;p13">
            <a:extLst>
              <a:ext uri="{FF2B5EF4-FFF2-40B4-BE49-F238E27FC236}">
                <a16:creationId xmlns:a16="http://schemas.microsoft.com/office/drawing/2014/main" id="{2CF10533-99D5-944C-AC57-2C7CD23739C9}"/>
              </a:ext>
            </a:extLst>
          </p:cNvPr>
          <p:cNvSpPr/>
          <p:nvPr/>
        </p:nvSpPr>
        <p:spPr>
          <a:xfrm>
            <a:off x="2050940" y="635417"/>
            <a:ext cx="809012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bg1"/>
                </a:solidFill>
                <a:latin typeface="Oswald"/>
                <a:ea typeface="Oswald"/>
                <a:cs typeface="Oswald"/>
                <a:sym typeface="Oswald"/>
              </a:rPr>
              <a:t>BOTTOM LINE – TERMINOLOGY</a:t>
            </a:r>
            <a:endParaRPr sz="1200"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09742" y="8759"/>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120032" y="2463550"/>
            <a:ext cx="4417099" cy="1754326"/>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SALES AND MARKETING</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723945" y="1358147"/>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LEAD GENERATION</a:t>
              </a:r>
            </a:p>
          </p:txBody>
        </p:sp>
        <p:sp>
          <p:nvSpPr>
            <p:cNvPr id="20" name="Rectangle 19">
              <a:extLst>
                <a:ext uri="{FF2B5EF4-FFF2-40B4-BE49-F238E27FC236}">
                  <a16:creationId xmlns:a16="http://schemas.microsoft.com/office/drawing/2014/main" id="{4DF0AB79-E86E-4117-BCCF-D042C1754B61}"/>
                </a:ext>
              </a:extLst>
            </p:cNvPr>
            <p:cNvSpPr/>
            <p:nvPr/>
          </p:nvSpPr>
          <p:spPr>
            <a:xfrm>
              <a:off x="7723945" y="2553623"/>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QUALIFICATION</a:t>
              </a:r>
            </a:p>
          </p:txBody>
        </p:sp>
        <p:sp>
          <p:nvSpPr>
            <p:cNvPr id="21" name="Rectangle 20">
              <a:extLst>
                <a:ext uri="{FF2B5EF4-FFF2-40B4-BE49-F238E27FC236}">
                  <a16:creationId xmlns:a16="http://schemas.microsoft.com/office/drawing/2014/main" id="{82CCA0D8-1B17-45A9-9709-2B4AFC5FD58B}"/>
                </a:ext>
              </a:extLst>
            </p:cNvPr>
            <p:cNvSpPr/>
            <p:nvPr/>
          </p:nvSpPr>
          <p:spPr>
            <a:xfrm>
              <a:off x="7723944" y="3777460"/>
              <a:ext cx="2754644" cy="382123"/>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PRICING AND SURVEYING</a:t>
              </a:r>
            </a:p>
          </p:txBody>
        </p:sp>
        <p:sp>
          <p:nvSpPr>
            <p:cNvPr id="22" name="Rectangle 21">
              <a:extLst>
                <a:ext uri="{FF2B5EF4-FFF2-40B4-BE49-F238E27FC236}">
                  <a16:creationId xmlns:a16="http://schemas.microsoft.com/office/drawing/2014/main" id="{C008EB4C-477D-443A-91A8-8EF8A195218C}"/>
                </a:ext>
              </a:extLst>
            </p:cNvPr>
            <p:cNvSpPr/>
            <p:nvPr/>
          </p:nvSpPr>
          <p:spPr>
            <a:xfrm>
              <a:off x="7723944" y="4909908"/>
              <a:ext cx="2754643"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CONVERTING TO ORDER</a:t>
              </a:r>
            </a:p>
          </p:txBody>
        </p:sp>
      </p:grpSp>
    </p:spTree>
    <p:extLst>
      <p:ext uri="{BB962C8B-B14F-4D97-AF65-F5344CB8AC3E}">
        <p14:creationId xmlns:p14="http://schemas.microsoft.com/office/powerpoint/2010/main" val="4113603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40671" y="8759"/>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289953" y="2876193"/>
            <a:ext cx="4908589"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OPERATIONS</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556083" y="1352577"/>
              <a:ext cx="292250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PROJECT MANAGEMENT</a:t>
              </a:r>
            </a:p>
          </p:txBody>
        </p:sp>
        <p:sp>
          <p:nvSpPr>
            <p:cNvPr id="20" name="Rectangle 19">
              <a:extLst>
                <a:ext uri="{FF2B5EF4-FFF2-40B4-BE49-F238E27FC236}">
                  <a16:creationId xmlns:a16="http://schemas.microsoft.com/office/drawing/2014/main" id="{4DF0AB79-E86E-4117-BCCF-D042C1754B61}"/>
                </a:ext>
              </a:extLst>
            </p:cNvPr>
            <p:cNvSpPr/>
            <p:nvPr/>
          </p:nvSpPr>
          <p:spPr>
            <a:xfrm>
              <a:off x="7556083" y="2538146"/>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DELIVERY</a:t>
              </a:r>
            </a:p>
          </p:txBody>
        </p:sp>
        <p:sp>
          <p:nvSpPr>
            <p:cNvPr id="21" name="Rectangle 20">
              <a:extLst>
                <a:ext uri="{FF2B5EF4-FFF2-40B4-BE49-F238E27FC236}">
                  <a16:creationId xmlns:a16="http://schemas.microsoft.com/office/drawing/2014/main" id="{82CCA0D8-1B17-45A9-9709-2B4AFC5FD58B}"/>
                </a:ext>
              </a:extLst>
            </p:cNvPr>
            <p:cNvSpPr/>
            <p:nvPr/>
          </p:nvSpPr>
          <p:spPr>
            <a:xfrm>
              <a:off x="7526390" y="3734159"/>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CUSTOMER SERVICE</a:t>
              </a:r>
            </a:p>
          </p:txBody>
        </p:sp>
        <p:sp>
          <p:nvSpPr>
            <p:cNvPr id="22" name="Rectangle 21">
              <a:extLst>
                <a:ext uri="{FF2B5EF4-FFF2-40B4-BE49-F238E27FC236}">
                  <a16:creationId xmlns:a16="http://schemas.microsoft.com/office/drawing/2014/main" id="{C008EB4C-477D-443A-91A8-8EF8A195218C}"/>
                </a:ext>
              </a:extLst>
            </p:cNvPr>
            <p:cNvSpPr/>
            <p:nvPr/>
          </p:nvSpPr>
          <p:spPr>
            <a:xfrm>
              <a:off x="7556083" y="4857675"/>
              <a:ext cx="2754643"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TRAINING</a:t>
              </a:r>
            </a:p>
          </p:txBody>
        </p:sp>
      </p:grpSp>
    </p:spTree>
    <p:extLst>
      <p:ext uri="{BB962C8B-B14F-4D97-AF65-F5344CB8AC3E}">
        <p14:creationId xmlns:p14="http://schemas.microsoft.com/office/powerpoint/2010/main" val="1651873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20252" y="1"/>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284874" y="2903349"/>
            <a:ext cx="4417099" cy="923330"/>
          </a:xfrm>
          <a:prstGeom prst="rect">
            <a:avLst/>
          </a:prstGeom>
        </p:spPr>
        <p:txBody>
          <a:bodyPr wrap="square">
            <a:spAutoFit/>
          </a:bodyPr>
          <a:lstStyle/>
          <a:p>
            <a:r>
              <a:rPr lang="en-US" sz="5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FINANCE</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mj-lt"/>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556083" y="1352577"/>
              <a:ext cx="292250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DEBTORS PROCESS</a:t>
              </a:r>
            </a:p>
          </p:txBody>
        </p:sp>
        <p:sp>
          <p:nvSpPr>
            <p:cNvPr id="20" name="Rectangle 19">
              <a:extLst>
                <a:ext uri="{FF2B5EF4-FFF2-40B4-BE49-F238E27FC236}">
                  <a16:creationId xmlns:a16="http://schemas.microsoft.com/office/drawing/2014/main" id="{4DF0AB79-E86E-4117-BCCF-D042C1754B61}"/>
                </a:ext>
              </a:extLst>
            </p:cNvPr>
            <p:cNvSpPr/>
            <p:nvPr/>
          </p:nvSpPr>
          <p:spPr>
            <a:xfrm>
              <a:off x="7556083" y="2538146"/>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BOOKKEEPING</a:t>
              </a:r>
            </a:p>
          </p:txBody>
        </p:sp>
        <p:sp>
          <p:nvSpPr>
            <p:cNvPr id="21" name="Rectangle 20">
              <a:extLst>
                <a:ext uri="{FF2B5EF4-FFF2-40B4-BE49-F238E27FC236}">
                  <a16:creationId xmlns:a16="http://schemas.microsoft.com/office/drawing/2014/main" id="{82CCA0D8-1B17-45A9-9709-2B4AFC5FD58B}"/>
                </a:ext>
              </a:extLst>
            </p:cNvPr>
            <p:cNvSpPr/>
            <p:nvPr/>
          </p:nvSpPr>
          <p:spPr>
            <a:xfrm>
              <a:off x="7526390" y="3734159"/>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FORECASTING</a:t>
              </a:r>
            </a:p>
          </p:txBody>
        </p:sp>
        <p:sp>
          <p:nvSpPr>
            <p:cNvPr id="22" name="Rectangle 21">
              <a:extLst>
                <a:ext uri="{FF2B5EF4-FFF2-40B4-BE49-F238E27FC236}">
                  <a16:creationId xmlns:a16="http://schemas.microsoft.com/office/drawing/2014/main" id="{C008EB4C-477D-443A-91A8-8EF8A195218C}"/>
                </a:ext>
              </a:extLst>
            </p:cNvPr>
            <p:cNvSpPr/>
            <p:nvPr/>
          </p:nvSpPr>
          <p:spPr>
            <a:xfrm>
              <a:off x="7556083" y="4857675"/>
              <a:ext cx="2754643"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FUNDING</a:t>
              </a:r>
            </a:p>
          </p:txBody>
        </p:sp>
      </p:grpSp>
    </p:spTree>
    <p:extLst>
      <p:ext uri="{BB962C8B-B14F-4D97-AF65-F5344CB8AC3E}">
        <p14:creationId xmlns:p14="http://schemas.microsoft.com/office/powerpoint/2010/main" val="3614667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6A6D1-4938-47B4-9E57-14F3D8904C10}"/>
              </a:ext>
            </a:extLst>
          </p:cNvPr>
          <p:cNvSpPr/>
          <p:nvPr/>
        </p:nvSpPr>
        <p:spPr>
          <a:xfrm>
            <a:off x="0" y="1"/>
            <a:ext cx="787399" cy="1424842"/>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 name="Graphic 1">
            <a:extLst>
              <a:ext uri="{FF2B5EF4-FFF2-40B4-BE49-F238E27FC236}">
                <a16:creationId xmlns:a16="http://schemas.microsoft.com/office/drawing/2014/main" id="{ECB3C817-12C4-4AE3-9D82-5D21F46E77B3}"/>
              </a:ext>
            </a:extLst>
          </p:cNvPr>
          <p:cNvSpPr/>
          <p:nvPr/>
        </p:nvSpPr>
        <p:spPr>
          <a:xfrm>
            <a:off x="7440671" y="8759"/>
            <a:ext cx="2495366" cy="6858000"/>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8" name="Rectangle 7">
            <a:extLst>
              <a:ext uri="{FF2B5EF4-FFF2-40B4-BE49-F238E27FC236}">
                <a16:creationId xmlns:a16="http://schemas.microsoft.com/office/drawing/2014/main" id="{84DD8A5C-CD60-41A0-9EB0-966860633D4E}"/>
              </a:ext>
            </a:extLst>
          </p:cNvPr>
          <p:cNvSpPr/>
          <p:nvPr/>
        </p:nvSpPr>
        <p:spPr>
          <a:xfrm>
            <a:off x="1272823" y="1424843"/>
            <a:ext cx="4417099" cy="2123658"/>
          </a:xfrm>
          <a:prstGeom prst="rect">
            <a:avLst/>
          </a:prstGeom>
        </p:spPr>
        <p:txBody>
          <a:bodyPr wrap="square">
            <a:spAutoFit/>
          </a:bodyPr>
          <a:lstStyle/>
          <a:p>
            <a:r>
              <a:rPr lang="en-US" sz="4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MANAGEMENT INFORMATION SYSTEMS</a:t>
            </a:r>
          </a:p>
        </p:txBody>
      </p:sp>
      <p:grpSp>
        <p:nvGrpSpPr>
          <p:cNvPr id="24" name="Group 23">
            <a:extLst>
              <a:ext uri="{FF2B5EF4-FFF2-40B4-BE49-F238E27FC236}">
                <a16:creationId xmlns:a16="http://schemas.microsoft.com/office/drawing/2014/main" id="{EE632AC5-253E-4B68-910C-3735A18F9409}"/>
              </a:ext>
            </a:extLst>
          </p:cNvPr>
          <p:cNvGrpSpPr/>
          <p:nvPr/>
        </p:nvGrpSpPr>
        <p:grpSpPr>
          <a:xfrm>
            <a:off x="6432804" y="1424843"/>
            <a:ext cx="4213645" cy="3909158"/>
            <a:chOff x="6432804" y="1095894"/>
            <a:chExt cx="4213645" cy="4567055"/>
          </a:xfrm>
        </p:grpSpPr>
        <p:grpSp>
          <p:nvGrpSpPr>
            <p:cNvPr id="5" name="Group 4">
              <a:extLst>
                <a:ext uri="{FF2B5EF4-FFF2-40B4-BE49-F238E27FC236}">
                  <a16:creationId xmlns:a16="http://schemas.microsoft.com/office/drawing/2014/main" id="{AE796BD3-5BA0-4EB4-99FB-37A016961EE5}"/>
                </a:ext>
              </a:extLst>
            </p:cNvPr>
            <p:cNvGrpSpPr/>
            <p:nvPr/>
          </p:nvGrpSpPr>
          <p:grpSpPr>
            <a:xfrm>
              <a:off x="6432804" y="1095894"/>
              <a:ext cx="4213645" cy="1039531"/>
              <a:chOff x="7287484" y="1255552"/>
              <a:chExt cx="3880978" cy="1039531"/>
            </a:xfrm>
          </p:grpSpPr>
          <p:sp>
            <p:nvSpPr>
              <p:cNvPr id="6" name="Rounded Rectangle 3">
                <a:extLst>
                  <a:ext uri="{FF2B5EF4-FFF2-40B4-BE49-F238E27FC236}">
                    <a16:creationId xmlns:a16="http://schemas.microsoft.com/office/drawing/2014/main" id="{7B97365A-EA95-4CF9-A8C5-924FB759DBBF}"/>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9EEAE4F7-8BCE-4C31-8189-39999ECDF11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01</a:t>
                </a:r>
              </a:p>
            </p:txBody>
          </p:sp>
        </p:grpSp>
        <p:grpSp>
          <p:nvGrpSpPr>
            <p:cNvPr id="10" name="Group 9">
              <a:extLst>
                <a:ext uri="{FF2B5EF4-FFF2-40B4-BE49-F238E27FC236}">
                  <a16:creationId xmlns:a16="http://schemas.microsoft.com/office/drawing/2014/main" id="{33676035-5DD0-4A11-82DE-F98E92E822F0}"/>
                </a:ext>
              </a:extLst>
            </p:cNvPr>
            <p:cNvGrpSpPr/>
            <p:nvPr/>
          </p:nvGrpSpPr>
          <p:grpSpPr>
            <a:xfrm>
              <a:off x="6432804" y="2271735"/>
              <a:ext cx="4213645" cy="1039531"/>
              <a:chOff x="7287484" y="1255552"/>
              <a:chExt cx="3880978" cy="1039531"/>
            </a:xfrm>
          </p:grpSpPr>
          <p:sp>
            <p:nvSpPr>
              <p:cNvPr id="11" name="Rounded Rectangle 3">
                <a:extLst>
                  <a:ext uri="{FF2B5EF4-FFF2-40B4-BE49-F238E27FC236}">
                    <a16:creationId xmlns:a16="http://schemas.microsoft.com/office/drawing/2014/main" id="{76598E72-19F1-4652-BA48-2005EAB4408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72278BF4-8B6A-4DC6-AA52-8B62A770FFB5}"/>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02</a:t>
                </a:r>
              </a:p>
            </p:txBody>
          </p:sp>
        </p:grpSp>
        <p:grpSp>
          <p:nvGrpSpPr>
            <p:cNvPr id="13" name="Group 12">
              <a:extLst>
                <a:ext uri="{FF2B5EF4-FFF2-40B4-BE49-F238E27FC236}">
                  <a16:creationId xmlns:a16="http://schemas.microsoft.com/office/drawing/2014/main" id="{78F4DBF7-5274-426D-891A-FF3F28F32185}"/>
                </a:ext>
              </a:extLst>
            </p:cNvPr>
            <p:cNvGrpSpPr/>
            <p:nvPr/>
          </p:nvGrpSpPr>
          <p:grpSpPr>
            <a:xfrm>
              <a:off x="6432804" y="3447576"/>
              <a:ext cx="4213645" cy="1039531"/>
              <a:chOff x="7287484" y="1255552"/>
              <a:chExt cx="3880978" cy="1039531"/>
            </a:xfrm>
          </p:grpSpPr>
          <p:sp>
            <p:nvSpPr>
              <p:cNvPr id="14" name="Rounded Rectangle 3">
                <a:extLst>
                  <a:ext uri="{FF2B5EF4-FFF2-40B4-BE49-F238E27FC236}">
                    <a16:creationId xmlns:a16="http://schemas.microsoft.com/office/drawing/2014/main" id="{B839174A-B3F7-4A36-B3B3-9A3E07E7A7D1}"/>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05298A2-4E41-4D10-A4E5-21F50AF9EF84}"/>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03</a:t>
                </a:r>
              </a:p>
            </p:txBody>
          </p:sp>
        </p:grpSp>
        <p:grpSp>
          <p:nvGrpSpPr>
            <p:cNvPr id="16" name="Group 15">
              <a:extLst>
                <a:ext uri="{FF2B5EF4-FFF2-40B4-BE49-F238E27FC236}">
                  <a16:creationId xmlns:a16="http://schemas.microsoft.com/office/drawing/2014/main" id="{4EB8D5D0-900D-4A9A-81DC-7FA0224B395D}"/>
                </a:ext>
              </a:extLst>
            </p:cNvPr>
            <p:cNvGrpSpPr/>
            <p:nvPr/>
          </p:nvGrpSpPr>
          <p:grpSpPr>
            <a:xfrm>
              <a:off x="6432804" y="4623418"/>
              <a:ext cx="4213645" cy="1039531"/>
              <a:chOff x="7287484" y="1255552"/>
              <a:chExt cx="3880978" cy="1039531"/>
            </a:xfrm>
          </p:grpSpPr>
          <p:sp>
            <p:nvSpPr>
              <p:cNvPr id="17" name="Rounded Rectangle 3">
                <a:extLst>
                  <a:ext uri="{FF2B5EF4-FFF2-40B4-BE49-F238E27FC236}">
                    <a16:creationId xmlns:a16="http://schemas.microsoft.com/office/drawing/2014/main" id="{63F82122-2C77-4AD8-BFF8-0ADF36A50E14}"/>
                  </a:ext>
                </a:extLst>
              </p:cNvPr>
              <p:cNvSpPr/>
              <p:nvPr/>
            </p:nvSpPr>
            <p:spPr>
              <a:xfrm>
                <a:off x="7287484" y="1255552"/>
                <a:ext cx="3880978" cy="1039531"/>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2FCCD3D-A674-46C4-8567-BE4E16D8D47D}"/>
                  </a:ext>
                </a:extLst>
              </p:cNvPr>
              <p:cNvSpPr/>
              <p:nvPr/>
            </p:nvSpPr>
            <p:spPr>
              <a:xfrm>
                <a:off x="7453071" y="1361807"/>
                <a:ext cx="1299250" cy="827020"/>
              </a:xfrm>
              <a:prstGeom prst="rect">
                <a:avLst/>
              </a:prstGeom>
            </p:spPr>
            <p:txBody>
              <a:bodyPr wrap="square" anchor="ctr">
                <a:spAutoFit/>
              </a:bodyPr>
              <a:lstStyle/>
              <a:p>
                <a:r>
                  <a:rPr lang="en-US" sz="4000" b="1" dirty="0">
                    <a:solidFill>
                      <a:srgbClr val="DFBD41">
                        <a:alpha val="44000"/>
                      </a:srgbClr>
                    </a:solidFill>
                    <a:latin typeface="Roboto" panose="02000000000000000000" pitchFamily="2" charset="0"/>
                    <a:ea typeface="Roboto" panose="02000000000000000000" pitchFamily="2" charset="0"/>
                    <a:cs typeface="Segoe UI" panose="020B0502040204020203" pitchFamily="34" charset="0"/>
                  </a:rPr>
                  <a:t>04</a:t>
                </a:r>
              </a:p>
            </p:txBody>
          </p:sp>
        </p:grpSp>
        <p:sp>
          <p:nvSpPr>
            <p:cNvPr id="19" name="Rectangle 18">
              <a:extLst>
                <a:ext uri="{FF2B5EF4-FFF2-40B4-BE49-F238E27FC236}">
                  <a16:creationId xmlns:a16="http://schemas.microsoft.com/office/drawing/2014/main" id="{23808753-6F4B-410D-AB15-74BCB5961EAF}"/>
                </a:ext>
              </a:extLst>
            </p:cNvPr>
            <p:cNvSpPr/>
            <p:nvPr/>
          </p:nvSpPr>
          <p:spPr>
            <a:xfrm>
              <a:off x="7556083" y="1352577"/>
              <a:ext cx="292250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PEOPLE</a:t>
              </a:r>
            </a:p>
          </p:txBody>
        </p:sp>
        <p:sp>
          <p:nvSpPr>
            <p:cNvPr id="20" name="Rectangle 19">
              <a:extLst>
                <a:ext uri="{FF2B5EF4-FFF2-40B4-BE49-F238E27FC236}">
                  <a16:creationId xmlns:a16="http://schemas.microsoft.com/office/drawing/2014/main" id="{4DF0AB79-E86E-4117-BCCF-D042C1754B61}"/>
                </a:ext>
              </a:extLst>
            </p:cNvPr>
            <p:cNvSpPr/>
            <p:nvPr/>
          </p:nvSpPr>
          <p:spPr>
            <a:xfrm>
              <a:off x="7556083" y="2538146"/>
              <a:ext cx="237995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PROCESSES</a:t>
              </a:r>
            </a:p>
          </p:txBody>
        </p:sp>
        <p:sp>
          <p:nvSpPr>
            <p:cNvPr id="21" name="Rectangle 20">
              <a:extLst>
                <a:ext uri="{FF2B5EF4-FFF2-40B4-BE49-F238E27FC236}">
                  <a16:creationId xmlns:a16="http://schemas.microsoft.com/office/drawing/2014/main" id="{82CCA0D8-1B17-45A9-9709-2B4AFC5FD58B}"/>
                </a:ext>
              </a:extLst>
            </p:cNvPr>
            <p:cNvSpPr/>
            <p:nvPr/>
          </p:nvSpPr>
          <p:spPr>
            <a:xfrm>
              <a:off x="7526390" y="3734159"/>
              <a:ext cx="2754644" cy="466547"/>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TECHNOLOGY</a:t>
              </a:r>
            </a:p>
          </p:txBody>
        </p:sp>
        <p:sp>
          <p:nvSpPr>
            <p:cNvPr id="22" name="Rectangle 21">
              <a:extLst>
                <a:ext uri="{FF2B5EF4-FFF2-40B4-BE49-F238E27FC236}">
                  <a16:creationId xmlns:a16="http://schemas.microsoft.com/office/drawing/2014/main" id="{C008EB4C-477D-443A-91A8-8EF8A195218C}"/>
                </a:ext>
              </a:extLst>
            </p:cNvPr>
            <p:cNvSpPr/>
            <p:nvPr/>
          </p:nvSpPr>
          <p:spPr>
            <a:xfrm>
              <a:off x="7556083" y="4899887"/>
              <a:ext cx="2754643" cy="382123"/>
            </a:xfrm>
            <a:prstGeom prst="rect">
              <a:avLst/>
            </a:prstGeom>
          </p:spPr>
          <p:txBody>
            <a:bodyPr wrap="square" anchor="ctr">
              <a:spAutoFit/>
            </a:bodyPr>
            <a:lstStyle/>
            <a:p>
              <a:pPr>
                <a:lnSpc>
                  <a:spcPct val="120000"/>
                </a:lnSpc>
              </a:pPr>
              <a:r>
                <a:rPr lang="en-US" dirty="0">
                  <a:solidFill>
                    <a:schemeClr val="tx1">
                      <a:lumMod val="65000"/>
                      <a:lumOff val="35000"/>
                    </a:schemeClr>
                  </a:solidFill>
                  <a:ea typeface="Open Sans Light" panose="020B0306030504020204" pitchFamily="34" charset="0"/>
                  <a:cs typeface="Hind Light" panose="02000000000000000000" pitchFamily="2" charset="0"/>
                </a:rPr>
                <a:t>REPORTING</a:t>
              </a:r>
            </a:p>
          </p:txBody>
        </p:sp>
      </p:grpSp>
    </p:spTree>
    <p:extLst>
      <p:ext uri="{BB962C8B-B14F-4D97-AF65-F5344CB8AC3E}">
        <p14:creationId xmlns:p14="http://schemas.microsoft.com/office/powerpoint/2010/main" val="3911848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a:picLocks noGrp="1"/>
          </p:cNvPicPr>
          <p:nvPr>
            <p:ph type="pic" idx="2"/>
          </p:nvPr>
        </p:nvPicPr>
        <p:blipFill rotWithShape="1">
          <a:blip r:embed="rId3">
            <a:alphaModFix/>
          </a:blip>
          <a:srcRect l="17671" r="17670"/>
          <a:stretch/>
        </p:blipFill>
        <p:spPr>
          <a:xfrm>
            <a:off x="0" y="1"/>
            <a:ext cx="6788292" cy="5905499"/>
          </a:xfrm>
          <a:prstGeom prst="rect">
            <a:avLst/>
          </a:prstGeom>
          <a:noFill/>
          <a:ln>
            <a:noFill/>
          </a:ln>
        </p:spPr>
      </p:pic>
      <p:sp>
        <p:nvSpPr>
          <p:cNvPr id="278" name="Google Shape;278;p10"/>
          <p:cNvSpPr/>
          <p:nvPr/>
        </p:nvSpPr>
        <p:spPr>
          <a:xfrm flipH="1">
            <a:off x="5394226" y="1"/>
            <a:ext cx="1394066" cy="5905499"/>
          </a:xfrm>
          <a:custGeom>
            <a:avLst/>
            <a:gdLst/>
            <a:ahLst/>
            <a:cxnLst/>
            <a:rect l="l" t="t" r="r" b="b"/>
            <a:pathLst>
              <a:path w="5073581" h="5073581" extrusionOk="0">
                <a:moveTo>
                  <a:pt x="0" y="0"/>
                </a:moveTo>
                <a:lnTo>
                  <a:pt x="5073581" y="0"/>
                </a:lnTo>
                <a:lnTo>
                  <a:pt x="5073581" y="5073581"/>
                </a:lnTo>
                <a:lnTo>
                  <a:pt x="0" y="5073581"/>
                </a:lnTo>
                <a:close/>
              </a:path>
            </a:pathLst>
          </a:custGeom>
          <a:solidFill>
            <a:schemeClr val="lt1">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
        <p:nvSpPr>
          <p:cNvPr id="279" name="Google Shape;279;p10"/>
          <p:cNvSpPr/>
          <p:nvPr/>
        </p:nvSpPr>
        <p:spPr>
          <a:xfrm>
            <a:off x="1039537" y="950188"/>
            <a:ext cx="3521953" cy="3154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b="1" dirty="0">
                <a:solidFill>
                  <a:srgbClr val="DFBD41"/>
                </a:solidFill>
                <a:latin typeface="Oswald"/>
                <a:ea typeface="Oswald"/>
                <a:cs typeface="Oswald"/>
                <a:sym typeface="Oswald"/>
              </a:rPr>
              <a:t>08</a:t>
            </a:r>
            <a:endParaRPr dirty="0">
              <a:solidFill>
                <a:srgbClr val="DFBD41"/>
              </a:solidFill>
            </a:endParaRPr>
          </a:p>
        </p:txBody>
      </p:sp>
      <p:sp>
        <p:nvSpPr>
          <p:cNvPr id="280" name="Google Shape;280;p10"/>
          <p:cNvSpPr/>
          <p:nvPr/>
        </p:nvSpPr>
        <p:spPr>
          <a:xfrm>
            <a:off x="1542039" y="3133672"/>
            <a:ext cx="433074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Oswald"/>
                <a:ea typeface="Oswald"/>
                <a:cs typeface="Oswald"/>
                <a:sym typeface="Oswald"/>
              </a:rPr>
              <a:t>SYSTEMS AND PROCESSES</a:t>
            </a:r>
            <a:endParaRPr dirty="0"/>
          </a:p>
        </p:txBody>
      </p:sp>
      <p:grpSp>
        <p:nvGrpSpPr>
          <p:cNvPr id="281" name="Google Shape;281;p10"/>
          <p:cNvGrpSpPr/>
          <p:nvPr/>
        </p:nvGrpSpPr>
        <p:grpSpPr>
          <a:xfrm>
            <a:off x="6404525" y="2153730"/>
            <a:ext cx="3737957" cy="973892"/>
            <a:chOff x="785586" y="659717"/>
            <a:chExt cx="2159000" cy="973892"/>
          </a:xfrm>
        </p:grpSpPr>
        <p:sp>
          <p:nvSpPr>
            <p:cNvPr id="282" name="Google Shape;282;p10"/>
            <p:cNvSpPr/>
            <p:nvPr/>
          </p:nvSpPr>
          <p:spPr>
            <a:xfrm>
              <a:off x="785586" y="751157"/>
              <a:ext cx="2159000" cy="882452"/>
            </a:xfrm>
            <a:prstGeom prst="rect">
              <a:avLst/>
            </a:prstGeom>
            <a:solidFill>
              <a:srgbClr val="DFBD41"/>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rgbClr val="0070C0"/>
                </a:solidFill>
                <a:latin typeface="Roboto Light"/>
                <a:ea typeface="Roboto Light"/>
                <a:cs typeface="Roboto Light"/>
                <a:sym typeface="Roboto Light"/>
              </a:endParaRPr>
            </a:p>
          </p:txBody>
        </p:sp>
        <p:sp>
          <p:nvSpPr>
            <p:cNvPr id="283" name="Google Shape;283;p10"/>
            <p:cNvSpPr/>
            <p:nvPr/>
          </p:nvSpPr>
          <p:spPr>
            <a:xfrm>
              <a:off x="947512" y="867343"/>
              <a:ext cx="199707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Oswald"/>
                  <a:ea typeface="Oswald"/>
                  <a:cs typeface="Oswald"/>
                  <a:sym typeface="Oswald"/>
                </a:rPr>
                <a:t>SECTION EIGHT</a:t>
              </a:r>
              <a:endParaRPr dirty="0"/>
            </a:p>
          </p:txBody>
        </p:sp>
        <p:sp>
          <p:nvSpPr>
            <p:cNvPr id="284" name="Google Shape;284;p10"/>
            <p:cNvSpPr/>
            <p:nvPr/>
          </p:nvSpPr>
          <p:spPr>
            <a:xfrm rot="5400000">
              <a:off x="1181092" y="264211"/>
              <a:ext cx="91440" cy="882452"/>
            </a:xfrm>
            <a:prstGeom prst="rect">
              <a:avLst/>
            </a:prstGeom>
            <a:solidFill>
              <a:schemeClr val="accent5"/>
            </a:solidFill>
            <a:ln>
              <a:noFill/>
            </a:ln>
            <a:effectLst>
              <a:outerShdw blurRad="609600" dist="266700" dir="2700000" algn="tl" rotWithShape="0">
                <a:srgbClr val="000000">
                  <a:alpha val="13725"/>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grpSp>
      <p:sp>
        <p:nvSpPr>
          <p:cNvPr id="285" name="Google Shape;285;p10"/>
          <p:cNvSpPr/>
          <p:nvPr/>
        </p:nvSpPr>
        <p:spPr>
          <a:xfrm>
            <a:off x="11152462" y="1"/>
            <a:ext cx="1030055" cy="1059542"/>
          </a:xfrm>
          <a:prstGeom prst="rect">
            <a:avLst/>
          </a:prstGeom>
          <a:solidFill>
            <a:srgbClr val="F4F5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Light"/>
              <a:ea typeface="Roboto Light"/>
              <a:cs typeface="Roboto Light"/>
              <a:sym typeface="Roboto Light"/>
            </a:endParaRPr>
          </a:p>
        </p:txBody>
      </p:sp>
    </p:spTree>
    <p:extLst>
      <p:ext uri="{BB962C8B-B14F-4D97-AF65-F5344CB8AC3E}">
        <p14:creationId xmlns:p14="http://schemas.microsoft.com/office/powerpoint/2010/main" val="3205318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ADE67DC-8D91-4C32-BF4E-E305BF766D81}"/>
              </a:ext>
            </a:extLst>
          </p:cNvPr>
          <p:cNvPicPr>
            <a:picLocks noGrp="1" noChangeAspect="1"/>
          </p:cNvPicPr>
          <p:nvPr>
            <p:ph type="pic" sz="quarter" idx="10"/>
          </p:nvPr>
        </p:nvPicPr>
        <p:blipFill>
          <a:blip r:embed="rId3"/>
          <a:srcRect t="39275" b="39275"/>
          <a:stretch>
            <a:fillRect/>
          </a:stretch>
        </p:blipFill>
        <p:spPr/>
      </p:pic>
      <p:sp>
        <p:nvSpPr>
          <p:cNvPr id="13" name="Rectangle 12">
            <a:extLst>
              <a:ext uri="{FF2B5EF4-FFF2-40B4-BE49-F238E27FC236}">
                <a16:creationId xmlns:a16="http://schemas.microsoft.com/office/drawing/2014/main" id="{2DFD431C-088C-4B82-8A45-839306689FF6}"/>
              </a:ext>
            </a:extLst>
          </p:cNvPr>
          <p:cNvSpPr/>
          <p:nvPr/>
        </p:nvSpPr>
        <p:spPr>
          <a:xfrm>
            <a:off x="0" y="1806"/>
            <a:ext cx="12192000" cy="3922493"/>
          </a:xfrm>
          <a:prstGeom prst="rect">
            <a:avLst/>
          </a:prstGeom>
          <a:solidFill>
            <a:srgbClr val="DFBD41">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p>
        </p:txBody>
      </p:sp>
      <p:sp>
        <p:nvSpPr>
          <p:cNvPr id="4" name="Rounded Rectangle 3">
            <a:extLst>
              <a:ext uri="{FF2B5EF4-FFF2-40B4-BE49-F238E27FC236}">
                <a16:creationId xmlns:a16="http://schemas.microsoft.com/office/drawing/2014/main" id="{61773836-158D-4B47-B2C9-DCAEA6EDDE1E}"/>
              </a:ext>
            </a:extLst>
          </p:cNvPr>
          <p:cNvSpPr/>
          <p:nvPr/>
        </p:nvSpPr>
        <p:spPr>
          <a:xfrm>
            <a:off x="1308100" y="2744919"/>
            <a:ext cx="4718671" cy="293370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ounded Rectangle 3">
            <a:extLst>
              <a:ext uri="{FF2B5EF4-FFF2-40B4-BE49-F238E27FC236}">
                <a16:creationId xmlns:a16="http://schemas.microsoft.com/office/drawing/2014/main" id="{E050E1FF-F1B1-4442-B213-E4BE10EFF104}"/>
              </a:ext>
            </a:extLst>
          </p:cNvPr>
          <p:cNvSpPr/>
          <p:nvPr/>
        </p:nvSpPr>
        <p:spPr>
          <a:xfrm>
            <a:off x="6165229" y="2744919"/>
            <a:ext cx="4718671" cy="2933700"/>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7D566EC-1225-4DE3-AC4A-C94C7B8C66D3}"/>
              </a:ext>
            </a:extLst>
          </p:cNvPr>
          <p:cNvSpPr/>
          <p:nvPr/>
        </p:nvSpPr>
        <p:spPr>
          <a:xfrm>
            <a:off x="1847849" y="1568380"/>
            <a:ext cx="8496300" cy="923330"/>
          </a:xfrm>
          <a:prstGeom prst="rect">
            <a:avLst/>
          </a:prstGeom>
        </p:spPr>
        <p:txBody>
          <a:bodyPr wrap="square">
            <a:spAutoFit/>
          </a:bodyPr>
          <a:lstStyle/>
          <a:p>
            <a:pPr algn="ctr"/>
            <a:r>
              <a:rPr lang="en-US" sz="5400" b="1" dirty="0">
                <a:solidFill>
                  <a:schemeClr val="bg1"/>
                </a:solidFill>
                <a:latin typeface="+mj-lt"/>
                <a:cs typeface="Segoe UI" panose="020B0502040204020203" pitchFamily="34" charset="0"/>
              </a:rPr>
              <a:t>PROCESSES</a:t>
            </a:r>
          </a:p>
        </p:txBody>
      </p:sp>
      <p:sp>
        <p:nvSpPr>
          <p:cNvPr id="10" name="Rectangle 9">
            <a:extLst>
              <a:ext uri="{FF2B5EF4-FFF2-40B4-BE49-F238E27FC236}">
                <a16:creationId xmlns:a16="http://schemas.microsoft.com/office/drawing/2014/main" id="{E9D7A212-69AF-44ED-9D34-B8B4A8206054}"/>
              </a:ext>
            </a:extLst>
          </p:cNvPr>
          <p:cNvSpPr/>
          <p:nvPr/>
        </p:nvSpPr>
        <p:spPr>
          <a:xfrm>
            <a:off x="2082229" y="4183531"/>
            <a:ext cx="3170414" cy="343235"/>
          </a:xfrm>
          <a:prstGeom prst="rect">
            <a:avLst/>
          </a:prstGeom>
        </p:spPr>
        <p:txBody>
          <a:bodyPr wrap="square" anchor="t">
            <a:spAutoFit/>
          </a:bodyPr>
          <a:lstStyle/>
          <a:p>
            <a:pPr algn="ctr">
              <a:lnSpc>
                <a:spcPct val="130000"/>
              </a:lnSpc>
              <a:spcAft>
                <a:spcPts val="1200"/>
              </a:spcAft>
            </a:pPr>
            <a:r>
              <a:rPr lang="en-GB" dirty="0">
                <a:solidFill>
                  <a:schemeClr val="tx1">
                    <a:lumMod val="65000"/>
                    <a:lumOff val="35000"/>
                  </a:schemeClr>
                </a:solidFill>
                <a:ea typeface="Open Sans Light" panose="020B0306030504020204" pitchFamily="34" charset="0"/>
                <a:cs typeface="Hind Light" panose="02000000000000000000" pitchFamily="2" charset="0"/>
              </a:rPr>
              <a:t>Manually record processes first</a:t>
            </a:r>
            <a:endParaRPr lang="en-US" dirty="0">
              <a:solidFill>
                <a:schemeClr val="tx1">
                  <a:lumMod val="65000"/>
                  <a:lumOff val="35000"/>
                </a:schemeClr>
              </a:solidFill>
              <a:ea typeface="Open Sans Light" panose="020B0306030504020204" pitchFamily="34" charset="0"/>
              <a:cs typeface="Hind Light" panose="02000000000000000000" pitchFamily="2" charset="0"/>
            </a:endParaRPr>
          </a:p>
        </p:txBody>
      </p:sp>
      <p:sp>
        <p:nvSpPr>
          <p:cNvPr id="22" name="Rectangle 21">
            <a:extLst>
              <a:ext uri="{FF2B5EF4-FFF2-40B4-BE49-F238E27FC236}">
                <a16:creationId xmlns:a16="http://schemas.microsoft.com/office/drawing/2014/main" id="{0F7C32ED-6BE9-4C32-80D7-164F99962776}"/>
              </a:ext>
            </a:extLst>
          </p:cNvPr>
          <p:cNvSpPr/>
          <p:nvPr/>
        </p:nvSpPr>
        <p:spPr>
          <a:xfrm flipH="1">
            <a:off x="2989021" y="2744920"/>
            <a:ext cx="1356828" cy="1179380"/>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1" name="Rectangle 10">
            <a:extLst>
              <a:ext uri="{FF2B5EF4-FFF2-40B4-BE49-F238E27FC236}">
                <a16:creationId xmlns:a16="http://schemas.microsoft.com/office/drawing/2014/main" id="{1BE6FEB7-30B4-4698-B1C7-0C15231C43E2}"/>
              </a:ext>
            </a:extLst>
          </p:cNvPr>
          <p:cNvSpPr/>
          <p:nvPr/>
        </p:nvSpPr>
        <p:spPr>
          <a:xfrm>
            <a:off x="7077814" y="4183531"/>
            <a:ext cx="2893500" cy="343235"/>
          </a:xfrm>
          <a:prstGeom prst="rect">
            <a:avLst/>
          </a:prstGeom>
        </p:spPr>
        <p:txBody>
          <a:bodyPr wrap="square" anchor="t">
            <a:spAutoFit/>
          </a:bodyPr>
          <a:lstStyle/>
          <a:p>
            <a:pPr algn="ctr">
              <a:lnSpc>
                <a:spcPct val="130000"/>
              </a:lnSpc>
              <a:spcAft>
                <a:spcPts val="1200"/>
              </a:spcAft>
            </a:pPr>
            <a:r>
              <a:rPr lang="en-US" dirty="0">
                <a:solidFill>
                  <a:schemeClr val="tx1">
                    <a:lumMod val="65000"/>
                    <a:lumOff val="35000"/>
                  </a:schemeClr>
                </a:solidFill>
                <a:ea typeface="Open Sans Light" panose="020B0306030504020204" pitchFamily="34" charset="0"/>
                <a:cs typeface="Hind Light" panose="02000000000000000000" pitchFamily="2" charset="0"/>
              </a:rPr>
              <a:t>Systemize to automate</a:t>
            </a:r>
            <a:endParaRPr lang="en-US" b="1" u="sng" dirty="0">
              <a:solidFill>
                <a:schemeClr val="tx1">
                  <a:lumMod val="65000"/>
                  <a:lumOff val="35000"/>
                </a:schemeClr>
              </a:solidFill>
              <a:ea typeface="Open Sans Light" panose="020B0306030504020204" pitchFamily="34" charset="0"/>
              <a:cs typeface="Hind Light" panose="02000000000000000000" pitchFamily="2" charset="0"/>
            </a:endParaRPr>
          </a:p>
        </p:txBody>
      </p:sp>
      <p:grpSp>
        <p:nvGrpSpPr>
          <p:cNvPr id="18" name="Graphic 16">
            <a:extLst>
              <a:ext uri="{FF2B5EF4-FFF2-40B4-BE49-F238E27FC236}">
                <a16:creationId xmlns:a16="http://schemas.microsoft.com/office/drawing/2014/main" id="{6895E0FC-A8FA-4AE2-AD1D-DA1715A8943A}"/>
              </a:ext>
            </a:extLst>
          </p:cNvPr>
          <p:cNvGrpSpPr/>
          <p:nvPr/>
        </p:nvGrpSpPr>
        <p:grpSpPr>
          <a:xfrm>
            <a:off x="3392212" y="3166992"/>
            <a:ext cx="550920" cy="524016"/>
            <a:chOff x="3319182" y="3244811"/>
            <a:chExt cx="696980" cy="662944"/>
          </a:xfrm>
          <a:solidFill>
            <a:srgbClr val="DFBD41"/>
          </a:solidFill>
        </p:grpSpPr>
        <p:sp>
          <p:nvSpPr>
            <p:cNvPr id="19" name="Freeform: Shape 18">
              <a:extLst>
                <a:ext uri="{FF2B5EF4-FFF2-40B4-BE49-F238E27FC236}">
                  <a16:creationId xmlns:a16="http://schemas.microsoft.com/office/drawing/2014/main" id="{66A7D56E-F7DC-4CB7-B11D-2302D36973BE}"/>
                </a:ext>
              </a:extLst>
            </p:cNvPr>
            <p:cNvSpPr/>
            <p:nvPr/>
          </p:nvSpPr>
          <p:spPr>
            <a:xfrm>
              <a:off x="3319182" y="3413308"/>
              <a:ext cx="696980" cy="494448"/>
            </a:xfrm>
            <a:custGeom>
              <a:avLst/>
              <a:gdLst>
                <a:gd name="connsiteX0" fmla="*/ 694550 w 696980"/>
                <a:gd name="connsiteY0" fmla="*/ 204308 h 494448"/>
                <a:gd name="connsiteX1" fmla="*/ 602969 w 696980"/>
                <a:gd name="connsiteY1" fmla="*/ 8180 h 494448"/>
                <a:gd name="connsiteX2" fmla="*/ 588382 w 696980"/>
                <a:gd name="connsiteY2" fmla="*/ 76 h 494448"/>
                <a:gd name="connsiteX3" fmla="*/ 510579 w 696980"/>
                <a:gd name="connsiteY3" fmla="*/ 76 h 494448"/>
                <a:gd name="connsiteX4" fmla="*/ 494370 w 696980"/>
                <a:gd name="connsiteY4" fmla="*/ 16285 h 494448"/>
                <a:gd name="connsiteX5" fmla="*/ 510579 w 696980"/>
                <a:gd name="connsiteY5" fmla="*/ 32494 h 494448"/>
                <a:gd name="connsiteX6" fmla="*/ 577846 w 696980"/>
                <a:gd name="connsiteY6" fmla="*/ 32494 h 494448"/>
                <a:gd name="connsiteX7" fmla="*/ 653217 w 696980"/>
                <a:gd name="connsiteY7" fmla="*/ 194583 h 494448"/>
                <a:gd name="connsiteX8" fmla="*/ 560827 w 696980"/>
                <a:gd name="connsiteY8" fmla="*/ 194583 h 494448"/>
                <a:gd name="connsiteX9" fmla="*/ 463574 w 696980"/>
                <a:gd name="connsiteY9" fmla="*/ 256988 h 494448"/>
                <a:gd name="connsiteX10" fmla="*/ 395496 w 696980"/>
                <a:gd name="connsiteY10" fmla="*/ 299941 h 494448"/>
                <a:gd name="connsiteX11" fmla="*/ 301485 w 696980"/>
                <a:gd name="connsiteY11" fmla="*/ 299941 h 494448"/>
                <a:gd name="connsiteX12" fmla="*/ 233407 w 696980"/>
                <a:gd name="connsiteY12" fmla="*/ 256988 h 494448"/>
                <a:gd name="connsiteX13" fmla="*/ 136154 w 696980"/>
                <a:gd name="connsiteY13" fmla="*/ 194583 h 494448"/>
                <a:gd name="connsiteX14" fmla="*/ 45385 w 696980"/>
                <a:gd name="connsiteY14" fmla="*/ 194583 h 494448"/>
                <a:gd name="connsiteX15" fmla="*/ 134533 w 696980"/>
                <a:gd name="connsiteY15" fmla="*/ 32494 h 494448"/>
                <a:gd name="connsiteX16" fmla="*/ 186401 w 696980"/>
                <a:gd name="connsiteY16" fmla="*/ 32494 h 494448"/>
                <a:gd name="connsiteX17" fmla="*/ 202610 w 696980"/>
                <a:gd name="connsiteY17" fmla="*/ 16285 h 494448"/>
                <a:gd name="connsiteX18" fmla="*/ 186401 w 696980"/>
                <a:gd name="connsiteY18" fmla="*/ 76 h 494448"/>
                <a:gd name="connsiteX19" fmla="*/ 124808 w 696980"/>
                <a:gd name="connsiteY19" fmla="*/ 76 h 494448"/>
                <a:gd name="connsiteX20" fmla="*/ 110220 w 696980"/>
                <a:gd name="connsiteY20" fmla="*/ 7370 h 494448"/>
                <a:gd name="connsiteX21" fmla="*/ 3242 w 696980"/>
                <a:gd name="connsiteY21" fmla="*/ 203498 h 494448"/>
                <a:gd name="connsiteX22" fmla="*/ 0 w 696980"/>
                <a:gd name="connsiteY22" fmla="*/ 209982 h 494448"/>
                <a:gd name="connsiteX23" fmla="*/ 0 w 696980"/>
                <a:gd name="connsiteY23" fmla="*/ 411783 h 494448"/>
                <a:gd name="connsiteX24" fmla="*/ 83475 w 696980"/>
                <a:gd name="connsiteY24" fmla="*/ 494448 h 494448"/>
                <a:gd name="connsiteX25" fmla="*/ 613505 w 696980"/>
                <a:gd name="connsiteY25" fmla="*/ 494448 h 494448"/>
                <a:gd name="connsiteX26" fmla="*/ 696981 w 696980"/>
                <a:gd name="connsiteY26" fmla="*/ 411783 h 494448"/>
                <a:gd name="connsiteX27" fmla="*/ 696981 w 696980"/>
                <a:gd name="connsiteY27" fmla="*/ 209982 h 494448"/>
                <a:gd name="connsiteX28" fmla="*/ 694550 w 696980"/>
                <a:gd name="connsiteY28" fmla="*/ 204308 h 494448"/>
                <a:gd name="connsiteX29" fmla="*/ 664563 w 696980"/>
                <a:gd name="connsiteY29" fmla="*/ 411781 h 494448"/>
                <a:gd name="connsiteX30" fmla="*/ 613505 w 696980"/>
                <a:gd name="connsiteY30" fmla="*/ 462029 h 494448"/>
                <a:gd name="connsiteX31" fmla="*/ 83475 w 696980"/>
                <a:gd name="connsiteY31" fmla="*/ 462029 h 494448"/>
                <a:gd name="connsiteX32" fmla="*/ 32418 w 696980"/>
                <a:gd name="connsiteY32" fmla="*/ 411781 h 494448"/>
                <a:gd name="connsiteX33" fmla="*/ 32418 w 696980"/>
                <a:gd name="connsiteY33" fmla="*/ 227001 h 494448"/>
                <a:gd name="connsiteX34" fmla="*/ 136154 w 696980"/>
                <a:gd name="connsiteY34" fmla="*/ 227001 h 494448"/>
                <a:gd name="connsiteX35" fmla="*/ 204231 w 696980"/>
                <a:gd name="connsiteY35" fmla="*/ 269954 h 494448"/>
                <a:gd name="connsiteX36" fmla="*/ 301485 w 696980"/>
                <a:gd name="connsiteY36" fmla="*/ 332359 h 494448"/>
                <a:gd name="connsiteX37" fmla="*/ 395496 w 696980"/>
                <a:gd name="connsiteY37" fmla="*/ 332359 h 494448"/>
                <a:gd name="connsiteX38" fmla="*/ 492749 w 696980"/>
                <a:gd name="connsiteY38" fmla="*/ 269954 h 494448"/>
                <a:gd name="connsiteX39" fmla="*/ 560827 w 696980"/>
                <a:gd name="connsiteY39" fmla="*/ 227001 h 494448"/>
                <a:gd name="connsiteX40" fmla="*/ 664563 w 696980"/>
                <a:gd name="connsiteY40" fmla="*/ 227001 h 494448"/>
                <a:gd name="connsiteX41" fmla="*/ 664563 w 696980"/>
                <a:gd name="connsiteY41" fmla="*/ 411781 h 49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6980" h="494448">
                  <a:moveTo>
                    <a:pt x="694550" y="204308"/>
                  </a:moveTo>
                  <a:lnTo>
                    <a:pt x="602969" y="8180"/>
                  </a:lnTo>
                  <a:cubicBezTo>
                    <a:pt x="600284" y="2688"/>
                    <a:pt x="594462" y="-546"/>
                    <a:pt x="588382" y="76"/>
                  </a:cubicBezTo>
                  <a:lnTo>
                    <a:pt x="510579" y="76"/>
                  </a:lnTo>
                  <a:cubicBezTo>
                    <a:pt x="501627" y="76"/>
                    <a:pt x="494370" y="7333"/>
                    <a:pt x="494370" y="16285"/>
                  </a:cubicBezTo>
                  <a:cubicBezTo>
                    <a:pt x="494370" y="25237"/>
                    <a:pt x="501627" y="32494"/>
                    <a:pt x="510579" y="32494"/>
                  </a:cubicBezTo>
                  <a:lnTo>
                    <a:pt x="577846" y="32494"/>
                  </a:lnTo>
                  <a:lnTo>
                    <a:pt x="653217" y="194583"/>
                  </a:lnTo>
                  <a:lnTo>
                    <a:pt x="560827" y="194583"/>
                  </a:lnTo>
                  <a:cubicBezTo>
                    <a:pt x="518937" y="194376"/>
                    <a:pt x="480840" y="218821"/>
                    <a:pt x="463574" y="256988"/>
                  </a:cubicBezTo>
                  <a:cubicBezTo>
                    <a:pt x="451068" y="283239"/>
                    <a:pt x="424574" y="299954"/>
                    <a:pt x="395496" y="299941"/>
                  </a:cubicBezTo>
                  <a:lnTo>
                    <a:pt x="301485" y="299941"/>
                  </a:lnTo>
                  <a:cubicBezTo>
                    <a:pt x="272407" y="299954"/>
                    <a:pt x="245915" y="283239"/>
                    <a:pt x="233407" y="256988"/>
                  </a:cubicBezTo>
                  <a:cubicBezTo>
                    <a:pt x="216140" y="218821"/>
                    <a:pt x="178043" y="194376"/>
                    <a:pt x="136154" y="194583"/>
                  </a:cubicBezTo>
                  <a:lnTo>
                    <a:pt x="45385" y="194583"/>
                  </a:lnTo>
                  <a:lnTo>
                    <a:pt x="134533" y="32494"/>
                  </a:lnTo>
                  <a:lnTo>
                    <a:pt x="186401" y="32494"/>
                  </a:lnTo>
                  <a:cubicBezTo>
                    <a:pt x="195354" y="32494"/>
                    <a:pt x="202610" y="25237"/>
                    <a:pt x="202610" y="16285"/>
                  </a:cubicBezTo>
                  <a:cubicBezTo>
                    <a:pt x="202610" y="7333"/>
                    <a:pt x="195354" y="76"/>
                    <a:pt x="186401" y="76"/>
                  </a:cubicBezTo>
                  <a:lnTo>
                    <a:pt x="124808" y="76"/>
                  </a:lnTo>
                  <a:cubicBezTo>
                    <a:pt x="118951" y="-479"/>
                    <a:pt x="113290" y="2352"/>
                    <a:pt x="110220" y="7370"/>
                  </a:cubicBezTo>
                  <a:lnTo>
                    <a:pt x="3242" y="203498"/>
                  </a:lnTo>
                  <a:cubicBezTo>
                    <a:pt x="1367" y="205161"/>
                    <a:pt x="205" y="207483"/>
                    <a:pt x="0" y="209982"/>
                  </a:cubicBezTo>
                  <a:lnTo>
                    <a:pt x="0" y="411783"/>
                  </a:lnTo>
                  <a:cubicBezTo>
                    <a:pt x="1291" y="457206"/>
                    <a:pt x="38043" y="493601"/>
                    <a:pt x="83475" y="494448"/>
                  </a:cubicBezTo>
                  <a:lnTo>
                    <a:pt x="613505" y="494448"/>
                  </a:lnTo>
                  <a:cubicBezTo>
                    <a:pt x="658940" y="493601"/>
                    <a:pt x="695690" y="457206"/>
                    <a:pt x="696981" y="411783"/>
                  </a:cubicBezTo>
                  <a:lnTo>
                    <a:pt x="696981" y="209982"/>
                  </a:lnTo>
                  <a:cubicBezTo>
                    <a:pt x="696672" y="207913"/>
                    <a:pt x="695834" y="205958"/>
                    <a:pt x="694550" y="204308"/>
                  </a:cubicBezTo>
                  <a:close/>
                  <a:moveTo>
                    <a:pt x="664563" y="411781"/>
                  </a:moveTo>
                  <a:cubicBezTo>
                    <a:pt x="663303" y="439305"/>
                    <a:pt x="641046" y="461210"/>
                    <a:pt x="613505" y="462029"/>
                  </a:cubicBezTo>
                  <a:lnTo>
                    <a:pt x="83475" y="462029"/>
                  </a:lnTo>
                  <a:cubicBezTo>
                    <a:pt x="55935" y="461210"/>
                    <a:pt x="33677" y="439306"/>
                    <a:pt x="32418" y="411781"/>
                  </a:cubicBezTo>
                  <a:lnTo>
                    <a:pt x="32418" y="227001"/>
                  </a:lnTo>
                  <a:lnTo>
                    <a:pt x="136154" y="227001"/>
                  </a:lnTo>
                  <a:cubicBezTo>
                    <a:pt x="165232" y="226988"/>
                    <a:pt x="191724" y="243703"/>
                    <a:pt x="204231" y="269954"/>
                  </a:cubicBezTo>
                  <a:cubicBezTo>
                    <a:pt x="221498" y="308121"/>
                    <a:pt x="259595" y="332565"/>
                    <a:pt x="301485" y="332359"/>
                  </a:cubicBezTo>
                  <a:lnTo>
                    <a:pt x="395496" y="332359"/>
                  </a:lnTo>
                  <a:cubicBezTo>
                    <a:pt x="437386" y="332565"/>
                    <a:pt x="475482" y="308121"/>
                    <a:pt x="492749" y="269954"/>
                  </a:cubicBezTo>
                  <a:cubicBezTo>
                    <a:pt x="505255" y="243703"/>
                    <a:pt x="531749" y="226988"/>
                    <a:pt x="560827" y="227001"/>
                  </a:cubicBezTo>
                  <a:lnTo>
                    <a:pt x="664563" y="227001"/>
                  </a:lnTo>
                  <a:lnTo>
                    <a:pt x="664563" y="411781"/>
                  </a:lnTo>
                  <a:close/>
                </a:path>
              </a:pathLst>
            </a:custGeom>
            <a:grpFill/>
            <a:ln w="1549" cap="flat">
              <a:noFill/>
              <a:prstDash val="solid"/>
              <a:miter/>
            </a:ln>
          </p:spPr>
          <p:txBody>
            <a:bodyPr rtlCol="0" anchor="ctr"/>
            <a:lstStyle/>
            <a:p>
              <a:endParaRPr lang="en-ID">
                <a:solidFill>
                  <a:schemeClr val="bg1"/>
                </a:solidFill>
              </a:endParaRPr>
            </a:p>
          </p:txBody>
        </p:sp>
        <p:sp>
          <p:nvSpPr>
            <p:cNvPr id="20" name="Freeform: Shape 19">
              <a:extLst>
                <a:ext uri="{FF2B5EF4-FFF2-40B4-BE49-F238E27FC236}">
                  <a16:creationId xmlns:a16="http://schemas.microsoft.com/office/drawing/2014/main" id="{17097738-D5A2-451F-BD5E-8B03D981F2BD}"/>
                </a:ext>
              </a:extLst>
            </p:cNvPr>
            <p:cNvSpPr/>
            <p:nvPr/>
          </p:nvSpPr>
          <p:spPr>
            <a:xfrm>
              <a:off x="3542862" y="3244811"/>
              <a:ext cx="249618" cy="380223"/>
            </a:xfrm>
            <a:custGeom>
              <a:avLst/>
              <a:gdLst>
                <a:gd name="connsiteX0" fmla="*/ 113465 w 249618"/>
                <a:gd name="connsiteY0" fmla="*/ 375235 h 380223"/>
                <a:gd name="connsiteX1" fmla="*/ 135221 w 249618"/>
                <a:gd name="connsiteY1" fmla="*/ 376171 h 380223"/>
                <a:gd name="connsiteX2" fmla="*/ 136156 w 249618"/>
                <a:gd name="connsiteY2" fmla="*/ 375235 h 380223"/>
                <a:gd name="connsiteX3" fmla="*/ 246376 w 249618"/>
                <a:gd name="connsiteY3" fmla="*/ 264204 h 380223"/>
                <a:gd name="connsiteX4" fmla="*/ 243134 w 249618"/>
                <a:gd name="connsiteY4" fmla="*/ 241511 h 380223"/>
                <a:gd name="connsiteX5" fmla="*/ 223683 w 249618"/>
                <a:gd name="connsiteY5" fmla="*/ 241511 h 380223"/>
                <a:gd name="connsiteX6" fmla="*/ 141018 w 249618"/>
                <a:gd name="connsiteY6" fmla="*/ 324176 h 380223"/>
                <a:gd name="connsiteX7" fmla="*/ 141018 w 249618"/>
                <a:gd name="connsiteY7" fmla="*/ 16209 h 380223"/>
                <a:gd name="connsiteX8" fmla="*/ 124809 w 249618"/>
                <a:gd name="connsiteY8" fmla="*/ 0 h 380223"/>
                <a:gd name="connsiteX9" fmla="*/ 108600 w 249618"/>
                <a:gd name="connsiteY9" fmla="*/ 16209 h 380223"/>
                <a:gd name="connsiteX10" fmla="*/ 108600 w 249618"/>
                <a:gd name="connsiteY10" fmla="*/ 324178 h 380223"/>
                <a:gd name="connsiteX11" fmla="*/ 25934 w 249618"/>
                <a:gd name="connsiteY11" fmla="*/ 241512 h 380223"/>
                <a:gd name="connsiteX12" fmla="*/ 3241 w 249618"/>
                <a:gd name="connsiteY12" fmla="*/ 244754 h 380223"/>
                <a:gd name="connsiteX13" fmla="*/ 3241 w 249618"/>
                <a:gd name="connsiteY13" fmla="*/ 264205 h 380223"/>
                <a:gd name="connsiteX14" fmla="*/ 113465 w 249618"/>
                <a:gd name="connsiteY14" fmla="*/ 375235 h 38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18" h="380223">
                  <a:moveTo>
                    <a:pt x="113465" y="375235"/>
                  </a:moveTo>
                  <a:cubicBezTo>
                    <a:pt x="119213" y="381502"/>
                    <a:pt x="128955" y="381921"/>
                    <a:pt x="135221" y="376171"/>
                  </a:cubicBezTo>
                  <a:cubicBezTo>
                    <a:pt x="135546" y="375873"/>
                    <a:pt x="135858" y="375559"/>
                    <a:pt x="136156" y="375235"/>
                  </a:cubicBezTo>
                  <a:lnTo>
                    <a:pt x="246376" y="264204"/>
                  </a:lnTo>
                  <a:cubicBezTo>
                    <a:pt x="251747" y="257042"/>
                    <a:pt x="250296" y="246883"/>
                    <a:pt x="243134" y="241511"/>
                  </a:cubicBezTo>
                  <a:cubicBezTo>
                    <a:pt x="237371" y="237189"/>
                    <a:pt x="229446" y="237189"/>
                    <a:pt x="223683" y="241511"/>
                  </a:cubicBezTo>
                  <a:lnTo>
                    <a:pt x="141018" y="324176"/>
                  </a:lnTo>
                  <a:lnTo>
                    <a:pt x="141018" y="16209"/>
                  </a:lnTo>
                  <a:cubicBezTo>
                    <a:pt x="141018" y="7257"/>
                    <a:pt x="133761" y="0"/>
                    <a:pt x="124809" y="0"/>
                  </a:cubicBezTo>
                  <a:cubicBezTo>
                    <a:pt x="115857" y="0"/>
                    <a:pt x="108600" y="7257"/>
                    <a:pt x="108600" y="16209"/>
                  </a:cubicBezTo>
                  <a:lnTo>
                    <a:pt x="108600" y="324178"/>
                  </a:lnTo>
                  <a:lnTo>
                    <a:pt x="25934" y="241512"/>
                  </a:lnTo>
                  <a:cubicBezTo>
                    <a:pt x="18772" y="236142"/>
                    <a:pt x="8613" y="237592"/>
                    <a:pt x="3241" y="244754"/>
                  </a:cubicBezTo>
                  <a:cubicBezTo>
                    <a:pt x="-1080" y="250517"/>
                    <a:pt x="-1080" y="258443"/>
                    <a:pt x="3241" y="264205"/>
                  </a:cubicBezTo>
                  <a:lnTo>
                    <a:pt x="113465" y="375235"/>
                  </a:lnTo>
                  <a:close/>
                </a:path>
              </a:pathLst>
            </a:custGeom>
            <a:grpFill/>
            <a:ln w="1549" cap="flat">
              <a:noFill/>
              <a:prstDash val="solid"/>
              <a:miter/>
            </a:ln>
          </p:spPr>
          <p:txBody>
            <a:bodyPr rtlCol="0" anchor="ctr"/>
            <a:lstStyle/>
            <a:p>
              <a:endParaRPr lang="en-ID">
                <a:solidFill>
                  <a:schemeClr val="bg1"/>
                </a:solidFill>
              </a:endParaRPr>
            </a:p>
          </p:txBody>
        </p:sp>
      </p:grpSp>
      <p:sp>
        <p:nvSpPr>
          <p:cNvPr id="23" name="Rectangle 22">
            <a:extLst>
              <a:ext uri="{FF2B5EF4-FFF2-40B4-BE49-F238E27FC236}">
                <a16:creationId xmlns:a16="http://schemas.microsoft.com/office/drawing/2014/main" id="{38D98AC5-3008-4C7F-A79C-0611F9CB8576}"/>
              </a:ext>
            </a:extLst>
          </p:cNvPr>
          <p:cNvSpPr/>
          <p:nvPr/>
        </p:nvSpPr>
        <p:spPr>
          <a:xfrm flipH="1">
            <a:off x="7846151" y="2744920"/>
            <a:ext cx="1356828" cy="1179380"/>
          </a:xfrm>
          <a:prstGeom prst="rect">
            <a:avLst/>
          </a:prstGeom>
          <a:solidFill>
            <a:srgbClr val="F4F5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grpSp>
        <p:nvGrpSpPr>
          <p:cNvPr id="31" name="Graphic 29">
            <a:extLst>
              <a:ext uri="{FF2B5EF4-FFF2-40B4-BE49-F238E27FC236}">
                <a16:creationId xmlns:a16="http://schemas.microsoft.com/office/drawing/2014/main" id="{A2F71174-620B-4C19-B23D-0BCA2AF18B44}"/>
              </a:ext>
            </a:extLst>
          </p:cNvPr>
          <p:cNvGrpSpPr/>
          <p:nvPr/>
        </p:nvGrpSpPr>
        <p:grpSpPr>
          <a:xfrm rot="20700000">
            <a:off x="8250219" y="3153978"/>
            <a:ext cx="550042" cy="550042"/>
            <a:chOff x="8250219" y="3153978"/>
            <a:chExt cx="550042" cy="550042"/>
          </a:xfrm>
          <a:solidFill>
            <a:srgbClr val="DFBD41"/>
          </a:solidFill>
        </p:grpSpPr>
        <p:sp>
          <p:nvSpPr>
            <p:cNvPr id="32" name="Freeform: Shape 31">
              <a:extLst>
                <a:ext uri="{FF2B5EF4-FFF2-40B4-BE49-F238E27FC236}">
                  <a16:creationId xmlns:a16="http://schemas.microsoft.com/office/drawing/2014/main" id="{477B706F-2AE5-40A6-BAEA-4645BF117187}"/>
                </a:ext>
              </a:extLst>
            </p:cNvPr>
            <p:cNvSpPr/>
            <p:nvPr/>
          </p:nvSpPr>
          <p:spPr>
            <a:xfrm>
              <a:off x="8378562" y="3213566"/>
              <a:ext cx="293355" cy="403364"/>
            </a:xfrm>
            <a:custGeom>
              <a:avLst/>
              <a:gdLst>
                <a:gd name="connsiteX0" fmla="*/ 256686 w 293355"/>
                <a:gd name="connsiteY0" fmla="*/ 0 h 403364"/>
                <a:gd name="connsiteX1" fmla="*/ 220017 w 293355"/>
                <a:gd name="connsiteY1" fmla="*/ 36669 h 403364"/>
                <a:gd name="connsiteX2" fmla="*/ 220017 w 293355"/>
                <a:gd name="connsiteY2" fmla="*/ 43298 h 403364"/>
                <a:gd name="connsiteX3" fmla="*/ 5757 w 293355"/>
                <a:gd name="connsiteY3" fmla="*/ 128995 h 403364"/>
                <a:gd name="connsiteX4" fmla="*/ 0 w 293355"/>
                <a:gd name="connsiteY4" fmla="*/ 137511 h 403364"/>
                <a:gd name="connsiteX5" fmla="*/ 0 w 293355"/>
                <a:gd name="connsiteY5" fmla="*/ 265854 h 403364"/>
                <a:gd name="connsiteX6" fmla="*/ 5757 w 293355"/>
                <a:gd name="connsiteY6" fmla="*/ 274361 h 403364"/>
                <a:gd name="connsiteX7" fmla="*/ 220017 w 293355"/>
                <a:gd name="connsiteY7" fmla="*/ 360058 h 403364"/>
                <a:gd name="connsiteX8" fmla="*/ 220017 w 293355"/>
                <a:gd name="connsiteY8" fmla="*/ 366695 h 403364"/>
                <a:gd name="connsiteX9" fmla="*/ 256686 w 293355"/>
                <a:gd name="connsiteY9" fmla="*/ 403364 h 403364"/>
                <a:gd name="connsiteX10" fmla="*/ 293355 w 293355"/>
                <a:gd name="connsiteY10" fmla="*/ 366695 h 403364"/>
                <a:gd name="connsiteX11" fmla="*/ 293355 w 293355"/>
                <a:gd name="connsiteY11" fmla="*/ 36669 h 403364"/>
                <a:gd name="connsiteX12" fmla="*/ 256686 w 293355"/>
                <a:gd name="connsiteY12" fmla="*/ 0 h 403364"/>
                <a:gd name="connsiteX13" fmla="*/ 275021 w 293355"/>
                <a:gd name="connsiteY13" fmla="*/ 366694 h 403364"/>
                <a:gd name="connsiteX14" fmla="*/ 256686 w 293355"/>
                <a:gd name="connsiteY14" fmla="*/ 385029 h 403364"/>
                <a:gd name="connsiteX15" fmla="*/ 238351 w 293355"/>
                <a:gd name="connsiteY15" fmla="*/ 366694 h 403364"/>
                <a:gd name="connsiteX16" fmla="*/ 238351 w 293355"/>
                <a:gd name="connsiteY16" fmla="*/ 353860 h 403364"/>
                <a:gd name="connsiteX17" fmla="*/ 232585 w 293355"/>
                <a:gd name="connsiteY17" fmla="*/ 345344 h 403364"/>
                <a:gd name="connsiteX18" fmla="*/ 18334 w 293355"/>
                <a:gd name="connsiteY18" fmla="*/ 259647 h 403364"/>
                <a:gd name="connsiteX19" fmla="*/ 18334 w 293355"/>
                <a:gd name="connsiteY19" fmla="*/ 143717 h 403364"/>
                <a:gd name="connsiteX20" fmla="*/ 232585 w 293355"/>
                <a:gd name="connsiteY20" fmla="*/ 58020 h 403364"/>
                <a:gd name="connsiteX21" fmla="*/ 238351 w 293355"/>
                <a:gd name="connsiteY21" fmla="*/ 49504 h 403364"/>
                <a:gd name="connsiteX22" fmla="*/ 238351 w 293355"/>
                <a:gd name="connsiteY22" fmla="*/ 36669 h 403364"/>
                <a:gd name="connsiteX23" fmla="*/ 256686 w 293355"/>
                <a:gd name="connsiteY23" fmla="*/ 18334 h 403364"/>
                <a:gd name="connsiteX24" fmla="*/ 275021 w 293355"/>
                <a:gd name="connsiteY24" fmla="*/ 36669 h 403364"/>
                <a:gd name="connsiteX25" fmla="*/ 275021 w 293355"/>
                <a:gd name="connsiteY25" fmla="*/ 366694 h 40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3355" h="403364">
                  <a:moveTo>
                    <a:pt x="256686" y="0"/>
                  </a:moveTo>
                  <a:cubicBezTo>
                    <a:pt x="236462" y="0"/>
                    <a:pt x="220017" y="16446"/>
                    <a:pt x="220017" y="36669"/>
                  </a:cubicBezTo>
                  <a:lnTo>
                    <a:pt x="220017" y="43298"/>
                  </a:lnTo>
                  <a:lnTo>
                    <a:pt x="5757" y="128995"/>
                  </a:lnTo>
                  <a:cubicBezTo>
                    <a:pt x="2283" y="130398"/>
                    <a:pt x="0" y="133761"/>
                    <a:pt x="0" y="137511"/>
                  </a:cubicBezTo>
                  <a:lnTo>
                    <a:pt x="0" y="265854"/>
                  </a:lnTo>
                  <a:cubicBezTo>
                    <a:pt x="0" y="269603"/>
                    <a:pt x="2283" y="272968"/>
                    <a:pt x="5757" y="274361"/>
                  </a:cubicBezTo>
                  <a:lnTo>
                    <a:pt x="220017" y="360058"/>
                  </a:lnTo>
                  <a:lnTo>
                    <a:pt x="220017" y="366695"/>
                  </a:lnTo>
                  <a:cubicBezTo>
                    <a:pt x="220017" y="386919"/>
                    <a:pt x="236463" y="403364"/>
                    <a:pt x="256686" y="403364"/>
                  </a:cubicBezTo>
                  <a:cubicBezTo>
                    <a:pt x="276909" y="403364"/>
                    <a:pt x="293355" y="386918"/>
                    <a:pt x="293355" y="366695"/>
                  </a:cubicBezTo>
                  <a:lnTo>
                    <a:pt x="293355" y="36669"/>
                  </a:lnTo>
                  <a:cubicBezTo>
                    <a:pt x="293355" y="16445"/>
                    <a:pt x="276910" y="0"/>
                    <a:pt x="256686" y="0"/>
                  </a:cubicBezTo>
                  <a:close/>
                  <a:moveTo>
                    <a:pt x="275021" y="366694"/>
                  </a:moveTo>
                  <a:cubicBezTo>
                    <a:pt x="275021" y="376806"/>
                    <a:pt x="266798" y="385029"/>
                    <a:pt x="256686" y="385029"/>
                  </a:cubicBezTo>
                  <a:cubicBezTo>
                    <a:pt x="246574" y="385029"/>
                    <a:pt x="238351" y="376807"/>
                    <a:pt x="238351" y="366694"/>
                  </a:cubicBezTo>
                  <a:lnTo>
                    <a:pt x="238351" y="353860"/>
                  </a:lnTo>
                  <a:cubicBezTo>
                    <a:pt x="238351" y="350101"/>
                    <a:pt x="236068" y="346737"/>
                    <a:pt x="232585" y="345344"/>
                  </a:cubicBezTo>
                  <a:lnTo>
                    <a:pt x="18334" y="259647"/>
                  </a:lnTo>
                  <a:lnTo>
                    <a:pt x="18334" y="143717"/>
                  </a:lnTo>
                  <a:lnTo>
                    <a:pt x="232585" y="58020"/>
                  </a:lnTo>
                  <a:cubicBezTo>
                    <a:pt x="236069" y="56617"/>
                    <a:pt x="238351" y="53253"/>
                    <a:pt x="238351" y="49504"/>
                  </a:cubicBezTo>
                  <a:lnTo>
                    <a:pt x="238351" y="36669"/>
                  </a:lnTo>
                  <a:cubicBezTo>
                    <a:pt x="238351" y="26558"/>
                    <a:pt x="246574" y="18334"/>
                    <a:pt x="256686" y="18334"/>
                  </a:cubicBezTo>
                  <a:cubicBezTo>
                    <a:pt x="266798" y="18334"/>
                    <a:pt x="275021" y="26557"/>
                    <a:pt x="275021" y="36669"/>
                  </a:cubicBezTo>
                  <a:lnTo>
                    <a:pt x="275021" y="366694"/>
                  </a:lnTo>
                  <a:close/>
                </a:path>
              </a:pathLst>
            </a:custGeom>
            <a:grpFill/>
            <a:ln w="1060"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EEF17A50-2D03-44BB-AAD2-CA36B878196A}"/>
                </a:ext>
              </a:extLst>
            </p:cNvPr>
            <p:cNvSpPr/>
            <p:nvPr/>
          </p:nvSpPr>
          <p:spPr>
            <a:xfrm>
              <a:off x="8250219" y="3341908"/>
              <a:ext cx="146677" cy="146678"/>
            </a:xfrm>
            <a:custGeom>
              <a:avLst/>
              <a:gdLst>
                <a:gd name="connsiteX0" fmla="*/ 137511 w 146677"/>
                <a:gd name="connsiteY0" fmla="*/ 0 h 146678"/>
                <a:gd name="connsiteX1" fmla="*/ 73339 w 146677"/>
                <a:gd name="connsiteY1" fmla="*/ 0 h 146678"/>
                <a:gd name="connsiteX2" fmla="*/ 0 w 146677"/>
                <a:gd name="connsiteY2" fmla="*/ 73339 h 146678"/>
                <a:gd name="connsiteX3" fmla="*/ 73339 w 146677"/>
                <a:gd name="connsiteY3" fmla="*/ 146679 h 146678"/>
                <a:gd name="connsiteX4" fmla="*/ 137511 w 146677"/>
                <a:gd name="connsiteY4" fmla="*/ 146679 h 146678"/>
                <a:gd name="connsiteX5" fmla="*/ 146678 w 146677"/>
                <a:gd name="connsiteY5" fmla="*/ 137512 h 146678"/>
                <a:gd name="connsiteX6" fmla="*/ 146678 w 146677"/>
                <a:gd name="connsiteY6" fmla="*/ 9168 h 146678"/>
                <a:gd name="connsiteX7" fmla="*/ 137511 w 146677"/>
                <a:gd name="connsiteY7" fmla="*/ 0 h 146678"/>
                <a:gd name="connsiteX8" fmla="*/ 128343 w 146677"/>
                <a:gd name="connsiteY8" fmla="*/ 128343 h 146678"/>
                <a:gd name="connsiteX9" fmla="*/ 73339 w 146677"/>
                <a:gd name="connsiteY9" fmla="*/ 128343 h 146678"/>
                <a:gd name="connsiteX10" fmla="*/ 18335 w 146677"/>
                <a:gd name="connsiteY10" fmla="*/ 73339 h 146678"/>
                <a:gd name="connsiteX11" fmla="*/ 73339 w 146677"/>
                <a:gd name="connsiteY11" fmla="*/ 18335 h 146678"/>
                <a:gd name="connsiteX12" fmla="*/ 128343 w 146677"/>
                <a:gd name="connsiteY12" fmla="*/ 18335 h 146678"/>
                <a:gd name="connsiteX13" fmla="*/ 128343 w 146677"/>
                <a:gd name="connsiteY13" fmla="*/ 128343 h 14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677" h="146678">
                  <a:moveTo>
                    <a:pt x="137511" y="0"/>
                  </a:moveTo>
                  <a:lnTo>
                    <a:pt x="73339" y="0"/>
                  </a:lnTo>
                  <a:cubicBezTo>
                    <a:pt x="32902" y="0"/>
                    <a:pt x="0" y="32902"/>
                    <a:pt x="0" y="73339"/>
                  </a:cubicBezTo>
                  <a:cubicBezTo>
                    <a:pt x="0" y="113777"/>
                    <a:pt x="32902" y="146679"/>
                    <a:pt x="73339" y="146679"/>
                  </a:cubicBezTo>
                  <a:lnTo>
                    <a:pt x="137511" y="146679"/>
                  </a:lnTo>
                  <a:cubicBezTo>
                    <a:pt x="142570" y="146679"/>
                    <a:pt x="146678" y="142581"/>
                    <a:pt x="146678" y="137512"/>
                  </a:cubicBezTo>
                  <a:lnTo>
                    <a:pt x="146678" y="9168"/>
                  </a:lnTo>
                  <a:cubicBezTo>
                    <a:pt x="146678" y="4107"/>
                    <a:pt x="142570" y="0"/>
                    <a:pt x="137511" y="0"/>
                  </a:cubicBezTo>
                  <a:close/>
                  <a:moveTo>
                    <a:pt x="128343" y="128343"/>
                  </a:moveTo>
                  <a:lnTo>
                    <a:pt x="73339" y="128343"/>
                  </a:lnTo>
                  <a:cubicBezTo>
                    <a:pt x="43004" y="128343"/>
                    <a:pt x="18335" y="103674"/>
                    <a:pt x="18335" y="73339"/>
                  </a:cubicBezTo>
                  <a:cubicBezTo>
                    <a:pt x="18335" y="43004"/>
                    <a:pt x="43004" y="18335"/>
                    <a:pt x="73339" y="18335"/>
                  </a:cubicBezTo>
                  <a:lnTo>
                    <a:pt x="128343" y="18335"/>
                  </a:lnTo>
                  <a:lnTo>
                    <a:pt x="128343" y="128343"/>
                  </a:lnTo>
                  <a:close/>
                </a:path>
              </a:pathLst>
            </a:custGeom>
            <a:grpFill/>
            <a:ln w="1060"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EC1641A4-0D54-482A-96DB-BF310B489951}"/>
                </a:ext>
              </a:extLst>
            </p:cNvPr>
            <p:cNvSpPr/>
            <p:nvPr/>
          </p:nvSpPr>
          <p:spPr>
            <a:xfrm>
              <a:off x="8653583" y="3360244"/>
              <a:ext cx="73339" cy="110007"/>
            </a:xfrm>
            <a:custGeom>
              <a:avLst/>
              <a:gdLst>
                <a:gd name="connsiteX0" fmla="*/ 67069 w 73339"/>
                <a:gd name="connsiteY0" fmla="*/ 18802 h 110007"/>
                <a:gd name="connsiteX1" fmla="*/ 12064 w 73339"/>
                <a:gd name="connsiteY1" fmla="*/ 467 h 110007"/>
                <a:gd name="connsiteX2" fmla="*/ 3804 w 73339"/>
                <a:gd name="connsiteY2" fmla="*/ 1732 h 110007"/>
                <a:gd name="connsiteX3" fmla="*/ 0 w 73339"/>
                <a:gd name="connsiteY3" fmla="*/ 9167 h 110007"/>
                <a:gd name="connsiteX4" fmla="*/ 0 w 73339"/>
                <a:gd name="connsiteY4" fmla="*/ 100841 h 110007"/>
                <a:gd name="connsiteX5" fmla="*/ 3804 w 73339"/>
                <a:gd name="connsiteY5" fmla="*/ 108285 h 110007"/>
                <a:gd name="connsiteX6" fmla="*/ 9167 w 73339"/>
                <a:gd name="connsiteY6" fmla="*/ 110008 h 110007"/>
                <a:gd name="connsiteX7" fmla="*/ 12064 w 73339"/>
                <a:gd name="connsiteY7" fmla="*/ 109531 h 110007"/>
                <a:gd name="connsiteX8" fmla="*/ 67069 w 73339"/>
                <a:gd name="connsiteY8" fmla="*/ 91196 h 110007"/>
                <a:gd name="connsiteX9" fmla="*/ 73339 w 73339"/>
                <a:gd name="connsiteY9" fmla="*/ 82505 h 110007"/>
                <a:gd name="connsiteX10" fmla="*/ 73339 w 73339"/>
                <a:gd name="connsiteY10" fmla="*/ 27500 h 110007"/>
                <a:gd name="connsiteX11" fmla="*/ 67069 w 73339"/>
                <a:gd name="connsiteY11" fmla="*/ 18802 h 110007"/>
                <a:gd name="connsiteX12" fmla="*/ 55004 w 73339"/>
                <a:gd name="connsiteY12" fmla="*/ 75896 h 110007"/>
                <a:gd name="connsiteX13" fmla="*/ 18335 w 73339"/>
                <a:gd name="connsiteY13" fmla="*/ 88116 h 110007"/>
                <a:gd name="connsiteX14" fmla="*/ 18335 w 73339"/>
                <a:gd name="connsiteY14" fmla="*/ 21882 h 110007"/>
                <a:gd name="connsiteX15" fmla="*/ 55004 w 73339"/>
                <a:gd name="connsiteY15" fmla="*/ 34102 h 110007"/>
                <a:gd name="connsiteX16" fmla="*/ 55004 w 73339"/>
                <a:gd name="connsiteY16" fmla="*/ 75896 h 1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339" h="110007">
                  <a:moveTo>
                    <a:pt x="67069" y="18802"/>
                  </a:moveTo>
                  <a:lnTo>
                    <a:pt x="12064" y="467"/>
                  </a:lnTo>
                  <a:cubicBezTo>
                    <a:pt x="9259" y="-459"/>
                    <a:pt x="6206" y="8"/>
                    <a:pt x="3804" y="1732"/>
                  </a:cubicBezTo>
                  <a:cubicBezTo>
                    <a:pt x="1412" y="3455"/>
                    <a:pt x="0" y="6224"/>
                    <a:pt x="0" y="9167"/>
                  </a:cubicBezTo>
                  <a:lnTo>
                    <a:pt x="0" y="100841"/>
                  </a:lnTo>
                  <a:cubicBezTo>
                    <a:pt x="0" y="103783"/>
                    <a:pt x="1412" y="106552"/>
                    <a:pt x="3804" y="108285"/>
                  </a:cubicBezTo>
                  <a:cubicBezTo>
                    <a:pt x="5390" y="109421"/>
                    <a:pt x="7270" y="110008"/>
                    <a:pt x="9167" y="110008"/>
                  </a:cubicBezTo>
                  <a:cubicBezTo>
                    <a:pt x="10139" y="110008"/>
                    <a:pt x="11120" y="109852"/>
                    <a:pt x="12064" y="109531"/>
                  </a:cubicBezTo>
                  <a:lnTo>
                    <a:pt x="67069" y="91196"/>
                  </a:lnTo>
                  <a:cubicBezTo>
                    <a:pt x="70818" y="89958"/>
                    <a:pt x="73339" y="86456"/>
                    <a:pt x="73339" y="82505"/>
                  </a:cubicBezTo>
                  <a:lnTo>
                    <a:pt x="73339" y="27500"/>
                  </a:lnTo>
                  <a:cubicBezTo>
                    <a:pt x="73338" y="23550"/>
                    <a:pt x="70818" y="20058"/>
                    <a:pt x="67069" y="18802"/>
                  </a:cubicBezTo>
                  <a:close/>
                  <a:moveTo>
                    <a:pt x="55004" y="75896"/>
                  </a:moveTo>
                  <a:lnTo>
                    <a:pt x="18335" y="88116"/>
                  </a:lnTo>
                  <a:lnTo>
                    <a:pt x="18335" y="21882"/>
                  </a:lnTo>
                  <a:lnTo>
                    <a:pt x="55004" y="34102"/>
                  </a:lnTo>
                  <a:lnTo>
                    <a:pt x="55004" y="75896"/>
                  </a:lnTo>
                  <a:close/>
                </a:path>
              </a:pathLst>
            </a:custGeom>
            <a:grpFill/>
            <a:ln w="1060"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1562C48A-BF38-4051-A06B-D1FFBC4626EC}"/>
                </a:ext>
              </a:extLst>
            </p:cNvPr>
            <p:cNvSpPr/>
            <p:nvPr/>
          </p:nvSpPr>
          <p:spPr>
            <a:xfrm>
              <a:off x="8305217" y="3470252"/>
              <a:ext cx="133885" cy="174180"/>
            </a:xfrm>
            <a:custGeom>
              <a:avLst/>
              <a:gdLst>
                <a:gd name="connsiteX0" fmla="*/ 127496 w 133885"/>
                <a:gd name="connsiteY0" fmla="*/ 123695 h 174180"/>
                <a:gd name="connsiteX1" fmla="*/ 118292 w 133885"/>
                <a:gd name="connsiteY1" fmla="*/ 114482 h 174180"/>
                <a:gd name="connsiteX2" fmla="*/ 91405 w 133885"/>
                <a:gd name="connsiteY2" fmla="*/ 6949 h 174180"/>
                <a:gd name="connsiteX3" fmla="*/ 82513 w 133885"/>
                <a:gd name="connsiteY3" fmla="*/ 0 h 174180"/>
                <a:gd name="connsiteX4" fmla="*/ 9172 w 133885"/>
                <a:gd name="connsiteY4" fmla="*/ 0 h 174180"/>
                <a:gd name="connsiteX5" fmla="*/ 1985 w 133885"/>
                <a:gd name="connsiteY5" fmla="*/ 3466 h 174180"/>
                <a:gd name="connsiteX6" fmla="*/ 244 w 133885"/>
                <a:gd name="connsiteY6" fmla="*/ 11267 h 174180"/>
                <a:gd name="connsiteX7" fmla="*/ 36913 w 133885"/>
                <a:gd name="connsiteY7" fmla="*/ 167113 h 174180"/>
                <a:gd name="connsiteX8" fmla="*/ 45833 w 133885"/>
                <a:gd name="connsiteY8" fmla="*/ 174181 h 174180"/>
                <a:gd name="connsiteX9" fmla="*/ 47574 w 133885"/>
                <a:gd name="connsiteY9" fmla="*/ 174007 h 174180"/>
                <a:gd name="connsiteX10" fmla="*/ 116421 w 133885"/>
                <a:gd name="connsiteY10" fmla="*/ 160714 h 174180"/>
                <a:gd name="connsiteX11" fmla="*/ 116696 w 133885"/>
                <a:gd name="connsiteY11" fmla="*/ 160660 h 174180"/>
                <a:gd name="connsiteX12" fmla="*/ 127349 w 133885"/>
                <a:gd name="connsiteY12" fmla="*/ 154848 h 174180"/>
                <a:gd name="connsiteX13" fmla="*/ 133885 w 133885"/>
                <a:gd name="connsiteY13" fmla="*/ 139327 h 174180"/>
                <a:gd name="connsiteX14" fmla="*/ 127496 w 133885"/>
                <a:gd name="connsiteY14" fmla="*/ 123695 h 174180"/>
                <a:gd name="connsiteX15" fmla="*/ 114469 w 133885"/>
                <a:gd name="connsiteY15" fmla="*/ 141792 h 174180"/>
                <a:gd name="connsiteX16" fmla="*/ 112773 w 133885"/>
                <a:gd name="connsiteY16" fmla="*/ 142745 h 174180"/>
                <a:gd name="connsiteX17" fmla="*/ 52754 w 133885"/>
                <a:gd name="connsiteY17" fmla="*/ 154342 h 174180"/>
                <a:gd name="connsiteX18" fmla="*/ 20750 w 133885"/>
                <a:gd name="connsiteY18" fmla="*/ 18334 h 174180"/>
                <a:gd name="connsiteX19" fmla="*/ 75351 w 133885"/>
                <a:gd name="connsiteY19" fmla="*/ 18334 h 174180"/>
                <a:gd name="connsiteX20" fmla="*/ 101130 w 133885"/>
                <a:gd name="connsiteY20" fmla="*/ 121394 h 174180"/>
                <a:gd name="connsiteX21" fmla="*/ 103541 w 133885"/>
                <a:gd name="connsiteY21" fmla="*/ 125657 h 174180"/>
                <a:gd name="connsiteX22" fmla="*/ 114505 w 133885"/>
                <a:gd name="connsiteY22" fmla="*/ 136621 h 174180"/>
                <a:gd name="connsiteX23" fmla="*/ 115559 w 133885"/>
                <a:gd name="connsiteY23" fmla="*/ 139215 h 174180"/>
                <a:gd name="connsiteX24" fmla="*/ 114469 w 133885"/>
                <a:gd name="connsiteY24" fmla="*/ 141792 h 1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885" h="174180">
                  <a:moveTo>
                    <a:pt x="127496" y="123695"/>
                  </a:moveTo>
                  <a:lnTo>
                    <a:pt x="118292" y="114482"/>
                  </a:lnTo>
                  <a:lnTo>
                    <a:pt x="91405" y="6949"/>
                  </a:lnTo>
                  <a:cubicBezTo>
                    <a:pt x="90387" y="2869"/>
                    <a:pt x="86720" y="0"/>
                    <a:pt x="82513" y="0"/>
                  </a:cubicBezTo>
                  <a:lnTo>
                    <a:pt x="9172" y="0"/>
                  </a:lnTo>
                  <a:cubicBezTo>
                    <a:pt x="6367" y="0"/>
                    <a:pt x="3727" y="1284"/>
                    <a:pt x="1985" y="3466"/>
                  </a:cubicBezTo>
                  <a:cubicBezTo>
                    <a:pt x="244" y="5666"/>
                    <a:pt x="-399" y="8535"/>
                    <a:pt x="244" y="11267"/>
                  </a:cubicBezTo>
                  <a:lnTo>
                    <a:pt x="36913" y="167113"/>
                  </a:lnTo>
                  <a:cubicBezTo>
                    <a:pt x="37912" y="171321"/>
                    <a:pt x="41661" y="174181"/>
                    <a:pt x="45833" y="174181"/>
                  </a:cubicBezTo>
                  <a:cubicBezTo>
                    <a:pt x="46411" y="174181"/>
                    <a:pt x="46988" y="174126"/>
                    <a:pt x="47574" y="174007"/>
                  </a:cubicBezTo>
                  <a:lnTo>
                    <a:pt x="116421" y="160714"/>
                  </a:lnTo>
                  <a:cubicBezTo>
                    <a:pt x="116512" y="160696"/>
                    <a:pt x="116605" y="160678"/>
                    <a:pt x="116696" y="160660"/>
                  </a:cubicBezTo>
                  <a:cubicBezTo>
                    <a:pt x="120730" y="159752"/>
                    <a:pt x="124415" y="157735"/>
                    <a:pt x="127349" y="154848"/>
                  </a:cubicBezTo>
                  <a:cubicBezTo>
                    <a:pt x="131529" y="150713"/>
                    <a:pt x="133848" y="145212"/>
                    <a:pt x="133885" y="139327"/>
                  </a:cubicBezTo>
                  <a:cubicBezTo>
                    <a:pt x="133922" y="133450"/>
                    <a:pt x="131667" y="127913"/>
                    <a:pt x="127496" y="123695"/>
                  </a:cubicBezTo>
                  <a:close/>
                  <a:moveTo>
                    <a:pt x="114469" y="141792"/>
                  </a:moveTo>
                  <a:cubicBezTo>
                    <a:pt x="114002" y="142259"/>
                    <a:pt x="113415" y="142580"/>
                    <a:pt x="112773" y="142745"/>
                  </a:cubicBezTo>
                  <a:lnTo>
                    <a:pt x="52754" y="154342"/>
                  </a:lnTo>
                  <a:lnTo>
                    <a:pt x="20750" y="18334"/>
                  </a:lnTo>
                  <a:lnTo>
                    <a:pt x="75351" y="18334"/>
                  </a:lnTo>
                  <a:lnTo>
                    <a:pt x="101130" y="121394"/>
                  </a:lnTo>
                  <a:cubicBezTo>
                    <a:pt x="101533" y="123007"/>
                    <a:pt x="102368" y="124484"/>
                    <a:pt x="103541" y="125657"/>
                  </a:cubicBezTo>
                  <a:lnTo>
                    <a:pt x="114505" y="136621"/>
                  </a:lnTo>
                  <a:cubicBezTo>
                    <a:pt x="115432" y="137547"/>
                    <a:pt x="115559" y="138637"/>
                    <a:pt x="115559" y="139215"/>
                  </a:cubicBezTo>
                  <a:cubicBezTo>
                    <a:pt x="115551" y="139775"/>
                    <a:pt x="115405" y="140866"/>
                    <a:pt x="114469" y="141792"/>
                  </a:cubicBezTo>
                  <a:close/>
                </a:path>
              </a:pathLst>
            </a:custGeom>
            <a:grpFill/>
            <a:ln w="1060" cap="flat">
              <a:noFill/>
              <a:prstDash val="solid"/>
              <a:miter/>
            </a:ln>
          </p:spPr>
          <p:txBody>
            <a:bodyPr rtlCol="0" anchor="ctr"/>
            <a:lstStyle/>
            <a:p>
              <a:endParaRPr lang="en-ID"/>
            </a:p>
          </p:txBody>
        </p:sp>
        <p:sp>
          <p:nvSpPr>
            <p:cNvPr id="36" name="Freeform: Shape 35">
              <a:extLst>
                <a:ext uri="{FF2B5EF4-FFF2-40B4-BE49-F238E27FC236}">
                  <a16:creationId xmlns:a16="http://schemas.microsoft.com/office/drawing/2014/main" id="{28B271F5-E62B-42D4-964B-EE437A227600}"/>
                </a:ext>
              </a:extLst>
            </p:cNvPr>
            <p:cNvSpPr/>
            <p:nvPr/>
          </p:nvSpPr>
          <p:spPr>
            <a:xfrm>
              <a:off x="8745256" y="3406080"/>
              <a:ext cx="55004" cy="18335"/>
            </a:xfrm>
            <a:custGeom>
              <a:avLst/>
              <a:gdLst>
                <a:gd name="connsiteX0" fmla="*/ 0 w 55004"/>
                <a:gd name="connsiteY0" fmla="*/ 0 h 18335"/>
                <a:gd name="connsiteX1" fmla="*/ 55004 w 55004"/>
                <a:gd name="connsiteY1" fmla="*/ 0 h 18335"/>
                <a:gd name="connsiteX2" fmla="*/ 55004 w 55004"/>
                <a:gd name="connsiteY2" fmla="*/ 18335 h 18335"/>
                <a:gd name="connsiteX3" fmla="*/ 0 w 55004"/>
                <a:gd name="connsiteY3" fmla="*/ 18335 h 18335"/>
              </a:gdLst>
              <a:ahLst/>
              <a:cxnLst>
                <a:cxn ang="0">
                  <a:pos x="connsiteX0" y="connsiteY0"/>
                </a:cxn>
                <a:cxn ang="0">
                  <a:pos x="connsiteX1" y="connsiteY1"/>
                </a:cxn>
                <a:cxn ang="0">
                  <a:pos x="connsiteX2" y="connsiteY2"/>
                </a:cxn>
                <a:cxn ang="0">
                  <a:pos x="connsiteX3" y="connsiteY3"/>
                </a:cxn>
              </a:cxnLst>
              <a:rect l="l" t="t" r="r" b="b"/>
              <a:pathLst>
                <a:path w="55004" h="18335">
                  <a:moveTo>
                    <a:pt x="0" y="0"/>
                  </a:moveTo>
                  <a:lnTo>
                    <a:pt x="55004" y="0"/>
                  </a:lnTo>
                  <a:lnTo>
                    <a:pt x="55004" y="18335"/>
                  </a:lnTo>
                  <a:lnTo>
                    <a:pt x="0" y="18335"/>
                  </a:lnTo>
                  <a:close/>
                </a:path>
              </a:pathLst>
            </a:custGeom>
            <a:grpFill/>
            <a:ln w="1060" cap="flat">
              <a:noFill/>
              <a:prstDash val="solid"/>
              <a:miter/>
            </a:ln>
          </p:spPr>
          <p:txBody>
            <a:bodyPr rtlCol="0" anchor="ctr"/>
            <a:lstStyle/>
            <a:p>
              <a:endParaRPr lang="en-ID"/>
            </a:p>
          </p:txBody>
        </p:sp>
        <p:sp>
          <p:nvSpPr>
            <p:cNvPr id="37" name="Freeform: Shape 36">
              <a:extLst>
                <a:ext uri="{FF2B5EF4-FFF2-40B4-BE49-F238E27FC236}">
                  <a16:creationId xmlns:a16="http://schemas.microsoft.com/office/drawing/2014/main" id="{9BBA1ACF-22A7-4C10-A9DA-B6C06D641F09}"/>
                </a:ext>
              </a:extLst>
            </p:cNvPr>
            <p:cNvSpPr/>
            <p:nvPr/>
          </p:nvSpPr>
          <p:spPr>
            <a:xfrm rot="-1858297">
              <a:off x="8741428" y="3309845"/>
              <a:ext cx="53452" cy="18333"/>
            </a:xfrm>
            <a:custGeom>
              <a:avLst/>
              <a:gdLst>
                <a:gd name="connsiteX0" fmla="*/ 0 w 53452"/>
                <a:gd name="connsiteY0" fmla="*/ 0 h 18333"/>
                <a:gd name="connsiteX1" fmla="*/ 53453 w 53452"/>
                <a:gd name="connsiteY1" fmla="*/ 0 h 18333"/>
                <a:gd name="connsiteX2" fmla="*/ 53453 w 53452"/>
                <a:gd name="connsiteY2" fmla="*/ 18334 h 18333"/>
                <a:gd name="connsiteX3" fmla="*/ 0 w 53452"/>
                <a:gd name="connsiteY3" fmla="*/ 18334 h 18333"/>
              </a:gdLst>
              <a:ahLst/>
              <a:cxnLst>
                <a:cxn ang="0">
                  <a:pos x="connsiteX0" y="connsiteY0"/>
                </a:cxn>
                <a:cxn ang="0">
                  <a:pos x="connsiteX1" y="connsiteY1"/>
                </a:cxn>
                <a:cxn ang="0">
                  <a:pos x="connsiteX2" y="connsiteY2"/>
                </a:cxn>
                <a:cxn ang="0">
                  <a:pos x="connsiteX3" y="connsiteY3"/>
                </a:cxn>
              </a:cxnLst>
              <a:rect l="l" t="t" r="r" b="b"/>
              <a:pathLst>
                <a:path w="53452" h="18333">
                  <a:moveTo>
                    <a:pt x="0" y="0"/>
                  </a:moveTo>
                  <a:lnTo>
                    <a:pt x="53453" y="0"/>
                  </a:lnTo>
                  <a:lnTo>
                    <a:pt x="53453" y="18334"/>
                  </a:lnTo>
                  <a:lnTo>
                    <a:pt x="0" y="18334"/>
                  </a:lnTo>
                  <a:close/>
                </a:path>
              </a:pathLst>
            </a:custGeom>
            <a:grpFill/>
            <a:ln w="1060"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F5320302-9618-4C94-8E4A-38CBC8242ECB}"/>
                </a:ext>
              </a:extLst>
            </p:cNvPr>
            <p:cNvSpPr/>
            <p:nvPr/>
          </p:nvSpPr>
          <p:spPr>
            <a:xfrm rot="-3542174">
              <a:off x="8759072" y="3484773"/>
              <a:ext cx="18335" cy="53455"/>
            </a:xfrm>
            <a:custGeom>
              <a:avLst/>
              <a:gdLst>
                <a:gd name="connsiteX0" fmla="*/ 0 w 18335"/>
                <a:gd name="connsiteY0" fmla="*/ 0 h 53455"/>
                <a:gd name="connsiteX1" fmla="*/ 18335 w 18335"/>
                <a:gd name="connsiteY1" fmla="*/ 0 h 53455"/>
                <a:gd name="connsiteX2" fmla="*/ 18335 w 18335"/>
                <a:gd name="connsiteY2" fmla="*/ 53455 h 53455"/>
                <a:gd name="connsiteX3" fmla="*/ 0 w 18335"/>
                <a:gd name="connsiteY3" fmla="*/ 53455 h 53455"/>
              </a:gdLst>
              <a:ahLst/>
              <a:cxnLst>
                <a:cxn ang="0">
                  <a:pos x="connsiteX0" y="connsiteY0"/>
                </a:cxn>
                <a:cxn ang="0">
                  <a:pos x="connsiteX1" y="connsiteY1"/>
                </a:cxn>
                <a:cxn ang="0">
                  <a:pos x="connsiteX2" y="connsiteY2"/>
                </a:cxn>
                <a:cxn ang="0">
                  <a:pos x="connsiteX3" y="connsiteY3"/>
                </a:cxn>
              </a:cxnLst>
              <a:rect l="l" t="t" r="r" b="b"/>
              <a:pathLst>
                <a:path w="18335" h="53455">
                  <a:moveTo>
                    <a:pt x="0" y="0"/>
                  </a:moveTo>
                  <a:lnTo>
                    <a:pt x="18335" y="0"/>
                  </a:lnTo>
                  <a:lnTo>
                    <a:pt x="18335" y="53455"/>
                  </a:lnTo>
                  <a:lnTo>
                    <a:pt x="0" y="53455"/>
                  </a:lnTo>
                  <a:close/>
                </a:path>
              </a:pathLst>
            </a:custGeom>
            <a:grpFill/>
            <a:ln w="1060"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2B342FA5-A8A5-4079-8C3A-C3FFD3154E39}"/>
                </a:ext>
              </a:extLst>
            </p:cNvPr>
            <p:cNvSpPr/>
            <p:nvPr/>
          </p:nvSpPr>
          <p:spPr>
            <a:xfrm>
              <a:off x="8598579" y="3259402"/>
              <a:ext cx="18335" cy="311690"/>
            </a:xfrm>
            <a:custGeom>
              <a:avLst/>
              <a:gdLst>
                <a:gd name="connsiteX0" fmla="*/ 0 w 18335"/>
                <a:gd name="connsiteY0" fmla="*/ 0 h 311690"/>
                <a:gd name="connsiteX1" fmla="*/ 18335 w 18335"/>
                <a:gd name="connsiteY1" fmla="*/ 0 h 311690"/>
                <a:gd name="connsiteX2" fmla="*/ 18335 w 18335"/>
                <a:gd name="connsiteY2" fmla="*/ 311690 h 311690"/>
                <a:gd name="connsiteX3" fmla="*/ 0 w 18335"/>
                <a:gd name="connsiteY3" fmla="*/ 311690 h 311690"/>
              </a:gdLst>
              <a:ahLst/>
              <a:cxnLst>
                <a:cxn ang="0">
                  <a:pos x="connsiteX0" y="connsiteY0"/>
                </a:cxn>
                <a:cxn ang="0">
                  <a:pos x="connsiteX1" y="connsiteY1"/>
                </a:cxn>
                <a:cxn ang="0">
                  <a:pos x="connsiteX2" y="connsiteY2"/>
                </a:cxn>
                <a:cxn ang="0">
                  <a:pos x="connsiteX3" y="connsiteY3"/>
                </a:cxn>
              </a:cxnLst>
              <a:rect l="l" t="t" r="r" b="b"/>
              <a:pathLst>
                <a:path w="18335" h="311690">
                  <a:moveTo>
                    <a:pt x="0" y="0"/>
                  </a:moveTo>
                  <a:lnTo>
                    <a:pt x="18335" y="0"/>
                  </a:lnTo>
                  <a:lnTo>
                    <a:pt x="18335" y="311690"/>
                  </a:lnTo>
                  <a:lnTo>
                    <a:pt x="0" y="311690"/>
                  </a:lnTo>
                  <a:close/>
                </a:path>
              </a:pathLst>
            </a:custGeom>
            <a:grpFill/>
            <a:ln w="1060"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9F3C90ED-3F51-4629-8B5E-3DF3372F2DF6}"/>
                </a:ext>
              </a:extLst>
            </p:cNvPr>
            <p:cNvSpPr/>
            <p:nvPr/>
          </p:nvSpPr>
          <p:spPr>
            <a:xfrm>
              <a:off x="8341892" y="3378578"/>
              <a:ext cx="18335" cy="36669"/>
            </a:xfrm>
            <a:custGeom>
              <a:avLst/>
              <a:gdLst>
                <a:gd name="connsiteX0" fmla="*/ 0 w 18335"/>
                <a:gd name="connsiteY0" fmla="*/ 0 h 36669"/>
                <a:gd name="connsiteX1" fmla="*/ 18335 w 18335"/>
                <a:gd name="connsiteY1" fmla="*/ 0 h 36669"/>
                <a:gd name="connsiteX2" fmla="*/ 18335 w 18335"/>
                <a:gd name="connsiteY2" fmla="*/ 36669 h 36669"/>
                <a:gd name="connsiteX3" fmla="*/ 0 w 18335"/>
                <a:gd name="connsiteY3" fmla="*/ 36669 h 36669"/>
              </a:gdLst>
              <a:ahLst/>
              <a:cxnLst>
                <a:cxn ang="0">
                  <a:pos x="connsiteX0" y="connsiteY0"/>
                </a:cxn>
                <a:cxn ang="0">
                  <a:pos x="connsiteX1" y="connsiteY1"/>
                </a:cxn>
                <a:cxn ang="0">
                  <a:pos x="connsiteX2" y="connsiteY2"/>
                </a:cxn>
                <a:cxn ang="0">
                  <a:pos x="connsiteX3" y="connsiteY3"/>
                </a:cxn>
              </a:cxnLst>
              <a:rect l="l" t="t" r="r" b="b"/>
              <a:pathLst>
                <a:path w="18335" h="36669">
                  <a:moveTo>
                    <a:pt x="0" y="0"/>
                  </a:moveTo>
                  <a:lnTo>
                    <a:pt x="18335" y="0"/>
                  </a:lnTo>
                  <a:lnTo>
                    <a:pt x="18335" y="36669"/>
                  </a:lnTo>
                  <a:lnTo>
                    <a:pt x="0" y="36669"/>
                  </a:lnTo>
                  <a:close/>
                </a:path>
              </a:pathLst>
            </a:custGeom>
            <a:grpFill/>
            <a:ln w="1060"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002F45E9-C588-4B4D-A5C2-7EA3F8DCC0E3}"/>
                </a:ext>
              </a:extLst>
            </p:cNvPr>
            <p:cNvSpPr/>
            <p:nvPr/>
          </p:nvSpPr>
          <p:spPr>
            <a:xfrm>
              <a:off x="8305223" y="3378578"/>
              <a:ext cx="18335" cy="36669"/>
            </a:xfrm>
            <a:custGeom>
              <a:avLst/>
              <a:gdLst>
                <a:gd name="connsiteX0" fmla="*/ 0 w 18335"/>
                <a:gd name="connsiteY0" fmla="*/ 0 h 36669"/>
                <a:gd name="connsiteX1" fmla="*/ 18335 w 18335"/>
                <a:gd name="connsiteY1" fmla="*/ 0 h 36669"/>
                <a:gd name="connsiteX2" fmla="*/ 18335 w 18335"/>
                <a:gd name="connsiteY2" fmla="*/ 36669 h 36669"/>
                <a:gd name="connsiteX3" fmla="*/ 0 w 18335"/>
                <a:gd name="connsiteY3" fmla="*/ 36669 h 36669"/>
              </a:gdLst>
              <a:ahLst/>
              <a:cxnLst>
                <a:cxn ang="0">
                  <a:pos x="connsiteX0" y="connsiteY0"/>
                </a:cxn>
                <a:cxn ang="0">
                  <a:pos x="connsiteX1" y="connsiteY1"/>
                </a:cxn>
                <a:cxn ang="0">
                  <a:pos x="connsiteX2" y="connsiteY2"/>
                </a:cxn>
                <a:cxn ang="0">
                  <a:pos x="connsiteX3" y="connsiteY3"/>
                </a:cxn>
              </a:cxnLst>
              <a:rect l="l" t="t" r="r" b="b"/>
              <a:pathLst>
                <a:path w="18335" h="36669">
                  <a:moveTo>
                    <a:pt x="0" y="0"/>
                  </a:moveTo>
                  <a:lnTo>
                    <a:pt x="18335" y="0"/>
                  </a:lnTo>
                  <a:lnTo>
                    <a:pt x="18335" y="36669"/>
                  </a:lnTo>
                  <a:lnTo>
                    <a:pt x="0" y="36669"/>
                  </a:lnTo>
                  <a:close/>
                </a:path>
              </a:pathLst>
            </a:custGeom>
            <a:grpFill/>
            <a:ln w="1060" cap="flat">
              <a:noFill/>
              <a:prstDash val="solid"/>
              <a:miter/>
            </a:ln>
          </p:spPr>
          <p:txBody>
            <a:bodyPr rtlCol="0" anchor="ctr"/>
            <a:lstStyle/>
            <a:p>
              <a:endParaRPr lang="en-ID"/>
            </a:p>
          </p:txBody>
        </p:sp>
      </p:grpSp>
    </p:spTree>
    <p:extLst>
      <p:ext uri="{BB962C8B-B14F-4D97-AF65-F5344CB8AC3E}">
        <p14:creationId xmlns:p14="http://schemas.microsoft.com/office/powerpoint/2010/main" val="2925049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5CA1681-9A68-4493-9497-48F631559A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51" r="18451"/>
          <a:stretch>
            <a:fillRect/>
          </a:stretch>
        </p:blipFill>
        <p:spPr>
          <a:xfrm>
            <a:off x="7546428" y="1"/>
            <a:ext cx="4645571" cy="6858000"/>
          </a:xfrm>
        </p:spPr>
      </p:pic>
      <p:sp>
        <p:nvSpPr>
          <p:cNvPr id="10" name="Rectangle 9">
            <a:extLst>
              <a:ext uri="{FF2B5EF4-FFF2-40B4-BE49-F238E27FC236}">
                <a16:creationId xmlns:a16="http://schemas.microsoft.com/office/drawing/2014/main" id="{9AED82F6-9D45-47DD-BCFD-12379CB009F4}"/>
              </a:ext>
            </a:extLst>
          </p:cNvPr>
          <p:cNvSpPr/>
          <p:nvPr/>
        </p:nvSpPr>
        <p:spPr>
          <a:xfrm>
            <a:off x="5723539" y="1"/>
            <a:ext cx="1798918"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1" name="Rectangle 10">
            <a:extLst>
              <a:ext uri="{FF2B5EF4-FFF2-40B4-BE49-F238E27FC236}">
                <a16:creationId xmlns:a16="http://schemas.microsoft.com/office/drawing/2014/main" id="{15EF9AF8-F38D-4CF6-84AF-40C152B231F9}"/>
              </a:ext>
            </a:extLst>
          </p:cNvPr>
          <p:cNvSpPr/>
          <p:nvPr/>
        </p:nvSpPr>
        <p:spPr>
          <a:xfrm>
            <a:off x="2484382" y="1659223"/>
            <a:ext cx="8025963" cy="923330"/>
          </a:xfrm>
          <a:prstGeom prst="rect">
            <a:avLst/>
          </a:prstGeom>
        </p:spPr>
        <p:txBody>
          <a:bodyPr wrap="square">
            <a:spAutoFit/>
          </a:bodyPr>
          <a:lstStyle/>
          <a:p>
            <a:pPr>
              <a:spcBef>
                <a:spcPts val="0"/>
              </a:spcBef>
            </a:pPr>
            <a:r>
              <a:rPr lang="en-ID" sz="5400" b="1" dirty="0">
                <a:solidFill>
                  <a:srgbClr val="DFBD41"/>
                </a:solidFill>
                <a:latin typeface="Roboto" panose="02000000000000000000" pitchFamily="2" charset="0"/>
                <a:ea typeface="Roboto" panose="02000000000000000000" pitchFamily="2" charset="0"/>
                <a:cs typeface="Segoe UI" panose="020B0502040204020203" pitchFamily="34" charset="0"/>
                <a:sym typeface="Montserrat"/>
              </a:rPr>
              <a:t>CREATE A ROADMAP</a:t>
            </a:r>
          </a:p>
        </p:txBody>
      </p:sp>
      <p:grpSp>
        <p:nvGrpSpPr>
          <p:cNvPr id="9" name="Group 8">
            <a:extLst>
              <a:ext uri="{FF2B5EF4-FFF2-40B4-BE49-F238E27FC236}">
                <a16:creationId xmlns:a16="http://schemas.microsoft.com/office/drawing/2014/main" id="{EB35C25B-FCB2-4F1E-823F-6C2DAB9036B3}"/>
              </a:ext>
            </a:extLst>
          </p:cNvPr>
          <p:cNvGrpSpPr/>
          <p:nvPr/>
        </p:nvGrpSpPr>
        <p:grpSpPr>
          <a:xfrm>
            <a:off x="2484382" y="2840623"/>
            <a:ext cx="3239157" cy="1464678"/>
            <a:chOff x="6600770" y="459953"/>
            <a:chExt cx="3239157" cy="1464678"/>
          </a:xfrm>
        </p:grpSpPr>
        <p:sp>
          <p:nvSpPr>
            <p:cNvPr id="12" name="Rectangle 11">
              <a:extLst>
                <a:ext uri="{FF2B5EF4-FFF2-40B4-BE49-F238E27FC236}">
                  <a16:creationId xmlns:a16="http://schemas.microsoft.com/office/drawing/2014/main" id="{96039B0B-497F-4B14-90B9-FD7F1FE74E97}"/>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4" name="Google Shape;71;p14">
              <a:extLst>
                <a:ext uri="{FF2B5EF4-FFF2-40B4-BE49-F238E27FC236}">
                  <a16:creationId xmlns:a16="http://schemas.microsoft.com/office/drawing/2014/main" id="{0F5DC59D-4061-4D43-A808-59D86E7AF1B6}"/>
                </a:ext>
              </a:extLst>
            </p:cNvPr>
            <p:cNvSpPr txBox="1"/>
            <p:nvPr/>
          </p:nvSpPr>
          <p:spPr>
            <a:xfrm>
              <a:off x="6767196" y="958397"/>
              <a:ext cx="2647832" cy="467790"/>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BRAINSTORM</a:t>
              </a:r>
            </a:p>
          </p:txBody>
        </p:sp>
      </p:grpSp>
      <p:grpSp>
        <p:nvGrpSpPr>
          <p:cNvPr id="16" name="Group 15">
            <a:extLst>
              <a:ext uri="{FF2B5EF4-FFF2-40B4-BE49-F238E27FC236}">
                <a16:creationId xmlns:a16="http://schemas.microsoft.com/office/drawing/2014/main" id="{E173D246-730E-479A-AFCA-885564DEF313}"/>
              </a:ext>
            </a:extLst>
          </p:cNvPr>
          <p:cNvGrpSpPr/>
          <p:nvPr/>
        </p:nvGrpSpPr>
        <p:grpSpPr>
          <a:xfrm>
            <a:off x="5875282" y="2840623"/>
            <a:ext cx="3239157" cy="1464678"/>
            <a:chOff x="6600770" y="459953"/>
            <a:chExt cx="3239157" cy="1464678"/>
          </a:xfrm>
        </p:grpSpPr>
        <p:sp>
          <p:nvSpPr>
            <p:cNvPr id="17" name="Rectangle 16">
              <a:extLst>
                <a:ext uri="{FF2B5EF4-FFF2-40B4-BE49-F238E27FC236}">
                  <a16:creationId xmlns:a16="http://schemas.microsoft.com/office/drawing/2014/main" id="{E8286E0C-FBE3-4FD9-90F6-99061BB71648}"/>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8" name="Google Shape;71;p14">
              <a:extLst>
                <a:ext uri="{FF2B5EF4-FFF2-40B4-BE49-F238E27FC236}">
                  <a16:creationId xmlns:a16="http://schemas.microsoft.com/office/drawing/2014/main" id="{F03B9FF5-43AA-46F4-9E1E-DE1370AB76FF}"/>
                </a:ext>
              </a:extLst>
            </p:cNvPr>
            <p:cNvSpPr txBox="1"/>
            <p:nvPr/>
          </p:nvSpPr>
          <p:spPr>
            <a:xfrm>
              <a:off x="6896432" y="976094"/>
              <a:ext cx="2647832" cy="432396"/>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400" dirty="0">
                  <a:solidFill>
                    <a:schemeClr val="tx1">
                      <a:lumMod val="65000"/>
                      <a:lumOff val="35000"/>
                    </a:schemeClr>
                  </a:solidFill>
                  <a:ea typeface="Montserrat Medium"/>
                  <a:cs typeface="Montserrat Medium"/>
                  <a:sym typeface="Montserrat Medium"/>
                </a:rPr>
                <a:t>OUTLINE THE JOURNEY</a:t>
              </a:r>
            </a:p>
          </p:txBody>
        </p:sp>
      </p:grpSp>
      <p:grpSp>
        <p:nvGrpSpPr>
          <p:cNvPr id="20" name="Group 19">
            <a:extLst>
              <a:ext uri="{FF2B5EF4-FFF2-40B4-BE49-F238E27FC236}">
                <a16:creationId xmlns:a16="http://schemas.microsoft.com/office/drawing/2014/main" id="{1E8D1BE9-2412-42D5-8119-480D5745640C}"/>
              </a:ext>
            </a:extLst>
          </p:cNvPr>
          <p:cNvGrpSpPr/>
          <p:nvPr/>
        </p:nvGrpSpPr>
        <p:grpSpPr>
          <a:xfrm>
            <a:off x="2484382" y="4440823"/>
            <a:ext cx="3239157" cy="1464678"/>
            <a:chOff x="6600770" y="459953"/>
            <a:chExt cx="3239157" cy="1464678"/>
          </a:xfrm>
        </p:grpSpPr>
        <p:sp>
          <p:nvSpPr>
            <p:cNvPr id="21" name="Rectangle 20">
              <a:extLst>
                <a:ext uri="{FF2B5EF4-FFF2-40B4-BE49-F238E27FC236}">
                  <a16:creationId xmlns:a16="http://schemas.microsoft.com/office/drawing/2014/main" id="{760222B4-EF4D-451C-A0CE-2D9D19593609}"/>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2" name="Google Shape;71;p14">
              <a:extLst>
                <a:ext uri="{FF2B5EF4-FFF2-40B4-BE49-F238E27FC236}">
                  <a16:creationId xmlns:a16="http://schemas.microsoft.com/office/drawing/2014/main" id="{4CA8600A-1512-490D-AFD8-D316D0027BEB}"/>
                </a:ext>
              </a:extLst>
            </p:cNvPr>
            <p:cNvSpPr txBox="1"/>
            <p:nvPr/>
          </p:nvSpPr>
          <p:spPr>
            <a:xfrm>
              <a:off x="6767196" y="958397"/>
              <a:ext cx="2866250" cy="467790"/>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CONSIDER THE CUSTOMER</a:t>
              </a:r>
            </a:p>
          </p:txBody>
        </p:sp>
      </p:grpSp>
      <p:grpSp>
        <p:nvGrpSpPr>
          <p:cNvPr id="23" name="Group 22">
            <a:extLst>
              <a:ext uri="{FF2B5EF4-FFF2-40B4-BE49-F238E27FC236}">
                <a16:creationId xmlns:a16="http://schemas.microsoft.com/office/drawing/2014/main" id="{53DEB388-A68E-4259-B3BF-CC21D8315AAC}"/>
              </a:ext>
            </a:extLst>
          </p:cNvPr>
          <p:cNvGrpSpPr/>
          <p:nvPr/>
        </p:nvGrpSpPr>
        <p:grpSpPr>
          <a:xfrm>
            <a:off x="5875282" y="4440823"/>
            <a:ext cx="3239157" cy="1464678"/>
            <a:chOff x="6600770" y="459953"/>
            <a:chExt cx="3239157" cy="1464678"/>
          </a:xfrm>
        </p:grpSpPr>
        <p:sp>
          <p:nvSpPr>
            <p:cNvPr id="24" name="Rectangle 23">
              <a:extLst>
                <a:ext uri="{FF2B5EF4-FFF2-40B4-BE49-F238E27FC236}">
                  <a16:creationId xmlns:a16="http://schemas.microsoft.com/office/drawing/2014/main" id="{E7CC0C23-F3BB-4510-8287-F09E963AD40F}"/>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5" name="Google Shape;71;p14">
              <a:extLst>
                <a:ext uri="{FF2B5EF4-FFF2-40B4-BE49-F238E27FC236}">
                  <a16:creationId xmlns:a16="http://schemas.microsoft.com/office/drawing/2014/main" id="{B0547C0A-017A-4C05-8436-94EDE3F47000}"/>
                </a:ext>
              </a:extLst>
            </p:cNvPr>
            <p:cNvSpPr txBox="1"/>
            <p:nvPr/>
          </p:nvSpPr>
          <p:spPr>
            <a:xfrm>
              <a:off x="6768387" y="958397"/>
              <a:ext cx="2868632" cy="467790"/>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ORGANISE INTO FUNCTIONS</a:t>
              </a:r>
            </a:p>
          </p:txBody>
        </p:sp>
      </p:grpSp>
      <p:sp>
        <p:nvSpPr>
          <p:cNvPr id="3" name="Rectangle 2">
            <a:extLst>
              <a:ext uri="{FF2B5EF4-FFF2-40B4-BE49-F238E27FC236}">
                <a16:creationId xmlns:a16="http://schemas.microsoft.com/office/drawing/2014/main" id="{6C21ED94-D075-4179-B492-6E8D3759710B}"/>
              </a:ext>
            </a:extLst>
          </p:cNvPr>
          <p:cNvSpPr/>
          <p:nvPr/>
        </p:nvSpPr>
        <p:spPr>
          <a:xfrm>
            <a:off x="4235676" y="3754586"/>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01</a:t>
            </a:r>
          </a:p>
        </p:txBody>
      </p:sp>
      <p:sp>
        <p:nvSpPr>
          <p:cNvPr id="27" name="Rectangle 26">
            <a:extLst>
              <a:ext uri="{FF2B5EF4-FFF2-40B4-BE49-F238E27FC236}">
                <a16:creationId xmlns:a16="http://schemas.microsoft.com/office/drawing/2014/main" id="{03AC29E7-5ADC-484E-B528-2BA9406C2096}"/>
              </a:ext>
            </a:extLst>
          </p:cNvPr>
          <p:cNvSpPr/>
          <p:nvPr/>
        </p:nvSpPr>
        <p:spPr>
          <a:xfrm>
            <a:off x="7628958" y="3754586"/>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02</a:t>
            </a:r>
          </a:p>
        </p:txBody>
      </p:sp>
      <p:sp>
        <p:nvSpPr>
          <p:cNvPr id="28" name="Rectangle 27">
            <a:extLst>
              <a:ext uri="{FF2B5EF4-FFF2-40B4-BE49-F238E27FC236}">
                <a16:creationId xmlns:a16="http://schemas.microsoft.com/office/drawing/2014/main" id="{E866F8FE-8760-4740-B089-ADE9F083ABB4}"/>
              </a:ext>
            </a:extLst>
          </p:cNvPr>
          <p:cNvSpPr/>
          <p:nvPr/>
        </p:nvSpPr>
        <p:spPr>
          <a:xfrm>
            <a:off x="4235676" y="5345425"/>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03</a:t>
            </a:r>
          </a:p>
        </p:txBody>
      </p:sp>
      <p:sp>
        <p:nvSpPr>
          <p:cNvPr id="29" name="Rectangle 28">
            <a:extLst>
              <a:ext uri="{FF2B5EF4-FFF2-40B4-BE49-F238E27FC236}">
                <a16:creationId xmlns:a16="http://schemas.microsoft.com/office/drawing/2014/main" id="{62375086-3525-4B1F-A1B0-7DC16D6F8F01}"/>
              </a:ext>
            </a:extLst>
          </p:cNvPr>
          <p:cNvSpPr/>
          <p:nvPr/>
        </p:nvSpPr>
        <p:spPr>
          <a:xfrm>
            <a:off x="7628958" y="5345425"/>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04</a:t>
            </a:r>
          </a:p>
        </p:txBody>
      </p:sp>
    </p:spTree>
    <p:extLst>
      <p:ext uri="{BB962C8B-B14F-4D97-AF65-F5344CB8AC3E}">
        <p14:creationId xmlns:p14="http://schemas.microsoft.com/office/powerpoint/2010/main" val="1950371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raphic 1">
            <a:extLst>
              <a:ext uri="{FF2B5EF4-FFF2-40B4-BE49-F238E27FC236}">
                <a16:creationId xmlns:a16="http://schemas.microsoft.com/office/drawing/2014/main" id="{695EAF9F-F983-4884-B93F-E852F910351D}"/>
              </a:ext>
            </a:extLst>
          </p:cNvPr>
          <p:cNvSpPr/>
          <p:nvPr/>
        </p:nvSpPr>
        <p:spPr>
          <a:xfrm>
            <a:off x="0" y="3364097"/>
            <a:ext cx="12192000" cy="1570202"/>
          </a:xfrm>
          <a:custGeom>
            <a:avLst/>
            <a:gdLst>
              <a:gd name="connsiteX0" fmla="*/ 0 w 5073581"/>
              <a:gd name="connsiteY0" fmla="*/ 0 h 5073581"/>
              <a:gd name="connsiteX1" fmla="*/ 5073581 w 5073581"/>
              <a:gd name="connsiteY1" fmla="*/ 0 h 5073581"/>
              <a:gd name="connsiteX2" fmla="*/ 5073581 w 5073581"/>
              <a:gd name="connsiteY2" fmla="*/ 5073581 h 5073581"/>
              <a:gd name="connsiteX3" fmla="*/ 0 w 5073581"/>
              <a:gd name="connsiteY3" fmla="*/ 5073581 h 5073581"/>
            </a:gdLst>
            <a:ahLst/>
            <a:cxnLst>
              <a:cxn ang="0">
                <a:pos x="connsiteX0" y="connsiteY0"/>
              </a:cxn>
              <a:cxn ang="0">
                <a:pos x="connsiteX1" y="connsiteY1"/>
              </a:cxn>
              <a:cxn ang="0">
                <a:pos x="connsiteX2" y="connsiteY2"/>
              </a:cxn>
              <a:cxn ang="0">
                <a:pos x="connsiteX3" y="connsiteY3"/>
              </a:cxn>
            </a:cxnLst>
            <a:rect l="l" t="t" r="r" b="b"/>
            <a:pathLst>
              <a:path w="5073581" h="5073581">
                <a:moveTo>
                  <a:pt x="0" y="0"/>
                </a:moveTo>
                <a:lnTo>
                  <a:pt x="5073581" y="0"/>
                </a:lnTo>
                <a:lnTo>
                  <a:pt x="5073581" y="5073581"/>
                </a:lnTo>
                <a:lnTo>
                  <a:pt x="0" y="5073581"/>
                </a:lnTo>
                <a:close/>
              </a:path>
            </a:pathLst>
          </a:cu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D" dirty="0">
              <a:solidFill>
                <a:schemeClr val="lt1"/>
              </a:solidFill>
            </a:endParaRPr>
          </a:p>
        </p:txBody>
      </p:sp>
      <p:sp>
        <p:nvSpPr>
          <p:cNvPr id="4" name="Rectangle 3">
            <a:extLst>
              <a:ext uri="{FF2B5EF4-FFF2-40B4-BE49-F238E27FC236}">
                <a16:creationId xmlns:a16="http://schemas.microsoft.com/office/drawing/2014/main" id="{D97A628C-D025-4DA9-ADC5-04F6DC282662}"/>
              </a:ext>
            </a:extLst>
          </p:cNvPr>
          <p:cNvSpPr/>
          <p:nvPr/>
        </p:nvSpPr>
        <p:spPr>
          <a:xfrm>
            <a:off x="856343" y="1569529"/>
            <a:ext cx="10479314" cy="830997"/>
          </a:xfrm>
          <a:prstGeom prst="rect">
            <a:avLst/>
          </a:prstGeom>
        </p:spPr>
        <p:txBody>
          <a:bodyPr wrap="square">
            <a:spAutoFit/>
          </a:bodyPr>
          <a:lstStyle/>
          <a:p>
            <a:pPr algn="ctr"/>
            <a:r>
              <a:rPr lang="en-US" sz="4800" b="1" dirty="0">
                <a:solidFill>
                  <a:schemeClr val="tx1">
                    <a:lumMod val="75000"/>
                    <a:lumOff val="25000"/>
                  </a:schemeClr>
                </a:solidFill>
                <a:latin typeface="+mj-lt"/>
                <a:cs typeface="Segoe UI" panose="020B0502040204020203" pitchFamily="34" charset="0"/>
              </a:rPr>
              <a:t>THE CONVEYOR BELT</a:t>
            </a:r>
          </a:p>
        </p:txBody>
      </p:sp>
      <p:sp>
        <p:nvSpPr>
          <p:cNvPr id="126" name="Rounded Rectangle 3">
            <a:extLst>
              <a:ext uri="{FF2B5EF4-FFF2-40B4-BE49-F238E27FC236}">
                <a16:creationId xmlns:a16="http://schemas.microsoft.com/office/drawing/2014/main" id="{61DAD4C5-E58F-43EA-BCE0-A1AF9F5847A7}"/>
              </a:ext>
            </a:extLst>
          </p:cNvPr>
          <p:cNvSpPr/>
          <p:nvPr/>
        </p:nvSpPr>
        <p:spPr>
          <a:xfrm>
            <a:off x="9595647" y="41989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45" name="Group 144">
            <a:extLst>
              <a:ext uri="{FF2B5EF4-FFF2-40B4-BE49-F238E27FC236}">
                <a16:creationId xmlns:a16="http://schemas.microsoft.com/office/drawing/2014/main" id="{BB13C95D-DEE0-4B8E-B8E2-9878B8B8C6D5}"/>
              </a:ext>
            </a:extLst>
          </p:cNvPr>
          <p:cNvGrpSpPr/>
          <p:nvPr/>
        </p:nvGrpSpPr>
        <p:grpSpPr>
          <a:xfrm>
            <a:off x="392206" y="2671635"/>
            <a:ext cx="11407589" cy="2955126"/>
            <a:chOff x="392206" y="2620835"/>
            <a:chExt cx="11407589" cy="2955126"/>
          </a:xfrm>
        </p:grpSpPr>
        <p:grpSp>
          <p:nvGrpSpPr>
            <p:cNvPr id="144" name="Group 143">
              <a:extLst>
                <a:ext uri="{FF2B5EF4-FFF2-40B4-BE49-F238E27FC236}">
                  <a16:creationId xmlns:a16="http://schemas.microsoft.com/office/drawing/2014/main" id="{6FDCC482-A84F-41C6-A8B4-0D18EEC76A51}"/>
                </a:ext>
              </a:extLst>
            </p:cNvPr>
            <p:cNvGrpSpPr/>
            <p:nvPr/>
          </p:nvGrpSpPr>
          <p:grpSpPr>
            <a:xfrm>
              <a:off x="392206" y="2620835"/>
              <a:ext cx="11407589" cy="1427777"/>
              <a:chOff x="392206" y="2620835"/>
              <a:chExt cx="11407589" cy="1427777"/>
            </a:xfrm>
          </p:grpSpPr>
          <p:grpSp>
            <p:nvGrpSpPr>
              <p:cNvPr id="90" name="Group 89">
                <a:extLst>
                  <a:ext uri="{FF2B5EF4-FFF2-40B4-BE49-F238E27FC236}">
                    <a16:creationId xmlns:a16="http://schemas.microsoft.com/office/drawing/2014/main" id="{EBBDF457-EB15-40CE-A498-4501A0FC9655}"/>
                  </a:ext>
                </a:extLst>
              </p:cNvPr>
              <p:cNvGrpSpPr/>
              <p:nvPr/>
            </p:nvGrpSpPr>
            <p:grpSpPr>
              <a:xfrm>
                <a:off x="392206" y="2620835"/>
                <a:ext cx="2204148" cy="1427777"/>
                <a:chOff x="855738" y="2620836"/>
                <a:chExt cx="2389112" cy="1401342"/>
              </a:xfrm>
            </p:grpSpPr>
            <p:sp>
              <p:nvSpPr>
                <p:cNvPr id="37" name="Rounded Rectangle 3">
                  <a:extLst>
                    <a:ext uri="{FF2B5EF4-FFF2-40B4-BE49-F238E27FC236}">
                      <a16:creationId xmlns:a16="http://schemas.microsoft.com/office/drawing/2014/main" id="{82E4B3D8-267B-49E5-A2B5-87E4AC7AEECF}"/>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A42F864C-39CA-444E-8288-2CCDF65F7554}"/>
                    </a:ext>
                  </a:extLst>
                </p:cNvPr>
                <p:cNvSpPr/>
                <p:nvPr/>
              </p:nvSpPr>
              <p:spPr>
                <a:xfrm>
                  <a:off x="965108" y="3246704"/>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Enquiry Comes In</a:t>
                  </a:r>
                </a:p>
              </p:txBody>
            </p:sp>
            <p:sp>
              <p:nvSpPr>
                <p:cNvPr id="9" name="Rectangle 8">
                  <a:extLst>
                    <a:ext uri="{FF2B5EF4-FFF2-40B4-BE49-F238E27FC236}">
                      <a16:creationId xmlns:a16="http://schemas.microsoft.com/office/drawing/2014/main" id="{C4D0A3B1-A853-4A8B-A76E-C1AEC1149210}"/>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01</a:t>
                  </a:r>
                </a:p>
              </p:txBody>
            </p:sp>
          </p:grpSp>
          <p:grpSp>
            <p:nvGrpSpPr>
              <p:cNvPr id="103" name="Group 102">
                <a:extLst>
                  <a:ext uri="{FF2B5EF4-FFF2-40B4-BE49-F238E27FC236}">
                    <a16:creationId xmlns:a16="http://schemas.microsoft.com/office/drawing/2014/main" id="{2B0D68AA-0F1D-4C47-BC07-881E0E251F08}"/>
                  </a:ext>
                </a:extLst>
              </p:cNvPr>
              <p:cNvGrpSpPr/>
              <p:nvPr/>
            </p:nvGrpSpPr>
            <p:grpSpPr>
              <a:xfrm>
                <a:off x="2693066" y="2620835"/>
                <a:ext cx="2204148" cy="1427777"/>
                <a:chOff x="855738" y="2620836"/>
                <a:chExt cx="2389112" cy="1401342"/>
              </a:xfrm>
            </p:grpSpPr>
            <p:sp>
              <p:nvSpPr>
                <p:cNvPr id="104" name="Rounded Rectangle 3">
                  <a:extLst>
                    <a:ext uri="{FF2B5EF4-FFF2-40B4-BE49-F238E27FC236}">
                      <a16:creationId xmlns:a16="http://schemas.microsoft.com/office/drawing/2014/main" id="{AF934E98-7312-4935-AC2A-DBE5E9FDEE8E}"/>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75169409-DA7A-4FDF-9D71-431C885E52B9}"/>
                    </a:ext>
                  </a:extLst>
                </p:cNvPr>
                <p:cNvSpPr/>
                <p:nvPr/>
              </p:nvSpPr>
              <p:spPr>
                <a:xfrm>
                  <a:off x="966045" y="3232364"/>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Qualification Call</a:t>
                  </a:r>
                </a:p>
              </p:txBody>
            </p:sp>
            <p:sp>
              <p:nvSpPr>
                <p:cNvPr id="106" name="Rectangle 105">
                  <a:extLst>
                    <a:ext uri="{FF2B5EF4-FFF2-40B4-BE49-F238E27FC236}">
                      <a16:creationId xmlns:a16="http://schemas.microsoft.com/office/drawing/2014/main" id="{4919397F-3EF9-48F4-AE7B-72023B3257E3}"/>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02</a:t>
                  </a:r>
                </a:p>
              </p:txBody>
            </p:sp>
          </p:grpSp>
          <p:grpSp>
            <p:nvGrpSpPr>
              <p:cNvPr id="107" name="Group 106">
                <a:extLst>
                  <a:ext uri="{FF2B5EF4-FFF2-40B4-BE49-F238E27FC236}">
                    <a16:creationId xmlns:a16="http://schemas.microsoft.com/office/drawing/2014/main" id="{BB4714B6-A069-490C-8BE0-E097DB1E76BB}"/>
                  </a:ext>
                </a:extLst>
              </p:cNvPr>
              <p:cNvGrpSpPr/>
              <p:nvPr/>
            </p:nvGrpSpPr>
            <p:grpSpPr>
              <a:xfrm>
                <a:off x="4993926" y="2620835"/>
                <a:ext cx="2204148" cy="1427777"/>
                <a:chOff x="855738" y="2620836"/>
                <a:chExt cx="2389112" cy="1401342"/>
              </a:xfrm>
            </p:grpSpPr>
            <p:sp>
              <p:nvSpPr>
                <p:cNvPr id="108" name="Rounded Rectangle 3">
                  <a:extLst>
                    <a:ext uri="{FF2B5EF4-FFF2-40B4-BE49-F238E27FC236}">
                      <a16:creationId xmlns:a16="http://schemas.microsoft.com/office/drawing/2014/main" id="{E2ACB8DB-AAC0-4D2A-804F-61147F1C93A4}"/>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72CB5362-8DE3-40BE-AFBA-E32CA7547F52}"/>
                    </a:ext>
                  </a:extLst>
                </p:cNvPr>
                <p:cNvSpPr/>
                <p:nvPr/>
              </p:nvSpPr>
              <p:spPr>
                <a:xfrm>
                  <a:off x="966045" y="3232364"/>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Survey Scheduled</a:t>
                  </a:r>
                </a:p>
              </p:txBody>
            </p:sp>
            <p:sp>
              <p:nvSpPr>
                <p:cNvPr id="110" name="Rectangle 109">
                  <a:extLst>
                    <a:ext uri="{FF2B5EF4-FFF2-40B4-BE49-F238E27FC236}">
                      <a16:creationId xmlns:a16="http://schemas.microsoft.com/office/drawing/2014/main" id="{EC86CAA3-CC4A-4C9E-AD8D-3F7D097C0C4A}"/>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03</a:t>
                  </a:r>
                </a:p>
              </p:txBody>
            </p:sp>
          </p:grpSp>
          <p:grpSp>
            <p:nvGrpSpPr>
              <p:cNvPr id="111" name="Group 110">
                <a:extLst>
                  <a:ext uri="{FF2B5EF4-FFF2-40B4-BE49-F238E27FC236}">
                    <a16:creationId xmlns:a16="http://schemas.microsoft.com/office/drawing/2014/main" id="{BD1A49DB-C01A-42DF-8141-4DD37332610D}"/>
                  </a:ext>
                </a:extLst>
              </p:cNvPr>
              <p:cNvGrpSpPr/>
              <p:nvPr/>
            </p:nvGrpSpPr>
            <p:grpSpPr>
              <a:xfrm>
                <a:off x="7294786" y="2620835"/>
                <a:ext cx="2204148" cy="1427777"/>
                <a:chOff x="855738" y="2620836"/>
                <a:chExt cx="2389112" cy="1401342"/>
              </a:xfrm>
            </p:grpSpPr>
            <p:sp>
              <p:nvSpPr>
                <p:cNvPr id="112" name="Rounded Rectangle 3">
                  <a:extLst>
                    <a:ext uri="{FF2B5EF4-FFF2-40B4-BE49-F238E27FC236}">
                      <a16:creationId xmlns:a16="http://schemas.microsoft.com/office/drawing/2014/main" id="{8A384402-53FF-4F80-92EC-37FF54CC9420}"/>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3F26F885-643F-4259-8D87-0BC08B29B779}"/>
                    </a:ext>
                  </a:extLst>
                </p:cNvPr>
                <p:cNvSpPr/>
                <p:nvPr/>
              </p:nvSpPr>
              <p:spPr>
                <a:xfrm>
                  <a:off x="966044" y="3232364"/>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Follow Up Call Made</a:t>
                  </a:r>
                </a:p>
              </p:txBody>
            </p:sp>
            <p:sp>
              <p:nvSpPr>
                <p:cNvPr id="114" name="Rectangle 113">
                  <a:extLst>
                    <a:ext uri="{FF2B5EF4-FFF2-40B4-BE49-F238E27FC236}">
                      <a16:creationId xmlns:a16="http://schemas.microsoft.com/office/drawing/2014/main" id="{9162F5A9-EA38-4561-A30F-B2DFEA0F286D}"/>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04</a:t>
                  </a:r>
                </a:p>
              </p:txBody>
            </p:sp>
          </p:grpSp>
          <p:grpSp>
            <p:nvGrpSpPr>
              <p:cNvPr id="115" name="Group 114">
                <a:extLst>
                  <a:ext uri="{FF2B5EF4-FFF2-40B4-BE49-F238E27FC236}">
                    <a16:creationId xmlns:a16="http://schemas.microsoft.com/office/drawing/2014/main" id="{15093BCA-46D9-4397-AD62-3F7BD446417E}"/>
                  </a:ext>
                </a:extLst>
              </p:cNvPr>
              <p:cNvGrpSpPr/>
              <p:nvPr/>
            </p:nvGrpSpPr>
            <p:grpSpPr>
              <a:xfrm>
                <a:off x="9595647" y="2620835"/>
                <a:ext cx="2204148" cy="1427777"/>
                <a:chOff x="855738" y="2620836"/>
                <a:chExt cx="2389112" cy="1401342"/>
              </a:xfrm>
            </p:grpSpPr>
            <p:sp>
              <p:nvSpPr>
                <p:cNvPr id="116" name="Rounded Rectangle 3">
                  <a:extLst>
                    <a:ext uri="{FF2B5EF4-FFF2-40B4-BE49-F238E27FC236}">
                      <a16:creationId xmlns:a16="http://schemas.microsoft.com/office/drawing/2014/main" id="{515E9808-763B-48D3-B148-CFECDC4C6FC5}"/>
                    </a:ext>
                  </a:extLst>
                </p:cNvPr>
                <p:cNvSpPr/>
                <p:nvPr/>
              </p:nvSpPr>
              <p:spPr>
                <a:xfrm>
                  <a:off x="855738" y="2620836"/>
                  <a:ext cx="2389112" cy="1401342"/>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97FA3223-676B-4693-9014-7F97B3347083}"/>
                    </a:ext>
                  </a:extLst>
                </p:cNvPr>
                <p:cNvSpPr/>
                <p:nvPr/>
              </p:nvSpPr>
              <p:spPr>
                <a:xfrm>
                  <a:off x="966044" y="3246704"/>
                  <a:ext cx="2168499" cy="309127"/>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Order Placed</a:t>
                  </a:r>
                </a:p>
              </p:txBody>
            </p:sp>
            <p:sp>
              <p:nvSpPr>
                <p:cNvPr id="118" name="Rectangle 117">
                  <a:extLst>
                    <a:ext uri="{FF2B5EF4-FFF2-40B4-BE49-F238E27FC236}">
                      <a16:creationId xmlns:a16="http://schemas.microsoft.com/office/drawing/2014/main" id="{BE3D50F1-6C66-42CF-AE8F-BFDB8FC77BD1}"/>
                    </a:ext>
                  </a:extLst>
                </p:cNvPr>
                <p:cNvSpPr/>
                <p:nvPr/>
              </p:nvSpPr>
              <p:spPr>
                <a:xfrm>
                  <a:off x="1599878" y="2742374"/>
                  <a:ext cx="900832" cy="302079"/>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05</a:t>
                  </a:r>
                </a:p>
              </p:txBody>
            </p:sp>
          </p:grpSp>
        </p:grpSp>
        <p:sp>
          <p:nvSpPr>
            <p:cNvPr id="138" name="Rounded Rectangle 3">
              <a:extLst>
                <a:ext uri="{FF2B5EF4-FFF2-40B4-BE49-F238E27FC236}">
                  <a16:creationId xmlns:a16="http://schemas.microsoft.com/office/drawing/2014/main" id="{4AA45094-4B1E-4083-8FF2-4F9A2B9A90B3}"/>
                </a:ext>
              </a:extLst>
            </p:cNvPr>
            <p:cNvSpPr/>
            <p:nvPr/>
          </p:nvSpPr>
          <p:spPr>
            <a:xfrm>
              <a:off x="39220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id="{CFB74303-8851-4F82-A701-C796D7BCDF5E}"/>
                </a:ext>
              </a:extLst>
            </p:cNvPr>
            <p:cNvSpPr/>
            <p:nvPr/>
          </p:nvSpPr>
          <p:spPr>
            <a:xfrm>
              <a:off x="493973" y="4629973"/>
              <a:ext cx="2000615" cy="551946"/>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Customer Confirmation Call</a:t>
              </a:r>
            </a:p>
          </p:txBody>
        </p:sp>
        <p:sp>
          <p:nvSpPr>
            <p:cNvPr id="140" name="Rectangle 139">
              <a:extLst>
                <a:ext uri="{FF2B5EF4-FFF2-40B4-BE49-F238E27FC236}">
                  <a16:creationId xmlns:a16="http://schemas.microsoft.com/office/drawing/2014/main" id="{BC756C7C-7E29-4746-81E0-44D9DABE9F6C}"/>
                </a:ext>
              </a:extLst>
            </p:cNvPr>
            <p:cNvSpPr/>
            <p:nvPr/>
          </p:nvSpPr>
          <p:spPr>
            <a:xfrm>
              <a:off x="119768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06</a:t>
              </a:r>
            </a:p>
          </p:txBody>
        </p:sp>
        <p:sp>
          <p:nvSpPr>
            <p:cNvPr id="135" name="Rounded Rectangle 3">
              <a:extLst>
                <a:ext uri="{FF2B5EF4-FFF2-40B4-BE49-F238E27FC236}">
                  <a16:creationId xmlns:a16="http://schemas.microsoft.com/office/drawing/2014/main" id="{6FC886AB-C833-481A-AA90-52ED8DD9BFB2}"/>
                </a:ext>
              </a:extLst>
            </p:cNvPr>
            <p:cNvSpPr/>
            <p:nvPr/>
          </p:nvSpPr>
          <p:spPr>
            <a:xfrm>
              <a:off x="269306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9B0BB511-DD5F-4390-BD0B-0527E524DF9D}"/>
                </a:ext>
              </a:extLst>
            </p:cNvPr>
            <p:cNvSpPr/>
            <p:nvPr/>
          </p:nvSpPr>
          <p:spPr>
            <a:xfrm>
              <a:off x="2794833" y="4686134"/>
              <a:ext cx="2000615" cy="314958"/>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Procurement</a:t>
              </a:r>
            </a:p>
          </p:txBody>
        </p:sp>
        <p:sp>
          <p:nvSpPr>
            <p:cNvPr id="137" name="Rectangle 136">
              <a:extLst>
                <a:ext uri="{FF2B5EF4-FFF2-40B4-BE49-F238E27FC236}">
                  <a16:creationId xmlns:a16="http://schemas.microsoft.com/office/drawing/2014/main" id="{3D55AC41-59CE-4ED9-A1AF-9516B3DFCB7D}"/>
                </a:ext>
              </a:extLst>
            </p:cNvPr>
            <p:cNvSpPr/>
            <p:nvPr/>
          </p:nvSpPr>
          <p:spPr>
            <a:xfrm>
              <a:off x="349854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07</a:t>
              </a:r>
            </a:p>
          </p:txBody>
        </p:sp>
        <p:sp>
          <p:nvSpPr>
            <p:cNvPr id="132" name="Rounded Rectangle 3">
              <a:extLst>
                <a:ext uri="{FF2B5EF4-FFF2-40B4-BE49-F238E27FC236}">
                  <a16:creationId xmlns:a16="http://schemas.microsoft.com/office/drawing/2014/main" id="{5EEFB7D8-C00F-4BF4-B084-0142FDD2F5B5}"/>
                </a:ext>
              </a:extLst>
            </p:cNvPr>
            <p:cNvSpPr/>
            <p:nvPr/>
          </p:nvSpPr>
          <p:spPr>
            <a:xfrm>
              <a:off x="499392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BE5AA2B9-6855-454B-9E40-3E961F0E6CEC}"/>
                </a:ext>
              </a:extLst>
            </p:cNvPr>
            <p:cNvSpPr/>
            <p:nvPr/>
          </p:nvSpPr>
          <p:spPr>
            <a:xfrm>
              <a:off x="5095693" y="4686134"/>
              <a:ext cx="2000615" cy="314958"/>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Works Scheduled</a:t>
              </a:r>
            </a:p>
          </p:txBody>
        </p:sp>
        <p:sp>
          <p:nvSpPr>
            <p:cNvPr id="134" name="Rectangle 133">
              <a:extLst>
                <a:ext uri="{FF2B5EF4-FFF2-40B4-BE49-F238E27FC236}">
                  <a16:creationId xmlns:a16="http://schemas.microsoft.com/office/drawing/2014/main" id="{EA8B5A7B-D608-4284-89CF-3E1D65B1B101}"/>
                </a:ext>
              </a:extLst>
            </p:cNvPr>
            <p:cNvSpPr/>
            <p:nvPr/>
          </p:nvSpPr>
          <p:spPr>
            <a:xfrm>
              <a:off x="579940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08</a:t>
              </a:r>
            </a:p>
          </p:txBody>
        </p:sp>
        <p:sp>
          <p:nvSpPr>
            <p:cNvPr id="129" name="Rounded Rectangle 3">
              <a:extLst>
                <a:ext uri="{FF2B5EF4-FFF2-40B4-BE49-F238E27FC236}">
                  <a16:creationId xmlns:a16="http://schemas.microsoft.com/office/drawing/2014/main" id="{F8156730-DAB3-49F7-8709-2B49CF8A6AE2}"/>
                </a:ext>
              </a:extLst>
            </p:cNvPr>
            <p:cNvSpPr/>
            <p:nvPr/>
          </p:nvSpPr>
          <p:spPr>
            <a:xfrm>
              <a:off x="7294786" y="4148184"/>
              <a:ext cx="2204148" cy="1427777"/>
            </a:xfrm>
            <a:prstGeom prst="roundRect">
              <a:avLst>
                <a:gd name="adj" fmla="val 0"/>
              </a:avLst>
            </a:prstGeom>
            <a:gradFill>
              <a:gsLst>
                <a:gs pos="20000">
                  <a:schemeClr val="bg1"/>
                </a:gs>
                <a:gs pos="100000">
                  <a:schemeClr val="bg1">
                    <a:alpha val="93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A995747E-9EB4-49CE-9F50-0559273C8303}"/>
                </a:ext>
              </a:extLst>
            </p:cNvPr>
            <p:cNvSpPr/>
            <p:nvPr/>
          </p:nvSpPr>
          <p:spPr>
            <a:xfrm>
              <a:off x="7396551" y="4704593"/>
              <a:ext cx="2000615" cy="551946"/>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Quality Control and Follow Up</a:t>
              </a:r>
            </a:p>
          </p:txBody>
        </p:sp>
        <p:sp>
          <p:nvSpPr>
            <p:cNvPr id="131" name="Rectangle 130">
              <a:extLst>
                <a:ext uri="{FF2B5EF4-FFF2-40B4-BE49-F238E27FC236}">
                  <a16:creationId xmlns:a16="http://schemas.microsoft.com/office/drawing/2014/main" id="{152F4BFC-6DA8-4F53-9417-9E465B764B17}"/>
                </a:ext>
              </a:extLst>
            </p:cNvPr>
            <p:cNvSpPr/>
            <p:nvPr/>
          </p:nvSpPr>
          <p:spPr>
            <a:xfrm>
              <a:off x="8100265"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09</a:t>
              </a:r>
            </a:p>
          </p:txBody>
        </p:sp>
        <p:sp>
          <p:nvSpPr>
            <p:cNvPr id="127" name="Rectangle 126">
              <a:extLst>
                <a:ext uri="{FF2B5EF4-FFF2-40B4-BE49-F238E27FC236}">
                  <a16:creationId xmlns:a16="http://schemas.microsoft.com/office/drawing/2014/main" id="{63061402-3829-42BE-9C7F-81B8EA79C875}"/>
                </a:ext>
              </a:extLst>
            </p:cNvPr>
            <p:cNvSpPr/>
            <p:nvPr/>
          </p:nvSpPr>
          <p:spPr>
            <a:xfrm>
              <a:off x="9697413" y="4685725"/>
              <a:ext cx="2000615" cy="551946"/>
            </a:xfrm>
            <a:prstGeom prst="rect">
              <a:avLst/>
            </a:prstGeom>
          </p:spPr>
          <p:txBody>
            <a:bodyPr wrap="square" anchor="t">
              <a:spAutoFit/>
            </a:bodyPr>
            <a:lstStyle/>
            <a:p>
              <a:pPr algn="ctr">
                <a:lnSpc>
                  <a:spcPct val="110000"/>
                </a:lnSpc>
              </a:pPr>
              <a:r>
                <a:rPr lang="en-US" sz="1400" dirty="0">
                  <a:solidFill>
                    <a:schemeClr val="tx1">
                      <a:lumMod val="65000"/>
                      <a:lumOff val="35000"/>
                    </a:schemeClr>
                  </a:solidFill>
                  <a:ea typeface="Open Sans Light" panose="020B0306030504020204" pitchFamily="34" charset="0"/>
                  <a:cs typeface="Hind Light" panose="02000000000000000000" pitchFamily="2" charset="0"/>
                </a:rPr>
                <a:t>Invoice Raised and Settled</a:t>
              </a:r>
            </a:p>
          </p:txBody>
        </p:sp>
        <p:sp>
          <p:nvSpPr>
            <p:cNvPr id="128" name="Rectangle 127">
              <a:extLst>
                <a:ext uri="{FF2B5EF4-FFF2-40B4-BE49-F238E27FC236}">
                  <a16:creationId xmlns:a16="http://schemas.microsoft.com/office/drawing/2014/main" id="{1D929703-252D-4147-81C8-1463DEDB55F9}"/>
                </a:ext>
              </a:extLst>
            </p:cNvPr>
            <p:cNvSpPr/>
            <p:nvPr/>
          </p:nvSpPr>
          <p:spPr>
            <a:xfrm>
              <a:off x="10401126" y="4272015"/>
              <a:ext cx="593190" cy="307777"/>
            </a:xfrm>
            <a:prstGeom prst="rect">
              <a:avLst/>
            </a:prstGeom>
          </p:spPr>
          <p:txBody>
            <a:bodyPr wrap="square">
              <a:spAutoFit/>
            </a:bodyPr>
            <a:lstStyle/>
            <a:p>
              <a:pPr algn="ctr"/>
              <a:r>
                <a:rPr lang="en-US" b="1" dirty="0">
                  <a:solidFill>
                    <a:srgbClr val="DFBD41">
                      <a:alpha val="44000"/>
                    </a:srgbClr>
                  </a:solidFill>
                  <a:latin typeface="+mj-lt"/>
                  <a:cs typeface="Segoe UI" panose="020B0502040204020203" pitchFamily="34" charset="0"/>
                </a:rPr>
                <a:t>10</a:t>
              </a:r>
            </a:p>
          </p:txBody>
        </p:sp>
      </p:grpSp>
    </p:spTree>
    <p:extLst>
      <p:ext uri="{BB962C8B-B14F-4D97-AF65-F5344CB8AC3E}">
        <p14:creationId xmlns:p14="http://schemas.microsoft.com/office/powerpoint/2010/main" val="32269431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5CA1681-9A68-4493-9497-48F631559A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51" r="18451"/>
          <a:stretch>
            <a:fillRect/>
          </a:stretch>
        </p:blipFill>
        <p:spPr>
          <a:xfrm>
            <a:off x="7083972" y="1"/>
            <a:ext cx="5108027" cy="6858000"/>
          </a:xfrm>
        </p:spPr>
      </p:pic>
      <p:sp>
        <p:nvSpPr>
          <p:cNvPr id="10" name="Rectangle 9">
            <a:extLst>
              <a:ext uri="{FF2B5EF4-FFF2-40B4-BE49-F238E27FC236}">
                <a16:creationId xmlns:a16="http://schemas.microsoft.com/office/drawing/2014/main" id="{9AED82F6-9D45-47DD-BCFD-12379CB009F4}"/>
              </a:ext>
            </a:extLst>
          </p:cNvPr>
          <p:cNvSpPr/>
          <p:nvPr/>
        </p:nvSpPr>
        <p:spPr>
          <a:xfrm>
            <a:off x="3784602" y="1"/>
            <a:ext cx="1798918"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11" name="Rectangle 10">
            <a:extLst>
              <a:ext uri="{FF2B5EF4-FFF2-40B4-BE49-F238E27FC236}">
                <a16:creationId xmlns:a16="http://schemas.microsoft.com/office/drawing/2014/main" id="{15EF9AF8-F38D-4CF6-84AF-40C152B231F9}"/>
              </a:ext>
            </a:extLst>
          </p:cNvPr>
          <p:cNvSpPr/>
          <p:nvPr/>
        </p:nvSpPr>
        <p:spPr>
          <a:xfrm>
            <a:off x="2402538" y="628463"/>
            <a:ext cx="5511004" cy="1754326"/>
          </a:xfrm>
          <a:prstGeom prst="rect">
            <a:avLst/>
          </a:prstGeom>
        </p:spPr>
        <p:txBody>
          <a:bodyPr wrap="square">
            <a:spAutoFit/>
          </a:bodyPr>
          <a:lstStyle/>
          <a:p>
            <a:pPr>
              <a:spcBef>
                <a:spcPts val="0"/>
              </a:spcBef>
            </a:pPr>
            <a:r>
              <a:rPr lang="en-ID" sz="5400" b="1" dirty="0">
                <a:solidFill>
                  <a:srgbClr val="DFBD41"/>
                </a:solidFill>
                <a:latin typeface="+mj-lt"/>
                <a:cs typeface="Segoe UI" panose="020B0502040204020203" pitchFamily="34" charset="0"/>
                <a:sym typeface="Montserrat"/>
              </a:rPr>
              <a:t>THE ROLE OF SOFTWARE</a:t>
            </a:r>
          </a:p>
        </p:txBody>
      </p:sp>
      <p:grpSp>
        <p:nvGrpSpPr>
          <p:cNvPr id="9" name="Group 8">
            <a:extLst>
              <a:ext uri="{FF2B5EF4-FFF2-40B4-BE49-F238E27FC236}">
                <a16:creationId xmlns:a16="http://schemas.microsoft.com/office/drawing/2014/main" id="{EB35C25B-FCB2-4F1E-823F-6C2DAB9036B3}"/>
              </a:ext>
            </a:extLst>
          </p:cNvPr>
          <p:cNvGrpSpPr/>
          <p:nvPr/>
        </p:nvGrpSpPr>
        <p:grpSpPr>
          <a:xfrm>
            <a:off x="2421320" y="2540219"/>
            <a:ext cx="3239157" cy="1464678"/>
            <a:chOff x="6600770" y="459953"/>
            <a:chExt cx="3239157" cy="1464678"/>
          </a:xfrm>
        </p:grpSpPr>
        <p:sp>
          <p:nvSpPr>
            <p:cNvPr id="12" name="Rectangle 11">
              <a:extLst>
                <a:ext uri="{FF2B5EF4-FFF2-40B4-BE49-F238E27FC236}">
                  <a16:creationId xmlns:a16="http://schemas.microsoft.com/office/drawing/2014/main" id="{96039B0B-497F-4B14-90B9-FD7F1FE74E97}"/>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4" name="Google Shape;71;p14">
              <a:extLst>
                <a:ext uri="{FF2B5EF4-FFF2-40B4-BE49-F238E27FC236}">
                  <a16:creationId xmlns:a16="http://schemas.microsoft.com/office/drawing/2014/main" id="{0F5DC59D-4061-4D43-A808-59D86E7AF1B6}"/>
                </a:ext>
              </a:extLst>
            </p:cNvPr>
            <p:cNvSpPr txBox="1"/>
            <p:nvPr/>
          </p:nvSpPr>
          <p:spPr>
            <a:xfrm>
              <a:off x="6896432" y="852214"/>
              <a:ext cx="2647832" cy="680156"/>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400" dirty="0">
                  <a:solidFill>
                    <a:schemeClr val="tx1">
                      <a:lumMod val="65000"/>
                      <a:lumOff val="35000"/>
                    </a:schemeClr>
                  </a:solidFill>
                  <a:ea typeface="Montserrat Medium"/>
                  <a:cs typeface="Montserrat Medium"/>
                  <a:sym typeface="Montserrat Medium"/>
                </a:rPr>
                <a:t>CREATES THE BASIS OF THE “CONVEYOR BELT”</a:t>
              </a:r>
            </a:p>
          </p:txBody>
        </p:sp>
      </p:grpSp>
      <p:grpSp>
        <p:nvGrpSpPr>
          <p:cNvPr id="16" name="Group 15">
            <a:extLst>
              <a:ext uri="{FF2B5EF4-FFF2-40B4-BE49-F238E27FC236}">
                <a16:creationId xmlns:a16="http://schemas.microsoft.com/office/drawing/2014/main" id="{E173D246-730E-479A-AFCA-885564DEF313}"/>
              </a:ext>
            </a:extLst>
          </p:cNvPr>
          <p:cNvGrpSpPr/>
          <p:nvPr/>
        </p:nvGrpSpPr>
        <p:grpSpPr>
          <a:xfrm>
            <a:off x="5812220" y="2540219"/>
            <a:ext cx="3239157" cy="1464678"/>
            <a:chOff x="6600770" y="459953"/>
            <a:chExt cx="3239157" cy="1464678"/>
          </a:xfrm>
        </p:grpSpPr>
        <p:sp>
          <p:nvSpPr>
            <p:cNvPr id="17" name="Rectangle 16">
              <a:extLst>
                <a:ext uri="{FF2B5EF4-FFF2-40B4-BE49-F238E27FC236}">
                  <a16:creationId xmlns:a16="http://schemas.microsoft.com/office/drawing/2014/main" id="{E8286E0C-FBE3-4FD9-90F6-99061BB71648}"/>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18" name="Google Shape;71;p14">
              <a:extLst>
                <a:ext uri="{FF2B5EF4-FFF2-40B4-BE49-F238E27FC236}">
                  <a16:creationId xmlns:a16="http://schemas.microsoft.com/office/drawing/2014/main" id="{F03B9FF5-43AA-46F4-9E1E-DE1370AB76FF}"/>
                </a:ext>
              </a:extLst>
            </p:cNvPr>
            <p:cNvSpPr txBox="1"/>
            <p:nvPr/>
          </p:nvSpPr>
          <p:spPr>
            <a:xfrm>
              <a:off x="6896432" y="852214"/>
              <a:ext cx="2647832" cy="680156"/>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400" dirty="0">
                  <a:solidFill>
                    <a:schemeClr val="tx1">
                      <a:lumMod val="65000"/>
                      <a:lumOff val="35000"/>
                    </a:schemeClr>
                  </a:solidFill>
                  <a:ea typeface="Montserrat Medium"/>
                  <a:cs typeface="Montserrat Medium"/>
                  <a:sym typeface="Montserrat Medium"/>
                </a:rPr>
                <a:t>MOVE AWAY FROM MANUAL PROCESSES</a:t>
              </a:r>
            </a:p>
          </p:txBody>
        </p:sp>
      </p:grpSp>
      <p:grpSp>
        <p:nvGrpSpPr>
          <p:cNvPr id="20" name="Group 19">
            <a:extLst>
              <a:ext uri="{FF2B5EF4-FFF2-40B4-BE49-F238E27FC236}">
                <a16:creationId xmlns:a16="http://schemas.microsoft.com/office/drawing/2014/main" id="{1E8D1BE9-2412-42D5-8119-480D5745640C}"/>
              </a:ext>
            </a:extLst>
          </p:cNvPr>
          <p:cNvGrpSpPr/>
          <p:nvPr/>
        </p:nvGrpSpPr>
        <p:grpSpPr>
          <a:xfrm>
            <a:off x="2421320" y="4140419"/>
            <a:ext cx="3239157" cy="1464678"/>
            <a:chOff x="6600770" y="459953"/>
            <a:chExt cx="3239157" cy="1464678"/>
          </a:xfrm>
        </p:grpSpPr>
        <p:sp>
          <p:nvSpPr>
            <p:cNvPr id="21" name="Rectangle 20">
              <a:extLst>
                <a:ext uri="{FF2B5EF4-FFF2-40B4-BE49-F238E27FC236}">
                  <a16:creationId xmlns:a16="http://schemas.microsoft.com/office/drawing/2014/main" id="{760222B4-EF4D-451C-A0CE-2D9D19593609}"/>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2" name="Google Shape;71;p14">
              <a:extLst>
                <a:ext uri="{FF2B5EF4-FFF2-40B4-BE49-F238E27FC236}">
                  <a16:creationId xmlns:a16="http://schemas.microsoft.com/office/drawing/2014/main" id="{4CA8600A-1512-490D-AFD8-D316D0027BEB}"/>
                </a:ext>
              </a:extLst>
            </p:cNvPr>
            <p:cNvSpPr txBox="1"/>
            <p:nvPr/>
          </p:nvSpPr>
          <p:spPr>
            <a:xfrm>
              <a:off x="6896432" y="976094"/>
              <a:ext cx="2647832" cy="432396"/>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400" dirty="0">
                  <a:solidFill>
                    <a:schemeClr val="tx1">
                      <a:lumMod val="65000"/>
                      <a:lumOff val="35000"/>
                    </a:schemeClr>
                  </a:solidFill>
                  <a:ea typeface="Montserrat Medium"/>
                  <a:cs typeface="Montserrat Medium"/>
                  <a:sym typeface="Montserrat Medium"/>
                </a:rPr>
                <a:t>MANAGEMENT INFORMATION</a:t>
              </a:r>
            </a:p>
          </p:txBody>
        </p:sp>
      </p:grpSp>
      <p:grpSp>
        <p:nvGrpSpPr>
          <p:cNvPr id="23" name="Group 22">
            <a:extLst>
              <a:ext uri="{FF2B5EF4-FFF2-40B4-BE49-F238E27FC236}">
                <a16:creationId xmlns:a16="http://schemas.microsoft.com/office/drawing/2014/main" id="{53DEB388-A68E-4259-B3BF-CC21D8315AAC}"/>
              </a:ext>
            </a:extLst>
          </p:cNvPr>
          <p:cNvGrpSpPr/>
          <p:nvPr/>
        </p:nvGrpSpPr>
        <p:grpSpPr>
          <a:xfrm>
            <a:off x="5812220" y="4140419"/>
            <a:ext cx="3239157" cy="1464678"/>
            <a:chOff x="6600770" y="459953"/>
            <a:chExt cx="3239157" cy="1464678"/>
          </a:xfrm>
        </p:grpSpPr>
        <p:sp>
          <p:nvSpPr>
            <p:cNvPr id="24" name="Rectangle 23">
              <a:extLst>
                <a:ext uri="{FF2B5EF4-FFF2-40B4-BE49-F238E27FC236}">
                  <a16:creationId xmlns:a16="http://schemas.microsoft.com/office/drawing/2014/main" id="{E7CC0C23-F3BB-4510-8287-F09E963AD40F}"/>
                </a:ext>
              </a:extLst>
            </p:cNvPr>
            <p:cNvSpPr/>
            <p:nvPr/>
          </p:nvSpPr>
          <p:spPr>
            <a:xfrm>
              <a:off x="6600770" y="459953"/>
              <a:ext cx="3239157" cy="1464678"/>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sp>
          <p:nvSpPr>
            <p:cNvPr id="25" name="Google Shape;71;p14">
              <a:extLst>
                <a:ext uri="{FF2B5EF4-FFF2-40B4-BE49-F238E27FC236}">
                  <a16:creationId xmlns:a16="http://schemas.microsoft.com/office/drawing/2014/main" id="{B0547C0A-017A-4C05-8436-94EDE3F47000}"/>
                </a:ext>
              </a:extLst>
            </p:cNvPr>
            <p:cNvSpPr txBox="1"/>
            <p:nvPr/>
          </p:nvSpPr>
          <p:spPr>
            <a:xfrm>
              <a:off x="6896432" y="976094"/>
              <a:ext cx="2647832" cy="432396"/>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400" dirty="0">
                  <a:solidFill>
                    <a:schemeClr val="tx1">
                      <a:lumMod val="65000"/>
                      <a:lumOff val="35000"/>
                    </a:schemeClr>
                  </a:solidFill>
                  <a:ea typeface="Montserrat Medium"/>
                  <a:cs typeface="Montserrat Medium"/>
                  <a:sym typeface="Montserrat Medium"/>
                </a:rPr>
                <a:t>DATA AND ARCHIVING</a:t>
              </a:r>
            </a:p>
          </p:txBody>
        </p:sp>
      </p:grpSp>
      <p:sp>
        <p:nvSpPr>
          <p:cNvPr id="3" name="Rectangle 2">
            <a:extLst>
              <a:ext uri="{FF2B5EF4-FFF2-40B4-BE49-F238E27FC236}">
                <a16:creationId xmlns:a16="http://schemas.microsoft.com/office/drawing/2014/main" id="{6C21ED94-D075-4179-B492-6E8D3759710B}"/>
              </a:ext>
            </a:extLst>
          </p:cNvPr>
          <p:cNvSpPr/>
          <p:nvPr/>
        </p:nvSpPr>
        <p:spPr>
          <a:xfrm>
            <a:off x="4172614" y="3454182"/>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01</a:t>
            </a:r>
          </a:p>
        </p:txBody>
      </p:sp>
      <p:sp>
        <p:nvSpPr>
          <p:cNvPr id="27" name="Rectangle 26">
            <a:extLst>
              <a:ext uri="{FF2B5EF4-FFF2-40B4-BE49-F238E27FC236}">
                <a16:creationId xmlns:a16="http://schemas.microsoft.com/office/drawing/2014/main" id="{03AC29E7-5ADC-484E-B528-2BA9406C2096}"/>
              </a:ext>
            </a:extLst>
          </p:cNvPr>
          <p:cNvSpPr/>
          <p:nvPr/>
        </p:nvSpPr>
        <p:spPr>
          <a:xfrm>
            <a:off x="7565896" y="3454182"/>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02</a:t>
            </a:r>
          </a:p>
        </p:txBody>
      </p:sp>
      <p:sp>
        <p:nvSpPr>
          <p:cNvPr id="28" name="Rectangle 27">
            <a:extLst>
              <a:ext uri="{FF2B5EF4-FFF2-40B4-BE49-F238E27FC236}">
                <a16:creationId xmlns:a16="http://schemas.microsoft.com/office/drawing/2014/main" id="{E866F8FE-8760-4740-B089-ADE9F083ABB4}"/>
              </a:ext>
            </a:extLst>
          </p:cNvPr>
          <p:cNvSpPr/>
          <p:nvPr/>
        </p:nvSpPr>
        <p:spPr>
          <a:xfrm>
            <a:off x="4172614" y="5045021"/>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03</a:t>
            </a:r>
          </a:p>
        </p:txBody>
      </p:sp>
      <p:sp>
        <p:nvSpPr>
          <p:cNvPr id="29" name="Rectangle 28">
            <a:extLst>
              <a:ext uri="{FF2B5EF4-FFF2-40B4-BE49-F238E27FC236}">
                <a16:creationId xmlns:a16="http://schemas.microsoft.com/office/drawing/2014/main" id="{62375086-3525-4B1F-A1B0-7DC16D6F8F01}"/>
              </a:ext>
            </a:extLst>
          </p:cNvPr>
          <p:cNvSpPr/>
          <p:nvPr/>
        </p:nvSpPr>
        <p:spPr>
          <a:xfrm>
            <a:off x="7565896" y="5045021"/>
            <a:ext cx="1410618" cy="523220"/>
          </a:xfrm>
          <a:prstGeom prst="rect">
            <a:avLst/>
          </a:prstGeom>
        </p:spPr>
        <p:txBody>
          <a:bodyPr wrap="square" anchor="ctr">
            <a:spAutoFit/>
          </a:bodyPr>
          <a:lstStyle/>
          <a:p>
            <a:pPr algn="r"/>
            <a:r>
              <a:rPr lang="en-US" sz="2800" b="1" dirty="0">
                <a:solidFill>
                  <a:srgbClr val="DFBD41">
                    <a:alpha val="44000"/>
                  </a:srgbClr>
                </a:solidFill>
                <a:latin typeface="+mj-lt"/>
                <a:cs typeface="Segoe UI" panose="020B0502040204020203" pitchFamily="34" charset="0"/>
              </a:rPr>
              <a:t>04</a:t>
            </a:r>
          </a:p>
        </p:txBody>
      </p:sp>
    </p:spTree>
    <p:extLst>
      <p:ext uri="{BB962C8B-B14F-4D97-AF65-F5344CB8AC3E}">
        <p14:creationId xmlns:p14="http://schemas.microsoft.com/office/powerpoint/2010/main" val="2224103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2DAB50E-298D-441B-AD3F-2A0C0F384EAD}"/>
              </a:ext>
            </a:extLst>
          </p:cNvPr>
          <p:cNvSpPr/>
          <p:nvPr/>
        </p:nvSpPr>
        <p:spPr>
          <a:xfrm>
            <a:off x="0" y="3576316"/>
            <a:ext cx="12192000" cy="1317254"/>
          </a:xfrm>
          <a:prstGeom prst="rect">
            <a:avLst/>
          </a:prstGeom>
          <a:solidFill>
            <a:srgbClr val="DF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7F908B00-8ECE-4278-BADA-57FB23DD4C17}"/>
              </a:ext>
            </a:extLst>
          </p:cNvPr>
          <p:cNvSpPr/>
          <p:nvPr/>
        </p:nvSpPr>
        <p:spPr>
          <a:xfrm>
            <a:off x="1461640" y="1682164"/>
            <a:ext cx="9280632" cy="769441"/>
          </a:xfrm>
          <a:prstGeom prst="rect">
            <a:avLst/>
          </a:prstGeom>
        </p:spPr>
        <p:txBody>
          <a:bodyPr wrap="square">
            <a:spAutoFit/>
          </a:bodyPr>
          <a:lstStyle/>
          <a:p>
            <a:pPr algn="ctr"/>
            <a:r>
              <a:rPr lang="en-US" sz="4400" b="1" dirty="0">
                <a:solidFill>
                  <a:schemeClr val="tx1">
                    <a:lumMod val="75000"/>
                    <a:lumOff val="25000"/>
                  </a:schemeClr>
                </a:solidFill>
                <a:latin typeface="Roboto" panose="02000000000000000000" pitchFamily="2" charset="0"/>
                <a:ea typeface="Roboto" panose="02000000000000000000" pitchFamily="2" charset="0"/>
                <a:cs typeface="Segoe UI" panose="020B0502040204020203" pitchFamily="34" charset="0"/>
              </a:rPr>
              <a:t>PILLARS OF SOFTWARE</a:t>
            </a:r>
          </a:p>
        </p:txBody>
      </p:sp>
      <p:grpSp>
        <p:nvGrpSpPr>
          <p:cNvPr id="33" name="Group 32">
            <a:extLst>
              <a:ext uri="{FF2B5EF4-FFF2-40B4-BE49-F238E27FC236}">
                <a16:creationId xmlns:a16="http://schemas.microsoft.com/office/drawing/2014/main" id="{D0CB89C9-0F81-4F9F-85C5-8A283F88A746}"/>
              </a:ext>
            </a:extLst>
          </p:cNvPr>
          <p:cNvGrpSpPr/>
          <p:nvPr/>
        </p:nvGrpSpPr>
        <p:grpSpPr>
          <a:xfrm>
            <a:off x="1391657" y="2585546"/>
            <a:ext cx="9408687" cy="2888154"/>
            <a:chOff x="1327630" y="2585546"/>
            <a:chExt cx="9408687" cy="2888154"/>
          </a:xfrm>
        </p:grpSpPr>
        <p:grpSp>
          <p:nvGrpSpPr>
            <p:cNvPr id="32" name="Group 31">
              <a:extLst>
                <a:ext uri="{FF2B5EF4-FFF2-40B4-BE49-F238E27FC236}">
                  <a16:creationId xmlns:a16="http://schemas.microsoft.com/office/drawing/2014/main" id="{EAF67990-F0FD-4573-8DEC-04BCEFECFAE2}"/>
                </a:ext>
              </a:extLst>
            </p:cNvPr>
            <p:cNvGrpSpPr/>
            <p:nvPr/>
          </p:nvGrpSpPr>
          <p:grpSpPr>
            <a:xfrm>
              <a:off x="1327630" y="2585546"/>
              <a:ext cx="2936069" cy="2888154"/>
              <a:chOff x="1649520" y="2585546"/>
              <a:chExt cx="2936069" cy="2888154"/>
            </a:xfrm>
          </p:grpSpPr>
          <p:sp>
            <p:nvSpPr>
              <p:cNvPr id="5" name="Rectangle 4">
                <a:extLst>
                  <a:ext uri="{FF2B5EF4-FFF2-40B4-BE49-F238E27FC236}">
                    <a16:creationId xmlns:a16="http://schemas.microsoft.com/office/drawing/2014/main" id="{AE0AB075-229C-49C6-95F8-95D0DD3BF022}"/>
                  </a:ext>
                </a:extLst>
              </p:cNvPr>
              <p:cNvSpPr/>
              <p:nvPr/>
            </p:nvSpPr>
            <p:spPr>
              <a:xfrm>
                <a:off x="1649520"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7" name="Google Shape;71;p14">
                <a:extLst>
                  <a:ext uri="{FF2B5EF4-FFF2-40B4-BE49-F238E27FC236}">
                    <a16:creationId xmlns:a16="http://schemas.microsoft.com/office/drawing/2014/main" id="{A54C33B3-F3F8-4168-8B16-89DA79D508BF}"/>
                  </a:ext>
                </a:extLst>
              </p:cNvPr>
              <p:cNvSpPr txBox="1"/>
              <p:nvPr/>
            </p:nvSpPr>
            <p:spPr>
              <a:xfrm>
                <a:off x="1954536" y="3985773"/>
                <a:ext cx="2326035" cy="750945"/>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LEAD AND SALES MANAGEMENT</a:t>
                </a:r>
              </a:p>
            </p:txBody>
          </p:sp>
          <p:sp>
            <p:nvSpPr>
              <p:cNvPr id="9" name="Rectangle 8">
                <a:extLst>
                  <a:ext uri="{FF2B5EF4-FFF2-40B4-BE49-F238E27FC236}">
                    <a16:creationId xmlns:a16="http://schemas.microsoft.com/office/drawing/2014/main" id="{DFBAADFE-D1FE-42E2-B829-5C5AC8A6C439}"/>
                  </a:ext>
                </a:extLst>
              </p:cNvPr>
              <p:cNvSpPr/>
              <p:nvPr/>
            </p:nvSpPr>
            <p:spPr>
              <a:xfrm>
                <a:off x="1649521" y="2928857"/>
                <a:ext cx="978861" cy="647458"/>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pic>
            <p:nvPicPr>
              <p:cNvPr id="2" name="Graphic 1">
                <a:extLst>
                  <a:ext uri="{FF2B5EF4-FFF2-40B4-BE49-F238E27FC236}">
                    <a16:creationId xmlns:a16="http://schemas.microsoft.com/office/drawing/2014/main" id="{CF953557-F5A4-4094-9405-3FDCEA0118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8734" y="3058003"/>
                <a:ext cx="389166" cy="389166"/>
              </a:xfrm>
              <a:prstGeom prst="rect">
                <a:avLst/>
              </a:prstGeom>
            </p:spPr>
          </p:pic>
        </p:grpSp>
        <p:grpSp>
          <p:nvGrpSpPr>
            <p:cNvPr id="31" name="Group 30">
              <a:extLst>
                <a:ext uri="{FF2B5EF4-FFF2-40B4-BE49-F238E27FC236}">
                  <a16:creationId xmlns:a16="http://schemas.microsoft.com/office/drawing/2014/main" id="{648361B7-CE0C-403E-BC6E-C521A1D851E4}"/>
                </a:ext>
              </a:extLst>
            </p:cNvPr>
            <p:cNvGrpSpPr/>
            <p:nvPr/>
          </p:nvGrpSpPr>
          <p:grpSpPr>
            <a:xfrm>
              <a:off x="4563939" y="2585546"/>
              <a:ext cx="2936069" cy="2888154"/>
              <a:chOff x="4724884" y="2585546"/>
              <a:chExt cx="2936069" cy="2888154"/>
            </a:xfrm>
          </p:grpSpPr>
          <p:sp>
            <p:nvSpPr>
              <p:cNvPr id="19" name="Rectangle 18">
                <a:extLst>
                  <a:ext uri="{FF2B5EF4-FFF2-40B4-BE49-F238E27FC236}">
                    <a16:creationId xmlns:a16="http://schemas.microsoft.com/office/drawing/2014/main" id="{C769696A-7DB2-4C22-A8EC-D97DB18298C7}"/>
                  </a:ext>
                </a:extLst>
              </p:cNvPr>
              <p:cNvSpPr/>
              <p:nvPr/>
            </p:nvSpPr>
            <p:spPr>
              <a:xfrm>
                <a:off x="4724884"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1" name="Google Shape;71;p14">
                <a:extLst>
                  <a:ext uri="{FF2B5EF4-FFF2-40B4-BE49-F238E27FC236}">
                    <a16:creationId xmlns:a16="http://schemas.microsoft.com/office/drawing/2014/main" id="{7C81DB71-2F03-4A15-81CE-6A8571767E31}"/>
                  </a:ext>
                </a:extLst>
              </p:cNvPr>
              <p:cNvSpPr txBox="1"/>
              <p:nvPr/>
            </p:nvSpPr>
            <p:spPr>
              <a:xfrm>
                <a:off x="4945601" y="4099295"/>
                <a:ext cx="2494633" cy="467790"/>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PROJECT MANAGEMENT</a:t>
                </a:r>
              </a:p>
            </p:txBody>
          </p:sp>
          <p:sp>
            <p:nvSpPr>
              <p:cNvPr id="22" name="Rectangle 21">
                <a:extLst>
                  <a:ext uri="{FF2B5EF4-FFF2-40B4-BE49-F238E27FC236}">
                    <a16:creationId xmlns:a16="http://schemas.microsoft.com/office/drawing/2014/main" id="{A0061846-A648-410A-94FC-3766EE844692}"/>
                  </a:ext>
                </a:extLst>
              </p:cNvPr>
              <p:cNvSpPr/>
              <p:nvPr/>
            </p:nvSpPr>
            <p:spPr>
              <a:xfrm>
                <a:off x="4724885" y="2928857"/>
                <a:ext cx="978861" cy="647458"/>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pic>
            <p:nvPicPr>
              <p:cNvPr id="11" name="Graphic 10">
                <a:extLst>
                  <a:ext uri="{FF2B5EF4-FFF2-40B4-BE49-F238E27FC236}">
                    <a16:creationId xmlns:a16="http://schemas.microsoft.com/office/drawing/2014/main" id="{5C307CF7-D430-4A28-AB3C-67A57852CB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0404" y="3058003"/>
                <a:ext cx="389166" cy="389166"/>
              </a:xfrm>
              <a:prstGeom prst="rect">
                <a:avLst/>
              </a:prstGeom>
            </p:spPr>
          </p:pic>
        </p:grpSp>
        <p:grpSp>
          <p:nvGrpSpPr>
            <p:cNvPr id="30" name="Group 29">
              <a:extLst>
                <a:ext uri="{FF2B5EF4-FFF2-40B4-BE49-F238E27FC236}">
                  <a16:creationId xmlns:a16="http://schemas.microsoft.com/office/drawing/2014/main" id="{FFD3CBF3-C172-4BE7-BB7E-506655AD2CBA}"/>
                </a:ext>
              </a:extLst>
            </p:cNvPr>
            <p:cNvGrpSpPr/>
            <p:nvPr/>
          </p:nvGrpSpPr>
          <p:grpSpPr>
            <a:xfrm>
              <a:off x="7800248" y="2585546"/>
              <a:ext cx="2936069" cy="2888154"/>
              <a:chOff x="7800248" y="2585546"/>
              <a:chExt cx="2936069" cy="2888154"/>
            </a:xfrm>
          </p:grpSpPr>
          <p:sp>
            <p:nvSpPr>
              <p:cNvPr id="24" name="Rectangle 23">
                <a:extLst>
                  <a:ext uri="{FF2B5EF4-FFF2-40B4-BE49-F238E27FC236}">
                    <a16:creationId xmlns:a16="http://schemas.microsoft.com/office/drawing/2014/main" id="{7C7AF0D5-7FE7-4698-A51B-74982F85F090}"/>
                  </a:ext>
                </a:extLst>
              </p:cNvPr>
              <p:cNvSpPr/>
              <p:nvPr/>
            </p:nvSpPr>
            <p:spPr>
              <a:xfrm>
                <a:off x="7800248" y="2585546"/>
                <a:ext cx="2936069" cy="2888154"/>
              </a:xfrm>
              <a:prstGeom prst="rect">
                <a:avLst/>
              </a:prstGeom>
              <a:gradFill>
                <a:gsLst>
                  <a:gs pos="0">
                    <a:schemeClr val="bg1"/>
                  </a:gs>
                  <a:gs pos="100000">
                    <a:schemeClr val="bg1">
                      <a:alpha val="90000"/>
                    </a:schemeClr>
                  </a:gs>
                </a:gsLst>
                <a:lin ang="2700000" scaled="0"/>
              </a:gradFill>
              <a:ln>
                <a:noFill/>
              </a:ln>
              <a:effectLst>
                <a:outerShdw blurRad="1079500" dist="495300" dir="2700000" sx="85000" sy="8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6" name="Google Shape;71;p14">
                <a:extLst>
                  <a:ext uri="{FF2B5EF4-FFF2-40B4-BE49-F238E27FC236}">
                    <a16:creationId xmlns:a16="http://schemas.microsoft.com/office/drawing/2014/main" id="{0381917E-D2D8-4E17-A285-A1C478AA489B}"/>
                  </a:ext>
                </a:extLst>
              </p:cNvPr>
              <p:cNvSpPr txBox="1"/>
              <p:nvPr/>
            </p:nvSpPr>
            <p:spPr>
              <a:xfrm>
                <a:off x="8138158" y="3844197"/>
                <a:ext cx="2534132" cy="1034099"/>
              </a:xfrm>
              <a:prstGeom prst="rect">
                <a:avLst/>
              </a:prstGeom>
              <a:noFill/>
              <a:ln>
                <a:noFill/>
              </a:ln>
            </p:spPr>
            <p:txBody>
              <a:bodyPr spcFirstLastPara="1" wrap="square" lIns="91425" tIns="91425" rIns="91425" bIns="91425" anchor="ctr" anchorCtr="0">
                <a:spAutoFit/>
              </a:bodyPr>
              <a:lstStyle/>
              <a:p>
                <a:pPr marL="0" lvl="0" indent="0" rtl="0">
                  <a:lnSpc>
                    <a:spcPct val="115000"/>
                  </a:lnSpc>
                  <a:spcBef>
                    <a:spcPts val="0"/>
                  </a:spcBef>
                  <a:spcAft>
                    <a:spcPts val="0"/>
                  </a:spcAft>
                  <a:buClr>
                    <a:schemeClr val="dk1"/>
                  </a:buClr>
                  <a:buSzPts val="1100"/>
                  <a:buFont typeface="Arial"/>
                  <a:buNone/>
                </a:pPr>
                <a:r>
                  <a:rPr lang="en-US" sz="1600" dirty="0">
                    <a:solidFill>
                      <a:schemeClr val="tx1">
                        <a:lumMod val="65000"/>
                        <a:lumOff val="35000"/>
                      </a:schemeClr>
                    </a:solidFill>
                    <a:ea typeface="Montserrat Medium"/>
                    <a:cs typeface="Montserrat Medium"/>
                    <a:sym typeface="Montserrat Medium"/>
                  </a:rPr>
                  <a:t>FINANCE AND MANAGEMENT INFORMATION</a:t>
                </a:r>
              </a:p>
            </p:txBody>
          </p:sp>
          <p:sp>
            <p:nvSpPr>
              <p:cNvPr id="27" name="Rectangle 26">
                <a:extLst>
                  <a:ext uri="{FF2B5EF4-FFF2-40B4-BE49-F238E27FC236}">
                    <a16:creationId xmlns:a16="http://schemas.microsoft.com/office/drawing/2014/main" id="{696602D4-181A-4880-97D4-6F9FAD58D23E}"/>
                  </a:ext>
                </a:extLst>
              </p:cNvPr>
              <p:cNvSpPr/>
              <p:nvPr/>
            </p:nvSpPr>
            <p:spPr>
              <a:xfrm>
                <a:off x="7800249" y="2928857"/>
                <a:ext cx="978861" cy="647458"/>
              </a:xfrm>
              <a:prstGeom prst="rect">
                <a:avLst/>
              </a:prstGeom>
              <a:solidFill>
                <a:srgbClr val="DFBD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pic>
            <p:nvPicPr>
              <p:cNvPr id="29" name="Graphic 28">
                <a:extLst>
                  <a:ext uri="{FF2B5EF4-FFF2-40B4-BE49-F238E27FC236}">
                    <a16:creationId xmlns:a16="http://schemas.microsoft.com/office/drawing/2014/main" id="{7A95D46B-5393-4D47-A5FD-6969BFB13C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0390" y="3058003"/>
                <a:ext cx="389166" cy="389166"/>
              </a:xfrm>
              <a:prstGeom prst="rect">
                <a:avLst/>
              </a:prstGeom>
            </p:spPr>
          </p:pic>
        </p:grpSp>
      </p:grpSp>
    </p:spTree>
    <p:extLst>
      <p:ext uri="{BB962C8B-B14F-4D97-AF65-F5344CB8AC3E}">
        <p14:creationId xmlns:p14="http://schemas.microsoft.com/office/powerpoint/2010/main" val="769590572"/>
      </p:ext>
    </p:extLst>
  </p:cSld>
  <p:clrMapOvr>
    <a:masterClrMapping/>
  </p:clrMapOvr>
</p:sld>
</file>

<file path=ppt/theme/theme1.xml><?xml version="1.0" encoding="utf-8"?>
<a:theme xmlns:a="http://schemas.openxmlformats.org/drawingml/2006/main" name="Office Theme">
  <a:themeElements>
    <a:clrScheme name="col">
      <a:dk1>
        <a:srgbClr val="000000"/>
      </a:dk1>
      <a:lt1>
        <a:srgbClr val="FFFFFF"/>
      </a:lt1>
      <a:dk2>
        <a:srgbClr val="2D3847"/>
      </a:dk2>
      <a:lt2>
        <a:srgbClr val="E7E6E6"/>
      </a:lt2>
      <a:accent1>
        <a:srgbClr val="D2BC6C"/>
      </a:accent1>
      <a:accent2>
        <a:srgbClr val="A88C47"/>
      </a:accent2>
      <a:accent3>
        <a:srgbClr val="85672D"/>
      </a:accent3>
      <a:accent4>
        <a:srgbClr val="EC2027"/>
      </a:accent4>
      <a:accent5>
        <a:srgbClr val="595959"/>
      </a:accent5>
      <a:accent6>
        <a:srgbClr val="141414"/>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DDE05FD76A6C4EBC4CBAAC2B08DAFD" ma:contentTypeVersion="4" ma:contentTypeDescription="Create a new document." ma:contentTypeScope="" ma:versionID="21adb2c2d8192139a472b91d72d3eb28">
  <xsd:schema xmlns:xsd="http://www.w3.org/2001/XMLSchema" xmlns:xs="http://www.w3.org/2001/XMLSchema" xmlns:p="http://schemas.microsoft.com/office/2006/metadata/properties" xmlns:ns2="7eaba13e-1782-4299-9287-947049101b55" targetNamespace="http://schemas.microsoft.com/office/2006/metadata/properties" ma:root="true" ma:fieldsID="7758e48ec072ce74bae002fc91b00e83" ns2:_="">
    <xsd:import namespace="7eaba13e-1782-4299-9287-947049101b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aba13e-1782-4299-9287-947049101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4E90BF-C084-4342-BE91-FB1CEA6C67A6}">
  <ds:schemaRefs>
    <ds:schemaRef ds:uri="http://schemas.microsoft.com/sharepoint/v3/contenttype/forms"/>
  </ds:schemaRefs>
</ds:datastoreItem>
</file>

<file path=customXml/itemProps2.xml><?xml version="1.0" encoding="utf-8"?>
<ds:datastoreItem xmlns:ds="http://schemas.openxmlformats.org/officeDocument/2006/customXml" ds:itemID="{7C49FCF4-8942-4E94-9028-E1956F0A951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CAFFB10-E220-4133-974A-8980BCC69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aba13e-1782-4299-9287-947049101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4695</TotalTime>
  <Words>7866</Words>
  <Application>Microsoft Office PowerPoint</Application>
  <PresentationFormat>Widescreen</PresentationFormat>
  <Paragraphs>952</Paragraphs>
  <Slides>104</Slides>
  <Notes>87</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Alfan</dc:creator>
  <cp:lastModifiedBy>CR</cp:lastModifiedBy>
  <cp:revision>17</cp:revision>
  <cp:lastPrinted>2021-09-27T14:45:31Z</cp:lastPrinted>
  <dcterms:created xsi:type="dcterms:W3CDTF">2020-10-27T03:34:17Z</dcterms:created>
  <dcterms:modified xsi:type="dcterms:W3CDTF">2022-01-22T15:47:38Z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0x0101004EDDE05FD76A6C4EBC4CBAAC2B08DAFD</vt:lpwstr>
  </property>
</Properties>
</file>