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62" r:id="rId6"/>
    <p:sldId id="263" r:id="rId7"/>
    <p:sldId id="267"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1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36A75D-EEA3-4827-B943-A3E83BAA37C3}" type="datetimeFigureOut">
              <a:rPr lang="en-SG" smtClean="0"/>
              <a:t>21/11/2017</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9F1ABD8-50A4-4350-8C57-6874814CEF98}" type="slidenum">
              <a:rPr lang="en-SG" smtClean="0"/>
              <a:t>‹#›</a:t>
            </a:fld>
            <a:endParaRPr lang="en-SG"/>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53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36A75D-EEA3-4827-B943-A3E83BAA37C3}" type="datetimeFigureOut">
              <a:rPr lang="en-SG" smtClean="0"/>
              <a:t>21/11/2017</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2108134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36A75D-EEA3-4827-B943-A3E83BAA37C3}" type="datetimeFigureOut">
              <a:rPr lang="en-SG" smtClean="0"/>
              <a:t>21/11/2017</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3068192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36A75D-EEA3-4827-B943-A3E83BAA37C3}" type="datetimeFigureOut">
              <a:rPr lang="en-SG" smtClean="0"/>
              <a:t>21/11/2017</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323341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36A75D-EEA3-4827-B943-A3E83BAA37C3}" type="datetimeFigureOut">
              <a:rPr lang="en-SG" smtClean="0"/>
              <a:t>21/11/2017</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9F1ABD8-50A4-4350-8C57-6874814CEF98}" type="slidenum">
              <a:rPr lang="en-SG" smtClean="0"/>
              <a:t>‹#›</a:t>
            </a:fld>
            <a:endParaRPr lang="en-SG"/>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650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36A75D-EEA3-4827-B943-A3E83BAA37C3}" type="datetimeFigureOut">
              <a:rPr lang="en-SG" smtClean="0"/>
              <a:t>21/11/2017</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375692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36A75D-EEA3-4827-B943-A3E83BAA37C3}" type="datetimeFigureOut">
              <a:rPr lang="en-SG" smtClean="0"/>
              <a:t>21/11/2017</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346572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36A75D-EEA3-4827-B943-A3E83BAA37C3}" type="datetimeFigureOut">
              <a:rPr lang="en-SG" smtClean="0"/>
              <a:t>21/11/2017</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1990350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136A75D-EEA3-4827-B943-A3E83BAA37C3}" type="datetimeFigureOut">
              <a:rPr lang="en-SG" smtClean="0"/>
              <a:t>21/11/2017</a:t>
            </a:fld>
            <a:endParaRPr lang="en-SG"/>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SG"/>
          </a:p>
        </p:txBody>
      </p:sp>
      <p:sp>
        <p:nvSpPr>
          <p:cNvPr id="9" name="Slide Number Placeholder 8"/>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18895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136A75D-EEA3-4827-B943-A3E83BAA37C3}" type="datetimeFigureOut">
              <a:rPr lang="en-SG" smtClean="0"/>
              <a:t>21/11/2017</a:t>
            </a:fld>
            <a:endParaRPr lang="en-SG"/>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SG"/>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9F1ABD8-50A4-4350-8C57-6874814CEF98}" type="slidenum">
              <a:rPr lang="en-SG" smtClean="0"/>
              <a:t>‹#›</a:t>
            </a:fld>
            <a:endParaRPr lang="en-SG"/>
          </a:p>
        </p:txBody>
      </p:sp>
    </p:spTree>
    <p:extLst>
      <p:ext uri="{BB962C8B-B14F-4D97-AF65-F5344CB8AC3E}">
        <p14:creationId xmlns:p14="http://schemas.microsoft.com/office/powerpoint/2010/main" val="1671413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136A75D-EEA3-4827-B943-A3E83BAA37C3}" type="datetimeFigureOut">
              <a:rPr lang="en-SG" smtClean="0"/>
              <a:t>21/11/2017</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9F1ABD8-50A4-4350-8C57-6874814CEF98}" type="slidenum">
              <a:rPr lang="en-SG" smtClean="0"/>
              <a:t>‹#›</a:t>
            </a:fld>
            <a:endParaRPr lang="en-SG"/>
          </a:p>
        </p:txBody>
      </p:sp>
    </p:spTree>
    <p:extLst>
      <p:ext uri="{BB962C8B-B14F-4D97-AF65-F5344CB8AC3E}">
        <p14:creationId xmlns:p14="http://schemas.microsoft.com/office/powerpoint/2010/main" val="564895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136A75D-EEA3-4827-B943-A3E83BAA37C3}" type="datetimeFigureOut">
              <a:rPr lang="en-SG" smtClean="0"/>
              <a:t>21/11/2017</a:t>
            </a:fld>
            <a:endParaRPr lang="en-SG"/>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SG"/>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9F1ABD8-50A4-4350-8C57-6874814CEF98}" type="slidenum">
              <a:rPr lang="en-SG" smtClean="0"/>
              <a:t>‹#›</a:t>
            </a:fld>
            <a:endParaRPr lang="en-SG"/>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688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SG" dirty="0" smtClean="0"/>
              <a:t/>
            </a:r>
            <a:br>
              <a:rPr lang="en-SG" dirty="0" smtClean="0"/>
            </a:br>
            <a:r>
              <a:rPr lang="en-SG" dirty="0"/>
              <a:t/>
            </a:r>
            <a:br>
              <a:rPr lang="en-SG" dirty="0"/>
            </a:br>
            <a:r>
              <a:rPr lang="en-SG" dirty="0" smtClean="0"/>
              <a:t>International </a:t>
            </a:r>
            <a:r>
              <a:rPr lang="en-SG" dirty="0"/>
              <a:t>Challenges – Social Work Education</a:t>
            </a:r>
            <a:br>
              <a:rPr lang="en-SG" dirty="0"/>
            </a:br>
            <a:r>
              <a:rPr lang="en-SG" sz="4900" dirty="0"/>
              <a:t>Ian </a:t>
            </a:r>
            <a:r>
              <a:rPr lang="en-SG" sz="4900" dirty="0" smtClean="0"/>
              <a:t>Shaw</a:t>
            </a:r>
            <a:endParaRPr lang="en-SG" dirty="0"/>
          </a:p>
        </p:txBody>
      </p:sp>
      <p:sp>
        <p:nvSpPr>
          <p:cNvPr id="3" name="Subtitle 2"/>
          <p:cNvSpPr>
            <a:spLocks noGrp="1"/>
          </p:cNvSpPr>
          <p:nvPr>
            <p:ph type="subTitle" idx="1"/>
          </p:nvPr>
        </p:nvSpPr>
        <p:spPr/>
        <p:txBody>
          <a:bodyPr>
            <a:normAutofit fontScale="85000" lnSpcReduction="20000"/>
          </a:bodyPr>
          <a:lstStyle/>
          <a:p>
            <a:pPr algn="ctr">
              <a:spcAft>
                <a:spcPts val="0"/>
              </a:spcAft>
            </a:pPr>
            <a:r>
              <a:rPr lang="en-SG" dirty="0"/>
              <a:t>GISW 4th Anniversary celebration </a:t>
            </a:r>
            <a:endParaRPr lang="en-SG" dirty="0" smtClean="0"/>
          </a:p>
          <a:p>
            <a:pPr algn="ctr"/>
            <a:r>
              <a:rPr lang="en-SG" dirty="0" smtClean="0"/>
              <a:t>and </a:t>
            </a:r>
            <a:r>
              <a:rPr lang="en-SG" dirty="0"/>
              <a:t>Global Social Work Seminar</a:t>
            </a:r>
          </a:p>
          <a:p>
            <a:pPr algn="ctr"/>
            <a:r>
              <a:rPr lang="en-SG" dirty="0"/>
              <a:t>23 November, 2017</a:t>
            </a:r>
          </a:p>
          <a:p>
            <a:endParaRPr lang="en-SG" dirty="0"/>
          </a:p>
        </p:txBody>
      </p:sp>
    </p:spTree>
    <p:extLst>
      <p:ext uri="{BB962C8B-B14F-4D97-AF65-F5344CB8AC3E}">
        <p14:creationId xmlns:p14="http://schemas.microsoft.com/office/powerpoint/2010/main" val="3212445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Finale</a:t>
            </a:r>
            <a:endParaRPr lang="en-GB" dirty="0"/>
          </a:p>
        </p:txBody>
      </p:sp>
      <p:sp>
        <p:nvSpPr>
          <p:cNvPr id="3" name="Content Placeholder 2"/>
          <p:cNvSpPr>
            <a:spLocks noGrp="1"/>
          </p:cNvSpPr>
          <p:nvPr>
            <p:ph idx="1"/>
          </p:nvPr>
        </p:nvSpPr>
        <p:spPr/>
        <p:txBody>
          <a:bodyPr>
            <a:normAutofit lnSpcReduction="10000"/>
          </a:bodyPr>
          <a:lstStyle/>
          <a:p>
            <a:endParaRPr lang="en-GB" sz="2400" dirty="0" smtClean="0"/>
          </a:p>
          <a:p>
            <a:r>
              <a:rPr lang="en-GB" sz="2400" dirty="0" smtClean="0"/>
              <a:t>‘</a:t>
            </a:r>
            <a:r>
              <a:rPr lang="en-GB" sz="2400" dirty="0"/>
              <a:t>Do not allow public issues as they are officially formulated, or troubles as they are privately felt, to determine the problems that you take up ... Above all, do not give up your moral and political autonomy by accepting in somebody else’s terms the illiberal practicality of the bureaucratic ethos or the liberal practicality of the moral scatter. Know that many personal troubles cannot be solved merely as troubles, but must be understood in terms of public issues – and in terms of the problems of history making. Know that the human meaning of public issues must be revealed by relating them to personal troubles – and to the problems of the individual life. Know that </a:t>
            </a:r>
            <a:r>
              <a:rPr lang="en-GB" sz="2400" dirty="0" smtClean="0"/>
              <a:t>… </a:t>
            </a:r>
            <a:r>
              <a:rPr lang="en-GB" sz="2400" dirty="0"/>
              <a:t>problems </a:t>
            </a:r>
            <a:r>
              <a:rPr lang="en-GB" sz="2400" dirty="0" smtClean="0"/>
              <a:t>…, </a:t>
            </a:r>
            <a:r>
              <a:rPr lang="en-GB" sz="2400" dirty="0"/>
              <a:t>when adequately formulated, must include both troubles and issues, both biography and history, and the range of their intricate relations</a:t>
            </a:r>
            <a:r>
              <a:rPr lang="en-GB" sz="2400" dirty="0" smtClean="0"/>
              <a:t>’ (Mills)</a:t>
            </a:r>
            <a:endParaRPr lang="en-GB" sz="2400" dirty="0"/>
          </a:p>
        </p:txBody>
      </p:sp>
    </p:spTree>
    <p:extLst>
      <p:ext uri="{BB962C8B-B14F-4D97-AF65-F5344CB8AC3E}">
        <p14:creationId xmlns:p14="http://schemas.microsoft.com/office/powerpoint/2010/main" val="3200288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Live In and With</a:t>
            </a:r>
            <a:endParaRPr lang="en-US" dirty="0"/>
          </a:p>
        </p:txBody>
      </p:sp>
      <p:sp>
        <p:nvSpPr>
          <p:cNvPr id="3" name="Content Placeholder 2"/>
          <p:cNvSpPr>
            <a:spLocks noGrp="1"/>
          </p:cNvSpPr>
          <p:nvPr>
            <p:ph idx="1"/>
          </p:nvPr>
        </p:nvSpPr>
        <p:spPr/>
        <p:txBody>
          <a:bodyPr/>
          <a:lstStyle/>
          <a:p>
            <a:endParaRPr lang="en-US" dirty="0" smtClean="0"/>
          </a:p>
          <a:p>
            <a:r>
              <a:rPr lang="en-US" dirty="0" smtClean="0"/>
              <a:t>Language</a:t>
            </a:r>
            <a:endParaRPr lang="en-US" dirty="0"/>
          </a:p>
          <a:p>
            <a:r>
              <a:rPr lang="en-US" dirty="0"/>
              <a:t>Culture</a:t>
            </a:r>
          </a:p>
          <a:p>
            <a:r>
              <a:rPr lang="en-US" dirty="0"/>
              <a:t>Professional inwardness</a:t>
            </a:r>
          </a:p>
          <a:p>
            <a:r>
              <a:rPr lang="en-US" dirty="0"/>
              <a:t>Intellectual </a:t>
            </a:r>
            <a:r>
              <a:rPr lang="en-US" dirty="0" smtClean="0"/>
              <a:t>protectionism</a:t>
            </a:r>
          </a:p>
          <a:p>
            <a:r>
              <a:rPr lang="en-US" dirty="0" smtClean="0"/>
              <a:t>Agency priorities</a:t>
            </a:r>
          </a:p>
          <a:p>
            <a:r>
              <a:rPr lang="en-US" dirty="0" smtClean="0"/>
              <a:t>Governmental forms and </a:t>
            </a:r>
            <a:r>
              <a:rPr lang="en-US" dirty="0" err="1" smtClean="0"/>
              <a:t>programmes</a:t>
            </a:r>
            <a:endParaRPr lang="en-US" dirty="0"/>
          </a:p>
          <a:p>
            <a:r>
              <a:rPr lang="en-US" dirty="0" smtClean="0"/>
              <a:t>National and Local </a:t>
            </a:r>
            <a:r>
              <a:rPr lang="en-US" dirty="0"/>
              <a:t>challenges</a:t>
            </a:r>
          </a:p>
        </p:txBody>
      </p:sp>
    </p:spTree>
    <p:extLst>
      <p:ext uri="{BB962C8B-B14F-4D97-AF65-F5344CB8AC3E}">
        <p14:creationId xmlns:p14="http://schemas.microsoft.com/office/powerpoint/2010/main" val="1818855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smtClean="0"/>
              <a:t>Trends and developments</a:t>
            </a:r>
            <a:endParaRPr lang="en-GB" sz="3200" dirty="0"/>
          </a:p>
        </p:txBody>
      </p:sp>
      <p:sp>
        <p:nvSpPr>
          <p:cNvPr id="3" name="Content Placeholder 2"/>
          <p:cNvSpPr>
            <a:spLocks noGrp="1"/>
          </p:cNvSpPr>
          <p:nvPr>
            <p:ph idx="1"/>
          </p:nvPr>
        </p:nvSpPr>
        <p:spPr/>
        <p:txBody>
          <a:bodyPr>
            <a:normAutofit/>
          </a:bodyPr>
          <a:lstStyle/>
          <a:p>
            <a:endParaRPr lang="en-GB" dirty="0" smtClean="0"/>
          </a:p>
          <a:p>
            <a:r>
              <a:rPr lang="en-GB" dirty="0" smtClean="0"/>
              <a:t>ascendancy </a:t>
            </a:r>
            <a:r>
              <a:rPr lang="en-GB" dirty="0"/>
              <a:t>of the English </a:t>
            </a:r>
            <a:r>
              <a:rPr lang="en-GB" dirty="0" smtClean="0"/>
              <a:t>language</a:t>
            </a:r>
          </a:p>
          <a:p>
            <a:r>
              <a:rPr lang="en-GB" dirty="0"/>
              <a:t>collective </a:t>
            </a:r>
            <a:r>
              <a:rPr lang="en-GB" dirty="0" smtClean="0"/>
              <a:t>self-containment, e.g. in citation patterns </a:t>
            </a:r>
          </a:p>
          <a:p>
            <a:r>
              <a:rPr lang="en-GB" dirty="0"/>
              <a:t>location of social work in single discipline ‘schools’ within American </a:t>
            </a:r>
            <a:r>
              <a:rPr lang="en-GB" dirty="0" smtClean="0"/>
              <a:t>universities, which may restrict crossing boundaries</a:t>
            </a:r>
          </a:p>
          <a:p>
            <a:r>
              <a:rPr lang="en-GB" dirty="0"/>
              <a:t>wish to be seen as having scientific qualities and discipline </a:t>
            </a:r>
            <a:r>
              <a:rPr lang="en-GB" dirty="0" smtClean="0"/>
              <a:t>status</a:t>
            </a:r>
          </a:p>
          <a:p>
            <a:r>
              <a:rPr lang="en-GB" dirty="0"/>
              <a:t>The dominance of English language work means that often approaches are filtered through a USA lens.</a:t>
            </a:r>
            <a:r>
              <a:rPr lang="en-GB" strike="sngStrike" dirty="0"/>
              <a:t> </a:t>
            </a:r>
            <a:endParaRPr lang="en-GB" strike="sngStrike" dirty="0" smtClean="0"/>
          </a:p>
          <a:p>
            <a:r>
              <a:rPr lang="en-US" dirty="0"/>
              <a:t>influence of USA research has spread to other countries. Canada, parts of Eastern Europe, and parts of </a:t>
            </a:r>
            <a:r>
              <a:rPr lang="en-US" dirty="0" smtClean="0"/>
              <a:t>Asia. One </a:t>
            </a:r>
            <a:r>
              <a:rPr lang="en-US" dirty="0"/>
              <a:t>mechanism for this seems to be the numbers of scholars from those countries who complete their PhDs in the USA</a:t>
            </a:r>
            <a:endParaRPr lang="en-GB" dirty="0"/>
          </a:p>
        </p:txBody>
      </p:sp>
      <p:sp>
        <p:nvSpPr>
          <p:cNvPr id="4" name="Text Placeholder 3"/>
          <p:cNvSpPr>
            <a:spLocks noGrp="1"/>
          </p:cNvSpPr>
          <p:nvPr>
            <p:ph type="body" sz="half" idx="2"/>
          </p:nvPr>
        </p:nvSpPr>
        <p:spPr/>
        <p:txBody>
          <a:bodyPr/>
          <a:lstStyle/>
          <a:p>
            <a:endParaRPr lang="en-GB" dirty="0" smtClean="0"/>
          </a:p>
          <a:p>
            <a:endParaRPr lang="en-GB" dirty="0"/>
          </a:p>
          <a:p>
            <a:endParaRPr lang="en-GB" dirty="0" smtClean="0"/>
          </a:p>
          <a:p>
            <a:r>
              <a:rPr lang="en-GB" sz="2800" dirty="0" smtClean="0"/>
              <a:t>(1) </a:t>
            </a:r>
            <a:r>
              <a:rPr lang="en-GB" sz="2800" i="1" dirty="0" smtClean="0"/>
              <a:t>influence of USA scholarship</a:t>
            </a:r>
            <a:endParaRPr lang="en-SG" sz="2800" dirty="0"/>
          </a:p>
        </p:txBody>
      </p:sp>
    </p:spTree>
    <p:extLst>
      <p:ext uri="{BB962C8B-B14F-4D97-AF65-F5344CB8AC3E}">
        <p14:creationId xmlns:p14="http://schemas.microsoft.com/office/powerpoint/2010/main" val="274720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smtClean="0"/>
              <a:t>Trends </a:t>
            </a:r>
            <a:br>
              <a:rPr lang="en-GB" sz="4000" dirty="0" smtClean="0"/>
            </a:br>
            <a:r>
              <a:rPr lang="en-GB" sz="4000" dirty="0" smtClean="0"/>
              <a:t>and developments</a:t>
            </a:r>
            <a:endParaRPr lang="en-GB" sz="4000" dirty="0"/>
          </a:p>
        </p:txBody>
      </p:sp>
      <p:sp>
        <p:nvSpPr>
          <p:cNvPr id="3" name="Content Placeholder 2"/>
          <p:cNvSpPr>
            <a:spLocks noGrp="1"/>
          </p:cNvSpPr>
          <p:nvPr>
            <p:ph idx="1"/>
          </p:nvPr>
        </p:nvSpPr>
        <p:spPr/>
        <p:txBody>
          <a:bodyPr/>
          <a:lstStyle/>
          <a:p>
            <a:pPr marL="514350" indent="-514350">
              <a:buFont typeface="+mj-lt"/>
              <a:buAutoNum type="arabicPeriod" startAt="2"/>
            </a:pPr>
            <a:r>
              <a:rPr lang="en-US" sz="2200" i="1" dirty="0" smtClean="0"/>
              <a:t>Specialization</a:t>
            </a:r>
            <a:r>
              <a:rPr lang="en-US" sz="2200" dirty="0" smtClean="0"/>
              <a:t> - </a:t>
            </a:r>
            <a:r>
              <a:rPr lang="en-GB" sz="2200" dirty="0"/>
              <a:t>‘much talked-about’ issue of how ‘science has entered a phase of specialization previously unknown’ (</a:t>
            </a:r>
            <a:r>
              <a:rPr lang="en-GB" sz="2200" dirty="0" smtClean="0"/>
              <a:t>Weber, 1919)</a:t>
            </a:r>
          </a:p>
          <a:p>
            <a:pPr marL="514350" indent="-514350">
              <a:buFont typeface="+mj-lt"/>
              <a:buAutoNum type="arabicPeriod" startAt="2"/>
            </a:pPr>
            <a:r>
              <a:rPr lang="en-GB" sz="2200" i="1" dirty="0"/>
              <a:t>Academic </a:t>
            </a:r>
            <a:r>
              <a:rPr lang="en-GB" sz="2200" i="1" dirty="0" smtClean="0"/>
              <a:t>credentials</a:t>
            </a:r>
            <a:r>
              <a:rPr lang="en-GB" sz="2200" dirty="0" smtClean="0"/>
              <a:t> </a:t>
            </a:r>
            <a:r>
              <a:rPr lang="en-GB" sz="2200" dirty="0"/>
              <a:t>National and international rankings of universities </a:t>
            </a:r>
            <a:endParaRPr lang="en-GB" sz="2200" dirty="0" smtClean="0"/>
          </a:p>
          <a:p>
            <a:pPr marL="514350" indent="-514350">
              <a:buFont typeface="+mj-lt"/>
              <a:buAutoNum type="arabicPeriod" startAt="2"/>
            </a:pPr>
            <a:r>
              <a:rPr lang="en-GB" sz="2200" i="1" dirty="0"/>
              <a:t>Demand for research </a:t>
            </a:r>
            <a:r>
              <a:rPr lang="en-GB" sz="2200" i="1" dirty="0" smtClean="0"/>
              <a:t>impact </a:t>
            </a:r>
            <a:r>
              <a:rPr lang="en-GB" sz="2200" dirty="0"/>
              <a:t>First, the growth of research metrics, such as journal impact scores; second, the demand of governments for research that has ‘impact.’ </a:t>
            </a:r>
            <a:r>
              <a:rPr lang="en-GB" sz="2200" dirty="0" smtClean="0"/>
              <a:t>Web of Science. Google Scholar</a:t>
            </a:r>
            <a:endParaRPr lang="en-GB" sz="2200" i="1" dirty="0"/>
          </a:p>
          <a:p>
            <a:pPr marL="514350" indent="-514350">
              <a:buFont typeface="+mj-lt"/>
              <a:buAutoNum type="arabicPeriod" startAt="2"/>
            </a:pPr>
            <a:r>
              <a:rPr lang="en-GB" sz="2200" i="1" dirty="0"/>
              <a:t>Growing networks and collaboration?</a:t>
            </a:r>
            <a:endParaRPr lang="en-GB" sz="2200" dirty="0"/>
          </a:p>
          <a:p>
            <a:pPr marL="0" indent="0">
              <a:buNone/>
            </a:pPr>
            <a:endParaRPr lang="en-GB" dirty="0"/>
          </a:p>
          <a:p>
            <a:endParaRPr lang="en-GB" dirty="0"/>
          </a:p>
          <a:p>
            <a:endParaRPr lang="en-GB" dirty="0"/>
          </a:p>
        </p:txBody>
      </p:sp>
      <p:sp>
        <p:nvSpPr>
          <p:cNvPr id="4" name="Text Placeholder 3"/>
          <p:cNvSpPr>
            <a:spLocks noGrp="1"/>
          </p:cNvSpPr>
          <p:nvPr>
            <p:ph type="body" sz="half" idx="2"/>
          </p:nvPr>
        </p:nvSpPr>
        <p:spPr/>
        <p:txBody>
          <a:bodyPr/>
          <a:lstStyle/>
          <a:p>
            <a:endParaRPr lang="en-SG"/>
          </a:p>
        </p:txBody>
      </p:sp>
    </p:spTree>
    <p:extLst>
      <p:ext uri="{BB962C8B-B14F-4D97-AF65-F5344CB8AC3E}">
        <p14:creationId xmlns:p14="http://schemas.microsoft.com/office/powerpoint/2010/main" val="392746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smtClean="0"/>
              <a:t>Trends and developments</a:t>
            </a:r>
            <a:r>
              <a:rPr lang="en-GB" dirty="0" smtClean="0"/>
              <a:t/>
            </a:r>
            <a:br>
              <a:rPr lang="en-GB" dirty="0" smtClean="0"/>
            </a:br>
            <a:r>
              <a:rPr lang="en-GB" dirty="0" smtClean="0"/>
              <a:t>(6)</a:t>
            </a:r>
            <a:endParaRPr lang="en-GB" i="1" dirty="0"/>
          </a:p>
        </p:txBody>
      </p:sp>
      <p:sp>
        <p:nvSpPr>
          <p:cNvPr id="3" name="Content Placeholder 2"/>
          <p:cNvSpPr>
            <a:spLocks noGrp="1"/>
          </p:cNvSpPr>
          <p:nvPr>
            <p:ph idx="1"/>
          </p:nvPr>
        </p:nvSpPr>
        <p:spPr/>
        <p:txBody>
          <a:bodyPr>
            <a:normAutofit lnSpcReduction="10000"/>
          </a:bodyPr>
          <a:lstStyle/>
          <a:p>
            <a:pPr lvl="0"/>
            <a:r>
              <a:rPr lang="en-GB" sz="2400" dirty="0"/>
              <a:t>the lay teaching of professionals as ingredients of educational programs and </a:t>
            </a:r>
            <a:r>
              <a:rPr lang="en-GB" sz="2400" dirty="0" smtClean="0"/>
              <a:t>in-house </a:t>
            </a:r>
            <a:r>
              <a:rPr lang="en-GB" sz="2400" dirty="0"/>
              <a:t>training </a:t>
            </a:r>
          </a:p>
          <a:p>
            <a:pPr lvl="0"/>
            <a:r>
              <a:rPr lang="en-GB" sz="2400" dirty="0"/>
              <a:t>the involvement of clients and patients in research as co- </a:t>
            </a:r>
            <a:r>
              <a:rPr lang="en-GB" sz="2400" dirty="0" smtClean="0"/>
              <a:t>investigators and occasionally lead researchers</a:t>
            </a:r>
            <a:endParaRPr lang="en-GB" sz="2400" dirty="0"/>
          </a:p>
          <a:p>
            <a:pPr lvl="0"/>
            <a:r>
              <a:rPr lang="en-GB" sz="2400" dirty="0" smtClean="0"/>
              <a:t>client </a:t>
            </a:r>
            <a:r>
              <a:rPr lang="en-GB" sz="2400" dirty="0"/>
              <a:t>control of personal </a:t>
            </a:r>
            <a:r>
              <a:rPr lang="en-GB" sz="2400" dirty="0" smtClean="0"/>
              <a:t>assistance programs </a:t>
            </a:r>
            <a:endParaRPr lang="en-GB" sz="2400" dirty="0"/>
          </a:p>
          <a:p>
            <a:pPr lvl="0"/>
            <a:r>
              <a:rPr lang="en-GB" sz="2400" dirty="0"/>
              <a:t>control </a:t>
            </a:r>
            <a:r>
              <a:rPr lang="en-GB" sz="2400" dirty="0" smtClean="0"/>
              <a:t>of </a:t>
            </a:r>
            <a:r>
              <a:rPr lang="en-GB" sz="2400" dirty="0"/>
              <a:t>the terminally ill over their remaining life</a:t>
            </a:r>
          </a:p>
          <a:p>
            <a:pPr lvl="0"/>
            <a:r>
              <a:rPr lang="en-GB" sz="2400" dirty="0"/>
              <a:t>in the persuasive rhetoric of </a:t>
            </a:r>
            <a:r>
              <a:rPr lang="en-GB" sz="2400" dirty="0" smtClean="0"/>
              <a:t>self-help </a:t>
            </a:r>
            <a:endParaRPr lang="en-GB" sz="2400" dirty="0"/>
          </a:p>
          <a:p>
            <a:r>
              <a:rPr lang="en-GB" sz="2400" dirty="0"/>
              <a:t>in demands from laypersons and various user movements for the incorporation of experiential knowledge into service planning and service </a:t>
            </a:r>
            <a:r>
              <a:rPr lang="en-GB" sz="2400" dirty="0" smtClean="0"/>
              <a:t>provision              </a:t>
            </a:r>
          </a:p>
          <a:p>
            <a:pPr marL="0" indent="0" algn="r">
              <a:buNone/>
            </a:pPr>
            <a:r>
              <a:rPr lang="en-GB" dirty="0" smtClean="0"/>
              <a:t>(Jay Gubrium, 2016)</a:t>
            </a:r>
            <a:endParaRPr lang="en-GB" dirty="0"/>
          </a:p>
        </p:txBody>
      </p:sp>
      <p:sp>
        <p:nvSpPr>
          <p:cNvPr id="4" name="Text Placeholder 3"/>
          <p:cNvSpPr>
            <a:spLocks noGrp="1"/>
          </p:cNvSpPr>
          <p:nvPr>
            <p:ph type="body" sz="half" idx="2"/>
          </p:nvPr>
        </p:nvSpPr>
        <p:spPr/>
        <p:txBody>
          <a:bodyPr>
            <a:normAutofit/>
          </a:bodyPr>
          <a:lstStyle/>
          <a:p>
            <a:pPr algn="ctr"/>
            <a:endParaRPr lang="en-GB" sz="3600" dirty="0" smtClean="0"/>
          </a:p>
          <a:p>
            <a:pPr algn="ctr"/>
            <a:r>
              <a:rPr lang="en-GB" sz="3600" dirty="0" smtClean="0"/>
              <a:t>From </a:t>
            </a:r>
            <a:r>
              <a:rPr lang="en-GB" sz="3600" dirty="0"/>
              <a:t>the West: </a:t>
            </a:r>
            <a:endParaRPr lang="en-GB" sz="3600" dirty="0" smtClean="0"/>
          </a:p>
          <a:p>
            <a:pPr algn="ctr"/>
            <a:r>
              <a:rPr lang="en-GB" sz="3600" i="1" dirty="0" smtClean="0"/>
              <a:t>Service </a:t>
            </a:r>
            <a:r>
              <a:rPr lang="en-GB" sz="3600" i="1" dirty="0"/>
              <a:t>user influences</a:t>
            </a:r>
            <a:endParaRPr lang="en-SG" sz="3600" dirty="0"/>
          </a:p>
        </p:txBody>
      </p:sp>
    </p:spTree>
    <p:extLst>
      <p:ext uri="{BB962C8B-B14F-4D97-AF65-F5344CB8AC3E}">
        <p14:creationId xmlns:p14="http://schemas.microsoft.com/office/powerpoint/2010/main" val="75232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Trends and developments (7) </a:t>
            </a:r>
            <a:br>
              <a:rPr lang="en-GB" dirty="0" smtClean="0"/>
            </a:br>
            <a:endParaRPr lang="en-GB" dirty="0"/>
          </a:p>
        </p:txBody>
      </p:sp>
      <p:sp>
        <p:nvSpPr>
          <p:cNvPr id="3" name="Content Placeholder 2"/>
          <p:cNvSpPr>
            <a:spLocks noGrp="1"/>
          </p:cNvSpPr>
          <p:nvPr>
            <p:ph idx="1"/>
          </p:nvPr>
        </p:nvSpPr>
        <p:spPr/>
        <p:txBody>
          <a:bodyPr>
            <a:normAutofit/>
          </a:bodyPr>
          <a:lstStyle/>
          <a:p>
            <a:endParaRPr lang="en-GB" dirty="0" smtClean="0"/>
          </a:p>
          <a:p>
            <a:r>
              <a:rPr lang="en-GB" dirty="0" smtClean="0"/>
              <a:t>‘In </a:t>
            </a:r>
            <a:r>
              <a:rPr lang="en-GB" dirty="0"/>
              <a:t>the scramble to develop and implement models of optimal functioning, the seminal unit of service provision— the human service relationship— has become a nexus of cardboard figures designed through management rationalities… In this environment, the experiences of those in need as well as those of professionals in the know are turned into lifeless ghosts of what they are on their </a:t>
            </a:r>
            <a:r>
              <a:rPr lang="en-GB" dirty="0" smtClean="0"/>
              <a:t>own.’ (Gubrium)</a:t>
            </a:r>
          </a:p>
          <a:p>
            <a:r>
              <a:rPr lang="en-GB" dirty="0"/>
              <a:t>P</a:t>
            </a:r>
            <a:r>
              <a:rPr lang="en-GB" dirty="0" smtClean="0"/>
              <a:t>rivate </a:t>
            </a:r>
            <a:r>
              <a:rPr lang="en-GB" dirty="0"/>
              <a:t>troubles and </a:t>
            </a:r>
            <a:r>
              <a:rPr lang="en-GB" dirty="0" smtClean="0"/>
              <a:t>public issues?</a:t>
            </a:r>
            <a:r>
              <a:rPr lang="en-US" i="1" dirty="0"/>
              <a:t> Troubles, </a:t>
            </a:r>
            <a:r>
              <a:rPr lang="en-US" dirty="0" smtClean="0"/>
              <a:t>C Wright Mills said</a:t>
            </a:r>
            <a:r>
              <a:rPr lang="en-US" i="1" dirty="0" smtClean="0"/>
              <a:t>, </a:t>
            </a:r>
            <a:r>
              <a:rPr lang="en-US" dirty="0"/>
              <a:t>have to do with ‘an individual’s character and with those limited areas of social life of which he is directly and personally aware</a:t>
            </a:r>
            <a:r>
              <a:rPr lang="en-US" dirty="0" smtClean="0"/>
              <a:t>’ </a:t>
            </a:r>
            <a:r>
              <a:rPr lang="en-US" i="1" dirty="0" smtClean="0"/>
              <a:t>Issues</a:t>
            </a:r>
            <a:r>
              <a:rPr lang="en-US" dirty="0" smtClean="0"/>
              <a:t> are </a:t>
            </a:r>
            <a:r>
              <a:rPr lang="en-US" dirty="0"/>
              <a:t>a public matter: values cherished by publics are felt to be </a:t>
            </a:r>
            <a:r>
              <a:rPr lang="en-US" dirty="0" smtClean="0"/>
              <a:t>threatened. </a:t>
            </a:r>
            <a:r>
              <a:rPr lang="en-US" dirty="0"/>
              <a:t>It is the very nature of an issue, unlike even widespread trouble, that it cannot very well be defined in terms of the everyday environments of </a:t>
            </a:r>
            <a:r>
              <a:rPr lang="en-US" dirty="0" smtClean="0"/>
              <a:t>ordinary </a:t>
            </a:r>
            <a:r>
              <a:rPr lang="en-US" dirty="0"/>
              <a:t>people</a:t>
            </a:r>
            <a:r>
              <a:rPr lang="en-US" dirty="0" smtClean="0"/>
              <a:t>.</a:t>
            </a:r>
          </a:p>
        </p:txBody>
      </p:sp>
      <p:sp>
        <p:nvSpPr>
          <p:cNvPr id="4" name="Text Placeholder 3"/>
          <p:cNvSpPr>
            <a:spLocks noGrp="1"/>
          </p:cNvSpPr>
          <p:nvPr>
            <p:ph type="body" sz="half" idx="2"/>
          </p:nvPr>
        </p:nvSpPr>
        <p:spPr/>
        <p:txBody>
          <a:bodyPr>
            <a:normAutofit/>
          </a:bodyPr>
          <a:lstStyle/>
          <a:p>
            <a:pPr algn="ctr"/>
            <a:r>
              <a:rPr lang="en-GB" sz="4000" i="1" dirty="0"/>
              <a:t>Responding to Management Rationalities</a:t>
            </a:r>
            <a:endParaRPr lang="en-SG" sz="4000" dirty="0"/>
          </a:p>
        </p:txBody>
      </p:sp>
    </p:spTree>
    <p:extLst>
      <p:ext uri="{BB962C8B-B14F-4D97-AF65-F5344CB8AC3E}">
        <p14:creationId xmlns:p14="http://schemas.microsoft.com/office/powerpoint/2010/main" val="37453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Rules for those delivering programmes</a:t>
            </a:r>
            <a:endParaRPr lang="en-SG" dirty="0"/>
          </a:p>
        </p:txBody>
      </p:sp>
      <p:sp>
        <p:nvSpPr>
          <p:cNvPr id="6" name="Content Placeholder 5"/>
          <p:cNvSpPr>
            <a:spLocks noGrp="1"/>
          </p:cNvSpPr>
          <p:nvPr>
            <p:ph idx="1"/>
          </p:nvPr>
        </p:nvSpPr>
        <p:spPr/>
        <p:txBody>
          <a:bodyPr/>
          <a:lstStyle/>
          <a:p>
            <a:endParaRPr lang="en-SG" dirty="0" smtClean="0"/>
          </a:p>
          <a:p>
            <a:pPr algn="ctr"/>
            <a:endParaRPr lang="en-SG" sz="3200" dirty="0"/>
          </a:p>
          <a:p>
            <a:pPr algn="ctr"/>
            <a:r>
              <a:rPr lang="en-SG" sz="3200" i="1" dirty="0" smtClean="0"/>
              <a:t>You will find these very broad</a:t>
            </a:r>
            <a:endParaRPr lang="en-SG" sz="3200" i="1" dirty="0"/>
          </a:p>
        </p:txBody>
      </p:sp>
    </p:spTree>
    <p:extLst>
      <p:ext uri="{BB962C8B-B14F-4D97-AF65-F5344CB8AC3E}">
        <p14:creationId xmlns:p14="http://schemas.microsoft.com/office/powerpoint/2010/main" val="1048748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Rules for those delivering programmes</a:t>
            </a:r>
            <a:br>
              <a:rPr lang="en-GB" dirty="0" smtClean="0"/>
            </a:br>
            <a:r>
              <a:rPr lang="en-GB" dirty="0" smtClean="0"/>
              <a:t># 1 and 2 </a:t>
            </a:r>
            <a:endParaRPr lang="en-GB" dirty="0"/>
          </a:p>
        </p:txBody>
      </p:sp>
      <p:sp>
        <p:nvSpPr>
          <p:cNvPr id="3" name="Content Placeholder 2"/>
          <p:cNvSpPr>
            <a:spLocks noGrp="1"/>
          </p:cNvSpPr>
          <p:nvPr>
            <p:ph idx="1"/>
          </p:nvPr>
        </p:nvSpPr>
        <p:spPr/>
        <p:txBody>
          <a:bodyPr>
            <a:normAutofit/>
          </a:bodyPr>
          <a:lstStyle/>
          <a:p>
            <a:pPr marL="457200" indent="-457200">
              <a:buFont typeface="+mj-lt"/>
              <a:buAutoNum type="arabicPeriod"/>
            </a:pPr>
            <a:endParaRPr lang="en-GB" sz="2400" i="1" dirty="0" smtClean="0"/>
          </a:p>
          <a:p>
            <a:pPr marL="457200" indent="-457200">
              <a:buFont typeface="+mj-lt"/>
              <a:buAutoNum type="arabicPeriod"/>
            </a:pPr>
            <a:r>
              <a:rPr lang="en-GB" sz="2400" i="1" dirty="0" smtClean="0"/>
              <a:t>Past and Future: Understand </a:t>
            </a:r>
            <a:r>
              <a:rPr lang="en-GB" sz="2400" i="1" dirty="0"/>
              <a:t>past imaginings without either adoring or despising </a:t>
            </a:r>
            <a:r>
              <a:rPr lang="en-GB" sz="2400" i="1" dirty="0" smtClean="0"/>
              <a:t>them</a:t>
            </a:r>
            <a:r>
              <a:rPr lang="en-GB" sz="2400" dirty="0"/>
              <a:t>. ‘What I always tell my students is that fossils are never what you expected. It’s not possible, no matter what we connive and plan and try to predict what the past was like, it’s never what we thought it was going to be.’ (</a:t>
            </a:r>
            <a:r>
              <a:rPr lang="en-GB" sz="2400" dirty="0" smtClean="0"/>
              <a:t>Elwyn Simons, palaeontologist).</a:t>
            </a:r>
            <a:endParaRPr lang="en-GB" sz="2400" dirty="0"/>
          </a:p>
          <a:p>
            <a:pPr marL="457200" indent="-457200">
              <a:buFont typeface="+mj-lt"/>
              <a:buAutoNum type="arabicPeriod"/>
            </a:pPr>
            <a:r>
              <a:rPr lang="en-GB" sz="2400" i="1" dirty="0"/>
              <a:t>Keep social work and life work </a:t>
            </a:r>
            <a:r>
              <a:rPr lang="en-GB" sz="2400" i="1" dirty="0" smtClean="0"/>
              <a:t>concurrent</a:t>
            </a:r>
            <a:r>
              <a:rPr lang="en-GB" sz="2400" dirty="0" smtClean="0"/>
              <a:t> </a:t>
            </a:r>
            <a:r>
              <a:rPr lang="en-GB" sz="2400" dirty="0"/>
              <a:t>L</a:t>
            </a:r>
            <a:r>
              <a:rPr lang="en-GB" sz="2400" dirty="0" smtClean="0"/>
              <a:t>earn </a:t>
            </a:r>
            <a:r>
              <a:rPr lang="en-GB" sz="2400" dirty="0"/>
              <a:t>to use your life experience in your intellectual work: continually to examine and interpret </a:t>
            </a:r>
            <a:r>
              <a:rPr lang="en-GB" sz="2400" dirty="0" smtClean="0"/>
              <a:t>it</a:t>
            </a:r>
          </a:p>
        </p:txBody>
      </p:sp>
    </p:spTree>
    <p:extLst>
      <p:ext uri="{BB962C8B-B14F-4D97-AF65-F5344CB8AC3E}">
        <p14:creationId xmlns:p14="http://schemas.microsoft.com/office/powerpoint/2010/main" val="393832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Rules </a:t>
            </a:r>
            <a:br>
              <a:rPr lang="en-GB" dirty="0" smtClean="0"/>
            </a:br>
            <a:r>
              <a:rPr lang="en-GB" dirty="0" smtClean="0"/>
              <a:t>3 and 4</a:t>
            </a:r>
            <a:endParaRPr lang="en-GB" dirty="0"/>
          </a:p>
        </p:txBody>
      </p:sp>
      <p:sp>
        <p:nvSpPr>
          <p:cNvPr id="3" name="Content Placeholder 2"/>
          <p:cNvSpPr>
            <a:spLocks noGrp="1"/>
          </p:cNvSpPr>
          <p:nvPr>
            <p:ph idx="1"/>
          </p:nvPr>
        </p:nvSpPr>
        <p:spPr/>
        <p:txBody>
          <a:bodyPr>
            <a:normAutofit/>
          </a:bodyPr>
          <a:lstStyle/>
          <a:p>
            <a:pPr marL="457200" indent="-457200">
              <a:buFont typeface="+mj-lt"/>
              <a:buAutoNum type="arabicPeriod" startAt="3"/>
            </a:pPr>
            <a:endParaRPr lang="en-GB" sz="2400" i="1" dirty="0" smtClean="0"/>
          </a:p>
          <a:p>
            <a:pPr marL="457200" indent="-457200">
              <a:buFont typeface="+mj-lt"/>
              <a:buAutoNum type="arabicPeriod" startAt="3"/>
            </a:pPr>
            <a:r>
              <a:rPr lang="en-GB" sz="2400" i="1" dirty="0" smtClean="0"/>
              <a:t>Be </a:t>
            </a:r>
            <a:r>
              <a:rPr lang="en-GB" sz="2400" i="1" dirty="0"/>
              <a:t>concerned about </a:t>
            </a:r>
            <a:r>
              <a:rPr lang="en-GB" sz="2400" i="1" dirty="0" smtClean="0"/>
              <a:t>truth </a:t>
            </a:r>
            <a:r>
              <a:rPr lang="en-GB" sz="2400" dirty="0" smtClean="0"/>
              <a:t> </a:t>
            </a:r>
            <a:r>
              <a:rPr lang="en-GB" sz="2400" dirty="0"/>
              <a:t>Truth is rarely on the social </a:t>
            </a:r>
            <a:r>
              <a:rPr lang="en-GB" sz="2400" dirty="0" smtClean="0"/>
              <a:t>work </a:t>
            </a:r>
            <a:r>
              <a:rPr lang="en-GB" sz="2400" dirty="0"/>
              <a:t>agenda. This is not to argue for absolute </a:t>
            </a:r>
            <a:r>
              <a:rPr lang="en-GB" sz="2400" dirty="0" smtClean="0"/>
              <a:t>truth, </a:t>
            </a:r>
            <a:r>
              <a:rPr lang="en-GB" sz="2400" dirty="0"/>
              <a:t>but it does set a distance from postmodern positions</a:t>
            </a:r>
            <a:r>
              <a:rPr lang="en-GB" sz="2400" dirty="0" smtClean="0"/>
              <a:t>. It includes a commitment to research. </a:t>
            </a:r>
            <a:r>
              <a:rPr lang="en-GB" sz="2400" dirty="0"/>
              <a:t>The politicization of research is both unethical and untrue. It results in an ‘evidence game’ where the argument seems to be around evidence but where protagonists have no real commitment to truth. </a:t>
            </a:r>
            <a:r>
              <a:rPr lang="en-GB" sz="2400" i="1" dirty="0"/>
              <a:t> </a:t>
            </a:r>
            <a:endParaRPr lang="en-GB" sz="2400" i="1" dirty="0" smtClean="0"/>
          </a:p>
          <a:p>
            <a:pPr marL="457200" indent="-457200">
              <a:buFont typeface="+mj-lt"/>
              <a:buAutoNum type="arabicPeriod" startAt="3"/>
            </a:pPr>
            <a:r>
              <a:rPr lang="en-GB" sz="2400" i="1" dirty="0"/>
              <a:t>Cultivate a Socratic scepticism especially about positions that you hold dear</a:t>
            </a:r>
            <a:r>
              <a:rPr lang="en-GB" sz="2400" dirty="0"/>
              <a:t>. It is possible to be sceptical yet committed to action. Also to a strong faith-based position</a:t>
            </a:r>
            <a:r>
              <a:rPr lang="en-GB" sz="2400" dirty="0" smtClean="0"/>
              <a:t>.</a:t>
            </a:r>
            <a:endParaRPr lang="en-GB" sz="2400" dirty="0"/>
          </a:p>
        </p:txBody>
      </p:sp>
    </p:spTree>
    <p:extLst>
      <p:ext uri="{BB962C8B-B14F-4D97-AF65-F5344CB8AC3E}">
        <p14:creationId xmlns:p14="http://schemas.microsoft.com/office/powerpoint/2010/main" val="3632990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44</TotalTime>
  <Words>845</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  International Challenges – Social Work Education Ian Shaw</vt:lpstr>
      <vt:lpstr>What we Live In and With</vt:lpstr>
      <vt:lpstr>Trends and developments</vt:lpstr>
      <vt:lpstr>Trends  and developments</vt:lpstr>
      <vt:lpstr>Trends and developments (6)</vt:lpstr>
      <vt:lpstr>Trends and developments (7)  </vt:lpstr>
      <vt:lpstr>Rules for those delivering programmes</vt:lpstr>
      <vt:lpstr>Rules for those delivering programmes # 1 and 2 </vt:lpstr>
      <vt:lpstr>Rules  3 and 4</vt:lpstr>
      <vt:lpstr>Finale</vt:lpstr>
    </vt:vector>
  </TitlesOfParts>
  <Company>National University of Singapore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Frank, Shaw</dc:creator>
  <cp:lastModifiedBy>tiong tan</cp:lastModifiedBy>
  <cp:revision>5</cp:revision>
  <dcterms:created xsi:type="dcterms:W3CDTF">2017-11-20T04:31:14Z</dcterms:created>
  <dcterms:modified xsi:type="dcterms:W3CDTF">2017-11-20T16:49:51Z</dcterms:modified>
</cp:coreProperties>
</file>