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2.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7.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8.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9.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0.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2.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2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4.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5.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6.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7.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8.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29.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0.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31.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32.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33.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34.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35.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36.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37.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4"/>
  </p:sldMasterIdLst>
  <p:notesMasterIdLst>
    <p:notesMasterId r:id="rId49"/>
  </p:notesMasterIdLst>
  <p:handoutMasterIdLst>
    <p:handoutMasterId r:id="rId50"/>
  </p:handoutMasterIdLst>
  <p:sldIdLst>
    <p:sldId id="258" r:id="rId5"/>
    <p:sldId id="323" r:id="rId6"/>
    <p:sldId id="677" r:id="rId7"/>
    <p:sldId id="559" r:id="rId8"/>
    <p:sldId id="694" r:id="rId9"/>
    <p:sldId id="828" r:id="rId10"/>
    <p:sldId id="673" r:id="rId11"/>
    <p:sldId id="864" r:id="rId12"/>
    <p:sldId id="614" r:id="rId13"/>
    <p:sldId id="615" r:id="rId14"/>
    <p:sldId id="851" r:id="rId15"/>
    <p:sldId id="747" r:id="rId16"/>
    <p:sldId id="748" r:id="rId17"/>
    <p:sldId id="618" r:id="rId18"/>
    <p:sldId id="822" r:id="rId19"/>
    <p:sldId id="824" r:id="rId20"/>
    <p:sldId id="626" r:id="rId21"/>
    <p:sldId id="591" r:id="rId22"/>
    <p:sldId id="666" r:id="rId23"/>
    <p:sldId id="863" r:id="rId24"/>
    <p:sldId id="792" r:id="rId25"/>
    <p:sldId id="692" r:id="rId26"/>
    <p:sldId id="761" r:id="rId27"/>
    <p:sldId id="679" r:id="rId28"/>
    <p:sldId id="651" r:id="rId29"/>
    <p:sldId id="870" r:id="rId30"/>
    <p:sldId id="831" r:id="rId31"/>
    <p:sldId id="740" r:id="rId32"/>
    <p:sldId id="867" r:id="rId33"/>
    <p:sldId id="853" r:id="rId34"/>
    <p:sldId id="745" r:id="rId35"/>
    <p:sldId id="830" r:id="rId36"/>
    <p:sldId id="603" r:id="rId37"/>
    <p:sldId id="868" r:id="rId38"/>
    <p:sldId id="658" r:id="rId39"/>
    <p:sldId id="659" r:id="rId40"/>
    <p:sldId id="660" r:id="rId41"/>
    <p:sldId id="714" r:id="rId42"/>
    <p:sldId id="683" r:id="rId43"/>
    <p:sldId id="604" r:id="rId44"/>
    <p:sldId id="633" r:id="rId45"/>
    <p:sldId id="865" r:id="rId46"/>
    <p:sldId id="866" r:id="rId47"/>
    <p:sldId id="445" r:id="rId48"/>
  </p:sldIdLst>
  <p:sldSz cx="9144000" cy="6858000" type="screen4x3"/>
  <p:notesSz cx="7004050" cy="9290050"/>
  <p:embeddedFontLst>
    <p:embeddedFont>
      <p:font typeface="Georgia" panose="02040502050405020303" pitchFamily="18" charset="0"/>
      <p:regular r:id="rId51"/>
      <p:bold r:id="rId52"/>
      <p:italic r:id="rId53"/>
      <p:boldItalic r:id="rId54"/>
    </p:embeddedFont>
    <p:embeddedFont>
      <p:font typeface="Source Sans Pro" panose="020B0503030403020204" pitchFamily="34" charset="0"/>
      <p:regular r:id="rId55"/>
      <p:bold r:id="rId56"/>
      <p:italic r:id="rId57"/>
      <p:boldItalic r:id="rId58"/>
    </p:embeddedFont>
    <p:embeddedFont>
      <p:font typeface="Times" panose="02020603050405020304" pitchFamily="18" charset="0"/>
      <p:regular r:id="rId59"/>
      <p:bold r:id="rId60"/>
      <p:italic r:id="rId61"/>
      <p:boldItalic r:id="rId62"/>
    </p:embeddedFont>
    <p:embeddedFont>
      <p:font typeface="Trebuchet MS" panose="020B0603020202020204" pitchFamily="34" charset="0"/>
      <p:regular r:id="rId63"/>
      <p:bold r:id="rId64"/>
      <p:italic r:id="rId65"/>
      <p:boldItalic r:id="rId66"/>
    </p:embeddedFont>
    <p:embeddedFont>
      <p:font typeface="Verdana" panose="020B0604030504040204" pitchFamily="34" charset="0"/>
      <p:regular r:id="rId67"/>
      <p:bold r:id="rId68"/>
      <p:italic r:id="rId69"/>
      <p:boldItalic r:id="rId70"/>
    </p:embeddedFont>
  </p:embeddedFontLst>
  <p:defaultTextStyle>
    <a:defPPr>
      <a:defRPr lang="en-US"/>
    </a:defPPr>
    <a:lvl1pPr algn="ctr" rtl="0" eaLnBrk="0" fontAlgn="base" hangingPunct="0">
      <a:spcBef>
        <a:spcPct val="0"/>
      </a:spcBef>
      <a:spcAft>
        <a:spcPct val="0"/>
      </a:spcAft>
      <a:defRPr sz="2400" kern="1200">
        <a:solidFill>
          <a:schemeClr val="tx1"/>
        </a:solidFill>
        <a:latin typeface="Times" pitchFamily="14"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4"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4"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4"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4" charset="0"/>
        <a:ea typeface="+mn-ea"/>
        <a:cs typeface="+mn-cs"/>
      </a:defRPr>
    </a:lvl5pPr>
    <a:lvl6pPr marL="2286000" algn="l" defTabSz="914400" rtl="0" eaLnBrk="1" latinLnBrk="0" hangingPunct="1">
      <a:defRPr sz="2400" kern="1200">
        <a:solidFill>
          <a:schemeClr val="tx1"/>
        </a:solidFill>
        <a:latin typeface="Times" pitchFamily="14" charset="0"/>
        <a:ea typeface="+mn-ea"/>
        <a:cs typeface="+mn-cs"/>
      </a:defRPr>
    </a:lvl6pPr>
    <a:lvl7pPr marL="2743200" algn="l" defTabSz="914400" rtl="0" eaLnBrk="1" latinLnBrk="0" hangingPunct="1">
      <a:defRPr sz="2400" kern="1200">
        <a:solidFill>
          <a:schemeClr val="tx1"/>
        </a:solidFill>
        <a:latin typeface="Times" pitchFamily="14" charset="0"/>
        <a:ea typeface="+mn-ea"/>
        <a:cs typeface="+mn-cs"/>
      </a:defRPr>
    </a:lvl7pPr>
    <a:lvl8pPr marL="3200400" algn="l" defTabSz="914400" rtl="0" eaLnBrk="1" latinLnBrk="0" hangingPunct="1">
      <a:defRPr sz="2400" kern="1200">
        <a:solidFill>
          <a:schemeClr val="tx1"/>
        </a:solidFill>
        <a:latin typeface="Times" pitchFamily="14" charset="0"/>
        <a:ea typeface="+mn-ea"/>
        <a:cs typeface="+mn-cs"/>
      </a:defRPr>
    </a:lvl8pPr>
    <a:lvl9pPr marL="3657600" algn="l" defTabSz="914400" rtl="0" eaLnBrk="1" latinLnBrk="0" hangingPunct="1">
      <a:defRPr sz="2400" kern="1200">
        <a:solidFill>
          <a:schemeClr val="tx1"/>
        </a:solidFill>
        <a:latin typeface="Times" pitchFamily="1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6"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482A80"/>
    <a:srgbClr val="B3D06D"/>
    <a:srgbClr val="9FC54D"/>
    <a:srgbClr val="688FCA"/>
    <a:srgbClr val="88A4D4"/>
    <a:srgbClr val="F5823B"/>
    <a:srgbClr val="6699FF"/>
    <a:srgbClr val="9966FF"/>
    <a:srgbClr val="5D5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5965A-65AB-49DF-A21B-986EC005F183}" v="5" dt="2022-03-22T12:48:37.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11" autoAdjust="0"/>
    <p:restoredTop sz="94726" autoAdjust="0"/>
  </p:normalViewPr>
  <p:slideViewPr>
    <p:cSldViewPr>
      <p:cViewPr varScale="1">
        <p:scale>
          <a:sx n="163" d="100"/>
          <a:sy n="163" d="100"/>
        </p:scale>
        <p:origin x="150" y="45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9" d="100"/>
          <a:sy n="99" d="100"/>
        </p:scale>
        <p:origin x="-3540" y="-96"/>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font" Target="fonts/font1.fntdata"/><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5088" cy="464503"/>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l">
              <a:defRPr sz="1200"/>
            </a:lvl1pPr>
          </a:lstStyle>
          <a:p>
            <a:pPr>
              <a:defRPr/>
            </a:pPr>
            <a:endParaRPr lang="en-US"/>
          </a:p>
        </p:txBody>
      </p:sp>
      <p:sp>
        <p:nvSpPr>
          <p:cNvPr id="6147" name="Rectangle 3"/>
          <p:cNvSpPr>
            <a:spLocks noGrp="1" noChangeArrowheads="1"/>
          </p:cNvSpPr>
          <p:nvPr>
            <p:ph type="dt" sz="quarter" idx="1"/>
          </p:nvPr>
        </p:nvSpPr>
        <p:spPr bwMode="auto">
          <a:xfrm>
            <a:off x="3968962" y="0"/>
            <a:ext cx="3035088" cy="464503"/>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a:defRPr sz="1200"/>
            </a:lvl1pPr>
          </a:lstStyle>
          <a:p>
            <a:pPr>
              <a:defRPr/>
            </a:pPr>
            <a:endParaRPr lang="en-US"/>
          </a:p>
        </p:txBody>
      </p:sp>
      <p:sp>
        <p:nvSpPr>
          <p:cNvPr id="6148" name="Rectangle 4"/>
          <p:cNvSpPr>
            <a:spLocks noGrp="1" noChangeArrowheads="1"/>
          </p:cNvSpPr>
          <p:nvPr>
            <p:ph type="ftr" sz="quarter" idx="2"/>
          </p:nvPr>
        </p:nvSpPr>
        <p:spPr bwMode="auto">
          <a:xfrm>
            <a:off x="0" y="8825547"/>
            <a:ext cx="3035088" cy="464503"/>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l">
              <a:defRPr sz="1200"/>
            </a:lvl1pPr>
          </a:lstStyle>
          <a:p>
            <a:pPr>
              <a:defRPr/>
            </a:pPr>
            <a:endParaRPr lang="en-US"/>
          </a:p>
        </p:txBody>
      </p:sp>
      <p:sp>
        <p:nvSpPr>
          <p:cNvPr id="6149" name="Rectangle 5"/>
          <p:cNvSpPr>
            <a:spLocks noGrp="1" noChangeArrowheads="1"/>
          </p:cNvSpPr>
          <p:nvPr>
            <p:ph type="sldNum" sz="quarter" idx="3"/>
          </p:nvPr>
        </p:nvSpPr>
        <p:spPr bwMode="auto">
          <a:xfrm>
            <a:off x="3968962" y="8825547"/>
            <a:ext cx="3035088" cy="464503"/>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a:defRPr sz="1200"/>
            </a:lvl1pPr>
          </a:lstStyle>
          <a:p>
            <a:pPr>
              <a:defRPr/>
            </a:pPr>
            <a:fld id="{DE86E1EE-1C1C-4916-9F35-CF1890BEEDB3}" type="slidenum">
              <a:rPr lang="en-US"/>
              <a:pPr>
                <a:defRPr/>
              </a:pPr>
              <a:t>‹#›</a:t>
            </a:fld>
            <a:endParaRPr lang="en-US"/>
          </a:p>
        </p:txBody>
      </p:sp>
    </p:spTree>
    <p:extLst>
      <p:ext uri="{BB962C8B-B14F-4D97-AF65-F5344CB8AC3E}">
        <p14:creationId xmlns:p14="http://schemas.microsoft.com/office/powerpoint/2010/main" val="362712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088" cy="464503"/>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l">
              <a:defRPr sz="1200"/>
            </a:lvl1pPr>
          </a:lstStyle>
          <a:p>
            <a:pPr>
              <a:defRPr/>
            </a:pPr>
            <a:endParaRPr lang="en-US"/>
          </a:p>
        </p:txBody>
      </p:sp>
      <p:sp>
        <p:nvSpPr>
          <p:cNvPr id="4099" name="Rectangle 3"/>
          <p:cNvSpPr>
            <a:spLocks noGrp="1" noChangeArrowheads="1"/>
          </p:cNvSpPr>
          <p:nvPr>
            <p:ph type="dt" idx="1"/>
          </p:nvPr>
        </p:nvSpPr>
        <p:spPr bwMode="auto">
          <a:xfrm>
            <a:off x="3968962" y="0"/>
            <a:ext cx="3035088" cy="464503"/>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79513" y="696913"/>
            <a:ext cx="4645025"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3874" y="4412774"/>
            <a:ext cx="5136303" cy="4180523"/>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p:cNvSpPr>
            <a:spLocks noGrp="1" noChangeArrowheads="1"/>
          </p:cNvSpPr>
          <p:nvPr>
            <p:ph type="ftr" sz="quarter" idx="4"/>
          </p:nvPr>
        </p:nvSpPr>
        <p:spPr bwMode="auto">
          <a:xfrm>
            <a:off x="0" y="8825547"/>
            <a:ext cx="3035088" cy="464503"/>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l">
              <a:defRPr sz="1200"/>
            </a:lvl1pPr>
          </a:lstStyle>
          <a:p>
            <a:pPr>
              <a:defRPr/>
            </a:pPr>
            <a:endParaRPr lang="en-US"/>
          </a:p>
        </p:txBody>
      </p:sp>
      <p:sp>
        <p:nvSpPr>
          <p:cNvPr id="4103" name="Rectangle 7"/>
          <p:cNvSpPr>
            <a:spLocks noGrp="1" noChangeArrowheads="1"/>
          </p:cNvSpPr>
          <p:nvPr>
            <p:ph type="sldNum" sz="quarter" idx="5"/>
          </p:nvPr>
        </p:nvSpPr>
        <p:spPr bwMode="auto">
          <a:xfrm>
            <a:off x="3968962" y="8825547"/>
            <a:ext cx="3035088" cy="464503"/>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a:defRPr sz="1200"/>
            </a:lvl1pPr>
          </a:lstStyle>
          <a:p>
            <a:pPr>
              <a:defRPr/>
            </a:pPr>
            <a:fld id="{657B518E-D5B0-4E62-A6BC-D466E00A337F}" type="slidenum">
              <a:rPr lang="en-US"/>
              <a:pPr>
                <a:defRPr/>
              </a:pPr>
              <a:t>‹#›</a:t>
            </a:fld>
            <a:endParaRPr lang="en-US"/>
          </a:p>
        </p:txBody>
      </p:sp>
    </p:spTree>
    <p:extLst>
      <p:ext uri="{BB962C8B-B14F-4D97-AF65-F5344CB8AC3E}">
        <p14:creationId xmlns:p14="http://schemas.microsoft.com/office/powerpoint/2010/main" val="3286204571"/>
      </p:ext>
    </p:extLst>
  </p:cSld>
  <p:clrMap bg1="lt1" tx1="dk1" bg2="lt2" tx2="dk2" accent1="accent1" accent2="accent2" accent3="accent3" accent4="accent4" accent5="accent5" accent6="accent6" hlink="hlink" folHlink="folHlink"/>
  <p:notesStyle>
    <a:lvl1pPr algn="l" rtl="0" eaLnBrk="0" fontAlgn="base" hangingPunct="0">
      <a:lnSpc>
        <a:spcPct val="200000"/>
      </a:lnSpc>
      <a:spcBef>
        <a:spcPts val="300"/>
      </a:spcBef>
      <a:spcAft>
        <a:spcPct val="0"/>
      </a:spcAft>
      <a:defRPr sz="1400" kern="1200">
        <a:solidFill>
          <a:schemeClr val="tx1"/>
        </a:solidFill>
        <a:latin typeface="+mn-lt"/>
        <a:ea typeface="+mn-ea"/>
        <a:cs typeface="+mn-cs"/>
      </a:defRPr>
    </a:lvl1pPr>
    <a:lvl2pPr marL="457200" algn="l" rtl="0" eaLnBrk="0" fontAlgn="base" hangingPunct="0">
      <a:lnSpc>
        <a:spcPct val="200000"/>
      </a:lnSpc>
      <a:spcBef>
        <a:spcPts val="300"/>
      </a:spcBef>
      <a:spcAft>
        <a:spcPct val="0"/>
      </a:spcAft>
      <a:defRPr sz="1400" kern="1200">
        <a:solidFill>
          <a:schemeClr val="tx1"/>
        </a:solidFill>
        <a:latin typeface="+mn-lt"/>
        <a:ea typeface="+mn-ea"/>
        <a:cs typeface="+mn-cs"/>
      </a:defRPr>
    </a:lvl2pPr>
    <a:lvl3pPr marL="914400" algn="l" rtl="0" eaLnBrk="0" fontAlgn="base" hangingPunct="0">
      <a:lnSpc>
        <a:spcPct val="200000"/>
      </a:lnSpc>
      <a:spcBef>
        <a:spcPts val="300"/>
      </a:spcBef>
      <a:spcAft>
        <a:spcPct val="0"/>
      </a:spcAft>
      <a:defRPr sz="1400" kern="1200">
        <a:solidFill>
          <a:schemeClr val="tx1"/>
        </a:solidFill>
        <a:latin typeface="+mn-lt"/>
        <a:ea typeface="+mn-ea"/>
        <a:cs typeface="+mn-cs"/>
      </a:defRPr>
    </a:lvl3pPr>
    <a:lvl4pPr marL="1371600" algn="l" rtl="0" eaLnBrk="0" fontAlgn="base" hangingPunct="0">
      <a:lnSpc>
        <a:spcPct val="200000"/>
      </a:lnSpc>
      <a:spcBef>
        <a:spcPts val="300"/>
      </a:spcBef>
      <a:spcAft>
        <a:spcPct val="0"/>
      </a:spcAft>
      <a:defRPr sz="1400" kern="1200">
        <a:solidFill>
          <a:schemeClr val="tx1"/>
        </a:solidFill>
        <a:latin typeface="+mn-lt"/>
        <a:ea typeface="+mn-ea"/>
        <a:cs typeface="+mn-cs"/>
      </a:defRPr>
    </a:lvl4pPr>
    <a:lvl5pPr marL="1828800" algn="l" rtl="0" eaLnBrk="0" fontAlgn="base" hangingPunct="0">
      <a:lnSpc>
        <a:spcPct val="200000"/>
      </a:lnSpc>
      <a:spcBef>
        <a:spcPts val="300"/>
      </a:spcBef>
      <a:spcAft>
        <a:spcPct val="0"/>
      </a:spcAft>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4" charset="0"/>
              </a:defRPr>
            </a:lvl1pPr>
            <a:lvl2pPr marL="756472" indent="-290951">
              <a:defRPr sz="2400">
                <a:solidFill>
                  <a:schemeClr val="tx1"/>
                </a:solidFill>
                <a:latin typeface="Times" pitchFamily="14" charset="0"/>
              </a:defRPr>
            </a:lvl2pPr>
            <a:lvl3pPr marL="1163803" indent="-232761">
              <a:defRPr sz="2400">
                <a:solidFill>
                  <a:schemeClr val="tx1"/>
                </a:solidFill>
                <a:latin typeface="Times" pitchFamily="14" charset="0"/>
              </a:defRPr>
            </a:lvl3pPr>
            <a:lvl4pPr marL="1629324" indent="-232761">
              <a:defRPr sz="2400">
                <a:solidFill>
                  <a:schemeClr val="tx1"/>
                </a:solidFill>
                <a:latin typeface="Times" pitchFamily="14" charset="0"/>
              </a:defRPr>
            </a:lvl4pPr>
            <a:lvl5pPr marL="2094845" indent="-232761">
              <a:defRPr sz="2400">
                <a:solidFill>
                  <a:schemeClr val="tx1"/>
                </a:solidFill>
                <a:latin typeface="Times" pitchFamily="14" charset="0"/>
              </a:defRPr>
            </a:lvl5pPr>
            <a:lvl6pPr marL="2560366" indent="-232761" algn="ctr" eaLnBrk="0" fontAlgn="base" hangingPunct="0">
              <a:spcBef>
                <a:spcPct val="0"/>
              </a:spcBef>
              <a:spcAft>
                <a:spcPct val="0"/>
              </a:spcAft>
              <a:defRPr sz="2400">
                <a:solidFill>
                  <a:schemeClr val="tx1"/>
                </a:solidFill>
                <a:latin typeface="Times" pitchFamily="14" charset="0"/>
              </a:defRPr>
            </a:lvl6pPr>
            <a:lvl7pPr marL="3025887" indent="-232761" algn="ctr" eaLnBrk="0" fontAlgn="base" hangingPunct="0">
              <a:spcBef>
                <a:spcPct val="0"/>
              </a:spcBef>
              <a:spcAft>
                <a:spcPct val="0"/>
              </a:spcAft>
              <a:defRPr sz="2400">
                <a:solidFill>
                  <a:schemeClr val="tx1"/>
                </a:solidFill>
                <a:latin typeface="Times" pitchFamily="14" charset="0"/>
              </a:defRPr>
            </a:lvl7pPr>
            <a:lvl8pPr marL="3491408" indent="-232761" algn="ctr" eaLnBrk="0" fontAlgn="base" hangingPunct="0">
              <a:spcBef>
                <a:spcPct val="0"/>
              </a:spcBef>
              <a:spcAft>
                <a:spcPct val="0"/>
              </a:spcAft>
              <a:defRPr sz="2400">
                <a:solidFill>
                  <a:schemeClr val="tx1"/>
                </a:solidFill>
                <a:latin typeface="Times" pitchFamily="14" charset="0"/>
              </a:defRPr>
            </a:lvl8pPr>
            <a:lvl9pPr marL="3956929" indent="-232761" algn="ctr" eaLnBrk="0" fontAlgn="base" hangingPunct="0">
              <a:spcBef>
                <a:spcPct val="0"/>
              </a:spcBef>
              <a:spcAft>
                <a:spcPct val="0"/>
              </a:spcAft>
              <a:defRPr sz="2400">
                <a:solidFill>
                  <a:schemeClr val="tx1"/>
                </a:solidFill>
                <a:latin typeface="Times" pitchFamily="14" charset="0"/>
              </a:defRPr>
            </a:lvl9pPr>
          </a:lstStyle>
          <a:p>
            <a:fld id="{69793A61-7167-435C-A91A-627E749932F2}" type="slidenum">
              <a:rPr lang="en-US" altLang="en-US" sz="1200"/>
              <a:pPr/>
              <a:t>1</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Anger may serve several functions including energizing behavior, expression and communication, and defense.  It may generate a sense of strength and potency, and lead to the removal of the aversive stimulus through aggressive behavior and posturing. In simple terms, the feelings of strength and potency he gains through expressions of anger provide him with a sense of safety.  Expressing anger may also provide a sense of safety by keeping potential threats at bay.  </a:t>
            </a:r>
          </a:p>
          <a:p>
            <a:endParaRPr lang="en-US" dirty="0"/>
          </a:p>
          <a:p>
            <a:r>
              <a:rPr lang="en-US" dirty="0"/>
              <a:t>As a result, a</a:t>
            </a:r>
            <a:r>
              <a:rPr lang="en-US" baseline="0" dirty="0"/>
              <a:t> man</a:t>
            </a:r>
            <a:r>
              <a:rPr lang="en-US" dirty="0"/>
              <a:t> may begin to externalize the causes of his inner conflict and any emotions associated with weakness and vulnerability.  He may come to express only anger even though underneath that anger there may be deeper more vulnerable feelings.  He can begin to resent those things in his life that are associated with weakness and vulnerability and, in many cases, treat them with aggression. </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11</a:t>
            </a:fld>
            <a:endParaRPr lang="en-US"/>
          </a:p>
        </p:txBody>
      </p:sp>
    </p:spTree>
    <p:extLst>
      <p:ext uri="{BB962C8B-B14F-4D97-AF65-F5344CB8AC3E}">
        <p14:creationId xmlns:p14="http://schemas.microsoft.com/office/powerpoint/2010/main" val="361662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in the previous</a:t>
            </a:r>
            <a:r>
              <a:rPr lang="en-US" baseline="0" dirty="0"/>
              <a:t> example, shame plays a critical role in men’s psychosocial development.  Masculine gender norms are often taught and enforced through the use of shame. </a:t>
            </a:r>
          </a:p>
          <a:p>
            <a:endParaRPr lang="en-US" dirty="0"/>
          </a:p>
          <a:p>
            <a:r>
              <a:rPr lang="en-US" dirty="0"/>
              <a:t>Shame has been described as a complex psychological construct that includes</a:t>
            </a:r>
            <a:r>
              <a:rPr lang="en-US" baseline="0" dirty="0"/>
              <a:t> i</a:t>
            </a:r>
            <a:r>
              <a:rPr lang="en-US" dirty="0"/>
              <a:t>ntense</a:t>
            </a:r>
            <a:r>
              <a:rPr lang="en-US" baseline="0" dirty="0"/>
              <a:t> emotional pain, including the possibility of anger and rage against self and/or others; a feeling of wanting to hide;  and the feeling that the self is bad, unworthy and somehow deficient (Shepard &amp; Rabinowitz, 2013).  </a:t>
            </a:r>
          </a:p>
          <a:p>
            <a:endParaRPr lang="en-US" baseline="0" dirty="0"/>
          </a:p>
          <a:p>
            <a:pPr defTabSz="930779">
              <a:defRPr/>
            </a:pPr>
            <a:r>
              <a:rPr lang="en-US" baseline="0" dirty="0"/>
              <a:t>Shame may be considered a maladaptive, or unhelpful emotion since it does not promote positive action nor does it promote interpersonal connection.  </a:t>
            </a:r>
          </a:p>
          <a:p>
            <a:r>
              <a:rPr lang="en-US" baseline="0" dirty="0"/>
              <a:t> </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12</a:t>
            </a:fld>
            <a:endParaRPr lang="en-US"/>
          </a:p>
        </p:txBody>
      </p:sp>
    </p:spTree>
    <p:extLst>
      <p:ext uri="{BB962C8B-B14F-4D97-AF65-F5344CB8AC3E}">
        <p14:creationId xmlns:p14="http://schemas.microsoft.com/office/powerpoint/2010/main" val="15187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Shame can play a powerful role in how</a:t>
            </a:r>
            <a:r>
              <a:rPr lang="en-US" baseline="0" dirty="0"/>
              <a:t> gender norms are enforced</a:t>
            </a:r>
            <a:r>
              <a:rPr lang="en-US" dirty="0"/>
              <a:t>.</a:t>
            </a:r>
            <a:r>
              <a:rPr lang="en-US" baseline="0" dirty="0"/>
              <a:t>  </a:t>
            </a:r>
            <a:r>
              <a:rPr lang="en-US" dirty="0"/>
              <a:t>Both girls and boys are taught to conform to gender role</a:t>
            </a:r>
            <a:r>
              <a:rPr lang="en-US" baseline="0" dirty="0"/>
              <a:t> norms by being shamed by their peers as well as their parents or primary caregivers when they violate them. They learn to conform to these norms through “repeated humiliations and reprimands when they behave in behavior outside these norms” (Shepard &amp; Rabinowitz, 2013, p 452).  </a:t>
            </a:r>
          </a:p>
          <a:p>
            <a:endParaRPr lang="en-US" baseline="0" dirty="0"/>
          </a:p>
          <a:p>
            <a:r>
              <a:rPr lang="en-US" baseline="0" dirty="0"/>
              <a:t>If, for example, a boy in school is perceived as feminine, he is labeled “queer.” If a girl decides to take a leadership role, she may be labeled “bossy”.  In both cases, the mechanism through which gender norms are enforced is shame.  </a:t>
            </a:r>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13</a:t>
            </a:fld>
            <a:endParaRPr lang="en-US"/>
          </a:p>
        </p:txBody>
      </p:sp>
    </p:spTree>
    <p:extLst>
      <p:ext uri="{BB962C8B-B14F-4D97-AF65-F5344CB8AC3E}">
        <p14:creationId xmlns:p14="http://schemas.microsoft.com/office/powerpoint/2010/main" val="2290563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Through gender expectations and relational maps men may begin to regard those parts of themselves and their world that are feminine as bad and those that are masculine as good, resulting in a tendency to devalue the feminine within himself, within others, and within the world.  </a:t>
            </a:r>
          </a:p>
          <a:p>
            <a:endParaRPr lang="en-US" baseline="0" dirty="0"/>
          </a:p>
          <a:p>
            <a:r>
              <a:rPr lang="en-US" dirty="0"/>
              <a:t>We</a:t>
            </a:r>
            <a:r>
              <a:rPr lang="en-US" baseline="0" dirty="0"/>
              <a:t> are all a mixture of masculine and feminine qualities.  When we deny or devalue one gender over another, we  devalue part of ourselves.  We disconnect from a part of what makes us whole.  When men hear or experience their inner feminine, let’s say a desire to feel emotionally intimate, to be creative, or a desire to be held and soothed, they may feel shame. Instead of validating the feelings and experiences of their inner feminine, men often deny and invalidate them. </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14</a:t>
            </a:fld>
            <a:endParaRPr lang="en-US"/>
          </a:p>
        </p:txBody>
      </p:sp>
    </p:spTree>
    <p:extLst>
      <p:ext uri="{BB962C8B-B14F-4D97-AF65-F5344CB8AC3E}">
        <p14:creationId xmlns:p14="http://schemas.microsoft.com/office/powerpoint/2010/main" val="1849116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061">
              <a:defRPr/>
            </a:pPr>
            <a:r>
              <a:rPr lang="en-US" dirty="0"/>
              <a:t>It means seeing each individual in the context of his or her experiences while viewing substance use and other harmful behaviors as attempts to cope.  We all know</a:t>
            </a:r>
            <a:r>
              <a:rPr lang="en-US" baseline="0" dirty="0"/>
              <a:t> the familiar saying “boys will be boys.”  Bullying, getting into trouble, rebelling, and breaking the law are often considered normal and desirable behaviors for young males.  These gender norms, as accepted as they are, may be disrupting their development and putting them at increased risk of trauma.  Consider the fact that boys represent 86% of all juveniles in detention placement.  Boys also represent 75% of all student </a:t>
            </a:r>
            <a:r>
              <a:rPr lang="en-US" dirty="0"/>
              <a:t>suspensions, expulsions, grade failures, special education referrals, school violence casualties, and all other assaults.  When</a:t>
            </a:r>
            <a:r>
              <a:rPr lang="en-US" baseline="0" dirty="0"/>
              <a:t> looking at this with a trauma informed lens we might ask if these behaviors, rather than be a gender norm, are actually attempts to cope with trauma.  </a:t>
            </a:r>
            <a:endParaRPr lang="en-US" dirty="0"/>
          </a:p>
          <a:p>
            <a:endParaRPr lang="en-US" baseline="0" dirty="0"/>
          </a:p>
          <a:p>
            <a:r>
              <a:rPr lang="en-US" baseline="0" dirty="0"/>
              <a:t>Whether getting into trouble results from a child’s desire to be perceived as tough, as a result of risk taking, or as a result of uncontrolled anger, it can have serious implications for child development and may significantly increase the risk of experiencing trauma. Researchers found that exposure to childhood adversity increased the risk of developing Post Traumatic Stress Disorder (PTSD) later in life.</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15</a:t>
            </a:fld>
            <a:endParaRPr lang="en-US"/>
          </a:p>
        </p:txBody>
      </p:sp>
    </p:spTree>
    <p:extLst>
      <p:ext uri="{BB962C8B-B14F-4D97-AF65-F5344CB8AC3E}">
        <p14:creationId xmlns:p14="http://schemas.microsoft.com/office/powerpoint/2010/main" val="4213039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779">
              <a:spcBef>
                <a:spcPts val="0"/>
              </a:spcBef>
              <a:defRPr/>
            </a:pPr>
            <a:r>
              <a:rPr lang="en-US" dirty="0"/>
              <a:t>Now</a:t>
            </a:r>
            <a:r>
              <a:rPr lang="en-US" baseline="0" dirty="0"/>
              <a:t> let’s shift our focus onto men in adulthood.  When we shift our focus onto adult males we find some pretty startling statistics.  </a:t>
            </a:r>
            <a:r>
              <a:rPr lang="en-US" b="0" dirty="0"/>
              <a:t>As</a:t>
            </a:r>
            <a:r>
              <a:rPr lang="en-US" b="0" baseline="0" dirty="0"/>
              <a:t> adults men represent </a:t>
            </a:r>
            <a:r>
              <a:rPr lang="en-US" b="0" dirty="0"/>
              <a:t>70% of suicides,</a:t>
            </a:r>
            <a:r>
              <a:rPr lang="en-US" b="0" baseline="0" dirty="0"/>
              <a:t> </a:t>
            </a:r>
            <a:r>
              <a:rPr lang="en-US" b="0" dirty="0"/>
              <a:t>76% of people living with HIV,</a:t>
            </a:r>
            <a:r>
              <a:rPr lang="en-US" b="0" baseline="0" dirty="0"/>
              <a:t> </a:t>
            </a:r>
            <a:r>
              <a:rPr lang="en-US" b="0" dirty="0"/>
              <a:t>72% victims of robbery </a:t>
            </a:r>
            <a:r>
              <a:rPr lang="en-US" sz="800" dirty="0"/>
              <a:t>, </a:t>
            </a:r>
            <a:r>
              <a:rPr lang="en-US" b="0" dirty="0"/>
              <a:t>75% of chronically homeless </a:t>
            </a:r>
            <a:r>
              <a:rPr lang="en-US" sz="800" dirty="0"/>
              <a:t>, </a:t>
            </a:r>
            <a:r>
              <a:rPr lang="en-US" b="0" dirty="0"/>
              <a:t>&gt;96% of people fatally shot by police,</a:t>
            </a:r>
            <a:r>
              <a:rPr lang="en-US" b="0" baseline="0" dirty="0"/>
              <a:t> </a:t>
            </a:r>
            <a:r>
              <a:rPr lang="en-US" b="0" dirty="0"/>
              <a:t>73% of those who have died of a drug overdose </a:t>
            </a:r>
            <a:r>
              <a:rPr lang="en-US" sz="800" dirty="0"/>
              <a:t>and </a:t>
            </a:r>
            <a:r>
              <a:rPr lang="en-US" dirty="0"/>
              <a:t>approximately 2.78 million men in the US have experienced sexual assault or rape.  </a:t>
            </a:r>
          </a:p>
          <a:p>
            <a:pPr defTabSz="930779">
              <a:spcBef>
                <a:spcPts val="0"/>
              </a:spcBef>
              <a:defRPr/>
            </a:pPr>
            <a:endParaRPr lang="en-US" dirty="0"/>
          </a:p>
          <a:p>
            <a:pPr defTabSz="930779">
              <a:spcBef>
                <a:spcPts val="0"/>
              </a:spcBef>
              <a:defRPr/>
            </a:pPr>
            <a:r>
              <a:rPr lang="en-US" dirty="0"/>
              <a:t>Clearly trauma has had a significant impact on the lives of many men, but it has not been until recently that this impact has begun to be fully acknowledged and addressed. </a:t>
            </a:r>
            <a:endParaRPr lang="en-US" sz="800"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16</a:t>
            </a:fld>
            <a:endParaRPr lang="en-US"/>
          </a:p>
        </p:txBody>
      </p:sp>
    </p:spTree>
    <p:extLst>
      <p:ext uri="{BB962C8B-B14F-4D97-AF65-F5344CB8AC3E}">
        <p14:creationId xmlns:p14="http://schemas.microsoft.com/office/powerpoint/2010/main" val="862916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seeing individuals through a trauma lens we need to consider the impact of culture</a:t>
            </a:r>
            <a:r>
              <a:rPr lang="en-US" baseline="0" dirty="0"/>
              <a:t> on human development and the impact culture has on one’s recovery.  </a:t>
            </a:r>
            <a:r>
              <a:rPr lang="en-US" dirty="0"/>
              <a:t>Some cultural challenges to addressing trauma among men include the fact that society often views men’s traumatic experiences as normal or normative.  Soldiers returning from war </a:t>
            </a:r>
            <a:r>
              <a:rPr lang="en-US" baseline="0" dirty="0"/>
              <a:t>are regarded as heroes, adolescent boys that have sex at an early age are considered more manly, and men who perpetrate violence may be given more street credibility.  </a:t>
            </a:r>
          </a:p>
          <a:p>
            <a:endParaRPr lang="en-US" baseline="0" dirty="0"/>
          </a:p>
          <a:p>
            <a:r>
              <a:rPr lang="en-US" baseline="0" dirty="0"/>
              <a:t>Rites of passage into manhood are frequently associated with trauma.  Whether it is the pain of circumcision, college hazing, or gang initiations, these types of experiences and behavior are deeply engrained in our culture.</a:t>
            </a:r>
          </a:p>
          <a:p>
            <a:endParaRPr lang="en-US" baseline="0" dirty="0"/>
          </a:p>
          <a:p>
            <a:r>
              <a:rPr lang="en-US" dirty="0"/>
              <a:t>Because people</a:t>
            </a:r>
            <a:r>
              <a:rPr lang="en-US" baseline="0" dirty="0"/>
              <a:t> associate victimhood with weakness, vulnerability, and femininity, society often denies or invalidates men’s traumatic experiences.  Men who are victimized are frequently ridiculed, shamed, and at best made invisible. As a result,  men tend to underreport traumatic experiences, especially sexual abuse and victimization.</a:t>
            </a:r>
          </a:p>
          <a:p>
            <a:endParaRPr lang="en-US" baseline="0"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17</a:t>
            </a:fld>
            <a:endParaRPr lang="en-US"/>
          </a:p>
        </p:txBody>
      </p:sp>
    </p:spTree>
    <p:extLst>
      <p:ext uri="{BB962C8B-B14F-4D97-AF65-F5344CB8AC3E}">
        <p14:creationId xmlns:p14="http://schemas.microsoft.com/office/powerpoint/2010/main" val="625490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061">
              <a:defRPr/>
            </a:pPr>
            <a:r>
              <a:rPr lang="en-US" dirty="0"/>
              <a:t>Societal</a:t>
            </a:r>
            <a:r>
              <a:rPr lang="en-US" baseline="0" dirty="0"/>
              <a:t> gender expectations can shape the way we attempt to cope with this imbalance.  These expectations tell us what coping tools are available to us based on gender norms.  For example,  trauma often leaves you with a sense of powerlessness. To cope a man might try to become powerful by the use of steroids, weapons, or controlling behaviors.   A man who feels dead inside, disconnected from his body, might take risks, have sex, get into a fight, or engage in self harm as a way to cope.   If a man feels disconnected from others he might attempt to connect through jokes, alcohol use, drug use, competition, or gang membership.   If he feels overwhelmed by emotions he may cope by numbing them through the use of substances, disconnecting from them, suppressing them and intellectualizing. </a:t>
            </a:r>
          </a:p>
          <a:p>
            <a:pPr defTabSz="935061">
              <a:defRPr/>
            </a:pPr>
            <a:endParaRPr lang="en-US" baseline="0"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18</a:t>
            </a:fld>
            <a:endParaRPr lang="en-US"/>
          </a:p>
        </p:txBody>
      </p:sp>
    </p:spTree>
    <p:extLst>
      <p:ext uri="{BB962C8B-B14F-4D97-AF65-F5344CB8AC3E}">
        <p14:creationId xmlns:p14="http://schemas.microsoft.com/office/powerpoint/2010/main" val="1361136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villain of the story is the rich and greedy male landlord who is demanding the rent from a helpless poor woman who has fallen victim to his greed.  Suddenly a man jumps in to rescue her from the evil landlord by offering to pay her rent.  “I’ll pay the rent”, he cries while she swoons and says, “my hero.”</a:t>
            </a:r>
          </a:p>
          <a:p>
            <a:endParaRPr lang="en-US" baseline="0" dirty="0"/>
          </a:p>
          <a:p>
            <a:r>
              <a:rPr lang="en-US" baseline="0" dirty="0"/>
              <a:t>Male trauma survivors may be navigating relationships with this map, but for them the idea of being a victim is bound up with shame.  It is a position of vulnerability and a state in which one has little control.  The opposite of these are the hero and the perpetrator.  These positions hold great power and are not associated with so-called weaker emotions but strong ones.  Gender norms and expectations tell a man that for him it is acceptable to be the hero or the perpetrator, but never the victim.  </a:t>
            </a:r>
          </a:p>
          <a:p>
            <a:endParaRPr lang="en-US" baseline="0" dirty="0"/>
          </a:p>
          <a:p>
            <a:r>
              <a:rPr lang="en-US" baseline="0" dirty="0"/>
              <a:t>If he finds himself in the position of victim, he may find himself consciously or unconsciously transforming the feelings associated with this into anger at himself and others while also attempting to do something to change his position on the map by becoming either a perpetrator or hero in response.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19</a:t>
            </a:fld>
            <a:endParaRPr lang="en-US"/>
          </a:p>
        </p:txBody>
      </p:sp>
    </p:spTree>
    <p:extLst>
      <p:ext uri="{BB962C8B-B14F-4D97-AF65-F5344CB8AC3E}">
        <p14:creationId xmlns:p14="http://schemas.microsoft.com/office/powerpoint/2010/main" val="4273478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relationships male trauma survivors may find themselves confronted with repeated relational disconnections which, paradoxically, increase the desire for relational connection.  Yet, because of the fear and shame associated with bringing all aspects of his experience to the relationship, that is the experience of both the masculine and feminine, a man alters himself to fit in with the expectations of others.  He hides a part of himself away fearing that it may be seen by others.  In this way relationships lose authenticity and mutuality, and becoming a source of disconnection.  </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20</a:t>
            </a:fld>
            <a:endParaRPr lang="en-US"/>
          </a:p>
        </p:txBody>
      </p:sp>
    </p:spTree>
    <p:extLst>
      <p:ext uri="{BB962C8B-B14F-4D97-AF65-F5344CB8AC3E}">
        <p14:creationId xmlns:p14="http://schemas.microsoft.com/office/powerpoint/2010/main" val="22438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4" charset="0"/>
              </a:defRPr>
            </a:lvl1pPr>
            <a:lvl2pPr marL="756472" indent="-290951">
              <a:defRPr sz="2400">
                <a:solidFill>
                  <a:schemeClr val="tx1"/>
                </a:solidFill>
                <a:latin typeface="Times" pitchFamily="14" charset="0"/>
              </a:defRPr>
            </a:lvl2pPr>
            <a:lvl3pPr marL="1163803" indent="-232761">
              <a:defRPr sz="2400">
                <a:solidFill>
                  <a:schemeClr val="tx1"/>
                </a:solidFill>
                <a:latin typeface="Times" pitchFamily="14" charset="0"/>
              </a:defRPr>
            </a:lvl3pPr>
            <a:lvl4pPr marL="1629324" indent="-232761">
              <a:defRPr sz="2400">
                <a:solidFill>
                  <a:schemeClr val="tx1"/>
                </a:solidFill>
                <a:latin typeface="Times" pitchFamily="14" charset="0"/>
              </a:defRPr>
            </a:lvl4pPr>
            <a:lvl5pPr marL="2094845" indent="-232761">
              <a:defRPr sz="2400">
                <a:solidFill>
                  <a:schemeClr val="tx1"/>
                </a:solidFill>
                <a:latin typeface="Times" pitchFamily="14" charset="0"/>
              </a:defRPr>
            </a:lvl5pPr>
            <a:lvl6pPr marL="2560366" indent="-232761" algn="ctr" eaLnBrk="0" fontAlgn="base" hangingPunct="0">
              <a:spcBef>
                <a:spcPct val="0"/>
              </a:spcBef>
              <a:spcAft>
                <a:spcPct val="0"/>
              </a:spcAft>
              <a:defRPr sz="2400">
                <a:solidFill>
                  <a:schemeClr val="tx1"/>
                </a:solidFill>
                <a:latin typeface="Times" pitchFamily="14" charset="0"/>
              </a:defRPr>
            </a:lvl6pPr>
            <a:lvl7pPr marL="3025887" indent="-232761" algn="ctr" eaLnBrk="0" fontAlgn="base" hangingPunct="0">
              <a:spcBef>
                <a:spcPct val="0"/>
              </a:spcBef>
              <a:spcAft>
                <a:spcPct val="0"/>
              </a:spcAft>
              <a:defRPr sz="2400">
                <a:solidFill>
                  <a:schemeClr val="tx1"/>
                </a:solidFill>
                <a:latin typeface="Times" pitchFamily="14" charset="0"/>
              </a:defRPr>
            </a:lvl7pPr>
            <a:lvl8pPr marL="3491408" indent="-232761" algn="ctr" eaLnBrk="0" fontAlgn="base" hangingPunct="0">
              <a:spcBef>
                <a:spcPct val="0"/>
              </a:spcBef>
              <a:spcAft>
                <a:spcPct val="0"/>
              </a:spcAft>
              <a:defRPr sz="2400">
                <a:solidFill>
                  <a:schemeClr val="tx1"/>
                </a:solidFill>
                <a:latin typeface="Times" pitchFamily="14" charset="0"/>
              </a:defRPr>
            </a:lvl8pPr>
            <a:lvl9pPr marL="3956929" indent="-232761" algn="ctr" eaLnBrk="0" fontAlgn="base" hangingPunct="0">
              <a:spcBef>
                <a:spcPct val="0"/>
              </a:spcBef>
              <a:spcAft>
                <a:spcPct val="0"/>
              </a:spcAft>
              <a:defRPr sz="2400">
                <a:solidFill>
                  <a:schemeClr val="tx1"/>
                </a:solidFill>
                <a:latin typeface="Times" pitchFamily="14" charset="0"/>
              </a:defRPr>
            </a:lvl9pPr>
          </a:lstStyle>
          <a:p>
            <a:fld id="{340F07CF-A6CB-41D7-BEC2-AF514C4A9134}" type="slidenum">
              <a:rPr lang="en-US" altLang="en-US" sz="1200"/>
              <a:pPr/>
              <a:t>2</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779">
              <a:defRPr/>
            </a:pPr>
            <a:r>
              <a:rPr lang="en-US" dirty="0"/>
              <a:t>Whether</a:t>
            </a:r>
            <a:r>
              <a:rPr lang="en-US" baseline="0" dirty="0"/>
              <a:t> one acknowledges past trauma or not, the experience of trauma may result in long-term changes within the brain-body.  These changes can result in a deep sense of disconnection from oneself and others, along with disruption of emotional, biological, cognitive, spiritual, and relational balance. The experience of trauma is pervasive, affecting every part of the individual.  </a:t>
            </a:r>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21</a:t>
            </a:fld>
            <a:endParaRPr lang="en-US"/>
          </a:p>
        </p:txBody>
      </p:sp>
    </p:spTree>
    <p:extLst>
      <p:ext uri="{BB962C8B-B14F-4D97-AF65-F5344CB8AC3E}">
        <p14:creationId xmlns:p14="http://schemas.microsoft.com/office/powerpoint/2010/main" val="1941010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in light of what we have discussed so far, how can we better respond to the needs of men helping them to move beyond surviving to thriving, into long term recovery?  By providing gender responsive trauma informed care. </a:t>
            </a:r>
          </a:p>
          <a:p>
            <a:endParaRPr lang="en-US" baseline="0" dirty="0"/>
          </a:p>
          <a:p>
            <a:r>
              <a:rPr lang="en-US" dirty="0"/>
              <a:t>Providing</a:t>
            </a:r>
            <a:r>
              <a:rPr lang="en-US" baseline="0" dirty="0"/>
              <a:t> gender responsive trauma informed care means seeing the individual in the context of gender.  It means acknowledging how society’s gender expectations affect psychosocial development. Acknowledging and challenging the role gender expectations have played in our lives may feel unsafe to many men.  It challenges us to step out of our safety zone.  That is why gender responsive care, including  gender role analysis, should be provided in the  context of trauma informed care with opportunities to learn and practice the  stage one recovery skills of self awareness, self regulation and self soothing. </a:t>
            </a:r>
          </a:p>
          <a:p>
            <a:endParaRPr lang="en-US" baseline="0" dirty="0"/>
          </a:p>
          <a:p>
            <a:r>
              <a:rPr lang="en-US" baseline="0" dirty="0"/>
              <a:t>It is recommended that trauma recovery and substance use disorder treatment work with men begin with  gender role analysis. “</a:t>
            </a:r>
            <a:r>
              <a:rPr lang="en-US" dirty="0"/>
              <a:t>Gender analysis highlights the differences between and among women, men, girls and boys in terms of their relative distribution of resources, opportunities, constraints and power in a given context. Performing a gender analysis allows us to develop [treatment] that is better suited to remedy gender-based inequalities and meet the needs of different population groups”</a:t>
            </a:r>
            <a:r>
              <a:rPr lang="en-US" baseline="0" dirty="0"/>
              <a:t> (SIDCA, 2015, p.1).  It includes psychoeducational, experiential, and relational components.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22</a:t>
            </a:fld>
            <a:endParaRPr lang="en-US"/>
          </a:p>
        </p:txBody>
      </p:sp>
    </p:spTree>
    <p:extLst>
      <p:ext uri="{BB962C8B-B14F-4D97-AF65-F5344CB8AC3E}">
        <p14:creationId xmlns:p14="http://schemas.microsoft.com/office/powerpoint/2010/main" val="2025667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t>
            </a:r>
            <a:r>
              <a:rPr lang="en-US" dirty="0"/>
              <a:t>may be many reasons why men don’t disclose a history of trauma or readily</a:t>
            </a:r>
            <a:r>
              <a:rPr lang="en-US" baseline="0" dirty="0"/>
              <a:t> admit </a:t>
            </a:r>
            <a:r>
              <a:rPr lang="en-US" dirty="0"/>
              <a:t>that adverse experiences have had a negative impact on them.  Three </a:t>
            </a:r>
            <a:r>
              <a:rPr lang="en-US" baseline="0" dirty="0"/>
              <a:t>of the most important and most common reasons are shame, fear, and a lost sense of masculinity.  Some men may find it improper and shameful to admit being a victim.  They may fear being labeled as weak as the role of the victim is associated with weakness and vulnerability.  All of this together leads to a lost sense of masculinity, which can in turn create more fear and shame.  </a:t>
            </a:r>
            <a:endParaRPr lang="en-US" dirty="0"/>
          </a:p>
          <a:p>
            <a:endParaRPr lang="en-US" dirty="0"/>
          </a:p>
          <a:p>
            <a:r>
              <a:rPr lang="en-US" dirty="0"/>
              <a:t>When working with male trauma survivors it is especially important to avoid asking</a:t>
            </a:r>
            <a:r>
              <a:rPr lang="en-US" baseline="0" dirty="0"/>
              <a:t> questions such as</a:t>
            </a:r>
            <a:r>
              <a:rPr lang="en-US" dirty="0"/>
              <a:t> “have you ever been the victim of trauma.”  It</a:t>
            </a:r>
            <a:r>
              <a:rPr lang="en-US" baseline="0" dirty="0"/>
              <a:t> may be more beneficial instead to talk about adverse life experiences and how these experiences influenced how they think, feel, and behave today.  Focusing on survivorship versus victimhood may help alleviate some of the stigma associated with trauma while helping men to focus on the strengths they have gained from their experiences and how these have helped them to survive.  </a:t>
            </a:r>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23</a:t>
            </a:fld>
            <a:endParaRPr lang="en-US"/>
          </a:p>
        </p:txBody>
      </p:sp>
    </p:spTree>
    <p:extLst>
      <p:ext uri="{BB962C8B-B14F-4D97-AF65-F5344CB8AC3E}">
        <p14:creationId xmlns:p14="http://schemas.microsoft.com/office/powerpoint/2010/main" val="854788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lang="en-US" dirty="0"/>
              <a:t>Healing takes place through relationships, but if a man cannot bring his entire self into the relationship it will lose authenticity and thus its ability to heal and will become a source of further disconnection.  Leaving him desiring more connection to others, but unable to make those connections.  </a:t>
            </a:r>
          </a:p>
          <a:p>
            <a:pPr>
              <a:spcBef>
                <a:spcPts val="611"/>
              </a:spcBef>
            </a:pPr>
            <a:endParaRPr lang="en-US" dirty="0"/>
          </a:p>
          <a:p>
            <a:pPr>
              <a:spcBef>
                <a:spcPts val="611"/>
              </a:spcBef>
            </a:pPr>
            <a:r>
              <a:rPr lang="en-US" dirty="0"/>
              <a:t>The poet Charles Bukowski  gave us a wonderful description of this process in his poem Blue Bird.  Bukowski himself was known to have a substance use disorder and a history of childhood trauma.  We’ve provided a link here for those who would like to explore further.  </a:t>
            </a:r>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24</a:t>
            </a:fld>
            <a:endParaRPr lang="en-US"/>
          </a:p>
        </p:txBody>
      </p:sp>
    </p:spTree>
    <p:extLst>
      <p:ext uri="{BB962C8B-B14F-4D97-AF65-F5344CB8AC3E}">
        <p14:creationId xmlns:p14="http://schemas.microsoft.com/office/powerpoint/2010/main" val="2560067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 secret</a:t>
            </a:r>
            <a:r>
              <a:rPr lang="en-US" baseline="0" dirty="0"/>
              <a:t> that many men struggle with emotions and relationships.  It is no wonder when you consider that most men have never really been taught the language of emotions and have spent years of their lives disconnecting from them, especially those associated with vulnerability.  Due to a lack of emotional language, emotional awareness, and emotional regulation, when faced with interpersonal challenges men may freeze and become paralyzed by dread.  </a:t>
            </a:r>
          </a:p>
          <a:p>
            <a:endParaRPr lang="en-US" baseline="0" dirty="0"/>
          </a:p>
          <a:p>
            <a:r>
              <a:rPr lang="en-US" baseline="0" dirty="0"/>
              <a:t>When faced with interpersonal challenges involving intense emotions, a man may freeze up and appear as though he is inconsiderate or disinterested in the relationship even though he may feel that his life depends on it.  Stephen Bergman describes this as a process which begins with initial thoughts of the inevitability of disaster resulting from vulnerability and intimacy and ends with relational paralysis, where he either freezes or escapes the intimacy.  </a:t>
            </a:r>
          </a:p>
          <a:p>
            <a:r>
              <a:rPr lang="en-US" baseline="0" dirty="0"/>
              <a:t> </a:t>
            </a:r>
          </a:p>
          <a:p>
            <a:r>
              <a:rPr lang="en-US" baseline="0" dirty="0"/>
              <a:t>Although a man may move through this process when confronted with moments of intimacy with anyone, it is often most distinct when it occurs within the context of intimate relationships.  It can cause miscommunication, misunderstanding, and can get in the way of mutuality, empathy, and authenticity, all of which are essential components to healthy relationships. </a:t>
            </a:r>
          </a:p>
          <a:p>
            <a:endParaRPr lang="en-US" baseline="0" dirty="0"/>
          </a:p>
          <a:p>
            <a:r>
              <a:rPr lang="en-US" baseline="0" dirty="0"/>
              <a:t>We will discuss these components in detail later in this module. </a:t>
            </a:r>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25</a:t>
            </a:fld>
            <a:endParaRPr lang="en-US"/>
          </a:p>
        </p:txBody>
      </p:sp>
    </p:spTree>
    <p:extLst>
      <p:ext uri="{BB962C8B-B14F-4D97-AF65-F5344CB8AC3E}">
        <p14:creationId xmlns:p14="http://schemas.microsoft.com/office/powerpoint/2010/main" val="1001673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t>
            </a:r>
            <a:r>
              <a:rPr lang="en-US" dirty="0"/>
              <a:t>may be many reasons why men don’t disclose a history of trauma or readily</a:t>
            </a:r>
            <a:r>
              <a:rPr lang="en-US" baseline="0" dirty="0"/>
              <a:t> admit </a:t>
            </a:r>
            <a:r>
              <a:rPr lang="en-US" dirty="0"/>
              <a:t>that adverse experiences have had a negative impact on them.  Three </a:t>
            </a:r>
            <a:r>
              <a:rPr lang="en-US" baseline="0" dirty="0"/>
              <a:t>of the most important and most common reasons are shame, fear, and a lost sense of masculinity.  Some men may find it improper and shameful to admit being a victim.  They may fear being labeled as weak as the role of the victim is associated with weakness and vulnerability.  All of this together leads to a lost sense of masculinity, which can in turn create more fear and shame.  </a:t>
            </a:r>
            <a:endParaRPr lang="en-US" dirty="0"/>
          </a:p>
          <a:p>
            <a:endParaRPr lang="en-US" dirty="0"/>
          </a:p>
          <a:p>
            <a:r>
              <a:rPr lang="en-US" dirty="0"/>
              <a:t>When working with male trauma survivors it is especially important to avoid asking</a:t>
            </a:r>
            <a:r>
              <a:rPr lang="en-US" baseline="0" dirty="0"/>
              <a:t> questions such as</a:t>
            </a:r>
            <a:r>
              <a:rPr lang="en-US" dirty="0"/>
              <a:t> “have you ever been the victim of trauma.”  It</a:t>
            </a:r>
            <a:r>
              <a:rPr lang="en-US" baseline="0" dirty="0"/>
              <a:t> may be more beneficial instead to talk about adverse life experiences and how these experiences influenced how they think, feel, and behave today.  Focusing on survivorship versus victimhood may help alleviate some of the stigma associated with trauma while helping men to focus on the strengths they have gained from their experiences and how these have helped them to survive.  </a:t>
            </a:r>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26</a:t>
            </a:fld>
            <a:endParaRPr lang="en-US"/>
          </a:p>
        </p:txBody>
      </p:sp>
    </p:spTree>
    <p:extLst>
      <p:ext uri="{BB962C8B-B14F-4D97-AF65-F5344CB8AC3E}">
        <p14:creationId xmlns:p14="http://schemas.microsoft.com/office/powerpoint/2010/main" val="4019132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emotional safety.  When providing emotional safety for men  be aware of the role shame has played in men’s lives.  Try to avoid situations in which a man is shamed, especially in front of others.  Keep in mind that although society often stereotypes men as unemotional, we know that this is untrue.   Men experience an array of complex emotions and it is important to respect and honor each and every one. </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27</a:t>
            </a:fld>
            <a:endParaRPr lang="en-US"/>
          </a:p>
        </p:txBody>
      </p:sp>
    </p:spTree>
    <p:extLst>
      <p:ext uri="{BB962C8B-B14F-4D97-AF65-F5344CB8AC3E}">
        <p14:creationId xmlns:p14="http://schemas.microsoft.com/office/powerpoint/2010/main" val="4216052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42">
              <a:defRPr/>
            </a:pPr>
            <a:r>
              <a:rPr lang="en-US" baseline="0" dirty="0"/>
              <a:t>You will recall from earlier in this module that the internalized shame that men may experience as a result of current gender norms may create an “emotional disposition characterized by an inability to self-soothe, emotionally regulate, and to be compassionate toward [himself] in the face of a perceived threat” (Reilly, </a:t>
            </a:r>
            <a:r>
              <a:rPr lang="en-US" baseline="0" dirty="0" err="1"/>
              <a:t>Rochlen</a:t>
            </a:r>
            <a:r>
              <a:rPr lang="en-US" baseline="0" dirty="0"/>
              <a:t>, &amp; </a:t>
            </a:r>
            <a:r>
              <a:rPr lang="en-US" baseline="0" dirty="0" err="1"/>
              <a:t>Awad</a:t>
            </a:r>
            <a:r>
              <a:rPr lang="en-US" baseline="0" dirty="0"/>
              <a:t>, 2013, p 4).  The ability to self-soothe, self-regulate, and to be compassionate towards oneself are essential components of stage one trauma recovery and are also essential skills for recovery from a substance use disorder.  When working with men it is important to acknowledge the role that shame has played in their lives, and to address this shame through all three stages of recovery. Ironically, the best way to address shame is with the stage one recovery skills, especially self compassion. </a:t>
            </a:r>
            <a:endParaRPr lang="en-US" dirty="0"/>
          </a:p>
          <a:p>
            <a:pPr defTabSz="927342">
              <a:defRPr/>
            </a:pPr>
            <a:endParaRPr lang="en-US" baseline="0" dirty="0"/>
          </a:p>
          <a:p>
            <a:pPr defTabSz="927342">
              <a:defRPr/>
            </a:pPr>
            <a:endParaRPr lang="en-US" baseline="0" dirty="0"/>
          </a:p>
          <a:p>
            <a:pPr defTabSz="927342">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28</a:t>
            </a:fld>
            <a:endParaRPr lang="en-US"/>
          </a:p>
        </p:txBody>
      </p:sp>
    </p:spTree>
    <p:extLst>
      <p:ext uri="{BB962C8B-B14F-4D97-AF65-F5344CB8AC3E}">
        <p14:creationId xmlns:p14="http://schemas.microsoft.com/office/powerpoint/2010/main" val="2844577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Treating men with compassion means seeing each man in the context of his life experiences and acknowledging that gender identity and gender expression develop in the context of a highly gendered culture.  It means acknowledging the role gender has played in their lives.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30</a:t>
            </a:fld>
            <a:endParaRPr lang="en-US"/>
          </a:p>
        </p:txBody>
      </p:sp>
    </p:spTree>
    <p:extLst>
      <p:ext uri="{BB962C8B-B14F-4D97-AF65-F5344CB8AC3E}">
        <p14:creationId xmlns:p14="http://schemas.microsoft.com/office/powerpoint/2010/main" val="2627903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061">
              <a:defRPr/>
            </a:pPr>
            <a:r>
              <a:rPr lang="en-US" dirty="0"/>
              <a:t>Compassion means to “feel with”. It involves five elements: recognizing suffering in others; understanding the common humanity of this suffering; feeling emotionally connected with the person who is suffering; tolerating difficult feelings that may arise; and acting or being motivated to act to help the person.</a:t>
            </a:r>
          </a:p>
          <a:p>
            <a:pPr defTabSz="935061">
              <a:defRPr/>
            </a:pPr>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31</a:t>
            </a:fld>
            <a:endParaRPr lang="en-US"/>
          </a:p>
        </p:txBody>
      </p:sp>
    </p:spTree>
    <p:extLst>
      <p:ext uri="{BB962C8B-B14F-4D97-AF65-F5344CB8AC3E}">
        <p14:creationId xmlns:p14="http://schemas.microsoft.com/office/powerpoint/2010/main" val="318147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objectives for this module.  At the end of this module participants should be able to:</a:t>
            </a:r>
          </a:p>
          <a:p>
            <a:pPr marL="467530" indent="-467530">
              <a:spcBef>
                <a:spcPts val="614"/>
              </a:spcBef>
              <a:buFont typeface="+mj-lt"/>
              <a:buAutoNum type="arabicPeriod"/>
            </a:pPr>
            <a:r>
              <a:rPr lang="en-US" dirty="0"/>
              <a:t>Describe current rates of trauma among men in treatment for a substance use disorder or who are incarcerated</a:t>
            </a:r>
          </a:p>
          <a:p>
            <a:pPr marL="467530" indent="-467530">
              <a:spcBef>
                <a:spcPts val="614"/>
              </a:spcBef>
              <a:buFont typeface="+mj-lt"/>
              <a:buAutoNum type="arabicPeriod"/>
            </a:pPr>
            <a:r>
              <a:rPr lang="en-US" dirty="0"/>
              <a:t>Explain how gender messages and expectations affect male psychosocial development</a:t>
            </a:r>
          </a:p>
          <a:p>
            <a:pPr marL="467530" indent="-467530">
              <a:spcBef>
                <a:spcPts val="614"/>
              </a:spcBef>
              <a:buFont typeface="+mj-lt"/>
              <a:buAutoNum type="arabicPeriod"/>
            </a:pPr>
            <a:r>
              <a:rPr lang="en-US" dirty="0"/>
              <a:t>Identify the challenges these messages and expectations present in the treatment of substance use disorders</a:t>
            </a:r>
          </a:p>
          <a:p>
            <a:pPr marL="467530" indent="-467530">
              <a:spcBef>
                <a:spcPts val="614"/>
              </a:spcBef>
              <a:buFont typeface="+mj-lt"/>
              <a:buAutoNum type="arabicPeriod"/>
            </a:pPr>
            <a:r>
              <a:rPr lang="en-US" dirty="0"/>
              <a:t>Describe how the use of gender role analysis may benefit men in treatment for a substance use disorder</a:t>
            </a:r>
          </a:p>
          <a:p>
            <a:pPr marL="467530" indent="-467530">
              <a:spcBef>
                <a:spcPts val="614"/>
              </a:spcBef>
              <a:buFont typeface="+mj-lt"/>
              <a:buAutoNum type="arabicPeriod"/>
            </a:pPr>
            <a:r>
              <a:rPr lang="en-US" dirty="0"/>
              <a:t>Demonstrate at least one gender role analysis psychoeducational, experiential, and relational intervention.   </a:t>
            </a:r>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3</a:t>
            </a:fld>
            <a:endParaRPr lang="en-US"/>
          </a:p>
        </p:txBody>
      </p:sp>
    </p:spTree>
    <p:extLst>
      <p:ext uri="{BB962C8B-B14F-4D97-AF65-F5344CB8AC3E}">
        <p14:creationId xmlns:p14="http://schemas.microsoft.com/office/powerpoint/2010/main" val="4149035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dig a little deeper into the</a:t>
            </a:r>
            <a:r>
              <a:rPr lang="en-US" baseline="0" dirty="0"/>
              <a:t> notion of</a:t>
            </a:r>
            <a:r>
              <a:rPr lang="en-US" dirty="0"/>
              <a:t> mutual responsibility. Mutual responsibility means sharing power in a collaborative way. It means supporting men in making the decisions that will facilitate their recovery.  Both the clinician and the client have equally important roles to play and are responsible to each other in enacting these roles.</a:t>
            </a:r>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32</a:t>
            </a:fld>
            <a:endParaRPr lang="en-US"/>
          </a:p>
        </p:txBody>
      </p:sp>
    </p:spTree>
    <p:extLst>
      <p:ext uri="{BB962C8B-B14F-4D97-AF65-F5344CB8AC3E}">
        <p14:creationId xmlns:p14="http://schemas.microsoft.com/office/powerpoint/2010/main" val="1546150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demonstrate how gender analysis works.  First, let’s make a list of our society’s gender expectations for men,</a:t>
            </a:r>
            <a:r>
              <a:rPr lang="en-US" baseline="0" dirty="0"/>
              <a:t> a list of do’s and don’ts for men.  This list might include expectations that men  don’t have or show emotions, that men should not be weak or victims.  Men are also expected to be self-reliant and powerful.  These are the messages men have been receiving all of their lives and most men have done their best to meet these expectations in the ways they know how, and many men may feel unsafe stepping out of line with these expectations.</a:t>
            </a:r>
          </a:p>
          <a:p>
            <a:endParaRPr lang="en-US" baseline="0" dirty="0"/>
          </a:p>
          <a:p>
            <a:r>
              <a:rPr lang="en-US" baseline="0" dirty="0"/>
              <a:t>Now let’s make a list of all of the expectations we have for men in treatment.  For example, in treatment we ask men to  express their feelings, make themselves vulnerable, acknowledge trauma, to rely on others and to share power equally. What we ask of men in treatment goes against the expectations they have grown up with all of their lives.  Stepping out of line with these expectations may bring hope of recovery in the long run, but in the short run they can bring fear and shame.   </a:t>
            </a:r>
            <a:endParaRPr lang="en-US" dirty="0"/>
          </a:p>
          <a:p>
            <a:endParaRPr lang="en-US" dirty="0"/>
          </a:p>
          <a:p>
            <a:r>
              <a:rPr lang="en-US" dirty="0"/>
              <a:t>This is the conundrum men in treatment are faced with.  You're asking them to do something</a:t>
            </a:r>
            <a:r>
              <a:rPr lang="en-US" baseline="0" dirty="0"/>
              <a:t> that feels unsafe to them,  and with which they haven’t had much experience.  You’re asking them to step into a place that has historically been a place of shame.  Although what we expect in treatment supports long term recovery, some men may find these expectations to be a major barrier to recovery.  </a:t>
            </a:r>
          </a:p>
          <a:p>
            <a:endParaRPr lang="en-US" baseline="0" dirty="0"/>
          </a:p>
          <a:p>
            <a:r>
              <a:rPr lang="en-US" baseline="0" dirty="0"/>
              <a:t>The goal of gender analysis is to highlight this conundrum, to bring awareness to how gender expectations can help or harm recovery (Mejia, 2005).  </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33</a:t>
            </a:fld>
            <a:endParaRPr lang="en-US"/>
          </a:p>
        </p:txBody>
      </p:sp>
    </p:spTree>
    <p:extLst>
      <p:ext uri="{BB962C8B-B14F-4D97-AF65-F5344CB8AC3E}">
        <p14:creationId xmlns:p14="http://schemas.microsoft.com/office/powerpoint/2010/main" val="1212233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Gender role analysis can be broken down into three areas:</a:t>
            </a:r>
            <a:r>
              <a:rPr lang="en-US" baseline="0" dirty="0"/>
              <a:t> psychoeducational, experiential, and relational. </a:t>
            </a:r>
          </a:p>
          <a:p>
            <a:endParaRPr lang="en-US" baseline="0" dirty="0"/>
          </a:p>
          <a:p>
            <a:r>
              <a:rPr lang="en-US" baseline="0" dirty="0"/>
              <a:t>Let’s review each beginning with the psychoeducational.  The goal  of this area of gender role analysis is to facilitate awareness of how gender impacts one’s trauma risk, experience, and recovery, while developing the hope that recovery is possible.  </a:t>
            </a:r>
          </a:p>
          <a:p>
            <a:endParaRPr lang="en-US" baseline="0" dirty="0"/>
          </a:p>
          <a:p>
            <a:r>
              <a:rPr lang="en-US" baseline="0" dirty="0"/>
              <a:t>Interventions in this area include: </a:t>
            </a:r>
          </a:p>
          <a:p>
            <a:r>
              <a:rPr lang="en-US" dirty="0"/>
              <a:t>Acknowledging the courage it takes to enter counseling</a:t>
            </a:r>
          </a:p>
          <a:p>
            <a:r>
              <a:rPr lang="en-US" dirty="0"/>
              <a:t>Normalizing the situation within the larger framework of life; that gender expectations often go against what recovery</a:t>
            </a:r>
            <a:r>
              <a:rPr lang="en-US" baseline="0" dirty="0"/>
              <a:t> requires of us</a:t>
            </a:r>
            <a:endParaRPr lang="en-US" dirty="0"/>
          </a:p>
          <a:p>
            <a:r>
              <a:rPr lang="en-US" dirty="0"/>
              <a:t>Considering issues of control, fear, and dependency</a:t>
            </a:r>
          </a:p>
          <a:p>
            <a:r>
              <a:rPr lang="en-US" dirty="0"/>
              <a:t>Identifying masculine implicit and explicit messages, what do others tell me about gender and what do I tell myself?</a:t>
            </a:r>
          </a:p>
          <a:p>
            <a:r>
              <a:rPr lang="en-US" dirty="0"/>
              <a:t>Defining differences between the masculine and feminine models of the world</a:t>
            </a:r>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35</a:t>
            </a:fld>
            <a:endParaRPr lang="en-US"/>
          </a:p>
        </p:txBody>
      </p:sp>
    </p:spTree>
    <p:extLst>
      <p:ext uri="{BB962C8B-B14F-4D97-AF65-F5344CB8AC3E}">
        <p14:creationId xmlns:p14="http://schemas.microsoft.com/office/powerpoint/2010/main" val="2790674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area of gender role analysis is experiential.  </a:t>
            </a:r>
          </a:p>
          <a:p>
            <a:endParaRPr lang="en-US" dirty="0"/>
          </a:p>
          <a:p>
            <a:r>
              <a:rPr lang="en-US" dirty="0"/>
              <a:t>The goal of this area is to  facilitate the experience of long-denied feelings, developing responsibility and resilience.</a:t>
            </a:r>
          </a:p>
          <a:p>
            <a:endParaRPr lang="en-US" dirty="0"/>
          </a:p>
          <a:p>
            <a:pPr defTabSz="935061">
              <a:defRPr/>
            </a:pPr>
            <a:r>
              <a:rPr lang="en-US" baseline="0" dirty="0"/>
              <a:t>Interventions in this area include: </a:t>
            </a:r>
            <a:endParaRPr lang="en-US" dirty="0"/>
          </a:p>
          <a:p>
            <a:r>
              <a:rPr lang="en-US" dirty="0"/>
              <a:t>Analyzing masculinity messages, what do these messages mean for me?</a:t>
            </a:r>
          </a:p>
          <a:p>
            <a:r>
              <a:rPr lang="en-US" dirty="0"/>
              <a:t>Understanding the connection between beliefs about gender and problematic behaviors, how is masculinity getting in the way of safety and recovery?</a:t>
            </a:r>
          </a:p>
          <a:p>
            <a:r>
              <a:rPr lang="en-US" dirty="0"/>
              <a:t>Constructing a functional redefinition of masculinity, what does being a man mean to me?</a:t>
            </a:r>
          </a:p>
          <a:p>
            <a:r>
              <a:rPr lang="en-US" dirty="0"/>
              <a:t>And Recognizing emotional needs and accepting them as basic.</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36</a:t>
            </a:fld>
            <a:endParaRPr lang="en-US"/>
          </a:p>
        </p:txBody>
      </p:sp>
    </p:spTree>
    <p:extLst>
      <p:ext uri="{BB962C8B-B14F-4D97-AF65-F5344CB8AC3E}">
        <p14:creationId xmlns:p14="http://schemas.microsoft.com/office/powerpoint/2010/main" val="139153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and final area of gender role analysis is relational. </a:t>
            </a:r>
          </a:p>
          <a:p>
            <a:endParaRPr lang="en-US" dirty="0"/>
          </a:p>
          <a:p>
            <a:r>
              <a:rPr lang="en-US" dirty="0"/>
              <a:t>The goal of this area is to  further emotional connections with significant others of all genders, and to develop individual definitions of gender socialization and </a:t>
            </a:r>
            <a:r>
              <a:rPr lang="en-US" baseline="0" dirty="0"/>
              <a:t>recovery.  It is to help them create a personal sense of who they are as a man that is flexible yet strong and is able to adapt to the many challenges and rewards of relationships and recovery. </a:t>
            </a:r>
          </a:p>
          <a:p>
            <a:endParaRPr lang="en-US" baseline="0" dirty="0"/>
          </a:p>
          <a:p>
            <a:pPr defTabSz="935061">
              <a:defRPr/>
            </a:pPr>
            <a:r>
              <a:rPr lang="en-US" baseline="0" dirty="0"/>
              <a:t>Interventions in this area include: </a:t>
            </a:r>
            <a:endParaRPr lang="en-US" dirty="0"/>
          </a:p>
          <a:p>
            <a:r>
              <a:rPr lang="en-US" dirty="0"/>
              <a:t>Develop an understanding of the need for connectedness and find healthy ways to connect</a:t>
            </a:r>
          </a:p>
          <a:p>
            <a:r>
              <a:rPr lang="en-US" dirty="0"/>
              <a:t>Develop an understanding of the influence</a:t>
            </a:r>
            <a:r>
              <a:rPr lang="en-US" baseline="0" dirty="0"/>
              <a:t> of </a:t>
            </a:r>
            <a:r>
              <a:rPr lang="en-US" dirty="0"/>
              <a:t>family of origin on relationships</a:t>
            </a:r>
            <a:r>
              <a:rPr lang="en-US" baseline="0" dirty="0"/>
              <a:t> and development.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37</a:t>
            </a:fld>
            <a:endParaRPr lang="en-US"/>
          </a:p>
        </p:txBody>
      </p:sp>
    </p:spTree>
    <p:extLst>
      <p:ext uri="{BB962C8B-B14F-4D97-AF65-F5344CB8AC3E}">
        <p14:creationId xmlns:p14="http://schemas.microsoft.com/office/powerpoint/2010/main" val="825909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t>To recover and thrive an individual must first establish safety.  This means establishing and maintaining both physical and emotional safety.  It involves developing the skills necessary for recovery.  These include self awareness, self regulation, self soothing, and healthy relationships. </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38</a:t>
            </a:fld>
            <a:endParaRPr lang="en-US"/>
          </a:p>
        </p:txBody>
      </p:sp>
    </p:spTree>
    <p:extLst>
      <p:ext uri="{BB962C8B-B14F-4D97-AF65-F5344CB8AC3E}">
        <p14:creationId xmlns:p14="http://schemas.microsoft.com/office/powerpoint/2010/main" val="495946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Acknowledging the helpful and harmful aspects of masculinity and cultivating helpful aspects, such as success dedication, has the potential to improve treatment outcomes.   We are not asking men to stop being men, but we are asking them to change their relationship </a:t>
            </a:r>
            <a:r>
              <a:rPr lang="en-US"/>
              <a:t>to gender in </a:t>
            </a:r>
            <a:r>
              <a:rPr lang="en-US" dirty="0"/>
              <a:t>order to achieve and sustain long term recovery.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39</a:t>
            </a:fld>
            <a:endParaRPr lang="en-US"/>
          </a:p>
        </p:txBody>
      </p:sp>
    </p:spTree>
    <p:extLst>
      <p:ext uri="{BB962C8B-B14F-4D97-AF65-F5344CB8AC3E}">
        <p14:creationId xmlns:p14="http://schemas.microsoft.com/office/powerpoint/2010/main" val="1297743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Acknowledging the harmful aspects of masculinity should always be balanced with acknowledging the helpful aspects</a:t>
            </a:r>
            <a:r>
              <a:rPr lang="en-US" baseline="0" dirty="0"/>
              <a:t>.  The point of gender analysis is not to create shame and hopelessness, but to instill clarity and hope.  </a:t>
            </a:r>
          </a:p>
          <a:p>
            <a:endParaRPr lang="en-US" baseline="0" dirty="0"/>
          </a:p>
          <a:p>
            <a:r>
              <a:rPr lang="en-US" baseline="0" dirty="0"/>
              <a:t>Many men hold tightly to a strict view of masculinity.  They’ve used these views to construct an idea of who they are and how the world operates.  When I say to these men that they need to let go of some these views, it might seem unsafe since they often assume that in letting go  they will lose everything.  Gender role analysis doesn’t ask men to let go of masculinity completely, but it does ask them to change their relationship to it. </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40</a:t>
            </a:fld>
            <a:endParaRPr lang="en-US"/>
          </a:p>
        </p:txBody>
      </p:sp>
    </p:spTree>
    <p:extLst>
      <p:ext uri="{BB962C8B-B14F-4D97-AF65-F5344CB8AC3E}">
        <p14:creationId xmlns:p14="http://schemas.microsoft.com/office/powerpoint/2010/main" val="1628261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of gender</a:t>
            </a:r>
            <a:r>
              <a:rPr lang="en-US" baseline="0" dirty="0"/>
              <a:t> responsive trauma informed care within substance use disorder treatment are:</a:t>
            </a:r>
            <a:endParaRPr lang="en-US" dirty="0"/>
          </a:p>
          <a:p>
            <a:endParaRPr lang="en-US" dirty="0"/>
          </a:p>
          <a:p>
            <a:r>
              <a:rPr lang="en-US" dirty="0"/>
              <a:t>For</a:t>
            </a:r>
            <a:r>
              <a:rPr lang="en-US" baseline="0" dirty="0"/>
              <a:t> each man to discover for himself who he is as a man and what being a man means to him.  It means redefining one’s sense of manhood in light of a clearer vision of the role gender has played in our lives.</a:t>
            </a:r>
          </a:p>
          <a:p>
            <a:endParaRPr lang="en-US" baseline="0" dirty="0"/>
          </a:p>
          <a:p>
            <a:r>
              <a:rPr lang="en-US" baseline="0" dirty="0"/>
              <a:t>To assist each man in developing the skills needed for stage two trauma recovery.  To help him move from surviving to thriving.</a:t>
            </a:r>
          </a:p>
          <a:p>
            <a:endParaRPr lang="en-US" baseline="0" dirty="0"/>
          </a:p>
          <a:p>
            <a:r>
              <a:rPr lang="en-US" baseline="0" dirty="0"/>
              <a:t>And to assist each man in developing the skills necessary for long term recovery from a substance use disorder. </a:t>
            </a:r>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41</a:t>
            </a:fld>
            <a:endParaRPr lang="en-US"/>
          </a:p>
        </p:txBody>
      </p:sp>
    </p:spTree>
    <p:extLst>
      <p:ext uri="{BB962C8B-B14F-4D97-AF65-F5344CB8AC3E}">
        <p14:creationId xmlns:p14="http://schemas.microsoft.com/office/powerpoint/2010/main" val="254983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baseline="0" dirty="0"/>
              <a:t>will explore this topic with a trauma informed lens, by viewing the behavior in the context of trauma histories and coping resources as well as cultural, political and economic factors. </a:t>
            </a:r>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4</a:t>
            </a:fld>
            <a:endParaRPr lang="en-US"/>
          </a:p>
        </p:txBody>
      </p:sp>
    </p:spTree>
    <p:extLst>
      <p:ext uri="{BB962C8B-B14F-4D97-AF65-F5344CB8AC3E}">
        <p14:creationId xmlns:p14="http://schemas.microsoft.com/office/powerpoint/2010/main" val="70427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of us gender is something</a:t>
            </a:r>
            <a:r>
              <a:rPr lang="en-US" baseline="0" dirty="0"/>
              <a:t> we usually do not give much thought to.  Even though our society is saturated with messages, rules, and expectations about gender, gender identity and gender expression, we are usually not aware of them.  They are not in our immediate consciousness even though they have a strong influence on our relationships to others and to ourselves.  </a:t>
            </a:r>
            <a:r>
              <a:rPr lang="en-US" dirty="0"/>
              <a:t>Take</a:t>
            </a:r>
            <a:r>
              <a:rPr lang="en-US" baseline="0" dirty="0"/>
              <a:t> the example of the air around us.  It is always there, but we don’t usually think of it until something draws our attention to it.    We can’t really see it, but we know it is there because of its impact.    So, to understand gender is to understand the air around us and the impact it has on our daily lives.  </a:t>
            </a:r>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5</a:t>
            </a:fld>
            <a:endParaRPr lang="en-US"/>
          </a:p>
        </p:txBody>
      </p:sp>
    </p:spTree>
    <p:extLst>
      <p:ext uri="{BB962C8B-B14F-4D97-AF65-F5344CB8AC3E}">
        <p14:creationId xmlns:p14="http://schemas.microsoft.com/office/powerpoint/2010/main" val="280169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do boys start learning to be boys and girls to be girls?  Gender socialization begins at birth.  With medical technology available that can tell us the sex of the child even while in the womb,</a:t>
            </a:r>
            <a:r>
              <a:rPr lang="en-US" baseline="0" dirty="0"/>
              <a:t> </a:t>
            </a:r>
            <a:r>
              <a:rPr lang="en-US" dirty="0"/>
              <a:t>many would argue that gender socialization begins even before a baby is born. Once born, boys are usually dressed in blue and girls in pink.  Each begins receiving implicit and explicit messages about gender.  And as we shall see, the way adults interact</a:t>
            </a:r>
            <a:r>
              <a:rPr lang="en-US" baseline="0" dirty="0"/>
              <a:t> with children can vary greatly according to the gender of the child.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6</a:t>
            </a:fld>
            <a:endParaRPr lang="en-US"/>
          </a:p>
        </p:txBody>
      </p:sp>
    </p:spTree>
    <p:extLst>
      <p:ext uri="{BB962C8B-B14F-4D97-AF65-F5344CB8AC3E}">
        <p14:creationId xmlns:p14="http://schemas.microsoft.com/office/powerpoint/2010/main" val="424738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often think of gender as binary.</a:t>
            </a:r>
            <a:r>
              <a:rPr lang="en-US" baseline="0" dirty="0"/>
              <a:t> T</a:t>
            </a:r>
            <a:r>
              <a:rPr lang="en-US" dirty="0"/>
              <a:t>hat is,</a:t>
            </a:r>
            <a:r>
              <a:rPr lang="en-US" baseline="0" dirty="0"/>
              <a:t> they think of gender in black and white terms, such as male and female.   What science is now beginning to tell us challenges that view.  A new view of gender has emerged in which gender isn’t seen as black and white, but is viewed as existing along a spectrum or continuum.  For example, none of us expresses only so-called masculine qualities or so-called female qualities.  All that we are and do is a mixture of both.  We all tend to move back and forth along this spectrum throughout each day and throughout our lives.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7</a:t>
            </a:fld>
            <a:endParaRPr lang="en-US"/>
          </a:p>
        </p:txBody>
      </p:sp>
    </p:spTree>
    <p:extLst>
      <p:ext uri="{BB962C8B-B14F-4D97-AF65-F5344CB8AC3E}">
        <p14:creationId xmlns:p14="http://schemas.microsoft.com/office/powerpoint/2010/main" val="143736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differences in how caregivers interact with their children based on gender.</a:t>
            </a:r>
            <a:r>
              <a:rPr lang="en-US" baseline="0" dirty="0"/>
              <a:t>  </a:t>
            </a:r>
            <a:r>
              <a:rPr lang="en-US" dirty="0"/>
              <a:t>For example, studies have shown that when baby girls are presented to adults as "boys," the adults are more likely to see them as "angry or distressed." </a:t>
            </a:r>
            <a:r>
              <a:rPr lang="en-US" baseline="0" dirty="0"/>
              <a:t> </a:t>
            </a:r>
            <a:r>
              <a:rPr lang="en-US" dirty="0"/>
              <a:t>Adults  perceive male infants as more "happy and socially engaged" when they mistakenly believe they are girls. </a:t>
            </a:r>
            <a:r>
              <a:rPr lang="en-US" baseline="0" dirty="0"/>
              <a:t> W</a:t>
            </a:r>
            <a:r>
              <a:rPr lang="en-US" dirty="0"/>
              <a:t>hen a group of over two hundred adults was shown a video of the same baby crying, but given differing information about the baby’s sex, they described the “female” baby as scared and the “male” baby as angry.  </a:t>
            </a:r>
          </a:p>
          <a:p>
            <a:endParaRPr lang="en-US" dirty="0"/>
          </a:p>
          <a:p>
            <a:pPr defTabSz="930779">
              <a:defRPr/>
            </a:pPr>
            <a:r>
              <a:rPr lang="en-US" dirty="0"/>
              <a:t>Perhaps because of </a:t>
            </a:r>
            <a:r>
              <a:rPr lang="en-US" b="0" dirty="0"/>
              <a:t>these stereotypes on average </a:t>
            </a:r>
            <a:r>
              <a:rPr lang="en-US" dirty="0"/>
              <a:t>boys are spoken to less than girls, comforted less, and nurtured less.  </a:t>
            </a:r>
            <a:endParaRPr lang="en-US" baseline="0" dirty="0"/>
          </a:p>
          <a:p>
            <a:endParaRPr lang="en-US" dirty="0"/>
          </a:p>
          <a:p>
            <a:endParaRPr lang="en-US" dirty="0"/>
          </a:p>
          <a:p>
            <a:pPr defTabSz="935061">
              <a:defRPr/>
            </a:pPr>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9</a:t>
            </a:fld>
            <a:endParaRPr lang="en-US"/>
          </a:p>
        </p:txBody>
      </p:sp>
    </p:spTree>
    <p:extLst>
      <p:ext uri="{BB962C8B-B14F-4D97-AF65-F5344CB8AC3E}">
        <p14:creationId xmlns:p14="http://schemas.microsoft.com/office/powerpoint/2010/main" val="152193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masculine gender expectations interact with</a:t>
            </a:r>
            <a:r>
              <a:rPr lang="en-US" baseline="0" dirty="0"/>
              <a:t> experiences of trauma?</a:t>
            </a:r>
          </a:p>
          <a:p>
            <a:endParaRPr lang="en-US" baseline="0" dirty="0"/>
          </a:p>
          <a:p>
            <a:r>
              <a:rPr lang="en-US" baseline="0" dirty="0"/>
              <a:t>Let’s look at the life of a young boy who is experiencing physical and emotional abuse at the hands of his primary caregivers.  </a:t>
            </a:r>
          </a:p>
          <a:p>
            <a:endParaRPr lang="en-US" baseline="0" dirty="0"/>
          </a:p>
          <a:p>
            <a:r>
              <a:rPr lang="en-US" baseline="0" dirty="0"/>
              <a:t>He feels weak and vulnerable, fear and despair, but is not allowed to express or validate these so-called weaker emotions.  Due to the conflict between what he </a:t>
            </a:r>
            <a:r>
              <a:rPr lang="en-US" i="1" baseline="0" dirty="0"/>
              <a:t>feels </a:t>
            </a:r>
            <a:r>
              <a:rPr lang="en-US" baseline="0" dirty="0"/>
              <a:t>and what society says he </a:t>
            </a:r>
            <a:r>
              <a:rPr lang="en-US" i="1" baseline="0" dirty="0"/>
              <a:t>should not feel </a:t>
            </a:r>
            <a:r>
              <a:rPr lang="en-US" baseline="0" dirty="0"/>
              <a:t>he experiences shame.  If he dares to express those emotions, then he may experience shame because of what he feels </a:t>
            </a:r>
            <a:r>
              <a:rPr lang="en-US" i="1" u="sng" baseline="0" dirty="0"/>
              <a:t>and</a:t>
            </a:r>
            <a:r>
              <a:rPr lang="en-US" baseline="0" dirty="0"/>
              <a:t> shame because of what he expressed and that expression may result in further victimization from others.  </a:t>
            </a:r>
          </a:p>
          <a:p>
            <a:endParaRPr lang="en-US" baseline="0" dirty="0"/>
          </a:p>
          <a:p>
            <a:pPr defTabSz="930779">
              <a:defRPr/>
            </a:pPr>
            <a:r>
              <a:rPr lang="en-US" baseline="0" dirty="0"/>
              <a:t>In response, and as a way to maintain safety, he transforms and denies these so-called feminine emotions.  He transforms them by putting them through an  emotional funnel and out of that funnel comes what is acceptable in his gendered world:  anger.  </a:t>
            </a:r>
            <a:endParaRPr lang="en-US" dirty="0"/>
          </a:p>
        </p:txBody>
      </p:sp>
      <p:sp>
        <p:nvSpPr>
          <p:cNvPr id="4" name="Slide Number Placeholder 3"/>
          <p:cNvSpPr>
            <a:spLocks noGrp="1"/>
          </p:cNvSpPr>
          <p:nvPr>
            <p:ph type="sldNum" sz="quarter" idx="10"/>
          </p:nvPr>
        </p:nvSpPr>
        <p:spPr/>
        <p:txBody>
          <a:bodyPr/>
          <a:lstStyle/>
          <a:p>
            <a:pPr>
              <a:defRPr/>
            </a:pPr>
            <a:fld id="{657B518E-D5B0-4E62-A6BC-D466E00A337F}" type="slidenum">
              <a:rPr lang="en-US" smtClean="0"/>
              <a:pPr>
                <a:defRPr/>
              </a:pPr>
              <a:t>10</a:t>
            </a:fld>
            <a:endParaRPr lang="en-US"/>
          </a:p>
        </p:txBody>
      </p:sp>
    </p:spTree>
    <p:extLst>
      <p:ext uri="{BB962C8B-B14F-4D97-AF65-F5344CB8AC3E}">
        <p14:creationId xmlns:p14="http://schemas.microsoft.com/office/powerpoint/2010/main" val="3039626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Logo Slid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69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482A80"/>
        </a:solidFill>
        <a:effectLst/>
      </p:bgPr>
    </p:bg>
    <p:spTree>
      <p:nvGrpSpPr>
        <p:cNvPr id="1" name=""/>
        <p:cNvGrpSpPr/>
        <p:nvPr/>
      </p:nvGrpSpPr>
      <p:grpSpPr>
        <a:xfrm>
          <a:off x="0" y="0"/>
          <a:ext cx="0" cy="0"/>
          <a:chOff x="0" y="0"/>
          <a:chExt cx="0" cy="0"/>
        </a:xfrm>
      </p:grpSpPr>
      <p:cxnSp>
        <p:nvCxnSpPr>
          <p:cNvPr id="4" name="Straight Connector 3"/>
          <p:cNvCxnSpPr/>
          <p:nvPr userDrawn="1"/>
        </p:nvCxnSpPr>
        <p:spPr bwMode="auto">
          <a:xfrm>
            <a:off x="685800" y="1080887"/>
            <a:ext cx="7543800" cy="0"/>
          </a:xfrm>
          <a:prstGeom prst="line">
            <a:avLst/>
          </a:prstGeom>
          <a:solidFill>
            <a:schemeClr val="accent1"/>
          </a:solidFill>
          <a:ln w="28575" cap="flat" cmpd="sng" algn="ctr">
            <a:solidFill>
              <a:srgbClr val="FFFFFF"/>
            </a:solidFill>
            <a:prstDash val="solid"/>
            <a:round/>
            <a:headEnd type="none" w="med" len="med"/>
            <a:tailEnd type="none" w="med" len="med"/>
          </a:ln>
          <a:effec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495800"/>
            <a:ext cx="2220855" cy="1905000"/>
          </a:xfrm>
          <a:prstGeom prst="rect">
            <a:avLst/>
          </a:prstGeom>
        </p:spPr>
      </p:pic>
      <p:sp>
        <p:nvSpPr>
          <p:cNvPr id="10" name="Rectangle 2"/>
          <p:cNvSpPr>
            <a:spLocks noChangeArrowheads="1"/>
          </p:cNvSpPr>
          <p:nvPr userDrawn="1"/>
        </p:nvSpPr>
        <p:spPr bwMode="auto">
          <a:xfrm rot="5400000">
            <a:off x="7250589" y="5878989"/>
            <a:ext cx="365760" cy="1592262"/>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8" name="Rectangle 13"/>
          <p:cNvSpPr>
            <a:spLocks noChangeArrowheads="1"/>
          </p:cNvSpPr>
          <p:nvPr userDrawn="1"/>
        </p:nvSpPr>
        <p:spPr bwMode="auto">
          <a:xfrm rot="5400000">
            <a:off x="4393881" y="4612957"/>
            <a:ext cx="365760" cy="4124325"/>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9" name="Rectangle 18"/>
          <p:cNvSpPr/>
          <p:nvPr userDrawn="1"/>
        </p:nvSpPr>
        <p:spPr bwMode="auto">
          <a:xfrm rot="5400000">
            <a:off x="8504714" y="6217126"/>
            <a:ext cx="365760" cy="915988"/>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endParaRPr lang="en-US"/>
          </a:p>
        </p:txBody>
      </p:sp>
      <p:sp>
        <p:nvSpPr>
          <p:cNvPr id="20" name="Rectangle 19"/>
          <p:cNvSpPr/>
          <p:nvPr userDrawn="1"/>
        </p:nvSpPr>
        <p:spPr bwMode="auto">
          <a:xfrm rot="16200000">
            <a:off x="1553845" y="5897244"/>
            <a:ext cx="365760" cy="1555750"/>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en-US"/>
          </a:p>
        </p:txBody>
      </p:sp>
      <p:sp>
        <p:nvSpPr>
          <p:cNvPr id="21" name="Rectangle 11"/>
          <p:cNvSpPr>
            <a:spLocks noChangeArrowheads="1"/>
          </p:cNvSpPr>
          <p:nvPr userDrawn="1"/>
        </p:nvSpPr>
        <p:spPr bwMode="auto">
          <a:xfrm rot="16200000">
            <a:off x="296595" y="6195695"/>
            <a:ext cx="365760" cy="958850"/>
          </a:xfrm>
          <a:prstGeom prst="rect">
            <a:avLst/>
          </a:prstGeom>
          <a:solidFill>
            <a:schemeClr val="accent4"/>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Tree>
    <p:extLst>
      <p:ext uri="{BB962C8B-B14F-4D97-AF65-F5344CB8AC3E}">
        <p14:creationId xmlns:p14="http://schemas.microsoft.com/office/powerpoint/2010/main" val="223825490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Large Graphic Slide">
    <p:spTree>
      <p:nvGrpSpPr>
        <p:cNvPr id="1" name=""/>
        <p:cNvGrpSpPr/>
        <p:nvPr/>
      </p:nvGrpSpPr>
      <p:grpSpPr>
        <a:xfrm>
          <a:off x="0" y="0"/>
          <a:ext cx="0" cy="0"/>
          <a:chOff x="0" y="0"/>
          <a:chExt cx="0" cy="0"/>
        </a:xfrm>
      </p:grpSpPr>
      <p:grpSp>
        <p:nvGrpSpPr>
          <p:cNvPr id="9" name="Group 15"/>
          <p:cNvGrpSpPr>
            <a:grpSpLocks/>
          </p:cNvGrpSpPr>
          <p:nvPr userDrawn="1"/>
        </p:nvGrpSpPr>
        <p:grpSpPr bwMode="auto">
          <a:xfrm>
            <a:off x="0" y="6476992"/>
            <a:ext cx="9145588" cy="381007"/>
            <a:chOff x="2" y="6499223"/>
            <a:chExt cx="9145586" cy="381009"/>
          </a:xfrm>
        </p:grpSpPr>
        <p:sp>
          <p:nvSpPr>
            <p:cNvPr id="10" name="Rectangle 2"/>
            <p:cNvSpPr>
              <a:spLocks noChangeArrowheads="1"/>
            </p:cNvSpPr>
            <p:nvPr userDrawn="1"/>
          </p:nvSpPr>
          <p:spPr bwMode="auto">
            <a:xfrm rot="5400000">
              <a:off x="7242968" y="5893596"/>
              <a:ext cx="381003" cy="1592262"/>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1" name="Rectangle 13"/>
            <p:cNvSpPr>
              <a:spLocks noChangeArrowheads="1"/>
            </p:cNvSpPr>
            <p:nvPr userDrawn="1"/>
          </p:nvSpPr>
          <p:spPr bwMode="auto">
            <a:xfrm rot="5400000">
              <a:off x="4386262" y="4627564"/>
              <a:ext cx="381001" cy="4124324"/>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2" name="Rectangle 11"/>
            <p:cNvSpPr/>
            <p:nvPr userDrawn="1"/>
          </p:nvSpPr>
          <p:spPr bwMode="auto">
            <a:xfrm rot="5400000">
              <a:off x="8497094" y="6231735"/>
              <a:ext cx="381000" cy="915988"/>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endParaRPr lang="en-US"/>
            </a:p>
          </p:txBody>
        </p:sp>
        <p:sp>
          <p:nvSpPr>
            <p:cNvPr id="13" name="Rectangle 12"/>
            <p:cNvSpPr/>
            <p:nvPr userDrawn="1"/>
          </p:nvSpPr>
          <p:spPr bwMode="auto">
            <a:xfrm rot="16200000">
              <a:off x="1546225" y="5911850"/>
              <a:ext cx="381004" cy="1555750"/>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en-US"/>
            </a:p>
          </p:txBody>
        </p:sp>
        <p:sp>
          <p:nvSpPr>
            <p:cNvPr id="14" name="Rectangle 11"/>
            <p:cNvSpPr>
              <a:spLocks noChangeArrowheads="1"/>
            </p:cNvSpPr>
            <p:nvPr userDrawn="1"/>
          </p:nvSpPr>
          <p:spPr bwMode="auto">
            <a:xfrm rot="16200000">
              <a:off x="288922" y="6210303"/>
              <a:ext cx="381009" cy="958850"/>
            </a:xfrm>
            <a:prstGeom prst="rect">
              <a:avLst/>
            </a:prstGeom>
            <a:solidFill>
              <a:schemeClr val="accent4"/>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grpSp>
    </p:spTree>
    <p:extLst>
      <p:ext uri="{BB962C8B-B14F-4D97-AF65-F5344CB8AC3E}">
        <p14:creationId xmlns:p14="http://schemas.microsoft.com/office/powerpoint/2010/main" val="12203423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arge Graphic Slide with 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4761" y="5743575"/>
            <a:ext cx="9144000" cy="1143000"/>
          </a:xfrm>
          <a:prstGeom prst="rect">
            <a:avLst/>
          </a:prstGeom>
          <a:solidFill>
            <a:schemeClr val="accent6"/>
          </a:solidFill>
          <a:ln>
            <a:noFill/>
          </a:ln>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5" name="Title 1"/>
          <p:cNvSpPr>
            <a:spLocks noGrp="1"/>
          </p:cNvSpPr>
          <p:nvPr>
            <p:ph type="title"/>
          </p:nvPr>
        </p:nvSpPr>
        <p:spPr>
          <a:xfrm>
            <a:off x="609600" y="5934075"/>
            <a:ext cx="8077200" cy="762000"/>
          </a:xfrm>
        </p:spPr>
        <p:txBody>
          <a:bodyPr/>
          <a:lstStyle>
            <a:lvl1pP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7496342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kern="900" baseline="0">
                <a:latin typeface="+mn-lt"/>
              </a:defRPr>
            </a:lvl1pPr>
            <a:lvl2pPr>
              <a:buFont typeface="Wingdings" pitchFamily="2" charset="2"/>
              <a:buChar char="§"/>
              <a:defRPr kern="900" baseline="0">
                <a:latin typeface="+mn-lt"/>
              </a:defRPr>
            </a:lvl2pPr>
            <a:lvl3pPr>
              <a:buFont typeface="Wingdings" pitchFamily="2" charset="2"/>
              <a:buChar char="§"/>
              <a:defRPr kern="900" baseline="0">
                <a:latin typeface="+mn-lt"/>
              </a:defRPr>
            </a:lvl3pPr>
            <a:lvl4pPr>
              <a:buFont typeface="Wingdings" pitchFamily="2" charset="2"/>
              <a:buChar char="§"/>
              <a:defRPr kern="900" baseline="0">
                <a:latin typeface="+mn-lt"/>
              </a:defRPr>
            </a:lvl4pPr>
            <a:lvl5pPr>
              <a:buFont typeface="Wingdings" pitchFamily="2" charset="2"/>
              <a:buChar char="§"/>
              <a:defRPr kern="9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xfrm>
            <a:off x="7162800" y="6096000"/>
            <a:ext cx="1905000" cy="457200"/>
          </a:xfrm>
          <a:prstGeom prst="rect">
            <a:avLst/>
          </a:prstGeom>
        </p:spPr>
        <p:txBody>
          <a:bodyPr/>
          <a:lstStyle>
            <a:lvl1pPr>
              <a:defRPr sz="900" b="0" kern="900" baseline="0">
                <a:solidFill>
                  <a:schemeClr val="tx2"/>
                </a:solidFill>
              </a:defRPr>
            </a:lvl1pPr>
          </a:lstStyle>
          <a:p>
            <a:pPr>
              <a:defRPr/>
            </a:pPr>
            <a:fld id="{993E3C95-DF85-475F-B515-04A815747F0D}" type="slidenum">
              <a:rPr lang="en-US" smtClean="0"/>
              <a:pPr>
                <a:defRPr/>
              </a:pPr>
              <a:t>‹#›</a:t>
            </a:fld>
            <a:endParaRPr lang="en-US" dirty="0"/>
          </a:p>
        </p:txBody>
      </p:sp>
    </p:spTree>
    <p:extLst>
      <p:ext uri="{BB962C8B-B14F-4D97-AF65-F5344CB8AC3E}">
        <p14:creationId xmlns:p14="http://schemas.microsoft.com/office/powerpoint/2010/main" val="186975039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9" descr="IHR_Logo_Whi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8077200" cy="762000"/>
          </a:xfr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600" y="2514600"/>
            <a:ext cx="3962400" cy="3733800"/>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2514600"/>
            <a:ext cx="3962400" cy="3733800"/>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noChangeArrowheads="1"/>
          </p:cNvSpPr>
          <p:nvPr>
            <p:ph type="sldNum" sz="quarter" idx="10"/>
          </p:nvPr>
        </p:nvSpPr>
        <p:spPr>
          <a:xfrm>
            <a:off x="7162800" y="6096000"/>
            <a:ext cx="1905000" cy="457200"/>
          </a:xfrm>
          <a:prstGeom prst="rect">
            <a:avLst/>
          </a:prstGeom>
        </p:spPr>
        <p:txBody>
          <a:bodyPr/>
          <a:lstStyle>
            <a:lvl1pPr>
              <a:defRPr sz="900" b="0" kern="900" baseline="0">
                <a:solidFill>
                  <a:schemeClr val="tx2"/>
                </a:solidFill>
              </a:defRPr>
            </a:lvl1pPr>
          </a:lstStyle>
          <a:p>
            <a:pPr>
              <a:defRPr/>
            </a:pPr>
            <a:fld id="{993E3C95-DF85-475F-B515-04A815747F0D}" type="slidenum">
              <a:rPr lang="en-US" smtClean="0"/>
              <a:pPr>
                <a:defRPr/>
              </a:pPr>
              <a:t>‹#›</a:t>
            </a:fld>
            <a:endParaRPr lang="en-US" dirty="0"/>
          </a:p>
        </p:txBody>
      </p:sp>
    </p:spTree>
    <p:extLst>
      <p:ext uri="{BB962C8B-B14F-4D97-AF65-F5344CB8AC3E}">
        <p14:creationId xmlns:p14="http://schemas.microsoft.com/office/powerpoint/2010/main" val="54206568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accent6"/>
        </a:solidFill>
        <a:effectLst/>
      </p:bgPr>
    </p:bg>
    <p:spTree>
      <p:nvGrpSpPr>
        <p:cNvPr id="1" name=""/>
        <p:cNvGrpSpPr/>
        <p:nvPr/>
      </p:nvGrpSpPr>
      <p:grpSpPr>
        <a:xfrm>
          <a:off x="0" y="0"/>
          <a:ext cx="0" cy="0"/>
          <a:chOff x="0" y="0"/>
          <a:chExt cx="0" cy="0"/>
        </a:xfrm>
      </p:grpSpPr>
      <p:sp>
        <p:nvSpPr>
          <p:cNvPr id="10" name="Rectangle 2"/>
          <p:cNvSpPr>
            <a:spLocks noGrp="1" noChangeArrowheads="1"/>
          </p:cNvSpPr>
          <p:nvPr>
            <p:ph type="title" hasCustomPrompt="1"/>
          </p:nvPr>
        </p:nvSpPr>
        <p:spPr bwMode="auto">
          <a:xfrm>
            <a:off x="914400" y="2667000"/>
            <a:ext cx="7315200" cy="57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baseline="0">
                <a:solidFill>
                  <a:schemeClr val="bg1"/>
                </a:solidFill>
              </a:defRPr>
            </a:lvl1pPr>
          </a:lstStyle>
          <a:p>
            <a:pPr lvl="0"/>
            <a:r>
              <a:rPr lang="en-US" altLang="en-US" dirty="0"/>
              <a:t>Insert section title here.</a:t>
            </a:r>
          </a:p>
        </p:txBody>
      </p:sp>
    </p:spTree>
    <p:extLst>
      <p:ext uri="{BB962C8B-B14F-4D97-AF65-F5344CB8AC3E}">
        <p14:creationId xmlns:p14="http://schemas.microsoft.com/office/powerpoint/2010/main" val="23353155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6"/>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0" y="1256298"/>
            <a:ext cx="2819400" cy="2418419"/>
          </a:xfrm>
          <a:prstGeom prst="rect">
            <a:avLst/>
          </a:prstGeom>
        </p:spPr>
      </p:pic>
      <p:sp>
        <p:nvSpPr>
          <p:cNvPr id="5" name="Rectangle 2"/>
          <p:cNvSpPr>
            <a:spLocks noGrp="1" noChangeArrowheads="1"/>
          </p:cNvSpPr>
          <p:nvPr>
            <p:ph type="title" hasCustomPrompt="1"/>
          </p:nvPr>
        </p:nvSpPr>
        <p:spPr bwMode="auto">
          <a:xfrm>
            <a:off x="914400" y="3923298"/>
            <a:ext cx="7315200" cy="57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baseline="0">
                <a:solidFill>
                  <a:schemeClr val="bg1"/>
                </a:solidFill>
              </a:defRPr>
            </a:lvl1pPr>
          </a:lstStyle>
          <a:p>
            <a:pPr lvl="0"/>
            <a:r>
              <a:rPr lang="en-US" altLang="en-US" dirty="0"/>
              <a:t>Insert closing statement here.</a:t>
            </a:r>
          </a:p>
        </p:txBody>
      </p:sp>
    </p:spTree>
    <p:extLst>
      <p:ext uri="{BB962C8B-B14F-4D97-AF65-F5344CB8AC3E}">
        <p14:creationId xmlns:p14="http://schemas.microsoft.com/office/powerpoint/2010/main" val="266468674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09600" y="1447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609600" y="22098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8"/>
          <p:cNvSpPr>
            <a:spLocks noChangeArrowheads="1"/>
          </p:cNvSpPr>
          <p:nvPr/>
        </p:nvSpPr>
        <p:spPr bwMode="auto">
          <a:xfrm>
            <a:off x="593725" y="1951038"/>
            <a:ext cx="21526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a:defRPr sz="2400">
                <a:solidFill>
                  <a:schemeClr val="tx1"/>
                </a:solidFill>
                <a:latin typeface="Times" pitchFamily="14" charset="0"/>
              </a:defRPr>
            </a:lvl5pPr>
            <a:lvl6pPr algn="ctr" eaLnBrk="0" fontAlgn="base" hangingPunct="0">
              <a:spcBef>
                <a:spcPct val="0"/>
              </a:spcBef>
              <a:spcAft>
                <a:spcPct val="0"/>
              </a:spcAft>
              <a:defRPr sz="2400">
                <a:solidFill>
                  <a:schemeClr val="tx1"/>
                </a:solidFill>
                <a:latin typeface="Times" pitchFamily="14" charset="0"/>
              </a:defRPr>
            </a:lvl6pPr>
            <a:lvl7pPr algn="ctr" eaLnBrk="0" fontAlgn="base" hangingPunct="0">
              <a:spcBef>
                <a:spcPct val="0"/>
              </a:spcBef>
              <a:spcAft>
                <a:spcPct val="0"/>
              </a:spcAft>
              <a:defRPr sz="2400">
                <a:solidFill>
                  <a:schemeClr val="tx1"/>
                </a:solidFill>
                <a:latin typeface="Times" pitchFamily="14" charset="0"/>
              </a:defRPr>
            </a:lvl7pPr>
            <a:lvl8pPr algn="ctr" eaLnBrk="0" fontAlgn="base" hangingPunct="0">
              <a:spcBef>
                <a:spcPct val="0"/>
              </a:spcBef>
              <a:spcAft>
                <a:spcPct val="0"/>
              </a:spcAft>
              <a:defRPr sz="2400">
                <a:solidFill>
                  <a:schemeClr val="tx1"/>
                </a:solidFill>
                <a:latin typeface="Times" pitchFamily="14" charset="0"/>
              </a:defRPr>
            </a:lvl8pPr>
            <a:lvl9pPr algn="ctr" eaLnBrk="0" fontAlgn="base" hangingPunct="0">
              <a:spcBef>
                <a:spcPct val="0"/>
              </a:spcBef>
              <a:spcAft>
                <a:spcPct val="0"/>
              </a:spcAft>
              <a:defRPr sz="2400">
                <a:solidFill>
                  <a:schemeClr val="tx1"/>
                </a:solidFill>
                <a:latin typeface="Times" pitchFamily="14" charset="0"/>
              </a:defRPr>
            </a:lvl9pPr>
          </a:lstStyle>
          <a:p>
            <a:pPr lvl="4" algn="l">
              <a:spcBef>
                <a:spcPct val="20000"/>
              </a:spcBef>
              <a:buFontTx/>
              <a:buChar char="»"/>
            </a:pPr>
            <a:endParaRPr lang="en-US" altLang="en-US" sz="2200"/>
          </a:p>
        </p:txBody>
      </p:sp>
      <p:sp>
        <p:nvSpPr>
          <p:cNvPr id="1031" name="Text Box 33"/>
          <p:cNvSpPr txBox="1">
            <a:spLocks noChangeArrowheads="1"/>
          </p:cNvSpPr>
          <p:nvPr/>
        </p:nvSpPr>
        <p:spPr bwMode="auto">
          <a:xfrm>
            <a:off x="4495800" y="471488"/>
            <a:ext cx="449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pPr algn="r">
              <a:spcBef>
                <a:spcPct val="50000"/>
              </a:spcBef>
              <a:defRPr/>
            </a:pPr>
            <a:r>
              <a:rPr lang="en-US" sz="1800">
                <a:solidFill>
                  <a:srgbClr val="FFFFFF"/>
                </a:solidFill>
                <a:latin typeface="Georgia" pitchFamily="18" charset="0"/>
              </a:rPr>
              <a:t>Presentation Title</a:t>
            </a:r>
          </a:p>
        </p:txBody>
      </p:sp>
      <p:sp>
        <p:nvSpPr>
          <p:cNvPr id="1032" name="Rectangle 7"/>
          <p:cNvSpPr>
            <a:spLocks noChangeArrowheads="1"/>
          </p:cNvSpPr>
          <p:nvPr/>
        </p:nvSpPr>
        <p:spPr bwMode="auto">
          <a:xfrm>
            <a:off x="0" y="0"/>
            <a:ext cx="9144000" cy="1143000"/>
          </a:xfrm>
          <a:prstGeom prst="rect">
            <a:avLst/>
          </a:prstGeom>
          <a:solidFill>
            <a:schemeClr val="accent6"/>
          </a:solidFill>
          <a:ln>
            <a:noFill/>
          </a:ln>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pic>
        <p:nvPicPr>
          <p:cNvPr id="1033" name="Picture 8" descr="IHR_Logo_White.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12088" y="0"/>
            <a:ext cx="1331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2"/>
          <p:cNvSpPr>
            <a:spLocks noChangeArrowheads="1"/>
          </p:cNvSpPr>
          <p:nvPr userDrawn="1"/>
        </p:nvSpPr>
        <p:spPr bwMode="auto">
          <a:xfrm rot="5400000">
            <a:off x="7273432" y="5901832"/>
            <a:ext cx="320074" cy="1592262"/>
          </a:xfrm>
          <a:prstGeom prst="rect">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035" name="Rectangle 13"/>
          <p:cNvSpPr>
            <a:spLocks noChangeArrowheads="1"/>
          </p:cNvSpPr>
          <p:nvPr userDrawn="1"/>
        </p:nvSpPr>
        <p:spPr bwMode="auto">
          <a:xfrm rot="5400000">
            <a:off x="4416720" y="4635801"/>
            <a:ext cx="320075" cy="4124325"/>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15" name="Rectangle 14"/>
          <p:cNvSpPr/>
          <p:nvPr userDrawn="1"/>
        </p:nvSpPr>
        <p:spPr bwMode="auto">
          <a:xfrm rot="5400000">
            <a:off x="8527557" y="6239971"/>
            <a:ext cx="320073" cy="915988"/>
          </a:xfrm>
          <a:prstGeom prst="rect">
            <a:avLst/>
          </a:prstGeom>
          <a:solidFill>
            <a:schemeClr val="accent5"/>
          </a:solidFill>
          <a:ln w="9525" cap="flat" cmpd="sng" algn="ctr">
            <a:noFill/>
            <a:prstDash val="solid"/>
            <a:round/>
            <a:headEnd type="none" w="med" len="med"/>
            <a:tailEnd type="none" w="med" len="med"/>
          </a:ln>
          <a:effectLst/>
        </p:spPr>
        <p:txBody>
          <a:bodyPr/>
          <a:lstStyle/>
          <a:p>
            <a:pPr>
              <a:defRPr/>
            </a:pPr>
            <a:endParaRPr lang="en-US"/>
          </a:p>
        </p:txBody>
      </p:sp>
      <p:sp>
        <p:nvSpPr>
          <p:cNvPr id="11" name="Rectangle 10"/>
          <p:cNvSpPr/>
          <p:nvPr userDrawn="1"/>
        </p:nvSpPr>
        <p:spPr bwMode="auto">
          <a:xfrm rot="16200000">
            <a:off x="1576688" y="5920088"/>
            <a:ext cx="320074" cy="1555750"/>
          </a:xfrm>
          <a:prstGeom prst="rect">
            <a:avLst/>
          </a:prstGeom>
          <a:solidFill>
            <a:schemeClr val="accent3"/>
          </a:solidFill>
          <a:ln w="9525" cap="flat" cmpd="sng" algn="ctr">
            <a:noFill/>
            <a:prstDash val="solid"/>
            <a:round/>
            <a:headEnd type="none" w="med" len="med"/>
            <a:tailEnd type="none" w="med" len="med"/>
          </a:ln>
          <a:effectLst/>
        </p:spPr>
        <p:txBody>
          <a:bodyPr/>
          <a:lstStyle/>
          <a:p>
            <a:pPr>
              <a:defRPr/>
            </a:pPr>
            <a:endParaRPr lang="en-US"/>
          </a:p>
        </p:txBody>
      </p:sp>
      <p:sp>
        <p:nvSpPr>
          <p:cNvPr id="1038" name="Rectangle 11"/>
          <p:cNvSpPr>
            <a:spLocks noChangeArrowheads="1"/>
          </p:cNvSpPr>
          <p:nvPr userDrawn="1"/>
        </p:nvSpPr>
        <p:spPr bwMode="auto">
          <a:xfrm rot="16200000">
            <a:off x="319438" y="6218538"/>
            <a:ext cx="320074" cy="958850"/>
          </a:xfrm>
          <a:prstGeom prst="rect">
            <a:avLst/>
          </a:prstGeom>
          <a:solidFill>
            <a:schemeClr val="accent4"/>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Times" pitchFamily="14" charset="0"/>
              </a:defRPr>
            </a:lvl1pPr>
            <a:lvl2pPr marL="742950" indent="-285750">
              <a:defRPr sz="2400">
                <a:solidFill>
                  <a:schemeClr val="tx1"/>
                </a:solidFill>
                <a:latin typeface="Times" pitchFamily="14" charset="0"/>
              </a:defRPr>
            </a:lvl2pPr>
            <a:lvl3pPr marL="1143000" indent="-228600">
              <a:defRPr sz="2400">
                <a:solidFill>
                  <a:schemeClr val="tx1"/>
                </a:solidFill>
                <a:latin typeface="Times" pitchFamily="14" charset="0"/>
              </a:defRPr>
            </a:lvl3pPr>
            <a:lvl4pPr marL="1600200" indent="-228600">
              <a:defRPr sz="2400">
                <a:solidFill>
                  <a:schemeClr val="tx1"/>
                </a:solidFill>
                <a:latin typeface="Times" pitchFamily="14" charset="0"/>
              </a:defRPr>
            </a:lvl4pPr>
            <a:lvl5pPr marL="2057400" indent="-228600">
              <a:defRPr sz="2400">
                <a:solidFill>
                  <a:schemeClr val="tx1"/>
                </a:solidFill>
                <a:latin typeface="Times" pitchFamily="14" charset="0"/>
              </a:defRPr>
            </a:lvl5pPr>
            <a:lvl6pPr marL="2514600" indent="-228600" algn="ctr" eaLnBrk="0" fontAlgn="base" hangingPunct="0">
              <a:spcBef>
                <a:spcPct val="0"/>
              </a:spcBef>
              <a:spcAft>
                <a:spcPct val="0"/>
              </a:spcAft>
              <a:defRPr sz="2400">
                <a:solidFill>
                  <a:schemeClr val="tx1"/>
                </a:solidFill>
                <a:latin typeface="Times" pitchFamily="14" charset="0"/>
              </a:defRPr>
            </a:lvl6pPr>
            <a:lvl7pPr marL="2971800" indent="-228600" algn="ctr" eaLnBrk="0" fontAlgn="base" hangingPunct="0">
              <a:spcBef>
                <a:spcPct val="0"/>
              </a:spcBef>
              <a:spcAft>
                <a:spcPct val="0"/>
              </a:spcAft>
              <a:defRPr sz="2400">
                <a:solidFill>
                  <a:schemeClr val="tx1"/>
                </a:solidFill>
                <a:latin typeface="Times" pitchFamily="14" charset="0"/>
              </a:defRPr>
            </a:lvl7pPr>
            <a:lvl8pPr marL="3429000" indent="-228600" algn="ctr" eaLnBrk="0" fontAlgn="base" hangingPunct="0">
              <a:spcBef>
                <a:spcPct val="0"/>
              </a:spcBef>
              <a:spcAft>
                <a:spcPct val="0"/>
              </a:spcAft>
              <a:defRPr sz="2400">
                <a:solidFill>
                  <a:schemeClr val="tx1"/>
                </a:solidFill>
                <a:latin typeface="Times" pitchFamily="14" charset="0"/>
              </a:defRPr>
            </a:lvl8pPr>
            <a:lvl9pPr marL="3886200" indent="-228600" algn="ctr" eaLnBrk="0" fontAlgn="base" hangingPunct="0">
              <a:spcBef>
                <a:spcPct val="0"/>
              </a:spcBef>
              <a:spcAft>
                <a:spcPct val="0"/>
              </a:spcAft>
              <a:defRPr sz="2400">
                <a:solidFill>
                  <a:schemeClr val="tx1"/>
                </a:solidFill>
                <a:latin typeface="Times" pitchFamily="14" charset="0"/>
              </a:defRPr>
            </a:lvl9pPr>
          </a:lstStyle>
          <a:p>
            <a:endParaRPr lang="en-US" altLang="en-US"/>
          </a:p>
        </p:txBody>
      </p:sp>
      <p:sp>
        <p:nvSpPr>
          <p:cNvPr id="3" name="Slide Number Placeholder 2"/>
          <p:cNvSpPr>
            <a:spLocks noGrp="1"/>
          </p:cNvSpPr>
          <p:nvPr>
            <p:ph type="sldNum" sz="quarter" idx="4"/>
          </p:nvPr>
        </p:nvSpPr>
        <p:spPr>
          <a:xfrm>
            <a:off x="6934200" y="6111875"/>
            <a:ext cx="2133600" cy="365125"/>
          </a:xfrm>
          <a:prstGeom prst="rect">
            <a:avLst/>
          </a:prstGeom>
        </p:spPr>
        <p:txBody>
          <a:bodyPr vert="horz" lIns="91440" tIns="45720" rIns="91440" bIns="45720" rtlCol="0" anchor="ctr"/>
          <a:lstStyle>
            <a:lvl1pPr algn="r">
              <a:defRPr sz="1200">
                <a:solidFill>
                  <a:schemeClr val="tx2"/>
                </a:solidFill>
                <a:latin typeface="+mn-lt"/>
              </a:defRPr>
            </a:lvl1pPr>
          </a:lstStyle>
          <a:p>
            <a:fld id="{377A3A7E-025C-40FC-AA93-4ADB5FE5C0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27" r:id="rId2"/>
    <p:sldLayoutId id="2147483828" r:id="rId3"/>
    <p:sldLayoutId id="2147483837" r:id="rId4"/>
    <p:sldLayoutId id="2147483831" r:id="rId5"/>
    <p:sldLayoutId id="2147483833" r:id="rId6"/>
    <p:sldLayoutId id="2147483835" r:id="rId7"/>
    <p:sldLayoutId id="2147483838" r:id="rId8"/>
  </p:sldLayoutIdLst>
  <mc:AlternateContent xmlns:mc="http://schemas.openxmlformats.org/markup-compatibility/2006">
    <mc:Choice xmlns:p14="http://schemas.microsoft.com/office/powerpoint/2010/main" Requires="p14">
      <p:transition p14:dur="300">
        <p:fade/>
      </p:transition>
    </mc:Choice>
    <mc:Fallback>
      <p:transition>
        <p:fade/>
      </p:transition>
    </mc:Fallback>
  </mc:AlternateContent>
  <p:hf hdr="0" ftr="0" dt="0"/>
  <p:txStyles>
    <p:titleStyle>
      <a:lvl1pPr algn="l" rtl="0" eaLnBrk="1" fontAlgn="base" hangingPunct="1">
        <a:lnSpc>
          <a:spcPct val="110000"/>
        </a:lnSpc>
        <a:spcBef>
          <a:spcPct val="0"/>
        </a:spcBef>
        <a:spcAft>
          <a:spcPct val="0"/>
        </a:spcAft>
        <a:defRPr sz="2800" b="1">
          <a:solidFill>
            <a:schemeClr val="tx2"/>
          </a:solidFill>
          <a:latin typeface="+mj-lt"/>
          <a:ea typeface="+mj-ea"/>
          <a:cs typeface="+mj-cs"/>
        </a:defRPr>
      </a:lvl1pPr>
      <a:lvl2pPr algn="l" rtl="0" eaLnBrk="1" fontAlgn="base" hangingPunct="1">
        <a:lnSpc>
          <a:spcPct val="110000"/>
        </a:lnSpc>
        <a:spcBef>
          <a:spcPct val="0"/>
        </a:spcBef>
        <a:spcAft>
          <a:spcPct val="0"/>
        </a:spcAft>
        <a:defRPr sz="2800" b="1">
          <a:solidFill>
            <a:schemeClr val="tx2"/>
          </a:solidFill>
          <a:latin typeface="Trebuchet MS" pitchFamily="34" charset="0"/>
        </a:defRPr>
      </a:lvl2pPr>
      <a:lvl3pPr algn="l" rtl="0" eaLnBrk="1" fontAlgn="base" hangingPunct="1">
        <a:lnSpc>
          <a:spcPct val="110000"/>
        </a:lnSpc>
        <a:spcBef>
          <a:spcPct val="0"/>
        </a:spcBef>
        <a:spcAft>
          <a:spcPct val="0"/>
        </a:spcAft>
        <a:defRPr sz="2800" b="1">
          <a:solidFill>
            <a:schemeClr val="tx2"/>
          </a:solidFill>
          <a:latin typeface="Trebuchet MS" pitchFamily="34" charset="0"/>
        </a:defRPr>
      </a:lvl3pPr>
      <a:lvl4pPr algn="l" rtl="0" eaLnBrk="1" fontAlgn="base" hangingPunct="1">
        <a:lnSpc>
          <a:spcPct val="110000"/>
        </a:lnSpc>
        <a:spcBef>
          <a:spcPct val="0"/>
        </a:spcBef>
        <a:spcAft>
          <a:spcPct val="0"/>
        </a:spcAft>
        <a:defRPr sz="2800" b="1">
          <a:solidFill>
            <a:schemeClr val="tx2"/>
          </a:solidFill>
          <a:latin typeface="Trebuchet MS" pitchFamily="34" charset="0"/>
        </a:defRPr>
      </a:lvl4pPr>
      <a:lvl5pPr algn="l" rtl="0" eaLnBrk="1" fontAlgn="base" hangingPunct="1">
        <a:lnSpc>
          <a:spcPct val="110000"/>
        </a:lnSpc>
        <a:spcBef>
          <a:spcPct val="0"/>
        </a:spcBef>
        <a:spcAft>
          <a:spcPct val="0"/>
        </a:spcAft>
        <a:defRPr sz="2800" b="1">
          <a:solidFill>
            <a:schemeClr val="tx2"/>
          </a:solidFill>
          <a:latin typeface="Trebuchet MS" pitchFamily="34" charset="0"/>
        </a:defRPr>
      </a:lvl5pPr>
      <a:lvl6pPr marL="457200" algn="l" rtl="0" eaLnBrk="1" fontAlgn="base" hangingPunct="1">
        <a:lnSpc>
          <a:spcPct val="110000"/>
        </a:lnSpc>
        <a:spcBef>
          <a:spcPct val="0"/>
        </a:spcBef>
        <a:spcAft>
          <a:spcPct val="0"/>
        </a:spcAft>
        <a:defRPr sz="2800" b="1">
          <a:solidFill>
            <a:srgbClr val="CC66FF"/>
          </a:solidFill>
          <a:latin typeface="Verdana" pitchFamily="14" charset="0"/>
        </a:defRPr>
      </a:lvl6pPr>
      <a:lvl7pPr marL="914400" algn="l" rtl="0" eaLnBrk="1" fontAlgn="base" hangingPunct="1">
        <a:lnSpc>
          <a:spcPct val="110000"/>
        </a:lnSpc>
        <a:spcBef>
          <a:spcPct val="0"/>
        </a:spcBef>
        <a:spcAft>
          <a:spcPct val="0"/>
        </a:spcAft>
        <a:defRPr sz="2800" b="1">
          <a:solidFill>
            <a:srgbClr val="CC66FF"/>
          </a:solidFill>
          <a:latin typeface="Verdana" pitchFamily="14" charset="0"/>
        </a:defRPr>
      </a:lvl7pPr>
      <a:lvl8pPr marL="1371600" algn="l" rtl="0" eaLnBrk="1" fontAlgn="base" hangingPunct="1">
        <a:lnSpc>
          <a:spcPct val="110000"/>
        </a:lnSpc>
        <a:spcBef>
          <a:spcPct val="0"/>
        </a:spcBef>
        <a:spcAft>
          <a:spcPct val="0"/>
        </a:spcAft>
        <a:defRPr sz="2800" b="1">
          <a:solidFill>
            <a:srgbClr val="CC66FF"/>
          </a:solidFill>
          <a:latin typeface="Verdana" pitchFamily="14" charset="0"/>
        </a:defRPr>
      </a:lvl8pPr>
      <a:lvl9pPr marL="1828800" algn="l" rtl="0" eaLnBrk="1" fontAlgn="base" hangingPunct="1">
        <a:lnSpc>
          <a:spcPct val="110000"/>
        </a:lnSpc>
        <a:spcBef>
          <a:spcPct val="0"/>
        </a:spcBef>
        <a:spcAft>
          <a:spcPct val="0"/>
        </a:spcAft>
        <a:defRPr sz="2800" b="1">
          <a:solidFill>
            <a:srgbClr val="CC66FF"/>
          </a:solidFill>
          <a:latin typeface="Verdana" pitchFamily="14" charset="0"/>
        </a:defRPr>
      </a:lvl9pPr>
    </p:titleStyle>
    <p:bodyStyle>
      <a:lvl1pPr marL="342900" indent="-342900" algn="l" rtl="0" eaLnBrk="1" fontAlgn="base" hangingPunct="1">
        <a:spcBef>
          <a:spcPts val="0"/>
        </a:spcBef>
        <a:spcAft>
          <a:spcPct val="0"/>
        </a:spcAft>
        <a:buClr>
          <a:schemeClr val="tx1"/>
        </a:buClr>
        <a:buFont typeface="Wingdings" pitchFamily="2" charset="2"/>
        <a:buChar char="§"/>
        <a:defRPr sz="2800">
          <a:solidFill>
            <a:schemeClr val="tx2"/>
          </a:solidFill>
          <a:latin typeface="+mn-lt"/>
          <a:ea typeface="+mn-ea"/>
          <a:cs typeface="+mn-cs"/>
        </a:defRPr>
      </a:lvl1pPr>
      <a:lvl2pPr marL="742950" indent="-285750" algn="l" rtl="0" eaLnBrk="1" fontAlgn="base" hangingPunct="1">
        <a:spcBef>
          <a:spcPts val="0"/>
        </a:spcBef>
        <a:spcAft>
          <a:spcPct val="0"/>
        </a:spcAft>
        <a:buClr>
          <a:schemeClr val="tx1"/>
        </a:buClr>
        <a:buFont typeface="Wingdings" pitchFamily="2" charset="2"/>
        <a:buChar char="§"/>
        <a:defRPr sz="2400">
          <a:solidFill>
            <a:schemeClr val="tx2"/>
          </a:solidFill>
          <a:latin typeface="+mn-lt"/>
        </a:defRPr>
      </a:lvl2pPr>
      <a:lvl3pPr marL="1143000" indent="-228600" algn="l" rtl="0" eaLnBrk="1" fontAlgn="base" hangingPunct="1">
        <a:spcBef>
          <a:spcPts val="0"/>
        </a:spcBef>
        <a:spcAft>
          <a:spcPct val="0"/>
        </a:spcAft>
        <a:buClr>
          <a:schemeClr val="tx1"/>
        </a:buClr>
        <a:buFont typeface="Wingdings" pitchFamily="2" charset="2"/>
        <a:buChar char="§"/>
        <a:defRPr sz="2400" i="1">
          <a:solidFill>
            <a:schemeClr val="tx2"/>
          </a:solidFill>
          <a:latin typeface="+mn-lt"/>
        </a:defRPr>
      </a:lvl3pPr>
      <a:lvl4pPr marL="1600200" indent="-228600" algn="l" rtl="0" eaLnBrk="1" fontAlgn="base" hangingPunct="1">
        <a:spcBef>
          <a:spcPts val="0"/>
        </a:spcBef>
        <a:spcAft>
          <a:spcPct val="0"/>
        </a:spcAft>
        <a:buClr>
          <a:schemeClr val="tx1"/>
        </a:buClr>
        <a:buFont typeface="Wingdings" pitchFamily="2" charset="2"/>
        <a:buChar char="§"/>
        <a:defRPr sz="2000">
          <a:solidFill>
            <a:schemeClr val="tx2"/>
          </a:solidFill>
          <a:latin typeface="+mn-lt"/>
        </a:defRPr>
      </a:lvl4pPr>
      <a:lvl5pPr marL="2057400" indent="-228600" algn="l" rtl="0" eaLnBrk="1" fontAlgn="base" hangingPunct="1">
        <a:spcBef>
          <a:spcPts val="0"/>
        </a:spcBef>
        <a:spcAft>
          <a:spcPct val="0"/>
        </a:spcAft>
        <a:buClr>
          <a:schemeClr val="tx1"/>
        </a:buClr>
        <a:buFont typeface="Wingdings" pitchFamily="2" charset="2"/>
        <a:buChar char="§"/>
        <a:defRPr sz="2000" i="1">
          <a:solidFill>
            <a:schemeClr val="tx2"/>
          </a:solidFill>
          <a:latin typeface="+mn-lt"/>
        </a:defRPr>
      </a:lvl5pPr>
      <a:lvl6pPr marL="2514600" indent="-228600" algn="l" rtl="0" eaLnBrk="1" fontAlgn="base" hangingPunct="1">
        <a:spcBef>
          <a:spcPct val="20000"/>
        </a:spcBef>
        <a:spcAft>
          <a:spcPct val="0"/>
        </a:spcAft>
        <a:buChar char="»"/>
        <a:defRPr sz="2000" i="1">
          <a:solidFill>
            <a:schemeClr val="tx1"/>
          </a:solidFill>
          <a:latin typeface="+mj-lt"/>
        </a:defRPr>
      </a:lvl6pPr>
      <a:lvl7pPr marL="2971800" indent="-228600" algn="l" rtl="0" eaLnBrk="1" fontAlgn="base" hangingPunct="1">
        <a:spcBef>
          <a:spcPct val="20000"/>
        </a:spcBef>
        <a:spcAft>
          <a:spcPct val="0"/>
        </a:spcAft>
        <a:buChar char="»"/>
        <a:defRPr sz="2000" i="1">
          <a:solidFill>
            <a:schemeClr val="tx1"/>
          </a:solidFill>
          <a:latin typeface="+mj-lt"/>
        </a:defRPr>
      </a:lvl7pPr>
      <a:lvl8pPr marL="3429000" indent="-228600" algn="l" rtl="0" eaLnBrk="1" fontAlgn="base" hangingPunct="1">
        <a:spcBef>
          <a:spcPct val="20000"/>
        </a:spcBef>
        <a:spcAft>
          <a:spcPct val="0"/>
        </a:spcAft>
        <a:buChar char="»"/>
        <a:defRPr sz="2000" i="1">
          <a:solidFill>
            <a:schemeClr val="tx1"/>
          </a:solidFill>
          <a:latin typeface="+mj-lt"/>
        </a:defRPr>
      </a:lvl8pPr>
      <a:lvl9pPr marL="3886200" indent="-228600" algn="l" rtl="0" eaLnBrk="1" fontAlgn="base" hangingPunct="1">
        <a:spcBef>
          <a:spcPct val="20000"/>
        </a:spcBef>
        <a:spcAft>
          <a:spcPct val="0"/>
        </a:spcAft>
        <a:buChar char="»"/>
        <a:defRPr sz="2000" i="1">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image" Target="../media/image13.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12.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notesSlide" Target="../notesSlides/notesSlide9.xml"/><Relationship Id="rId5" Type="http://schemas.openxmlformats.org/officeDocument/2006/relationships/tags" Target="../tags/tag59.xml"/><Relationship Id="rId10" Type="http://schemas.openxmlformats.org/officeDocument/2006/relationships/slideLayout" Target="../slideLayouts/slideLayout5.xml"/><Relationship Id="rId4" Type="http://schemas.openxmlformats.org/officeDocument/2006/relationships/tags" Target="../tags/tag58.xml"/><Relationship Id="rId9" Type="http://schemas.openxmlformats.org/officeDocument/2006/relationships/tags" Target="../tags/tag63.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6.xml"/><Relationship Id="rId7" Type="http://schemas.openxmlformats.org/officeDocument/2006/relationships/notesSlide" Target="../notesSlides/notesSlide1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5.xml"/><Relationship Id="rId5" Type="http://schemas.openxmlformats.org/officeDocument/2006/relationships/tags" Target="../tags/tag68.xml"/><Relationship Id="rId4" Type="http://schemas.openxmlformats.org/officeDocument/2006/relationships/tags" Target="../tags/tag67.xml"/></Relationships>
</file>

<file path=ppt/slides/_rels/slide12.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15.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14.png"/><Relationship Id="rId5" Type="http://schemas.openxmlformats.org/officeDocument/2006/relationships/tags" Target="../tags/tag73.xml"/><Relationship Id="rId10" Type="http://schemas.openxmlformats.org/officeDocument/2006/relationships/notesSlide" Target="../notesSlides/notesSlide11.xml"/><Relationship Id="rId4" Type="http://schemas.openxmlformats.org/officeDocument/2006/relationships/tags" Target="../tags/tag72.xml"/><Relationship Id="rId9"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slideLayout" Target="../slideLayouts/slideLayout5.xml"/><Relationship Id="rId18" Type="http://schemas.openxmlformats.org/officeDocument/2006/relationships/image" Target="../media/image19.png"/><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image" Target="../media/image18.png"/><Relationship Id="rId2" Type="http://schemas.openxmlformats.org/officeDocument/2006/relationships/tags" Target="../tags/tag78.xml"/><Relationship Id="rId16" Type="http://schemas.openxmlformats.org/officeDocument/2006/relationships/image" Target="../media/image17.pn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image" Target="../media/image16.jpeg"/><Relationship Id="rId10" Type="http://schemas.openxmlformats.org/officeDocument/2006/relationships/tags" Target="../tags/tag86.xml"/><Relationship Id="rId19" Type="http://schemas.openxmlformats.org/officeDocument/2006/relationships/image" Target="../media/image20.png"/><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image" Target="../media/image21.jpe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notesSlide" Target="../notesSlides/notesSlide13.xml"/><Relationship Id="rId5" Type="http://schemas.openxmlformats.org/officeDocument/2006/relationships/tags" Target="../tags/tag93.xml"/><Relationship Id="rId10" Type="http://schemas.openxmlformats.org/officeDocument/2006/relationships/slideLayout" Target="../slideLayouts/slideLayout5.xml"/><Relationship Id="rId4" Type="http://schemas.openxmlformats.org/officeDocument/2006/relationships/tags" Target="../tags/tag92.xml"/><Relationship Id="rId9" Type="http://schemas.openxmlformats.org/officeDocument/2006/relationships/tags" Target="../tags/tag97.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100.xml"/><Relationship Id="rId7" Type="http://schemas.openxmlformats.org/officeDocument/2006/relationships/notesSlide" Target="../notesSlides/notesSlide1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5.xml"/><Relationship Id="rId5" Type="http://schemas.openxmlformats.org/officeDocument/2006/relationships/tags" Target="../tags/tag102.xml"/><Relationship Id="rId4" Type="http://schemas.openxmlformats.org/officeDocument/2006/relationships/tags" Target="../tags/tag101.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105.xml"/><Relationship Id="rId7" Type="http://schemas.openxmlformats.org/officeDocument/2006/relationships/notesSlide" Target="../notesSlides/notesSlide1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5.xml"/><Relationship Id="rId5" Type="http://schemas.openxmlformats.org/officeDocument/2006/relationships/tags" Target="../tags/tag107.xml"/><Relationship Id="rId4" Type="http://schemas.openxmlformats.org/officeDocument/2006/relationships/tags" Target="../tags/tag106.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10.xml"/><Relationship Id="rId7" Type="http://schemas.openxmlformats.org/officeDocument/2006/relationships/notesSlide" Target="../notesSlides/notesSlide16.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5.xml"/><Relationship Id="rId5" Type="http://schemas.openxmlformats.org/officeDocument/2006/relationships/tags" Target="../tags/tag112.xml"/><Relationship Id="rId4" Type="http://schemas.openxmlformats.org/officeDocument/2006/relationships/tags" Target="../tags/tag111.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tags" Target="../tags/tag115.xml"/><Relationship Id="rId7" Type="http://schemas.openxmlformats.org/officeDocument/2006/relationships/notesSlide" Target="../notesSlides/notesSlide17.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5.xml"/><Relationship Id="rId5" Type="http://schemas.openxmlformats.org/officeDocument/2006/relationships/tags" Target="../tags/tag117.xml"/><Relationship Id="rId4" Type="http://schemas.openxmlformats.org/officeDocument/2006/relationships/tags" Target="../tags/tag116.xml"/></Relationships>
</file>

<file path=ppt/slides/_rels/slide19.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slideLayout" Target="../slideLayouts/slideLayout5.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17" Type="http://schemas.microsoft.com/office/2007/relationships/hdphoto" Target="../media/hdphoto1.wdp"/><Relationship Id="rId2" Type="http://schemas.openxmlformats.org/officeDocument/2006/relationships/tags" Target="../tags/tag119.xml"/><Relationship Id="rId16" Type="http://schemas.openxmlformats.org/officeDocument/2006/relationships/image" Target="../media/image27.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image" Target="../media/image26.png"/><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28.jpg"/><Relationship Id="rId5" Type="http://schemas.openxmlformats.org/officeDocument/2006/relationships/notesSlide" Target="../notesSlides/notesSlide19.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29.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20.xml"/><Relationship Id="rId5" Type="http://schemas.openxmlformats.org/officeDocument/2006/relationships/slideLayout" Target="../slideLayouts/slideLayout5.xml"/><Relationship Id="rId4" Type="http://schemas.openxmlformats.org/officeDocument/2006/relationships/tags" Target="../tags/tag136.xml"/></Relationships>
</file>

<file path=ppt/slides/_rels/slide22.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notesSlide" Target="../notesSlides/notesSlide21.xml"/><Relationship Id="rId5" Type="http://schemas.openxmlformats.org/officeDocument/2006/relationships/tags" Target="../tags/tag141.xml"/><Relationship Id="rId10" Type="http://schemas.openxmlformats.org/officeDocument/2006/relationships/slideLayout" Target="../slideLayouts/slideLayout5.xml"/><Relationship Id="rId4" Type="http://schemas.openxmlformats.org/officeDocument/2006/relationships/tags" Target="../tags/tag140.xml"/><Relationship Id="rId9" Type="http://schemas.openxmlformats.org/officeDocument/2006/relationships/tags" Target="../tags/tag145.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48.xml"/><Relationship Id="rId7" Type="http://schemas.openxmlformats.org/officeDocument/2006/relationships/slideLayout" Target="../slideLayouts/slideLayout5.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9"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notesSlide" Target="../notesSlides/notesSlide23.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5.xml"/><Relationship Id="rId5" Type="http://schemas.openxmlformats.org/officeDocument/2006/relationships/tags" Target="../tags/tag156.xml"/><Relationship Id="rId4" Type="http://schemas.openxmlformats.org/officeDocument/2006/relationships/tags" Target="../tags/tag155.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59.xml"/><Relationship Id="rId7" Type="http://schemas.openxmlformats.org/officeDocument/2006/relationships/slideLayout" Target="../slideLayouts/slideLayout5.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image" Target="../media/image31.jpe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65.xml"/><Relationship Id="rId7" Type="http://schemas.openxmlformats.org/officeDocument/2006/relationships/slideLayout" Target="../slideLayouts/slideLayout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tags" Target="../tags/tag171.xml"/><Relationship Id="rId7" Type="http://schemas.openxmlformats.org/officeDocument/2006/relationships/image" Target="../media/image32.jpe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notesSlide" Target="../notesSlides/notesSlide26.xml"/><Relationship Id="rId5" Type="http://schemas.openxmlformats.org/officeDocument/2006/relationships/slideLayout" Target="../slideLayouts/slideLayout5.xml"/><Relationship Id="rId4" Type="http://schemas.openxmlformats.org/officeDocument/2006/relationships/tags" Target="../tags/tag172.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75.xml"/><Relationship Id="rId7" Type="http://schemas.openxmlformats.org/officeDocument/2006/relationships/notesSlide" Target="../notesSlides/notesSlide27.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6.xml"/><Relationship Id="rId5" Type="http://schemas.openxmlformats.org/officeDocument/2006/relationships/tags" Target="../tags/tag177.xml"/><Relationship Id="rId4" Type="http://schemas.openxmlformats.org/officeDocument/2006/relationships/tags" Target="../tags/tag176.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180.xml"/><Relationship Id="rId7" Type="http://schemas.openxmlformats.org/officeDocument/2006/relationships/notesSlide" Target="../notesSlides/notesSlide28.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5.xml"/><Relationship Id="rId5" Type="http://schemas.openxmlformats.org/officeDocument/2006/relationships/tags" Target="../tags/tag182.xml"/><Relationship Id="rId4" Type="http://schemas.openxmlformats.org/officeDocument/2006/relationships/tags" Target="../tags/tag181.xml"/></Relationships>
</file>

<file path=ppt/slides/_rels/slide3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185.xml"/><Relationship Id="rId7" Type="http://schemas.openxmlformats.org/officeDocument/2006/relationships/notesSlide" Target="../notesSlides/notesSlide2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5.xml"/><Relationship Id="rId5" Type="http://schemas.openxmlformats.org/officeDocument/2006/relationships/tags" Target="../tags/tag187.xml"/><Relationship Id="rId4" Type="http://schemas.openxmlformats.org/officeDocument/2006/relationships/tags" Target="../tags/tag186.xml"/></Relationships>
</file>

<file path=ppt/slides/_rels/slide32.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tags" Target="../tags/tag190.xml"/><Relationship Id="rId7" Type="http://schemas.openxmlformats.org/officeDocument/2006/relationships/notesSlide" Target="../notesSlides/notesSlide3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5.xml"/><Relationship Id="rId5" Type="http://schemas.openxmlformats.org/officeDocument/2006/relationships/tags" Target="../tags/tag192.xml"/><Relationship Id="rId4" Type="http://schemas.openxmlformats.org/officeDocument/2006/relationships/tags" Target="../tags/tag191.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195.xml"/><Relationship Id="rId7" Type="http://schemas.openxmlformats.org/officeDocument/2006/relationships/slideLayout" Target="../slideLayouts/slideLayout6.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tags" Target="../tags/tag201.xml"/><Relationship Id="rId7" Type="http://schemas.openxmlformats.org/officeDocument/2006/relationships/notesSlide" Target="../notesSlides/notesSlide32.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slideLayout" Target="../slideLayouts/slideLayout5.xml"/><Relationship Id="rId5" Type="http://schemas.openxmlformats.org/officeDocument/2006/relationships/tags" Target="../tags/tag203.xml"/><Relationship Id="rId4" Type="http://schemas.openxmlformats.org/officeDocument/2006/relationships/tags" Target="../tags/tag202.xml"/></Relationships>
</file>

<file path=ppt/slides/_rels/slide36.xml.rels><?xml version="1.0" encoding="UTF-8" standalone="yes"?>
<Relationships xmlns="http://schemas.openxmlformats.org/package/2006/relationships"><Relationship Id="rId3" Type="http://schemas.openxmlformats.org/officeDocument/2006/relationships/tags" Target="../tags/tag206.xml"/><Relationship Id="rId7" Type="http://schemas.openxmlformats.org/officeDocument/2006/relationships/notesSlide" Target="../notesSlides/notesSlide33.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slideLayout" Target="../slideLayouts/slideLayout5.xml"/><Relationship Id="rId5" Type="http://schemas.openxmlformats.org/officeDocument/2006/relationships/tags" Target="../tags/tag208.xml"/><Relationship Id="rId4" Type="http://schemas.openxmlformats.org/officeDocument/2006/relationships/tags" Target="../tags/tag207.xml"/></Relationships>
</file>

<file path=ppt/slides/_rels/slide37.xml.rels><?xml version="1.0" encoding="UTF-8" standalone="yes"?>
<Relationships xmlns="http://schemas.openxmlformats.org/package/2006/relationships"><Relationship Id="rId3" Type="http://schemas.openxmlformats.org/officeDocument/2006/relationships/tags" Target="../tags/tag211.xml"/><Relationship Id="rId7" Type="http://schemas.openxmlformats.org/officeDocument/2006/relationships/notesSlide" Target="../notesSlides/notesSlide34.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slideLayout" Target="../slideLayouts/slideLayout5.xml"/><Relationship Id="rId5" Type="http://schemas.openxmlformats.org/officeDocument/2006/relationships/tags" Target="../tags/tag213.xml"/><Relationship Id="rId4" Type="http://schemas.openxmlformats.org/officeDocument/2006/relationships/tags" Target="../tags/tag212.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216.xml"/><Relationship Id="rId7" Type="http://schemas.openxmlformats.org/officeDocument/2006/relationships/slideLayout" Target="../slideLayouts/slideLayout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9"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notesSlide" Target="../notesSlides/notesSlide36.xml"/><Relationship Id="rId5" Type="http://schemas.openxmlformats.org/officeDocument/2006/relationships/slideLayout" Target="../slideLayouts/slideLayout5.xml"/><Relationship Id="rId4" Type="http://schemas.openxmlformats.org/officeDocument/2006/relationships/tags" Target="../tags/tag223.xml"/></Relationships>
</file>

<file path=ppt/slides/_rels/slide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6" Type="http://schemas.openxmlformats.org/officeDocument/2006/relationships/notesSlide" Target="../notesSlides/notesSlide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slideLayout" Target="../slideLayouts/slideLayout5.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4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226.xml"/><Relationship Id="rId7" Type="http://schemas.openxmlformats.org/officeDocument/2006/relationships/image" Target="../media/image41.jpe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40.jpeg"/><Relationship Id="rId5" Type="http://schemas.openxmlformats.org/officeDocument/2006/relationships/notesSlide" Target="../notesSlides/notesSlide37.xml"/><Relationship Id="rId4"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43.jp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notesSlide" Target="../notesSlides/notesSlide38.xml"/><Relationship Id="rId5" Type="http://schemas.openxmlformats.org/officeDocument/2006/relationships/slideLayout" Target="../slideLayouts/slideLayout5.xml"/><Relationship Id="rId4" Type="http://schemas.openxmlformats.org/officeDocument/2006/relationships/tags" Target="../tags/tag230.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5.xml"/><Relationship Id="rId1" Type="http://schemas.openxmlformats.org/officeDocument/2006/relationships/video" Target="https://www.youtube.com/embed/ok55h2jIOdY?feature=oembed"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1.xml"/><Relationship Id="rId7" Type="http://schemas.openxmlformats.org/officeDocument/2006/relationships/image" Target="../media/image4.jp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5.xml"/><Relationship Id="rId5" Type="http://schemas.openxmlformats.org/officeDocument/2006/relationships/slideLayout" Target="../slideLayouts/slideLayout5.xml"/><Relationship Id="rId10" Type="http://schemas.openxmlformats.org/officeDocument/2006/relationships/image" Target="../media/image7.svg"/><Relationship Id="rId4" Type="http://schemas.openxmlformats.org/officeDocument/2006/relationships/tags" Target="../tags/tag22.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9.jpe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8.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notesSlide" Target="../notesSlides/notesSlide6.xml"/><Relationship Id="rId5" Type="http://schemas.openxmlformats.org/officeDocument/2006/relationships/tags" Target="../tags/tag27.xml"/><Relationship Id="rId10" Type="http://schemas.openxmlformats.org/officeDocument/2006/relationships/slideLayout" Target="../slideLayouts/slideLayout5.xml"/><Relationship Id="rId4" Type="http://schemas.openxmlformats.org/officeDocument/2006/relationships/tags" Target="../tags/tag26.xml"/><Relationship Id="rId9" Type="http://schemas.openxmlformats.org/officeDocument/2006/relationships/tags" Target="../tags/tag31.xml"/></Relationships>
</file>

<file path=ppt/slides/_rels/slide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slideLayout" Target="../slideLayouts/slideLayout5.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 Type="http://schemas.openxmlformats.org/officeDocument/2006/relationships/tags" Target="../tags/tag33.xml"/><Relationship Id="rId16" Type="http://schemas.openxmlformats.org/officeDocument/2006/relationships/tags" Target="../tags/tag47.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tags" Target="../tags/tag46.xml"/><Relationship Id="rId10" Type="http://schemas.openxmlformats.org/officeDocument/2006/relationships/tags" Target="../tags/tag41.xml"/><Relationship Id="rId19" Type="http://schemas.openxmlformats.org/officeDocument/2006/relationships/notesSlide" Target="../notesSlides/notesSlide7.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51.xml"/><Relationship Id="rId7" Type="http://schemas.openxmlformats.org/officeDocument/2006/relationships/slideLayout" Target="../slideLayouts/slideLayout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vidstanley\AppData\Local\Microsoft\Windows\Temporary Internet Files\Content.IE5\OJ1S9ACO\Funnel[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9114309">
            <a:off x="6932186" y="3397598"/>
            <a:ext cx="1447800" cy="123236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3072785"/>
            <a:ext cx="5334000" cy="308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605952" y="1463731"/>
            <a:ext cx="8077200" cy="762000"/>
          </a:xfrm>
        </p:spPr>
        <p:txBody>
          <a:bodyPr/>
          <a:lstStyle/>
          <a:p>
            <a:r>
              <a:rPr lang="en-US" dirty="0"/>
              <a:t>Nature or Nurture?</a:t>
            </a:r>
          </a:p>
        </p:txBody>
      </p:sp>
      <p:sp>
        <p:nvSpPr>
          <p:cNvPr id="4" name="Slide Number Placeholder 3"/>
          <p:cNvSpPr>
            <a:spLocks noGrp="1"/>
          </p:cNvSpPr>
          <p:nvPr>
            <p:ph type="sldNum" sz="quarter" idx="10"/>
            <p:custDataLst>
              <p:tags r:id="rId3"/>
            </p:custDataLst>
          </p:nvPr>
        </p:nvSpPr>
        <p:spPr>
          <a:xfrm>
            <a:off x="7086600" y="6477000"/>
            <a:ext cx="1905000" cy="457200"/>
          </a:xfrm>
        </p:spPr>
        <p:txBody>
          <a:bodyPr/>
          <a:lstStyle/>
          <a:p>
            <a:pPr>
              <a:defRPr/>
            </a:pPr>
            <a:fld id="{993E3C95-DF85-475F-B515-04A815747F0D}" type="slidenum">
              <a:rPr lang="en-US" smtClean="0"/>
              <a:pPr>
                <a:defRPr/>
              </a:pPr>
              <a:t>10</a:t>
            </a:fld>
            <a:endParaRPr lang="en-US" dirty="0"/>
          </a:p>
        </p:txBody>
      </p:sp>
      <p:sp>
        <p:nvSpPr>
          <p:cNvPr id="6" name="Oval Callout 5"/>
          <p:cNvSpPr/>
          <p:nvPr>
            <p:custDataLst>
              <p:tags r:id="rId4"/>
            </p:custDataLst>
          </p:nvPr>
        </p:nvSpPr>
        <p:spPr bwMode="auto">
          <a:xfrm>
            <a:off x="1904999" y="2043673"/>
            <a:ext cx="2828925" cy="1066800"/>
          </a:xfrm>
          <a:prstGeom prst="wedgeEllipseCallout">
            <a:avLst>
              <a:gd name="adj1" fmla="val -13615"/>
              <a:gd name="adj2" fmla="val 97516"/>
            </a:avLst>
          </a:prstGeom>
          <a:no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lumMod val="10000"/>
                  </a:schemeClr>
                </a:solidFill>
                <a:effectLst/>
                <a:latin typeface="+mn-lt"/>
              </a:rPr>
              <a:t>“Don’t be a</a:t>
            </a:r>
            <a:r>
              <a:rPr lang="en-US" b="1" dirty="0">
                <a:solidFill>
                  <a:schemeClr val="bg1">
                    <a:lumMod val="10000"/>
                  </a:schemeClr>
                </a:solidFill>
                <a:latin typeface="+mn-lt"/>
              </a:rPr>
              <a:t> </a:t>
            </a:r>
            <a:r>
              <a:rPr kumimoji="0" lang="en-US" sz="2400" b="1" i="0" u="none" strike="noStrike" cap="none" normalizeH="0" dirty="0">
                <a:ln>
                  <a:noFill/>
                </a:ln>
                <a:solidFill>
                  <a:schemeClr val="bg1">
                    <a:lumMod val="10000"/>
                  </a:schemeClr>
                </a:solidFill>
                <a:effectLst/>
                <a:latin typeface="+mn-lt"/>
              </a:rPr>
              <a:t>sissy!”</a:t>
            </a:r>
            <a:endParaRPr kumimoji="0" lang="en-US" sz="2400" b="1" i="0" u="none" strike="noStrike" cap="none" normalizeH="0" baseline="0" dirty="0">
              <a:ln>
                <a:noFill/>
              </a:ln>
              <a:solidFill>
                <a:schemeClr val="bg1">
                  <a:lumMod val="10000"/>
                </a:schemeClr>
              </a:solidFill>
              <a:effectLst/>
              <a:latin typeface="+mn-lt"/>
            </a:endParaRPr>
          </a:p>
        </p:txBody>
      </p:sp>
      <p:sp>
        <p:nvSpPr>
          <p:cNvPr id="8" name="Oval Callout 7"/>
          <p:cNvSpPr/>
          <p:nvPr>
            <p:custDataLst>
              <p:tags r:id="rId5"/>
            </p:custDataLst>
          </p:nvPr>
        </p:nvSpPr>
        <p:spPr bwMode="auto">
          <a:xfrm>
            <a:off x="3238500" y="3110473"/>
            <a:ext cx="2552700" cy="1066800"/>
          </a:xfrm>
          <a:prstGeom prst="wedgeEllipseCallout">
            <a:avLst>
              <a:gd name="adj1" fmla="val -26665"/>
              <a:gd name="adj2" fmla="val 90220"/>
            </a:avLst>
          </a:prstGeom>
          <a:no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lumMod val="10000"/>
                  </a:schemeClr>
                </a:solidFill>
                <a:effectLst/>
                <a:latin typeface="+mn-lt"/>
              </a:rPr>
              <a:t>“Boys</a:t>
            </a:r>
            <a:r>
              <a:rPr kumimoji="0" lang="en-US" sz="2400" b="1" i="0" u="none" strike="noStrike" cap="none" normalizeH="0" dirty="0">
                <a:ln>
                  <a:noFill/>
                </a:ln>
                <a:solidFill>
                  <a:schemeClr val="bg1">
                    <a:lumMod val="10000"/>
                  </a:schemeClr>
                </a:solidFill>
                <a:effectLst/>
                <a:latin typeface="+mn-lt"/>
              </a:rPr>
              <a:t> don’t cry!”</a:t>
            </a:r>
            <a:endParaRPr kumimoji="0" lang="en-US" sz="2400" b="1" i="0" u="none" strike="noStrike" cap="none" normalizeH="0" baseline="0" dirty="0">
              <a:ln>
                <a:noFill/>
              </a:ln>
              <a:solidFill>
                <a:schemeClr val="bg1">
                  <a:lumMod val="10000"/>
                </a:schemeClr>
              </a:solidFill>
              <a:effectLst/>
              <a:latin typeface="+mn-lt"/>
            </a:endParaRPr>
          </a:p>
        </p:txBody>
      </p:sp>
      <p:sp>
        <p:nvSpPr>
          <p:cNvPr id="3" name="Line Callout 1 2"/>
          <p:cNvSpPr/>
          <p:nvPr>
            <p:custDataLst>
              <p:tags r:id="rId6"/>
            </p:custDataLst>
          </p:nvPr>
        </p:nvSpPr>
        <p:spPr bwMode="auto">
          <a:xfrm>
            <a:off x="6373538" y="1787617"/>
            <a:ext cx="2057400" cy="1694107"/>
          </a:xfrm>
          <a:prstGeom prst="borderCallout1">
            <a:avLst>
              <a:gd name="adj1" fmla="val 106780"/>
              <a:gd name="adj2" fmla="val 7312"/>
              <a:gd name="adj3" fmla="val 177536"/>
              <a:gd name="adj4" fmla="val -8109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rPr>
              <a:t>Weak</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mn-lt"/>
              </a:rPr>
              <a:t>Vulnerable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mn-lt"/>
              </a:rPr>
              <a:t>Fear</a:t>
            </a:r>
          </a:p>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mn-lt"/>
              </a:rPr>
              <a:t>Despair</a:t>
            </a:r>
            <a:endParaRPr kumimoji="0" lang="en-US" sz="2400" b="0" i="0" u="none" strike="noStrike" cap="none" normalizeH="0" baseline="0" dirty="0">
              <a:ln>
                <a:noFill/>
              </a:ln>
              <a:solidFill>
                <a:schemeClr val="bg1"/>
              </a:solidFill>
              <a:effectLst/>
              <a:latin typeface="+mn-lt"/>
            </a:endParaRPr>
          </a:p>
        </p:txBody>
      </p:sp>
      <p:sp>
        <p:nvSpPr>
          <p:cNvPr id="7" name="Explosion 1 6"/>
          <p:cNvSpPr/>
          <p:nvPr>
            <p:custDataLst>
              <p:tags r:id="rId7"/>
            </p:custDataLst>
          </p:nvPr>
        </p:nvSpPr>
        <p:spPr bwMode="auto">
          <a:xfrm>
            <a:off x="6542204" y="4762048"/>
            <a:ext cx="2088688" cy="1541707"/>
          </a:xfrm>
          <a:prstGeom prst="irregularSeal1">
            <a:avLst/>
          </a:prstGeom>
          <a:no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C00000"/>
                </a:solidFill>
                <a:effectLst/>
                <a:latin typeface="+mn-lt"/>
              </a:rPr>
              <a:t>Anger</a:t>
            </a:r>
          </a:p>
        </p:txBody>
      </p:sp>
      <p:sp>
        <p:nvSpPr>
          <p:cNvPr id="9" name="TextBox 8"/>
          <p:cNvSpPr txBox="1"/>
          <p:nvPr>
            <p:custDataLst>
              <p:tags r:id="rId8"/>
            </p:custDataLst>
          </p:nvPr>
        </p:nvSpPr>
        <p:spPr>
          <a:xfrm>
            <a:off x="5793985" y="4177273"/>
            <a:ext cx="1447800" cy="584775"/>
          </a:xfrm>
          <a:prstGeom prst="rect">
            <a:avLst/>
          </a:prstGeom>
          <a:solidFill>
            <a:schemeClr val="accent3"/>
          </a:solidFill>
        </p:spPr>
        <p:txBody>
          <a:bodyPr wrap="square" rtlCol="0">
            <a:spAutoFit/>
          </a:bodyPr>
          <a:lstStyle/>
          <a:p>
            <a:pPr algn="l"/>
            <a:r>
              <a:rPr lang="en-US" sz="3200" dirty="0">
                <a:solidFill>
                  <a:schemeClr val="bg1">
                    <a:lumMod val="10000"/>
                  </a:schemeClr>
                </a:solidFill>
                <a:latin typeface="+mj-lt"/>
              </a:rPr>
              <a:t>Shame</a:t>
            </a:r>
          </a:p>
        </p:txBody>
      </p:sp>
      <p:sp>
        <p:nvSpPr>
          <p:cNvPr id="10" name="TextBox 9"/>
          <p:cNvSpPr txBox="1"/>
          <p:nvPr>
            <p:custDataLst>
              <p:tags r:id="rId9"/>
            </p:custDataLst>
          </p:nvPr>
        </p:nvSpPr>
        <p:spPr>
          <a:xfrm>
            <a:off x="446049" y="6048400"/>
            <a:ext cx="1905000" cy="276999"/>
          </a:xfrm>
          <a:prstGeom prst="rect">
            <a:avLst/>
          </a:prstGeom>
          <a:noFill/>
        </p:spPr>
        <p:txBody>
          <a:bodyPr wrap="square" rtlCol="0">
            <a:spAutoFit/>
          </a:bodyPr>
          <a:lstStyle/>
          <a:p>
            <a:pPr algn="l"/>
            <a:r>
              <a:rPr lang="en-US" sz="1200" dirty="0">
                <a:solidFill>
                  <a:schemeClr val="bg1">
                    <a:lumMod val="10000"/>
                  </a:schemeClr>
                </a:solidFill>
                <a:latin typeface="+mj-lt"/>
              </a:rPr>
              <a:t>(Dutton, 2007)</a:t>
            </a:r>
          </a:p>
        </p:txBody>
      </p:sp>
    </p:spTree>
    <p:custDataLst>
      <p:tags r:id="rId1"/>
    </p:custDataLst>
    <p:extLst>
      <p:ext uri="{BB962C8B-B14F-4D97-AF65-F5344CB8AC3E}">
        <p14:creationId xmlns:p14="http://schemas.microsoft.com/office/powerpoint/2010/main" val="364329259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500"/>
                                        <p:tgtEl>
                                          <p:spTgt spid="102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3"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4622" t="30596"/>
          <a:stretch/>
        </p:blipFill>
        <p:spPr bwMode="auto">
          <a:xfrm>
            <a:off x="304799" y="3420254"/>
            <a:ext cx="3276601" cy="2881089"/>
          </a:xfrm>
          <a:prstGeom prst="flowChartInputOutp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609600" y="1447800"/>
            <a:ext cx="8077200" cy="762000"/>
          </a:xfrm>
        </p:spPr>
        <p:txBody>
          <a:bodyPr/>
          <a:lstStyle/>
          <a:p>
            <a:r>
              <a:rPr lang="en-US" dirty="0"/>
              <a:t>Functions of Anger </a:t>
            </a:r>
          </a:p>
        </p:txBody>
      </p:sp>
      <p:sp>
        <p:nvSpPr>
          <p:cNvPr id="3" name="Content Placeholder 2"/>
          <p:cNvSpPr>
            <a:spLocks noGrp="1"/>
          </p:cNvSpPr>
          <p:nvPr>
            <p:ph idx="1"/>
            <p:custDataLst>
              <p:tags r:id="rId3"/>
            </p:custDataLst>
          </p:nvPr>
        </p:nvSpPr>
        <p:spPr>
          <a:xfrm>
            <a:off x="3581400" y="2122816"/>
            <a:ext cx="5562600" cy="4140793"/>
          </a:xfrm>
        </p:spPr>
        <p:txBody>
          <a:bodyPr/>
          <a:lstStyle/>
          <a:p>
            <a:pPr>
              <a:spcBef>
                <a:spcPts val="1200"/>
              </a:spcBef>
            </a:pPr>
            <a:r>
              <a:rPr lang="en-US" dirty="0"/>
              <a:t>Energize behavior</a:t>
            </a:r>
          </a:p>
          <a:p>
            <a:pPr>
              <a:spcBef>
                <a:spcPts val="1200"/>
              </a:spcBef>
            </a:pPr>
            <a:r>
              <a:rPr lang="en-US" dirty="0"/>
              <a:t>Expression</a:t>
            </a:r>
          </a:p>
          <a:p>
            <a:pPr>
              <a:spcBef>
                <a:spcPts val="1200"/>
              </a:spcBef>
            </a:pPr>
            <a:r>
              <a:rPr lang="en-US" dirty="0"/>
              <a:t>Communication</a:t>
            </a:r>
          </a:p>
          <a:p>
            <a:pPr>
              <a:spcBef>
                <a:spcPts val="1200"/>
              </a:spcBef>
            </a:pPr>
            <a:r>
              <a:rPr lang="en-US" dirty="0"/>
              <a:t>Defense</a:t>
            </a:r>
          </a:p>
          <a:p>
            <a:pPr>
              <a:spcBef>
                <a:spcPts val="1200"/>
              </a:spcBef>
            </a:pPr>
            <a:r>
              <a:rPr lang="en-US" dirty="0"/>
              <a:t>Sense of strength </a:t>
            </a:r>
          </a:p>
          <a:p>
            <a:pPr>
              <a:spcBef>
                <a:spcPts val="1200"/>
              </a:spcBef>
            </a:pPr>
            <a:r>
              <a:rPr lang="en-US" dirty="0"/>
              <a:t>Removal of aversive stimulus</a:t>
            </a:r>
          </a:p>
          <a:p>
            <a:pPr>
              <a:spcBef>
                <a:spcPts val="1200"/>
              </a:spcBef>
            </a:pPr>
            <a:r>
              <a:rPr lang="en-US" dirty="0"/>
              <a:t>Generates sense of safety  </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11</a:t>
            </a:fld>
            <a:endParaRPr lang="en-US" dirty="0"/>
          </a:p>
        </p:txBody>
      </p:sp>
      <p:sp>
        <p:nvSpPr>
          <p:cNvPr id="6" name="Oval 5"/>
          <p:cNvSpPr/>
          <p:nvPr>
            <p:custDataLst>
              <p:tags r:id="rId5"/>
            </p:custDataLst>
          </p:nvPr>
        </p:nvSpPr>
        <p:spPr bwMode="auto">
          <a:xfrm>
            <a:off x="533400" y="3810000"/>
            <a:ext cx="533400" cy="6096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Tree>
    <p:custDataLst>
      <p:tags r:id="rId1"/>
    </p:custDataLst>
    <p:extLst>
      <p:ext uri="{BB962C8B-B14F-4D97-AF65-F5344CB8AC3E}">
        <p14:creationId xmlns:p14="http://schemas.microsoft.com/office/powerpoint/2010/main" val="176251854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1447800"/>
            <a:ext cx="8077200" cy="762000"/>
          </a:xfrm>
        </p:spPr>
        <p:txBody>
          <a:bodyPr/>
          <a:lstStyle/>
          <a:p>
            <a:r>
              <a:rPr lang="en-US" dirty="0"/>
              <a:t>The Role and Impact of Shame</a:t>
            </a:r>
          </a:p>
        </p:txBody>
      </p:sp>
      <p:sp>
        <p:nvSpPr>
          <p:cNvPr id="3" name="Content Placeholder 2"/>
          <p:cNvSpPr>
            <a:spLocks noGrp="1"/>
          </p:cNvSpPr>
          <p:nvPr>
            <p:ph idx="1"/>
            <p:custDataLst>
              <p:tags r:id="rId3"/>
            </p:custDataLst>
          </p:nvPr>
        </p:nvSpPr>
        <p:spPr>
          <a:xfrm>
            <a:off x="571501" y="2064089"/>
            <a:ext cx="5105400" cy="2944909"/>
          </a:xfrm>
        </p:spPr>
        <p:txBody>
          <a:bodyPr/>
          <a:lstStyle/>
          <a:p>
            <a:pPr marL="0" indent="0">
              <a:spcBef>
                <a:spcPts val="1200"/>
              </a:spcBef>
              <a:buNone/>
            </a:pPr>
            <a:r>
              <a:rPr lang="en-US" sz="2400" dirty="0"/>
              <a:t>Enforcement of gender norms:</a:t>
            </a:r>
          </a:p>
          <a:p>
            <a:pPr>
              <a:spcBef>
                <a:spcPts val="1200"/>
              </a:spcBef>
            </a:pPr>
            <a:r>
              <a:rPr lang="en-US" sz="2400" dirty="0"/>
              <a:t>Intense emotional pain</a:t>
            </a:r>
          </a:p>
          <a:p>
            <a:pPr>
              <a:spcBef>
                <a:spcPts val="1200"/>
              </a:spcBef>
            </a:pPr>
            <a:r>
              <a:rPr lang="en-US" sz="2400" dirty="0"/>
              <a:t>Feeling of wanting to hide parts of oneself</a:t>
            </a:r>
          </a:p>
          <a:p>
            <a:pPr>
              <a:spcBef>
                <a:spcPts val="1200"/>
              </a:spcBef>
            </a:pPr>
            <a:r>
              <a:rPr lang="en-US" sz="2400" dirty="0"/>
              <a:t>Feeling that the self is bad, unworthy and deficient </a:t>
            </a:r>
          </a:p>
          <a:p>
            <a:pPr>
              <a:spcBef>
                <a:spcPts val="1200"/>
              </a:spcBef>
            </a:pPr>
            <a:r>
              <a:rPr lang="en-US" sz="2400" dirty="0"/>
              <a:t>Does not promote positive action or interpersonal connection</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12</a:t>
            </a:fld>
            <a:endParaRPr lang="en-US" dirty="0"/>
          </a:p>
        </p:txBody>
      </p:sp>
      <p:sp>
        <p:nvSpPr>
          <p:cNvPr id="5" name="TextBox 4"/>
          <p:cNvSpPr txBox="1"/>
          <p:nvPr>
            <p:custDataLst>
              <p:tags r:id="rId5"/>
            </p:custDataLst>
          </p:nvPr>
        </p:nvSpPr>
        <p:spPr>
          <a:xfrm>
            <a:off x="228600" y="6019801"/>
            <a:ext cx="5486400" cy="276999"/>
          </a:xfrm>
          <a:prstGeom prst="rect">
            <a:avLst/>
          </a:prstGeom>
          <a:noFill/>
        </p:spPr>
        <p:txBody>
          <a:bodyPr wrap="square" rtlCol="0">
            <a:spAutoFit/>
          </a:bodyPr>
          <a:lstStyle/>
          <a:p>
            <a:pPr algn="l"/>
            <a:r>
              <a:rPr lang="en-US" sz="1200" dirty="0">
                <a:solidFill>
                  <a:schemeClr val="bg1">
                    <a:lumMod val="10000"/>
                  </a:schemeClr>
                </a:solidFill>
                <a:latin typeface="+mn-lt"/>
              </a:rPr>
              <a:t>(Reilly, </a:t>
            </a:r>
            <a:r>
              <a:rPr lang="en-US" sz="1200" dirty="0" err="1">
                <a:solidFill>
                  <a:schemeClr val="bg1">
                    <a:lumMod val="10000"/>
                  </a:schemeClr>
                </a:solidFill>
                <a:latin typeface="+mn-lt"/>
              </a:rPr>
              <a:t>Rochlen</a:t>
            </a:r>
            <a:r>
              <a:rPr lang="en-US" sz="1200" dirty="0">
                <a:solidFill>
                  <a:schemeClr val="bg1">
                    <a:lumMod val="10000"/>
                  </a:schemeClr>
                </a:solidFill>
                <a:latin typeface="+mn-lt"/>
              </a:rPr>
              <a:t>, &amp; </a:t>
            </a:r>
            <a:r>
              <a:rPr lang="en-US" sz="1200" dirty="0" err="1">
                <a:solidFill>
                  <a:schemeClr val="bg1">
                    <a:lumMod val="10000"/>
                  </a:schemeClr>
                </a:solidFill>
                <a:latin typeface="+mn-lt"/>
              </a:rPr>
              <a:t>Awad</a:t>
            </a:r>
            <a:r>
              <a:rPr lang="en-US" sz="1200" dirty="0">
                <a:solidFill>
                  <a:schemeClr val="bg1">
                    <a:lumMod val="10000"/>
                  </a:schemeClr>
                </a:solidFill>
                <a:latin typeface="+mn-lt"/>
              </a:rPr>
              <a:t>, 2013; Shepard &amp; </a:t>
            </a:r>
            <a:r>
              <a:rPr lang="en-US" sz="1200" dirty="0" err="1">
                <a:solidFill>
                  <a:schemeClr val="bg1">
                    <a:lumMod val="10000"/>
                  </a:schemeClr>
                </a:solidFill>
                <a:latin typeface="+mn-lt"/>
              </a:rPr>
              <a:t>Rabinowitz</a:t>
            </a:r>
            <a:r>
              <a:rPr lang="en-US" sz="1200" dirty="0">
                <a:solidFill>
                  <a:schemeClr val="bg1">
                    <a:lumMod val="10000"/>
                  </a:schemeClr>
                </a:solidFill>
                <a:latin typeface="+mn-lt"/>
              </a:rPr>
              <a:t>, 2013)</a:t>
            </a:r>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19800" y="1095759"/>
            <a:ext cx="3124199" cy="2638042"/>
          </a:xfrm>
          <a:prstGeom prst="rect">
            <a:avLst/>
          </a:prstGeom>
        </p:spPr>
      </p:pic>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19800" y="3733802"/>
            <a:ext cx="3124200" cy="2666998"/>
          </a:xfrm>
          <a:prstGeom prst="rect">
            <a:avLst/>
          </a:prstGeom>
        </p:spPr>
      </p:pic>
      <p:sp>
        <p:nvSpPr>
          <p:cNvPr id="10" name="TextBox 9"/>
          <p:cNvSpPr txBox="1"/>
          <p:nvPr>
            <p:custDataLst>
              <p:tags r:id="rId6"/>
            </p:custDataLst>
          </p:nvPr>
        </p:nvSpPr>
        <p:spPr>
          <a:xfrm>
            <a:off x="6057899" y="6019800"/>
            <a:ext cx="3048000" cy="276999"/>
          </a:xfrm>
          <a:prstGeom prst="rect">
            <a:avLst/>
          </a:prstGeom>
          <a:noFill/>
        </p:spPr>
        <p:txBody>
          <a:bodyPr wrap="square" rtlCol="0">
            <a:spAutoFit/>
          </a:bodyPr>
          <a:lstStyle/>
          <a:p>
            <a:pPr algn="l"/>
            <a:r>
              <a:rPr lang="en-US" sz="1200" dirty="0">
                <a:solidFill>
                  <a:schemeClr val="bg1"/>
                </a:solidFill>
                <a:latin typeface="+mj-lt"/>
              </a:rPr>
              <a:t>Images source: </a:t>
            </a:r>
            <a:r>
              <a:rPr lang="en-US" sz="1200" dirty="0" err="1">
                <a:solidFill>
                  <a:schemeClr val="bg1"/>
                </a:solidFill>
                <a:latin typeface="+mj-lt"/>
              </a:rPr>
              <a:t>johnhain</a:t>
            </a:r>
            <a:r>
              <a:rPr lang="en-US" sz="1200" dirty="0">
                <a:solidFill>
                  <a:schemeClr val="bg1"/>
                </a:solidFill>
                <a:latin typeface="+mj-lt"/>
              </a:rPr>
              <a:t> at Pixabay.com </a:t>
            </a:r>
          </a:p>
        </p:txBody>
      </p:sp>
      <p:sp>
        <p:nvSpPr>
          <p:cNvPr id="9" name="TextBox 8"/>
          <p:cNvSpPr txBox="1"/>
          <p:nvPr>
            <p:custDataLst>
              <p:tags r:id="rId7"/>
            </p:custDataLst>
          </p:nvPr>
        </p:nvSpPr>
        <p:spPr>
          <a:xfrm>
            <a:off x="7010399" y="2951769"/>
            <a:ext cx="2133600" cy="584775"/>
          </a:xfrm>
          <a:prstGeom prst="rect">
            <a:avLst/>
          </a:prstGeom>
          <a:solidFill>
            <a:schemeClr val="tx1">
              <a:alpha val="54000"/>
            </a:schemeClr>
          </a:solidFill>
        </p:spPr>
        <p:txBody>
          <a:bodyPr wrap="square" rtlCol="0">
            <a:spAutoFit/>
          </a:bodyPr>
          <a:lstStyle/>
          <a:p>
            <a:pPr algn="l"/>
            <a:r>
              <a:rPr lang="en-US" sz="3200" b="1" dirty="0">
                <a:solidFill>
                  <a:schemeClr val="bg1"/>
                </a:solidFill>
                <a:latin typeface="+mj-lt"/>
              </a:rPr>
              <a:t>External </a:t>
            </a:r>
          </a:p>
        </p:txBody>
      </p:sp>
      <p:sp>
        <p:nvSpPr>
          <p:cNvPr id="11" name="TextBox 10"/>
          <p:cNvSpPr txBox="1"/>
          <p:nvPr>
            <p:custDataLst>
              <p:tags r:id="rId8"/>
            </p:custDataLst>
          </p:nvPr>
        </p:nvSpPr>
        <p:spPr>
          <a:xfrm>
            <a:off x="7010399" y="5604290"/>
            <a:ext cx="2133600" cy="584775"/>
          </a:xfrm>
          <a:prstGeom prst="rect">
            <a:avLst/>
          </a:prstGeom>
          <a:solidFill>
            <a:schemeClr val="tx1">
              <a:alpha val="80000"/>
            </a:schemeClr>
          </a:solidFill>
        </p:spPr>
        <p:txBody>
          <a:bodyPr wrap="square" rtlCol="0">
            <a:spAutoFit/>
          </a:bodyPr>
          <a:lstStyle/>
          <a:p>
            <a:pPr algn="l"/>
            <a:r>
              <a:rPr lang="en-US" sz="3200" b="1" dirty="0">
                <a:solidFill>
                  <a:schemeClr val="bg1"/>
                </a:solidFill>
                <a:latin typeface="+mj-lt"/>
              </a:rPr>
              <a:t>Internal</a:t>
            </a:r>
          </a:p>
        </p:txBody>
      </p:sp>
    </p:spTree>
    <p:custDataLst>
      <p:tags r:id="rId1"/>
    </p:custDataLst>
    <p:extLst>
      <p:ext uri="{BB962C8B-B14F-4D97-AF65-F5344CB8AC3E}">
        <p14:creationId xmlns:p14="http://schemas.microsoft.com/office/powerpoint/2010/main" val="208660618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5" cstate="print">
            <a:extLst>
              <a:ext uri="{28A0092B-C50C-407E-A947-70E740481C1C}">
                <a14:useLocalDpi xmlns:a14="http://schemas.microsoft.com/office/drawing/2010/main" val="0"/>
              </a:ext>
            </a:extLst>
          </a:blip>
          <a:stretch>
            <a:fillRect/>
          </a:stretch>
        </p:blipFill>
        <p:spPr>
          <a:xfrm>
            <a:off x="0" y="1143000"/>
            <a:ext cx="9144000" cy="5410200"/>
          </a:xfrm>
        </p:spPr>
      </p:pic>
      <p:sp>
        <p:nvSpPr>
          <p:cNvPr id="2" name="Title 1"/>
          <p:cNvSpPr>
            <a:spLocks noGrp="1"/>
          </p:cNvSpPr>
          <p:nvPr>
            <p:ph type="title"/>
            <p:custDataLst>
              <p:tags r:id="rId2"/>
            </p:custDataLst>
          </p:nvPr>
        </p:nvSpPr>
        <p:spPr>
          <a:xfrm>
            <a:off x="609600" y="1447800"/>
            <a:ext cx="8077200" cy="762000"/>
          </a:xfrm>
        </p:spPr>
        <p:txBody>
          <a:bodyPr/>
          <a:lstStyle/>
          <a:p>
            <a:r>
              <a:rPr lang="en-US" dirty="0">
                <a:solidFill>
                  <a:schemeClr val="bg1"/>
                </a:solidFill>
              </a:rPr>
              <a:t>Gender Norm Enforcement</a:t>
            </a:r>
          </a:p>
        </p:txBody>
      </p:sp>
      <p:sp>
        <p:nvSpPr>
          <p:cNvPr id="4" name="Slide Number Placeholder 3"/>
          <p:cNvSpPr>
            <a:spLocks noGrp="1"/>
          </p:cNvSpPr>
          <p:nvPr>
            <p:ph type="sldNum" sz="quarter" idx="10"/>
            <p:custDataLst>
              <p:tags r:id="rId3"/>
            </p:custDataLst>
          </p:nvPr>
        </p:nvSpPr>
        <p:spPr>
          <a:xfrm>
            <a:off x="7086600" y="6477000"/>
            <a:ext cx="1905000" cy="457200"/>
          </a:xfrm>
        </p:spPr>
        <p:txBody>
          <a:bodyPr/>
          <a:lstStyle/>
          <a:p>
            <a:pPr>
              <a:defRPr/>
            </a:pPr>
            <a:fld id="{993E3C95-DF85-475F-B515-04A815747F0D}" type="slidenum">
              <a:rPr lang="en-US" smtClean="0"/>
              <a:pPr>
                <a:defRPr/>
              </a:pPr>
              <a:t>13</a:t>
            </a:fld>
            <a:endParaRPr lang="en-US" dirty="0"/>
          </a:p>
        </p:txBody>
      </p:sp>
      <p:grpSp>
        <p:nvGrpSpPr>
          <p:cNvPr id="29" name="Group 28"/>
          <p:cNvGrpSpPr/>
          <p:nvPr/>
        </p:nvGrpSpPr>
        <p:grpSpPr>
          <a:xfrm>
            <a:off x="609007" y="2171700"/>
            <a:ext cx="7848600" cy="3962400"/>
            <a:chOff x="609600" y="2133600"/>
            <a:chExt cx="7848600" cy="3962400"/>
          </a:xfrm>
        </p:grpSpPr>
        <p:sp>
          <p:nvSpPr>
            <p:cNvPr id="6" name="Rectangle 5"/>
            <p:cNvSpPr/>
            <p:nvPr>
              <p:custDataLst>
                <p:tags r:id="rId10"/>
              </p:custDataLst>
            </p:nvPr>
          </p:nvSpPr>
          <p:spPr bwMode="auto">
            <a:xfrm>
              <a:off x="609600" y="2133600"/>
              <a:ext cx="7848600" cy="396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7" name="Rectangle 6"/>
            <p:cNvSpPr/>
            <p:nvPr>
              <p:custDataLst>
                <p:tags r:id="rId11"/>
              </p:custDataLst>
            </p:nvPr>
          </p:nvSpPr>
          <p:spPr bwMode="auto">
            <a:xfrm>
              <a:off x="1143000" y="2407920"/>
              <a:ext cx="2133600" cy="3276600"/>
            </a:xfrm>
            <a:prstGeom prst="rect">
              <a:avLst/>
            </a:prstGeom>
            <a:solidFill>
              <a:schemeClr val="tx1"/>
            </a:solidFill>
            <a:ln w="381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8" name="Rectangle 7"/>
            <p:cNvSpPr/>
            <p:nvPr>
              <p:custDataLst>
                <p:tags r:id="rId12"/>
              </p:custDataLst>
            </p:nvPr>
          </p:nvSpPr>
          <p:spPr bwMode="auto">
            <a:xfrm>
              <a:off x="5754369" y="2476500"/>
              <a:ext cx="2133600" cy="3276600"/>
            </a:xfrm>
            <a:prstGeom prst="rect">
              <a:avLst/>
            </a:prstGeom>
            <a:solidFill>
              <a:srgbClr val="FD697B"/>
            </a:solidFill>
            <a:ln w="381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grpSp>
          <p:nvGrpSpPr>
            <p:cNvPr id="9" name="Group 8"/>
            <p:cNvGrpSpPr/>
            <p:nvPr/>
          </p:nvGrpSpPr>
          <p:grpSpPr>
            <a:xfrm>
              <a:off x="1494294" y="2686050"/>
              <a:ext cx="1423958" cy="2914650"/>
              <a:chOff x="1494294" y="2686050"/>
              <a:chExt cx="1423958" cy="2914650"/>
            </a:xfrm>
          </p:grpSpPr>
          <p:pic>
            <p:nvPicPr>
              <p:cNvPr id="1026"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74275" y="297180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53168" y="335661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88085" y="392811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53169" y="425577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94294" y="482727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4863" y="268605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4863" y="5029200"/>
                <a:ext cx="443389" cy="571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6217597" y="2657475"/>
              <a:ext cx="1423958" cy="2914650"/>
              <a:chOff x="1494294" y="2686050"/>
              <a:chExt cx="1423958" cy="2914650"/>
            </a:xfrm>
          </p:grpSpPr>
          <p:pic>
            <p:nvPicPr>
              <p:cNvPr id="18"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74275" y="297180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53168" y="335661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88085" y="392811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53169" y="425577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94294" y="482727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4863" y="2686050"/>
                <a:ext cx="443389" cy="571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74863" y="5029200"/>
                <a:ext cx="443389" cy="5715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6" name="Picture 2" descr="C:\Users\davidstanley\AppData\Local\Microsoft\Windows\Temporary Internet Files\Content.IE5\K0A2BOF2\pawn[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96558" y="4046220"/>
            <a:ext cx="443389" cy="5715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ular Callout 15"/>
          <p:cNvSpPr/>
          <p:nvPr>
            <p:custDataLst>
              <p:tags r:id="rId4"/>
            </p:custDataLst>
          </p:nvPr>
        </p:nvSpPr>
        <p:spPr bwMode="auto">
          <a:xfrm>
            <a:off x="3717845" y="2575560"/>
            <a:ext cx="1219200" cy="396240"/>
          </a:xfrm>
          <a:prstGeom prst="wedgeRectCallout">
            <a:avLst>
              <a:gd name="adj1" fmla="val -124583"/>
              <a:gd name="adj2" fmla="val 41167"/>
            </a:avLst>
          </a:prstGeom>
          <a:solidFill>
            <a:schemeClr val="bg1"/>
          </a:solid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lumMod val="10000"/>
                  </a:schemeClr>
                </a:solidFill>
                <a:effectLst/>
                <a:latin typeface="+mn-lt"/>
              </a:rPr>
              <a:t>Homo!</a:t>
            </a:r>
          </a:p>
        </p:txBody>
      </p:sp>
      <p:sp>
        <p:nvSpPr>
          <p:cNvPr id="28" name="Rectangular Callout 27"/>
          <p:cNvSpPr/>
          <p:nvPr>
            <p:custDataLst>
              <p:tags r:id="rId5"/>
            </p:custDataLst>
          </p:nvPr>
        </p:nvSpPr>
        <p:spPr bwMode="auto">
          <a:xfrm>
            <a:off x="4273389" y="3059428"/>
            <a:ext cx="1219200" cy="407671"/>
          </a:xfrm>
          <a:prstGeom prst="wedgeRectCallout">
            <a:avLst>
              <a:gd name="adj1" fmla="val 115417"/>
              <a:gd name="adj2" fmla="val -35008"/>
            </a:avLst>
          </a:prstGeom>
          <a:solidFill>
            <a:schemeClr val="bg1"/>
          </a:solid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lumMod val="10000"/>
                  </a:schemeClr>
                </a:solidFill>
                <a:effectLst/>
                <a:latin typeface="+mn-lt"/>
              </a:rPr>
              <a:t>Queer!</a:t>
            </a:r>
          </a:p>
        </p:txBody>
      </p:sp>
      <p:sp>
        <p:nvSpPr>
          <p:cNvPr id="25" name="Cloud Callout 24"/>
          <p:cNvSpPr/>
          <p:nvPr>
            <p:custDataLst>
              <p:tags r:id="rId6"/>
            </p:custDataLst>
          </p:nvPr>
        </p:nvSpPr>
        <p:spPr bwMode="auto">
          <a:xfrm>
            <a:off x="173118" y="2465070"/>
            <a:ext cx="1636661" cy="956309"/>
          </a:xfrm>
          <a:prstGeom prst="cloudCallout">
            <a:avLst>
              <a:gd name="adj1" fmla="val 39588"/>
              <a:gd name="adj2" fmla="val 96840"/>
            </a:avLst>
          </a:prstGeom>
          <a:solidFill>
            <a:schemeClr val="bg1"/>
          </a:solid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lumMod val="10000"/>
                  </a:schemeClr>
                </a:solidFill>
                <a:effectLst/>
                <a:latin typeface="+mn-lt"/>
              </a:rPr>
              <a:t>I’m glad it’s not me!</a:t>
            </a:r>
          </a:p>
        </p:txBody>
      </p:sp>
      <p:sp>
        <p:nvSpPr>
          <p:cNvPr id="27" name="Explosion 1 26"/>
          <p:cNvSpPr/>
          <p:nvPr>
            <p:custDataLst>
              <p:tags r:id="rId7"/>
            </p:custDataLst>
          </p:nvPr>
        </p:nvSpPr>
        <p:spPr bwMode="auto">
          <a:xfrm>
            <a:off x="2328776" y="3112770"/>
            <a:ext cx="2057399" cy="956310"/>
          </a:xfrm>
          <a:prstGeom prst="irregularSeal1">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lumMod val="10000"/>
                  </a:schemeClr>
                </a:solidFill>
                <a:effectLst/>
                <a:latin typeface="+mn-lt"/>
              </a:rPr>
              <a:t>PUNCH!</a:t>
            </a:r>
          </a:p>
        </p:txBody>
      </p:sp>
      <p:pic>
        <p:nvPicPr>
          <p:cNvPr id="1028" name="Picture 4" descr="C:\Users\davidstanley\AppData\Local\Microsoft\Windows\Temporary Internet Files\Content.IE5\W2SVOEYA\Simple_gold_crown.svg[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94294" y="4550087"/>
            <a:ext cx="443389" cy="44338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avidstanley\AppData\Local\Microsoft\Windows\Temporary Internet Files\Content.IE5\K0A2BOF2\rag_doll_png_by_clipartcotttage-d785u2d[1].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05028" y="3582753"/>
            <a:ext cx="406360" cy="5772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avidstanley\AppData\Local\Microsoft\Windows\Temporary Internet Files\Content.IE5\4WIUXHZK\Football-17805-large[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08368" y="5194934"/>
            <a:ext cx="360000" cy="3420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custDataLst>
              <p:tags r:id="rId8"/>
            </p:custDataLst>
          </p:nvPr>
        </p:nvSpPr>
        <p:spPr>
          <a:xfrm>
            <a:off x="173118" y="6096000"/>
            <a:ext cx="7335918" cy="276999"/>
          </a:xfrm>
          <a:prstGeom prst="rect">
            <a:avLst/>
          </a:prstGeom>
          <a:noFill/>
        </p:spPr>
        <p:txBody>
          <a:bodyPr wrap="square" rtlCol="0">
            <a:spAutoFit/>
          </a:bodyPr>
          <a:lstStyle/>
          <a:p>
            <a:pPr algn="l"/>
            <a:r>
              <a:rPr lang="en-US" sz="1200" dirty="0">
                <a:solidFill>
                  <a:schemeClr val="bg1"/>
                </a:solidFill>
                <a:latin typeface="+mn-lt"/>
              </a:rPr>
              <a:t>(Carney, 2008; Shepard &amp; </a:t>
            </a:r>
            <a:r>
              <a:rPr lang="en-US" sz="1200" dirty="0" err="1">
                <a:solidFill>
                  <a:schemeClr val="bg1"/>
                </a:solidFill>
                <a:latin typeface="+mn-lt"/>
              </a:rPr>
              <a:t>Rabinowitz</a:t>
            </a:r>
            <a:r>
              <a:rPr lang="en-US" sz="1200" dirty="0">
                <a:solidFill>
                  <a:schemeClr val="bg1"/>
                </a:solidFill>
                <a:latin typeface="+mn-lt"/>
              </a:rPr>
              <a:t>, 2013). </a:t>
            </a:r>
          </a:p>
        </p:txBody>
      </p:sp>
      <p:sp>
        <p:nvSpPr>
          <p:cNvPr id="3" name="TextBox 2">
            <a:extLst>
              <a:ext uri="{FF2B5EF4-FFF2-40B4-BE49-F238E27FC236}">
                <a16:creationId xmlns:a16="http://schemas.microsoft.com/office/drawing/2014/main" id="{F5BF1435-D75A-4A72-A03A-02079421827D}"/>
              </a:ext>
            </a:extLst>
          </p:cNvPr>
          <p:cNvSpPr txBox="1"/>
          <p:nvPr/>
        </p:nvSpPr>
        <p:spPr>
          <a:xfrm>
            <a:off x="3409300" y="4955143"/>
            <a:ext cx="2225869" cy="738664"/>
          </a:xfrm>
          <a:prstGeom prst="rect">
            <a:avLst/>
          </a:prstGeom>
          <a:noFill/>
        </p:spPr>
        <p:txBody>
          <a:bodyPr wrap="square" rtlCol="0">
            <a:spAutoFit/>
          </a:bodyPr>
          <a:lstStyle/>
          <a:p>
            <a:r>
              <a:rPr lang="en-US" sz="1400" dirty="0">
                <a:latin typeface="+mj-lt"/>
              </a:rPr>
              <a:t>Stepping out of gender norms and expectations is not safe. </a:t>
            </a:r>
          </a:p>
        </p:txBody>
      </p:sp>
      <p:sp>
        <p:nvSpPr>
          <p:cNvPr id="35" name="Explosion 2 5">
            <a:extLst>
              <a:ext uri="{FF2B5EF4-FFF2-40B4-BE49-F238E27FC236}">
                <a16:creationId xmlns:a16="http://schemas.microsoft.com/office/drawing/2014/main" id="{E24B52CF-0641-4E7C-9A90-F281F71F307A}"/>
              </a:ext>
            </a:extLst>
          </p:cNvPr>
          <p:cNvSpPr/>
          <p:nvPr>
            <p:custDataLst>
              <p:tags r:id="rId9"/>
            </p:custDataLst>
          </p:nvPr>
        </p:nvSpPr>
        <p:spPr bwMode="auto">
          <a:xfrm>
            <a:off x="4507548" y="3333427"/>
            <a:ext cx="2427766" cy="835037"/>
          </a:xfrm>
          <a:prstGeom prst="irregularSeal2">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Trebuchet MS" panose="020B0603020202020204" pitchFamily="34" charset="0"/>
              </a:rPr>
              <a:t>SHAME</a:t>
            </a:r>
          </a:p>
        </p:txBody>
      </p:sp>
    </p:spTree>
    <p:custDataLst>
      <p:tags r:id="rId1"/>
    </p:custDataLst>
    <p:extLst>
      <p:ext uri="{BB962C8B-B14F-4D97-AF65-F5344CB8AC3E}">
        <p14:creationId xmlns:p14="http://schemas.microsoft.com/office/powerpoint/2010/main" val="56061760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childTnLst>
                          </p:cTn>
                        </p:par>
                        <p:par>
                          <p:cTn id="17" fill="hold">
                            <p:stCondLst>
                              <p:cond delay="500"/>
                            </p:stCondLst>
                            <p:childTnLst>
                              <p:par>
                                <p:cTn id="18" presetID="42" presetClass="path" presetSubtype="0" accel="50000" decel="50000" fill="hold" nodeType="afterEffect">
                                  <p:stCondLst>
                                    <p:cond delay="0"/>
                                  </p:stCondLst>
                                  <p:childTnLst>
                                    <p:animMotion origin="layout" path="M 2.77778E-6 -2.65896E-6 L 0.16423 0.00162 " pathEditMode="relative" rAng="0" ptsTypes="AA">
                                      <p:cBhvr>
                                        <p:cTn id="19" dur="2000" fill="hold"/>
                                        <p:tgtEl>
                                          <p:spTgt spid="26"/>
                                        </p:tgtEl>
                                        <p:attrNameLst>
                                          <p:attrName>ppt_x</p:attrName>
                                          <p:attrName>ppt_y</p:attrName>
                                        </p:attrNameLst>
                                      </p:cBhvr>
                                      <p:rCtr x="8212" y="69"/>
                                    </p:animMotion>
                                  </p:childTnLst>
                                </p:cTn>
                              </p:par>
                              <p:par>
                                <p:cTn id="20" presetID="42" presetClass="path" presetSubtype="0" accel="50000" decel="50000" fill="hold" nodeType="withEffect">
                                  <p:stCondLst>
                                    <p:cond delay="0"/>
                                  </p:stCondLst>
                                  <p:childTnLst>
                                    <p:animMotion origin="layout" path="M 4.44444E-6 5.78035E-7 L -0.17639 0.0911 " pathEditMode="relative" rAng="0" ptsTypes="AA">
                                      <p:cBhvr>
                                        <p:cTn id="21" dur="2000" fill="hold"/>
                                        <p:tgtEl>
                                          <p:spTgt spid="1029"/>
                                        </p:tgtEl>
                                        <p:attrNameLst>
                                          <p:attrName>ppt_x</p:attrName>
                                          <p:attrName>ppt_y</p:attrName>
                                        </p:attrNameLst>
                                      </p:cBhvr>
                                      <p:rCtr x="-8819" y="4555"/>
                                    </p:animMotion>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25" grpId="0" animBg="1"/>
      <p:bldP spid="27" grpId="0" animBg="1"/>
      <p:bldP spid="3" grpId="0"/>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609600" y="1447800"/>
            <a:ext cx="8077200" cy="762000"/>
          </a:xfrm>
        </p:spPr>
        <p:txBody>
          <a:bodyPr/>
          <a:lstStyle/>
          <a:p>
            <a:r>
              <a:rPr lang="en-US" dirty="0">
                <a:solidFill>
                  <a:schemeClr val="bg1"/>
                </a:solidFill>
              </a:rPr>
              <a:t>The Impact of Trauma: Thinking</a:t>
            </a:r>
          </a:p>
        </p:txBody>
      </p:sp>
      <p:sp>
        <p:nvSpPr>
          <p:cNvPr id="4" name="Slide Number Placeholder 3"/>
          <p:cNvSpPr>
            <a:spLocks noGrp="1"/>
          </p:cNvSpPr>
          <p:nvPr>
            <p:ph type="sldNum" sz="quarter" idx="10"/>
            <p:custDataLst>
              <p:tags r:id="rId3"/>
            </p:custDataLst>
          </p:nvPr>
        </p:nvSpPr>
        <p:spPr>
          <a:xfrm>
            <a:off x="7086600" y="6477000"/>
            <a:ext cx="1905000" cy="457200"/>
          </a:xfrm>
        </p:spPr>
        <p:txBody>
          <a:bodyPr/>
          <a:lstStyle/>
          <a:p>
            <a:pPr>
              <a:defRPr/>
            </a:pPr>
            <a:fld id="{993E3C95-DF85-475F-B515-04A815747F0D}" type="slidenum">
              <a:rPr lang="en-US" smtClean="0"/>
              <a:pPr>
                <a:defRPr/>
              </a:pPr>
              <a:t>14</a:t>
            </a:fld>
            <a:endParaRPr lang="en-US" dirty="0"/>
          </a:p>
        </p:txBody>
      </p:sp>
      <p:grpSp>
        <p:nvGrpSpPr>
          <p:cNvPr id="8" name="Group 7"/>
          <p:cNvGrpSpPr/>
          <p:nvPr>
            <p:custDataLst>
              <p:tags r:id="rId4"/>
            </p:custDataLst>
          </p:nvPr>
        </p:nvGrpSpPr>
        <p:grpSpPr>
          <a:xfrm>
            <a:off x="-6927" y="1143000"/>
            <a:ext cx="4648200" cy="5257800"/>
            <a:chOff x="4495800" y="1136073"/>
            <a:chExt cx="4648200" cy="5257800"/>
          </a:xfrm>
        </p:grpSpPr>
        <p:sp>
          <p:nvSpPr>
            <p:cNvPr id="7" name="Rectangle 6"/>
            <p:cNvSpPr/>
            <p:nvPr>
              <p:custDataLst>
                <p:tags r:id="rId8"/>
              </p:custDataLst>
            </p:nvPr>
          </p:nvSpPr>
          <p:spPr bwMode="auto">
            <a:xfrm>
              <a:off x="4495800" y="1136073"/>
              <a:ext cx="4648200" cy="525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6" name="TextBox 5"/>
            <p:cNvSpPr txBox="1"/>
            <p:nvPr>
              <p:custDataLst>
                <p:tags r:id="rId9"/>
              </p:custDataLst>
            </p:nvPr>
          </p:nvSpPr>
          <p:spPr>
            <a:xfrm>
              <a:off x="5486400" y="1875847"/>
              <a:ext cx="2286000" cy="4031873"/>
            </a:xfrm>
            <a:prstGeom prst="rect">
              <a:avLst/>
            </a:prstGeom>
            <a:noFill/>
          </p:spPr>
          <p:txBody>
            <a:bodyPr wrap="square" rtlCol="0">
              <a:spAutoFit/>
            </a:bodyPr>
            <a:lstStyle/>
            <a:p>
              <a:r>
                <a:rPr lang="en-US" sz="3200" b="1" dirty="0">
                  <a:solidFill>
                    <a:schemeClr val="bg1">
                      <a:lumMod val="10000"/>
                    </a:schemeClr>
                  </a:solidFill>
                  <a:latin typeface="+mn-lt"/>
                </a:rPr>
                <a:t>Female</a:t>
              </a:r>
            </a:p>
            <a:p>
              <a:r>
                <a:rPr lang="en-US" sz="3200" b="1" dirty="0">
                  <a:solidFill>
                    <a:schemeClr val="bg1">
                      <a:lumMod val="10000"/>
                    </a:schemeClr>
                  </a:solidFill>
                  <a:latin typeface="+mn-lt"/>
                </a:rPr>
                <a:t>Feminine</a:t>
              </a:r>
            </a:p>
            <a:p>
              <a:endParaRPr lang="en-US" sz="3200" b="1" dirty="0">
                <a:solidFill>
                  <a:schemeClr val="bg1">
                    <a:lumMod val="10000"/>
                  </a:schemeClr>
                </a:solidFill>
                <a:latin typeface="+mn-lt"/>
              </a:endParaRPr>
            </a:p>
            <a:p>
              <a:r>
                <a:rPr lang="en-US" sz="3200" b="1" dirty="0">
                  <a:solidFill>
                    <a:schemeClr val="bg1">
                      <a:lumMod val="10000"/>
                    </a:schemeClr>
                  </a:solidFill>
                  <a:latin typeface="+mn-lt"/>
                </a:rPr>
                <a:t>Don’t </a:t>
              </a:r>
            </a:p>
            <a:p>
              <a:endParaRPr lang="en-US" sz="3200" b="1" dirty="0">
                <a:solidFill>
                  <a:schemeClr val="bg1">
                    <a:lumMod val="10000"/>
                  </a:schemeClr>
                </a:solidFill>
                <a:latin typeface="+mn-lt"/>
              </a:endParaRPr>
            </a:p>
            <a:p>
              <a:r>
                <a:rPr lang="en-US" sz="3200" b="1" dirty="0">
                  <a:solidFill>
                    <a:schemeClr val="bg1">
                      <a:lumMod val="10000"/>
                    </a:schemeClr>
                  </a:solidFill>
                  <a:latin typeface="+mn-lt"/>
                </a:rPr>
                <a:t>Bad</a:t>
              </a:r>
            </a:p>
            <a:p>
              <a:endParaRPr lang="en-US" sz="3200" b="1" dirty="0">
                <a:solidFill>
                  <a:schemeClr val="bg1">
                    <a:lumMod val="10000"/>
                  </a:schemeClr>
                </a:solidFill>
                <a:latin typeface="+mn-lt"/>
              </a:endParaRPr>
            </a:p>
            <a:p>
              <a:r>
                <a:rPr lang="en-US" sz="3200" b="1" dirty="0">
                  <a:solidFill>
                    <a:schemeClr val="bg1">
                      <a:lumMod val="10000"/>
                    </a:schemeClr>
                  </a:solidFill>
                  <a:latin typeface="+mn-lt"/>
                </a:rPr>
                <a:t>Devalue</a:t>
              </a:r>
            </a:p>
          </p:txBody>
        </p:sp>
      </p:grpSp>
      <p:grpSp>
        <p:nvGrpSpPr>
          <p:cNvPr id="10" name="Group 9"/>
          <p:cNvGrpSpPr/>
          <p:nvPr>
            <p:custDataLst>
              <p:tags r:id="rId5"/>
            </p:custDataLst>
          </p:nvPr>
        </p:nvGrpSpPr>
        <p:grpSpPr>
          <a:xfrm>
            <a:off x="4611340" y="1143000"/>
            <a:ext cx="4532659" cy="5394926"/>
            <a:chOff x="-23005" y="1143000"/>
            <a:chExt cx="4532659" cy="5257800"/>
          </a:xfrm>
        </p:grpSpPr>
        <p:sp>
          <p:nvSpPr>
            <p:cNvPr id="2" name="Rectangle 1"/>
            <p:cNvSpPr/>
            <p:nvPr>
              <p:custDataLst>
                <p:tags r:id="rId6"/>
              </p:custDataLst>
            </p:nvPr>
          </p:nvSpPr>
          <p:spPr bwMode="auto">
            <a:xfrm>
              <a:off x="-23005" y="1143000"/>
              <a:ext cx="4532659" cy="5257800"/>
            </a:xfrm>
            <a:prstGeom prst="rect">
              <a:avLst/>
            </a:prstGeom>
            <a:solidFill>
              <a:schemeClr val="bg1">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9" name="TextBox 8"/>
            <p:cNvSpPr txBox="1"/>
            <p:nvPr>
              <p:custDataLst>
                <p:tags r:id="rId7"/>
              </p:custDataLst>
            </p:nvPr>
          </p:nvSpPr>
          <p:spPr>
            <a:xfrm>
              <a:off x="1104900" y="1841212"/>
              <a:ext cx="2286000" cy="4031873"/>
            </a:xfrm>
            <a:prstGeom prst="rect">
              <a:avLst/>
            </a:prstGeom>
            <a:noFill/>
          </p:spPr>
          <p:txBody>
            <a:bodyPr wrap="square" rtlCol="0">
              <a:spAutoFit/>
            </a:bodyPr>
            <a:lstStyle/>
            <a:p>
              <a:r>
                <a:rPr lang="en-US" sz="3200" b="1" dirty="0">
                  <a:solidFill>
                    <a:schemeClr val="bg1"/>
                  </a:solidFill>
                  <a:latin typeface="+mn-lt"/>
                </a:rPr>
                <a:t>Male</a:t>
              </a:r>
            </a:p>
            <a:p>
              <a:r>
                <a:rPr lang="en-US" sz="3200" b="1" dirty="0">
                  <a:solidFill>
                    <a:schemeClr val="bg1"/>
                  </a:solidFill>
                  <a:latin typeface="+mn-lt"/>
                </a:rPr>
                <a:t>Masculine</a:t>
              </a:r>
            </a:p>
            <a:p>
              <a:endParaRPr lang="en-US" sz="3200" b="1" dirty="0">
                <a:solidFill>
                  <a:schemeClr val="bg1"/>
                </a:solidFill>
                <a:latin typeface="+mn-lt"/>
              </a:endParaRPr>
            </a:p>
            <a:p>
              <a:r>
                <a:rPr lang="en-US" sz="3200" b="1" dirty="0">
                  <a:solidFill>
                    <a:schemeClr val="bg1"/>
                  </a:solidFill>
                  <a:latin typeface="+mn-lt"/>
                </a:rPr>
                <a:t>Do</a:t>
              </a:r>
            </a:p>
            <a:p>
              <a:endParaRPr lang="en-US" sz="3200" b="1" dirty="0">
                <a:solidFill>
                  <a:schemeClr val="bg1"/>
                </a:solidFill>
                <a:latin typeface="+mn-lt"/>
              </a:endParaRPr>
            </a:p>
            <a:p>
              <a:r>
                <a:rPr lang="en-US" sz="3200" b="1" dirty="0">
                  <a:solidFill>
                    <a:schemeClr val="bg1"/>
                  </a:solidFill>
                  <a:latin typeface="+mn-lt"/>
                </a:rPr>
                <a:t>Good</a:t>
              </a:r>
            </a:p>
            <a:p>
              <a:endParaRPr lang="en-US" sz="3200" b="1" dirty="0">
                <a:solidFill>
                  <a:schemeClr val="bg1"/>
                </a:solidFill>
                <a:latin typeface="+mn-lt"/>
              </a:endParaRPr>
            </a:p>
            <a:p>
              <a:r>
                <a:rPr lang="en-US" sz="3200" b="1" dirty="0">
                  <a:solidFill>
                    <a:schemeClr val="bg1"/>
                  </a:solidFill>
                  <a:latin typeface="+mn-lt"/>
                </a:rPr>
                <a:t>Value </a:t>
              </a:r>
            </a:p>
          </p:txBody>
        </p:sp>
      </p:grpSp>
      <p:pic>
        <p:nvPicPr>
          <p:cNvPr id="11" name="Picture 10" descr="Person with braided hair">
            <a:extLst>
              <a:ext uri="{FF2B5EF4-FFF2-40B4-BE49-F238E27FC236}">
                <a16:creationId xmlns:a16="http://schemas.microsoft.com/office/drawing/2014/main" id="{DB748437-62FE-4BDB-83EF-01F3226B54E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9570"/>
          <a:stretch/>
        </p:blipFill>
        <p:spPr>
          <a:xfrm rot="664371">
            <a:off x="4827690" y="3064841"/>
            <a:ext cx="1383401" cy="1828799"/>
          </a:xfrm>
          <a:prstGeom prst="rect">
            <a:avLst/>
          </a:prstGeom>
        </p:spPr>
      </p:pic>
      <p:pic>
        <p:nvPicPr>
          <p:cNvPr id="12" name="Picture 11" descr="Person with braided hair">
            <a:extLst>
              <a:ext uri="{FF2B5EF4-FFF2-40B4-BE49-F238E27FC236}">
                <a16:creationId xmlns:a16="http://schemas.microsoft.com/office/drawing/2014/main" id="{F8184F92-81CE-4468-969A-2ABCBDD5995F}"/>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0833"/>
          <a:stretch/>
        </p:blipFill>
        <p:spPr>
          <a:xfrm rot="21041763">
            <a:off x="3116889" y="3046016"/>
            <a:ext cx="1348739" cy="1828799"/>
          </a:xfrm>
          <a:prstGeom prst="rect">
            <a:avLst/>
          </a:prstGeom>
        </p:spPr>
      </p:pic>
    </p:spTree>
    <p:custDataLst>
      <p:tags r:id="rId1"/>
    </p:custDataLst>
    <p:extLst>
      <p:ext uri="{BB962C8B-B14F-4D97-AF65-F5344CB8AC3E}">
        <p14:creationId xmlns:p14="http://schemas.microsoft.com/office/powerpoint/2010/main" val="31745876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143000"/>
            <a:ext cx="9144000" cy="5394926"/>
          </a:xfrm>
          <a:prstGeom prst="rect">
            <a:avLst/>
          </a:prstGeom>
        </p:spPr>
      </p:pic>
      <p:sp>
        <p:nvSpPr>
          <p:cNvPr id="2" name="Title 1"/>
          <p:cNvSpPr>
            <a:spLocks noGrp="1"/>
          </p:cNvSpPr>
          <p:nvPr>
            <p:ph type="title"/>
            <p:custDataLst>
              <p:tags r:id="rId2"/>
            </p:custDataLst>
          </p:nvPr>
        </p:nvSpPr>
        <p:spPr>
          <a:xfrm>
            <a:off x="3429000" y="1371600"/>
            <a:ext cx="4356295" cy="762000"/>
          </a:xfrm>
        </p:spPr>
        <p:txBody>
          <a:bodyPr/>
          <a:lstStyle/>
          <a:p>
            <a:r>
              <a:rPr lang="en-US" dirty="0"/>
              <a:t>Boys will be boys?</a:t>
            </a:r>
          </a:p>
        </p:txBody>
      </p:sp>
      <p:sp>
        <p:nvSpPr>
          <p:cNvPr id="3" name="Content Placeholder 2"/>
          <p:cNvSpPr>
            <a:spLocks noGrp="1"/>
          </p:cNvSpPr>
          <p:nvPr>
            <p:ph idx="1"/>
            <p:custDataLst>
              <p:tags r:id="rId3"/>
            </p:custDataLst>
          </p:nvPr>
        </p:nvSpPr>
        <p:spPr>
          <a:xfrm>
            <a:off x="609600" y="2667000"/>
            <a:ext cx="8077200" cy="2743200"/>
          </a:xfrm>
          <a:solidFill>
            <a:schemeClr val="bg1">
              <a:alpha val="66000"/>
            </a:schemeClr>
          </a:solidFill>
        </p:spPr>
        <p:txBody>
          <a:bodyPr/>
          <a:lstStyle/>
          <a:p>
            <a:r>
              <a:rPr lang="en-US" b="1" dirty="0"/>
              <a:t>86%</a:t>
            </a:r>
            <a:r>
              <a:rPr lang="en-US" dirty="0"/>
              <a:t> of all juveniles in residential juvenile detention placement</a:t>
            </a:r>
          </a:p>
          <a:p>
            <a:r>
              <a:rPr lang="en-US" b="1" dirty="0"/>
              <a:t>75%</a:t>
            </a:r>
            <a:r>
              <a:rPr lang="en-US" dirty="0"/>
              <a:t> of student suspensions, expulsions, grade failures, special education referrals, school violence casualties, and all other assaults</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15</a:t>
            </a:fld>
            <a:endParaRPr lang="en-US" dirty="0"/>
          </a:p>
        </p:txBody>
      </p:sp>
      <p:sp>
        <p:nvSpPr>
          <p:cNvPr id="7" name="TextBox 6"/>
          <p:cNvSpPr txBox="1"/>
          <p:nvPr>
            <p:custDataLst>
              <p:tags r:id="rId5"/>
            </p:custDataLst>
          </p:nvPr>
        </p:nvSpPr>
        <p:spPr>
          <a:xfrm>
            <a:off x="182928" y="5897853"/>
            <a:ext cx="5605958" cy="276999"/>
          </a:xfrm>
          <a:prstGeom prst="rect">
            <a:avLst/>
          </a:prstGeom>
          <a:noFill/>
        </p:spPr>
        <p:txBody>
          <a:bodyPr wrap="square" rtlCol="0">
            <a:spAutoFit/>
          </a:bodyPr>
          <a:lstStyle/>
          <a:p>
            <a:pPr algn="l"/>
            <a:r>
              <a:rPr lang="en-US" sz="1200" dirty="0">
                <a:solidFill>
                  <a:schemeClr val="bg1">
                    <a:lumMod val="10000"/>
                  </a:schemeClr>
                </a:solidFill>
                <a:latin typeface="+mj-lt"/>
              </a:rPr>
              <a:t>(Black, et al., 2011; Covington, Griffin, &amp; </a:t>
            </a:r>
            <a:r>
              <a:rPr lang="en-US" sz="1200" dirty="0" err="1">
                <a:solidFill>
                  <a:schemeClr val="bg1">
                    <a:lumMod val="10000"/>
                  </a:schemeClr>
                </a:solidFill>
                <a:latin typeface="+mj-lt"/>
              </a:rPr>
              <a:t>Dauer</a:t>
            </a:r>
            <a:r>
              <a:rPr lang="en-US" sz="1200" dirty="0">
                <a:solidFill>
                  <a:schemeClr val="bg1">
                    <a:lumMod val="10000"/>
                  </a:schemeClr>
                </a:solidFill>
                <a:latin typeface="+mj-lt"/>
              </a:rPr>
              <a:t>, 2011; </a:t>
            </a:r>
            <a:r>
              <a:rPr lang="en-US" sz="1200" dirty="0" err="1">
                <a:solidFill>
                  <a:schemeClr val="bg1">
                    <a:lumMod val="10000"/>
                  </a:schemeClr>
                </a:solidFill>
                <a:latin typeface="+mj-lt"/>
              </a:rPr>
              <a:t>Litz</a:t>
            </a:r>
            <a:r>
              <a:rPr lang="en-US" sz="1200" dirty="0">
                <a:solidFill>
                  <a:schemeClr val="bg1">
                    <a:lumMod val="10000"/>
                  </a:schemeClr>
                </a:solidFill>
                <a:latin typeface="+mj-lt"/>
              </a:rPr>
              <a:t> &amp; </a:t>
            </a:r>
            <a:r>
              <a:rPr lang="en-US" sz="1200" dirty="0" err="1">
                <a:solidFill>
                  <a:schemeClr val="bg1">
                    <a:lumMod val="10000"/>
                  </a:schemeClr>
                </a:solidFill>
                <a:latin typeface="+mj-lt"/>
              </a:rPr>
              <a:t>Schlenger</a:t>
            </a:r>
            <a:r>
              <a:rPr lang="en-US" sz="1200" dirty="0">
                <a:solidFill>
                  <a:schemeClr val="bg1">
                    <a:lumMod val="10000"/>
                  </a:schemeClr>
                </a:solidFill>
                <a:latin typeface="+mj-lt"/>
              </a:rPr>
              <a:t>, 2009)</a:t>
            </a:r>
          </a:p>
        </p:txBody>
      </p:sp>
    </p:spTree>
    <p:custDataLst>
      <p:tags r:id="rId1"/>
    </p:custDataLst>
    <p:extLst>
      <p:ext uri="{BB962C8B-B14F-4D97-AF65-F5344CB8AC3E}">
        <p14:creationId xmlns:p14="http://schemas.microsoft.com/office/powerpoint/2010/main" val="109553750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4450" y="1143000"/>
            <a:ext cx="4019550" cy="5394926"/>
          </a:xfrm>
          <a:prstGeom prst="rect">
            <a:avLst/>
          </a:prstGeom>
        </p:spPr>
      </p:pic>
      <p:sp>
        <p:nvSpPr>
          <p:cNvPr id="2" name="Title 1"/>
          <p:cNvSpPr>
            <a:spLocks noGrp="1"/>
          </p:cNvSpPr>
          <p:nvPr>
            <p:ph type="title"/>
            <p:custDataLst>
              <p:tags r:id="rId2"/>
            </p:custDataLst>
          </p:nvPr>
        </p:nvSpPr>
        <p:spPr>
          <a:xfrm>
            <a:off x="609600" y="1447800"/>
            <a:ext cx="8077200" cy="762000"/>
          </a:xfrm>
        </p:spPr>
        <p:txBody>
          <a:bodyPr/>
          <a:lstStyle/>
          <a:p>
            <a:r>
              <a:rPr lang="en-US" dirty="0"/>
              <a:t>As adults</a:t>
            </a:r>
          </a:p>
        </p:txBody>
      </p:sp>
      <p:sp>
        <p:nvSpPr>
          <p:cNvPr id="3" name="Content Placeholder 2"/>
          <p:cNvSpPr>
            <a:spLocks noGrp="1"/>
          </p:cNvSpPr>
          <p:nvPr>
            <p:ph idx="1"/>
            <p:custDataLst>
              <p:tags r:id="rId3"/>
            </p:custDataLst>
          </p:nvPr>
        </p:nvSpPr>
        <p:spPr>
          <a:xfrm>
            <a:off x="620601" y="2057400"/>
            <a:ext cx="6513624" cy="3657600"/>
          </a:xfrm>
          <a:solidFill>
            <a:schemeClr val="bg1">
              <a:alpha val="69000"/>
            </a:schemeClr>
          </a:solidFill>
        </p:spPr>
        <p:txBody>
          <a:bodyPr/>
          <a:lstStyle/>
          <a:p>
            <a:pPr>
              <a:spcBef>
                <a:spcPts val="600"/>
              </a:spcBef>
            </a:pPr>
            <a:r>
              <a:rPr lang="en-US" sz="2400" b="1" dirty="0"/>
              <a:t>70%</a:t>
            </a:r>
            <a:r>
              <a:rPr lang="en-US" sz="2400" dirty="0"/>
              <a:t> of suicides</a:t>
            </a:r>
          </a:p>
          <a:p>
            <a:pPr>
              <a:spcBef>
                <a:spcPts val="600"/>
              </a:spcBef>
            </a:pPr>
            <a:r>
              <a:rPr lang="en-US" sz="2400" b="1" dirty="0"/>
              <a:t>76%</a:t>
            </a:r>
            <a:r>
              <a:rPr lang="en-US" sz="2400" dirty="0"/>
              <a:t> of people living with HIV</a:t>
            </a:r>
          </a:p>
          <a:p>
            <a:pPr>
              <a:spcBef>
                <a:spcPts val="600"/>
              </a:spcBef>
            </a:pPr>
            <a:r>
              <a:rPr lang="en-US" sz="2400" b="1" dirty="0"/>
              <a:t>72% </a:t>
            </a:r>
            <a:r>
              <a:rPr lang="en-US" sz="2400" dirty="0"/>
              <a:t>victims of robbery</a:t>
            </a:r>
          </a:p>
          <a:p>
            <a:pPr>
              <a:spcBef>
                <a:spcPts val="600"/>
              </a:spcBef>
            </a:pPr>
            <a:r>
              <a:rPr lang="en-US" sz="2400" b="1" dirty="0"/>
              <a:t>75%</a:t>
            </a:r>
            <a:r>
              <a:rPr lang="en-US" sz="2400" dirty="0"/>
              <a:t> of chronically homeless</a:t>
            </a:r>
          </a:p>
          <a:p>
            <a:pPr>
              <a:spcBef>
                <a:spcPts val="600"/>
              </a:spcBef>
            </a:pPr>
            <a:r>
              <a:rPr lang="en-US" sz="2400" b="1" dirty="0"/>
              <a:t>&gt;96% </a:t>
            </a:r>
            <a:r>
              <a:rPr lang="en-US" sz="2400" dirty="0"/>
              <a:t>of people fatally shot by police</a:t>
            </a:r>
          </a:p>
          <a:p>
            <a:pPr>
              <a:spcBef>
                <a:spcPts val="600"/>
              </a:spcBef>
            </a:pPr>
            <a:r>
              <a:rPr lang="en-US" sz="2400" dirty="0"/>
              <a:t>73% of fatal drug overdoses</a:t>
            </a:r>
          </a:p>
          <a:p>
            <a:pPr>
              <a:spcBef>
                <a:spcPts val="600"/>
              </a:spcBef>
            </a:pPr>
            <a:r>
              <a:rPr lang="en-US" sz="2400" b="1" dirty="0"/>
              <a:t>&gt;2 million </a:t>
            </a:r>
            <a:r>
              <a:rPr lang="en-US" sz="2400" dirty="0"/>
              <a:t>men in the U.S. have experienced a sexual assault or rape </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16</a:t>
            </a:fld>
            <a:endParaRPr lang="en-US" dirty="0"/>
          </a:p>
        </p:txBody>
      </p:sp>
      <p:sp>
        <p:nvSpPr>
          <p:cNvPr id="7" name="TextBox 6"/>
          <p:cNvSpPr txBox="1"/>
          <p:nvPr>
            <p:custDataLst>
              <p:tags r:id="rId5"/>
            </p:custDataLst>
          </p:nvPr>
        </p:nvSpPr>
        <p:spPr>
          <a:xfrm>
            <a:off x="228600" y="5982029"/>
            <a:ext cx="3657600" cy="276999"/>
          </a:xfrm>
          <a:prstGeom prst="rect">
            <a:avLst/>
          </a:prstGeom>
          <a:noFill/>
        </p:spPr>
        <p:txBody>
          <a:bodyPr wrap="square" rtlCol="0">
            <a:spAutoFit/>
          </a:bodyPr>
          <a:lstStyle/>
          <a:p>
            <a:pPr algn="l"/>
            <a:r>
              <a:rPr lang="en-US" sz="1200" dirty="0">
                <a:solidFill>
                  <a:schemeClr val="bg1">
                    <a:lumMod val="10000"/>
                  </a:schemeClr>
                </a:solidFill>
                <a:latin typeface="+mj-lt"/>
              </a:rPr>
              <a:t>(Black, et al., 2011; </a:t>
            </a:r>
            <a:r>
              <a:rPr lang="en-US" sz="1200" dirty="0" err="1">
                <a:solidFill>
                  <a:schemeClr val="bg1">
                    <a:lumMod val="10000"/>
                  </a:schemeClr>
                </a:solidFill>
                <a:latin typeface="+mj-lt"/>
              </a:rPr>
              <a:t>Litz</a:t>
            </a:r>
            <a:r>
              <a:rPr lang="en-US" sz="1200" dirty="0">
                <a:solidFill>
                  <a:schemeClr val="bg1">
                    <a:lumMod val="10000"/>
                  </a:schemeClr>
                </a:solidFill>
                <a:latin typeface="+mj-lt"/>
              </a:rPr>
              <a:t> &amp; </a:t>
            </a:r>
            <a:r>
              <a:rPr lang="en-US" sz="1200" dirty="0" err="1">
                <a:solidFill>
                  <a:schemeClr val="bg1">
                    <a:lumMod val="10000"/>
                  </a:schemeClr>
                </a:solidFill>
                <a:latin typeface="+mj-lt"/>
              </a:rPr>
              <a:t>Schlenger</a:t>
            </a:r>
            <a:r>
              <a:rPr lang="en-US" sz="1200" dirty="0">
                <a:solidFill>
                  <a:schemeClr val="bg1">
                    <a:lumMod val="10000"/>
                  </a:schemeClr>
                </a:solidFill>
                <a:latin typeface="+mj-lt"/>
              </a:rPr>
              <a:t>, 2009)</a:t>
            </a:r>
          </a:p>
        </p:txBody>
      </p:sp>
    </p:spTree>
    <p:custDataLst>
      <p:tags r:id="rId1"/>
    </p:custDataLst>
    <p:extLst>
      <p:ext uri="{BB962C8B-B14F-4D97-AF65-F5344CB8AC3E}">
        <p14:creationId xmlns:p14="http://schemas.microsoft.com/office/powerpoint/2010/main" val="46901973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down)">
                                      <p:cBhvr>
                                        <p:cTn id="10" dur="500"/>
                                        <p:tgtEl>
                                          <p:spTgt spid="3">
                                            <p:bg/>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500"/>
                                        <p:tgtEl>
                                          <p:spTgt spid="3">
                                            <p:txEl>
                                              <p:pRg st="4" end="4"/>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up)">
                                      <p:cBhvr>
                                        <p:cTn id="28" dur="500"/>
                                        <p:tgtEl>
                                          <p:spTgt spid="3">
                                            <p:txEl>
                                              <p:pRg st="5" end="5"/>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143000"/>
            <a:ext cx="9144000" cy="5394926"/>
          </a:xfrm>
          <a:prstGeom prst="rect">
            <a:avLst/>
          </a:prstGeom>
        </p:spPr>
      </p:pic>
      <p:sp>
        <p:nvSpPr>
          <p:cNvPr id="2" name="Title 1"/>
          <p:cNvSpPr>
            <a:spLocks noGrp="1"/>
          </p:cNvSpPr>
          <p:nvPr>
            <p:ph type="title"/>
            <p:custDataLst>
              <p:tags r:id="rId2"/>
            </p:custDataLst>
          </p:nvPr>
        </p:nvSpPr>
        <p:spPr>
          <a:xfrm>
            <a:off x="609600" y="1447800"/>
            <a:ext cx="8077200" cy="762000"/>
          </a:xfrm>
        </p:spPr>
        <p:txBody>
          <a:bodyPr/>
          <a:lstStyle/>
          <a:p>
            <a:r>
              <a:rPr lang="en-US" dirty="0">
                <a:solidFill>
                  <a:schemeClr val="bg1"/>
                </a:solidFill>
              </a:rPr>
              <a:t>Cultural Challenges</a:t>
            </a:r>
          </a:p>
        </p:txBody>
      </p:sp>
      <p:sp>
        <p:nvSpPr>
          <p:cNvPr id="3" name="Content Placeholder 2"/>
          <p:cNvSpPr>
            <a:spLocks noGrp="1"/>
          </p:cNvSpPr>
          <p:nvPr>
            <p:ph idx="1"/>
            <p:custDataLst>
              <p:tags r:id="rId3"/>
            </p:custDataLst>
          </p:nvPr>
        </p:nvSpPr>
        <p:spPr>
          <a:xfrm>
            <a:off x="533400" y="2601586"/>
            <a:ext cx="8077200" cy="3276600"/>
          </a:xfrm>
          <a:solidFill>
            <a:schemeClr val="bg1">
              <a:alpha val="74000"/>
            </a:schemeClr>
          </a:solidFill>
        </p:spPr>
        <p:txBody>
          <a:bodyPr/>
          <a:lstStyle/>
          <a:p>
            <a:pPr>
              <a:spcBef>
                <a:spcPts val="1200"/>
              </a:spcBef>
            </a:pPr>
            <a:r>
              <a:rPr lang="en-US" sz="2000" dirty="0"/>
              <a:t>Society often views men’s traumatic experiences as normal/normative</a:t>
            </a:r>
          </a:p>
          <a:p>
            <a:pPr>
              <a:spcBef>
                <a:spcPts val="1200"/>
              </a:spcBef>
            </a:pPr>
            <a:r>
              <a:rPr lang="en-US" sz="2000" dirty="0"/>
              <a:t>Rites of passage into manhood are often associated with trauma/violence</a:t>
            </a:r>
          </a:p>
          <a:p>
            <a:pPr>
              <a:spcBef>
                <a:spcPts val="1200"/>
              </a:spcBef>
            </a:pPr>
            <a:r>
              <a:rPr lang="en-US" sz="2000" dirty="0"/>
              <a:t>Society often denies/invalidates men’s traumatic experiences and perpetration of violence </a:t>
            </a:r>
          </a:p>
          <a:p>
            <a:pPr>
              <a:spcBef>
                <a:spcPts val="1200"/>
              </a:spcBef>
            </a:pPr>
            <a:r>
              <a:rPr lang="en-US" sz="2000" dirty="0"/>
              <a:t>Men often deny their own trauma out of fear of internal/external shame </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17</a:t>
            </a:fld>
            <a:endParaRPr lang="en-US" dirty="0"/>
          </a:p>
        </p:txBody>
      </p:sp>
      <p:sp>
        <p:nvSpPr>
          <p:cNvPr id="6" name="TextBox 5"/>
          <p:cNvSpPr txBox="1"/>
          <p:nvPr>
            <p:custDataLst>
              <p:tags r:id="rId5"/>
            </p:custDataLst>
          </p:nvPr>
        </p:nvSpPr>
        <p:spPr>
          <a:xfrm>
            <a:off x="3352800" y="5912822"/>
            <a:ext cx="2895600" cy="307777"/>
          </a:xfrm>
          <a:prstGeom prst="rect">
            <a:avLst/>
          </a:prstGeom>
          <a:noFill/>
        </p:spPr>
        <p:txBody>
          <a:bodyPr wrap="square" rtlCol="0">
            <a:spAutoFit/>
          </a:bodyPr>
          <a:lstStyle/>
          <a:p>
            <a:pPr algn="r"/>
            <a:r>
              <a:rPr lang="en-US" sz="1400" dirty="0">
                <a:solidFill>
                  <a:schemeClr val="bg1"/>
                </a:solidFill>
                <a:latin typeface="+mj-lt"/>
              </a:rPr>
              <a:t>(Kimmel, Hearn, &amp; Connell, 2005)</a:t>
            </a:r>
          </a:p>
        </p:txBody>
      </p:sp>
    </p:spTree>
    <p:custDataLst>
      <p:tags r:id="rId1"/>
    </p:custDataLst>
    <p:extLst>
      <p:ext uri="{BB962C8B-B14F-4D97-AF65-F5344CB8AC3E}">
        <p14:creationId xmlns:p14="http://schemas.microsoft.com/office/powerpoint/2010/main" val="414516586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143000"/>
            <a:ext cx="9144000" cy="5394926"/>
          </a:xfrm>
          <a:prstGeom prst="rect">
            <a:avLst/>
          </a:prstGeom>
        </p:spPr>
      </p:pic>
      <p:sp>
        <p:nvSpPr>
          <p:cNvPr id="2" name="Title 1"/>
          <p:cNvSpPr>
            <a:spLocks noGrp="1"/>
          </p:cNvSpPr>
          <p:nvPr>
            <p:ph type="title"/>
            <p:custDataLst>
              <p:tags r:id="rId2"/>
            </p:custDataLst>
          </p:nvPr>
        </p:nvSpPr>
        <p:spPr>
          <a:xfrm>
            <a:off x="609600" y="1447800"/>
            <a:ext cx="8077200" cy="762000"/>
          </a:xfrm>
        </p:spPr>
        <p:txBody>
          <a:bodyPr/>
          <a:lstStyle/>
          <a:p>
            <a:r>
              <a:rPr lang="en-US" dirty="0">
                <a:solidFill>
                  <a:schemeClr val="bg1"/>
                </a:solidFill>
              </a:rPr>
              <a:t>Gender and Coping</a:t>
            </a:r>
          </a:p>
        </p:txBody>
      </p:sp>
      <p:sp>
        <p:nvSpPr>
          <p:cNvPr id="3" name="Content Placeholder 2"/>
          <p:cNvSpPr>
            <a:spLocks noGrp="1"/>
          </p:cNvSpPr>
          <p:nvPr>
            <p:ph idx="1"/>
            <p:custDataLst>
              <p:tags r:id="rId3"/>
            </p:custDataLst>
          </p:nvPr>
        </p:nvSpPr>
        <p:spPr>
          <a:xfrm>
            <a:off x="381000" y="2209800"/>
            <a:ext cx="8305800" cy="3352800"/>
          </a:xfrm>
          <a:solidFill>
            <a:schemeClr val="bg1">
              <a:alpha val="69000"/>
            </a:schemeClr>
          </a:solidFill>
        </p:spPr>
        <p:txBody>
          <a:bodyPr/>
          <a:lstStyle/>
          <a:p>
            <a:pPr marL="0" indent="0">
              <a:buNone/>
            </a:pPr>
            <a:r>
              <a:rPr lang="en-US" sz="2400" dirty="0">
                <a:solidFill>
                  <a:schemeClr val="accent6"/>
                </a:solidFill>
              </a:rPr>
              <a:t>Gender expectations affect coping skill repertoire:</a:t>
            </a:r>
          </a:p>
          <a:p>
            <a:pPr lvl="1">
              <a:spcBef>
                <a:spcPts val="1200"/>
              </a:spcBef>
            </a:pPr>
            <a:r>
              <a:rPr lang="en-US" sz="2000" i="1" dirty="0">
                <a:solidFill>
                  <a:schemeClr val="accent6"/>
                </a:solidFill>
              </a:rPr>
              <a:t>Feeling Powerless</a:t>
            </a:r>
            <a:r>
              <a:rPr lang="en-US" sz="2000" dirty="0">
                <a:solidFill>
                  <a:schemeClr val="accent6"/>
                </a:solidFill>
              </a:rPr>
              <a:t> – Become powerful (steroids, guns, controlling behavior, etc.)</a:t>
            </a:r>
          </a:p>
          <a:p>
            <a:pPr lvl="1">
              <a:spcBef>
                <a:spcPts val="1200"/>
              </a:spcBef>
            </a:pPr>
            <a:r>
              <a:rPr lang="en-US" sz="2000" i="1" dirty="0">
                <a:solidFill>
                  <a:schemeClr val="accent6"/>
                </a:solidFill>
              </a:rPr>
              <a:t>Feeling Dead </a:t>
            </a:r>
            <a:r>
              <a:rPr lang="en-US" sz="2000" dirty="0">
                <a:solidFill>
                  <a:schemeClr val="accent6"/>
                </a:solidFill>
              </a:rPr>
              <a:t>– Risk-taking, sex, violence, self-harm</a:t>
            </a:r>
          </a:p>
          <a:p>
            <a:pPr lvl="1">
              <a:spcBef>
                <a:spcPts val="1200"/>
              </a:spcBef>
            </a:pPr>
            <a:r>
              <a:rPr lang="en-US" sz="2000" i="1" dirty="0">
                <a:solidFill>
                  <a:schemeClr val="accent6"/>
                </a:solidFill>
              </a:rPr>
              <a:t>Feeling Disconnected </a:t>
            </a:r>
            <a:r>
              <a:rPr lang="en-US" sz="2000" dirty="0">
                <a:solidFill>
                  <a:schemeClr val="accent6"/>
                </a:solidFill>
              </a:rPr>
              <a:t>– Connect through disconnection (alcohol use, competition, jokes)</a:t>
            </a:r>
          </a:p>
          <a:p>
            <a:pPr lvl="1">
              <a:spcBef>
                <a:spcPts val="1200"/>
              </a:spcBef>
            </a:pPr>
            <a:r>
              <a:rPr lang="en-US" sz="2000" i="1" dirty="0">
                <a:solidFill>
                  <a:schemeClr val="accent6"/>
                </a:solidFill>
              </a:rPr>
              <a:t>Feeling Overwhelmed</a:t>
            </a:r>
            <a:r>
              <a:rPr lang="en-US" sz="2000" dirty="0">
                <a:solidFill>
                  <a:schemeClr val="accent6"/>
                </a:solidFill>
              </a:rPr>
              <a:t> – disconnect, intellectualize, suppress</a:t>
            </a:r>
            <a:endParaRPr lang="en-US" sz="2000" dirty="0">
              <a:solidFill>
                <a:schemeClr val="bg1"/>
              </a:solidFill>
            </a:endParaRP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18</a:t>
            </a:fld>
            <a:endParaRPr lang="en-US" dirty="0"/>
          </a:p>
        </p:txBody>
      </p:sp>
      <p:sp>
        <p:nvSpPr>
          <p:cNvPr id="5" name="TextBox 4"/>
          <p:cNvSpPr txBox="1"/>
          <p:nvPr>
            <p:custDataLst>
              <p:tags r:id="rId5"/>
            </p:custDataLst>
          </p:nvPr>
        </p:nvSpPr>
        <p:spPr>
          <a:xfrm>
            <a:off x="3039308" y="6080731"/>
            <a:ext cx="4038600" cy="276999"/>
          </a:xfrm>
          <a:prstGeom prst="rect">
            <a:avLst/>
          </a:prstGeom>
          <a:noFill/>
        </p:spPr>
        <p:txBody>
          <a:bodyPr wrap="square" rtlCol="0">
            <a:spAutoFit/>
          </a:bodyPr>
          <a:lstStyle/>
          <a:p>
            <a:pPr algn="l"/>
            <a:r>
              <a:rPr lang="en-US" sz="1200" dirty="0">
                <a:solidFill>
                  <a:schemeClr val="bg1">
                    <a:lumMod val="10000"/>
                  </a:schemeClr>
                </a:solidFill>
                <a:latin typeface="+mj-lt"/>
              </a:rPr>
              <a:t>(</a:t>
            </a:r>
            <a:r>
              <a:rPr lang="en-US" sz="1200" dirty="0" err="1">
                <a:solidFill>
                  <a:schemeClr val="bg1">
                    <a:lumMod val="10000"/>
                  </a:schemeClr>
                </a:solidFill>
                <a:latin typeface="+mj-lt"/>
              </a:rPr>
              <a:t>Olff</a:t>
            </a:r>
            <a:r>
              <a:rPr lang="en-US" sz="1200" dirty="0">
                <a:solidFill>
                  <a:schemeClr val="bg1">
                    <a:lumMod val="10000"/>
                  </a:schemeClr>
                </a:solidFill>
                <a:latin typeface="+mj-lt"/>
              </a:rPr>
              <a:t>, </a:t>
            </a:r>
            <a:r>
              <a:rPr lang="en-US" sz="1200" dirty="0" err="1">
                <a:solidFill>
                  <a:schemeClr val="bg1">
                    <a:lumMod val="10000"/>
                  </a:schemeClr>
                </a:solidFill>
                <a:latin typeface="+mj-lt"/>
              </a:rPr>
              <a:t>Langeland</a:t>
            </a:r>
            <a:r>
              <a:rPr lang="en-US" sz="1200" dirty="0">
                <a:solidFill>
                  <a:schemeClr val="bg1">
                    <a:lumMod val="10000"/>
                  </a:schemeClr>
                </a:solidFill>
                <a:latin typeface="+mj-lt"/>
              </a:rPr>
              <a:t> &amp; </a:t>
            </a:r>
            <a:r>
              <a:rPr lang="en-US" sz="1200" dirty="0" err="1">
                <a:solidFill>
                  <a:schemeClr val="bg1">
                    <a:lumMod val="10000"/>
                  </a:schemeClr>
                </a:solidFill>
                <a:latin typeface="+mj-lt"/>
              </a:rPr>
              <a:t>Gersons</a:t>
            </a:r>
            <a:r>
              <a:rPr lang="en-US" sz="1200" dirty="0">
                <a:solidFill>
                  <a:schemeClr val="bg1">
                    <a:lumMod val="10000"/>
                  </a:schemeClr>
                </a:solidFill>
                <a:latin typeface="+mj-lt"/>
              </a:rPr>
              <a:t>, 2007)</a:t>
            </a:r>
          </a:p>
        </p:txBody>
      </p:sp>
    </p:spTree>
    <p:custDataLst>
      <p:tags r:id="rId1"/>
    </p:custDataLst>
    <p:extLst>
      <p:ext uri="{BB962C8B-B14F-4D97-AF65-F5344CB8AC3E}">
        <p14:creationId xmlns:p14="http://schemas.microsoft.com/office/powerpoint/2010/main" val="421269965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 y="1143000"/>
            <a:ext cx="9182100" cy="5394926"/>
          </a:xfrm>
          <a:prstGeom prst="rect">
            <a:avLst/>
          </a:prstGeom>
          <a:solidFill>
            <a:schemeClr val="bg1"/>
          </a:solidFill>
          <a:ln>
            <a:noFill/>
          </a:ln>
        </p:spPr>
      </p:pic>
      <p:sp>
        <p:nvSpPr>
          <p:cNvPr id="2" name="Title 1"/>
          <p:cNvSpPr>
            <a:spLocks noGrp="1"/>
          </p:cNvSpPr>
          <p:nvPr>
            <p:ph type="title"/>
            <p:custDataLst>
              <p:tags r:id="rId2"/>
            </p:custDataLst>
          </p:nvPr>
        </p:nvSpPr>
        <p:spPr>
          <a:xfrm>
            <a:off x="609600" y="1447800"/>
            <a:ext cx="8077200" cy="762000"/>
          </a:xfrm>
        </p:spPr>
        <p:txBody>
          <a:bodyPr/>
          <a:lstStyle/>
          <a:p>
            <a:r>
              <a:rPr lang="en-US" sz="2400" dirty="0">
                <a:solidFill>
                  <a:schemeClr val="bg1"/>
                </a:solidFill>
              </a:rPr>
              <a:t>Roles, Relationships, and Trauma</a:t>
            </a:r>
          </a:p>
        </p:txBody>
      </p:sp>
      <p:sp>
        <p:nvSpPr>
          <p:cNvPr id="4" name="Slide Number Placeholder 3"/>
          <p:cNvSpPr>
            <a:spLocks noGrp="1"/>
          </p:cNvSpPr>
          <p:nvPr>
            <p:ph type="sldNum" sz="quarter" idx="10"/>
            <p:custDataLst>
              <p:tags r:id="rId3"/>
            </p:custDataLst>
          </p:nvPr>
        </p:nvSpPr>
        <p:spPr>
          <a:xfrm>
            <a:off x="7086600" y="6477000"/>
            <a:ext cx="1905000" cy="457200"/>
          </a:xfrm>
        </p:spPr>
        <p:txBody>
          <a:bodyPr/>
          <a:lstStyle/>
          <a:p>
            <a:pPr>
              <a:defRPr/>
            </a:pPr>
            <a:fld id="{993E3C95-DF85-475F-B515-04A815747F0D}" type="slidenum">
              <a:rPr lang="en-US" smtClean="0"/>
              <a:pPr>
                <a:defRPr/>
              </a:pPr>
              <a:t>19</a:t>
            </a:fld>
            <a:endParaRPr lang="en-US" dirty="0"/>
          </a:p>
        </p:txBody>
      </p:sp>
      <p:sp>
        <p:nvSpPr>
          <p:cNvPr id="5" name="Rounded Rectangular Callout 4"/>
          <p:cNvSpPr/>
          <p:nvPr>
            <p:custDataLst>
              <p:tags r:id="rId4"/>
            </p:custDataLst>
          </p:nvPr>
        </p:nvSpPr>
        <p:spPr bwMode="auto">
          <a:xfrm>
            <a:off x="285750" y="4013200"/>
            <a:ext cx="3048000" cy="1016000"/>
          </a:xfrm>
          <a:prstGeom prst="wedgeRoundRectCallout">
            <a:avLst>
              <a:gd name="adj1" fmla="val 21265"/>
              <a:gd name="adj2" fmla="val -123607"/>
              <a:gd name="adj3" fmla="val 16667"/>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lumMod val="10000"/>
                  </a:schemeClr>
                </a:solidFill>
                <a:effectLst/>
                <a:latin typeface="+mn-lt"/>
              </a:rPr>
              <a:t>You</a:t>
            </a:r>
            <a:r>
              <a:rPr kumimoji="0" lang="en-US" sz="2000" b="1" i="0" u="none" strike="noStrike" cap="none" normalizeH="0" dirty="0">
                <a:ln>
                  <a:noFill/>
                </a:ln>
                <a:solidFill>
                  <a:schemeClr val="bg1">
                    <a:lumMod val="10000"/>
                  </a:schemeClr>
                </a:solidFill>
                <a:effectLst/>
                <a:latin typeface="+mn-lt"/>
              </a:rPr>
              <a:t> must pay the rent!</a:t>
            </a:r>
          </a:p>
          <a:p>
            <a:pPr marL="0" marR="0" indent="0" algn="ctr" defTabSz="914400" rtl="0" eaLnBrk="0" fontAlgn="base" latinLnBrk="0" hangingPunct="0">
              <a:lnSpc>
                <a:spcPct val="100000"/>
              </a:lnSpc>
              <a:spcBef>
                <a:spcPct val="0"/>
              </a:spcBef>
              <a:spcAft>
                <a:spcPct val="0"/>
              </a:spcAft>
              <a:buClrTx/>
              <a:buSzTx/>
              <a:buFontTx/>
              <a:buNone/>
              <a:tabLst/>
            </a:pPr>
            <a:r>
              <a:rPr lang="en-US" sz="1800" i="1" baseline="0" dirty="0">
                <a:solidFill>
                  <a:schemeClr val="bg1">
                    <a:lumMod val="10000"/>
                  </a:schemeClr>
                </a:solidFill>
                <a:latin typeface="+mn-lt"/>
              </a:rPr>
              <a:t>Perpetrator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dirty="0">
                <a:ln>
                  <a:noFill/>
                </a:ln>
                <a:solidFill>
                  <a:schemeClr val="bg1">
                    <a:lumMod val="10000"/>
                  </a:schemeClr>
                </a:solidFill>
                <a:effectLst/>
                <a:latin typeface="+mn-lt"/>
              </a:rPr>
              <a:t>Male</a:t>
            </a:r>
            <a:endParaRPr kumimoji="0" lang="en-US" sz="1800" b="0" i="1" u="none" strike="noStrike" cap="none" normalizeH="0" baseline="0" dirty="0">
              <a:ln>
                <a:noFill/>
              </a:ln>
              <a:solidFill>
                <a:schemeClr val="bg1">
                  <a:lumMod val="10000"/>
                </a:schemeClr>
              </a:solidFill>
              <a:effectLst/>
              <a:latin typeface="+mn-lt"/>
            </a:endParaRPr>
          </a:p>
        </p:txBody>
      </p:sp>
      <p:sp>
        <p:nvSpPr>
          <p:cNvPr id="7" name="Rounded Rectangular Callout 6"/>
          <p:cNvSpPr/>
          <p:nvPr>
            <p:custDataLst>
              <p:tags r:id="rId5"/>
            </p:custDataLst>
          </p:nvPr>
        </p:nvSpPr>
        <p:spPr bwMode="auto">
          <a:xfrm>
            <a:off x="5638800" y="1905000"/>
            <a:ext cx="2819400" cy="1066800"/>
          </a:xfrm>
          <a:prstGeom prst="wedgeRoundRectCallout">
            <a:avLst>
              <a:gd name="adj1" fmla="val -67832"/>
              <a:gd name="adj2" fmla="val -2451"/>
              <a:gd name="adj3" fmla="val 16667"/>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lumMod val="10000"/>
                  </a:schemeClr>
                </a:solidFill>
                <a:effectLst/>
                <a:latin typeface="+mn-lt"/>
              </a:rPr>
              <a:t>I can’t </a:t>
            </a:r>
            <a:r>
              <a:rPr kumimoji="0" lang="en-US" sz="2000" b="1" i="0" u="none" strike="noStrike" cap="none" normalizeH="0" dirty="0">
                <a:ln>
                  <a:noFill/>
                </a:ln>
                <a:solidFill>
                  <a:schemeClr val="bg1">
                    <a:lumMod val="10000"/>
                  </a:schemeClr>
                </a:solidFill>
                <a:effectLst/>
                <a:latin typeface="+mn-lt"/>
              </a:rPr>
              <a:t>pay the rent!</a:t>
            </a:r>
          </a:p>
          <a:p>
            <a:pPr marL="0" marR="0" indent="0" algn="ctr" defTabSz="914400" rtl="0" eaLnBrk="0" fontAlgn="base" latinLnBrk="0" hangingPunct="0">
              <a:lnSpc>
                <a:spcPct val="100000"/>
              </a:lnSpc>
              <a:spcBef>
                <a:spcPct val="0"/>
              </a:spcBef>
              <a:spcAft>
                <a:spcPct val="0"/>
              </a:spcAft>
              <a:buClrTx/>
              <a:buSzTx/>
              <a:buFontTx/>
              <a:buNone/>
              <a:tabLst/>
            </a:pPr>
            <a:r>
              <a:rPr lang="en-US" sz="1800" i="1" baseline="0" dirty="0">
                <a:solidFill>
                  <a:schemeClr val="bg1">
                    <a:lumMod val="10000"/>
                  </a:schemeClr>
                </a:solidFill>
                <a:latin typeface="+mn-lt"/>
              </a:rPr>
              <a:t>Victim</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dirty="0">
                <a:ln>
                  <a:noFill/>
                </a:ln>
                <a:solidFill>
                  <a:schemeClr val="bg1">
                    <a:lumMod val="10000"/>
                  </a:schemeClr>
                </a:solidFill>
                <a:effectLst/>
                <a:latin typeface="+mn-lt"/>
              </a:rPr>
              <a:t>Female</a:t>
            </a:r>
            <a:endParaRPr kumimoji="0" lang="en-US" sz="1800" b="0" i="1" u="none" strike="noStrike" cap="none" normalizeH="0" baseline="0" dirty="0">
              <a:ln>
                <a:noFill/>
              </a:ln>
              <a:solidFill>
                <a:schemeClr val="bg1">
                  <a:lumMod val="10000"/>
                </a:schemeClr>
              </a:solidFill>
              <a:effectLst/>
              <a:latin typeface="+mn-lt"/>
            </a:endParaRPr>
          </a:p>
        </p:txBody>
      </p:sp>
      <p:sp>
        <p:nvSpPr>
          <p:cNvPr id="8" name="Rounded Rectangular Callout 7"/>
          <p:cNvSpPr/>
          <p:nvPr>
            <p:custDataLst>
              <p:tags r:id="rId6"/>
            </p:custDataLst>
          </p:nvPr>
        </p:nvSpPr>
        <p:spPr bwMode="auto">
          <a:xfrm>
            <a:off x="3429000" y="3238500"/>
            <a:ext cx="2343150" cy="1028700"/>
          </a:xfrm>
          <a:prstGeom prst="wedgeRoundRectCallout">
            <a:avLst>
              <a:gd name="adj1" fmla="val 2023"/>
              <a:gd name="adj2" fmla="val -122071"/>
              <a:gd name="adj3" fmla="val 16667"/>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lumMod val="10000"/>
                  </a:schemeClr>
                </a:solidFill>
                <a:effectLst/>
                <a:latin typeface="+mn-lt"/>
              </a:rPr>
              <a:t>I’ll </a:t>
            </a:r>
            <a:r>
              <a:rPr kumimoji="0" lang="en-US" sz="2000" b="1" i="0" u="none" strike="noStrike" cap="none" normalizeH="0" dirty="0">
                <a:ln>
                  <a:noFill/>
                </a:ln>
                <a:solidFill>
                  <a:schemeClr val="bg1">
                    <a:lumMod val="10000"/>
                  </a:schemeClr>
                </a:solidFill>
                <a:effectLst/>
                <a:latin typeface="+mn-lt"/>
              </a:rPr>
              <a:t>pay the rent!</a:t>
            </a:r>
          </a:p>
          <a:p>
            <a:pPr marL="0" marR="0" indent="0" algn="ctr" defTabSz="914400" rtl="0" eaLnBrk="0" fontAlgn="base" latinLnBrk="0" hangingPunct="0">
              <a:lnSpc>
                <a:spcPct val="100000"/>
              </a:lnSpc>
              <a:spcBef>
                <a:spcPct val="0"/>
              </a:spcBef>
              <a:spcAft>
                <a:spcPct val="0"/>
              </a:spcAft>
              <a:buClrTx/>
              <a:buSzTx/>
              <a:buFontTx/>
              <a:buNone/>
              <a:tabLst/>
            </a:pPr>
            <a:r>
              <a:rPr lang="en-US" sz="1800" i="1" baseline="0" dirty="0">
                <a:solidFill>
                  <a:schemeClr val="bg1">
                    <a:lumMod val="10000"/>
                  </a:schemeClr>
                </a:solidFill>
                <a:latin typeface="+mn-lt"/>
              </a:rPr>
              <a:t>Rescuer/Hero</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1" u="none" strike="noStrike" cap="none" normalizeH="0" dirty="0">
                <a:ln>
                  <a:noFill/>
                </a:ln>
                <a:solidFill>
                  <a:schemeClr val="bg1">
                    <a:lumMod val="10000"/>
                  </a:schemeClr>
                </a:solidFill>
                <a:effectLst/>
                <a:latin typeface="+mn-lt"/>
              </a:rPr>
              <a:t>Male</a:t>
            </a:r>
            <a:endParaRPr kumimoji="0" lang="en-US" sz="1800" b="0" i="1" u="none" strike="noStrike" cap="none" normalizeH="0" baseline="0" dirty="0">
              <a:ln>
                <a:noFill/>
              </a:ln>
              <a:solidFill>
                <a:schemeClr val="bg1">
                  <a:lumMod val="10000"/>
                </a:schemeClr>
              </a:solidFill>
              <a:effectLst/>
              <a:latin typeface="+mn-lt"/>
            </a:endParaRPr>
          </a:p>
        </p:txBody>
      </p:sp>
      <p:sp>
        <p:nvSpPr>
          <p:cNvPr id="3" name="Oval 2"/>
          <p:cNvSpPr/>
          <p:nvPr>
            <p:custDataLst>
              <p:tags r:id="rId7"/>
            </p:custDataLst>
          </p:nvPr>
        </p:nvSpPr>
        <p:spPr bwMode="auto">
          <a:xfrm>
            <a:off x="5638800" y="1676400"/>
            <a:ext cx="2819400" cy="1562100"/>
          </a:xfrm>
          <a:prstGeom prst="ellipse">
            <a:avLst/>
          </a:prstGeom>
          <a:noFill/>
          <a:ln w="508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6" name="Explosion 2 5"/>
          <p:cNvSpPr/>
          <p:nvPr>
            <p:custDataLst>
              <p:tags r:id="rId8"/>
            </p:custDataLst>
          </p:nvPr>
        </p:nvSpPr>
        <p:spPr bwMode="auto">
          <a:xfrm>
            <a:off x="6248400" y="2774884"/>
            <a:ext cx="2667000" cy="1393825"/>
          </a:xfrm>
          <a:prstGeom prst="irregularSeal2">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rebuchet MS" panose="020B0603020202020204" pitchFamily="34" charset="0"/>
              </a:rPr>
              <a:t>SHAME</a:t>
            </a:r>
          </a:p>
        </p:txBody>
      </p:sp>
      <p:sp>
        <p:nvSpPr>
          <p:cNvPr id="10" name="Explosion 1 9"/>
          <p:cNvSpPr/>
          <p:nvPr>
            <p:custDataLst>
              <p:tags r:id="rId9"/>
            </p:custDataLst>
          </p:nvPr>
        </p:nvSpPr>
        <p:spPr bwMode="auto">
          <a:xfrm>
            <a:off x="6362700" y="4831866"/>
            <a:ext cx="2133600" cy="1199259"/>
          </a:xfrm>
          <a:prstGeom prst="irregularSeal1">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rgbClr val="C00000"/>
                </a:solidFill>
                <a:effectLst/>
                <a:latin typeface="+mn-lt"/>
              </a:rPr>
              <a:t>Anger</a:t>
            </a:r>
          </a:p>
        </p:txBody>
      </p:sp>
      <p:pic>
        <p:nvPicPr>
          <p:cNvPr id="1033" name="Picture 9" descr="C:\Users\aliciad\AppData\Local\Microsoft\Windows\Temporary Internet Files\Content.IE5\HIKMIKD2\Chemistry-Conical-Funnel-3591-small[1].png"/>
          <p:cNvPicPr>
            <a:picLocks noChangeAspect="1" noChangeArrowheads="1"/>
          </p:cNvPicPr>
          <p:nvPr/>
        </p:nvPicPr>
        <p:blipFill>
          <a:blip r:embed="rId16">
            <a:extLst>
              <a:ext uri="{BEBA8EAE-BF5A-486C-A8C5-ECC9F3942E4B}">
                <a14:imgProps xmlns:a14="http://schemas.microsoft.com/office/drawing/2010/main">
                  <a14:imgLayer r:embed="rId17">
                    <a14:imgEffect>
                      <a14:colorTemperature colorTemp="1500"/>
                    </a14:imgEffect>
                    <a14:imgEffect>
                      <a14:saturation sat="120000"/>
                    </a14:imgEffect>
                    <a14:imgEffect>
                      <a14:brightnessContrast bright="44000" contrast="45000"/>
                    </a14:imgEffect>
                  </a14:imgLayer>
                </a14:imgProps>
              </a:ext>
              <a:ext uri="{28A0092B-C50C-407E-A947-70E740481C1C}">
                <a14:useLocalDpi xmlns:a14="http://schemas.microsoft.com/office/drawing/2010/main" val="0"/>
              </a:ext>
            </a:extLst>
          </a:blip>
          <a:srcRect/>
          <a:stretch>
            <a:fillRect/>
          </a:stretch>
        </p:blipFill>
        <p:spPr bwMode="auto">
          <a:xfrm>
            <a:off x="6858000" y="3671887"/>
            <a:ext cx="1143000" cy="1190625"/>
          </a:xfrm>
          <a:prstGeom prst="rect">
            <a:avLst/>
          </a:prstGeom>
          <a:noFill/>
          <a:extLst>
            <a:ext uri="{909E8E84-426E-40DD-AFC4-6F175D3DCCD1}">
              <a14:hiddenFill xmlns:a14="http://schemas.microsoft.com/office/drawing/2010/main">
                <a:solidFill>
                  <a:srgbClr val="FFFFFF"/>
                </a:solidFill>
              </a14:hiddenFill>
            </a:ext>
          </a:extLst>
        </p:spPr>
      </p:pic>
      <p:sp>
        <p:nvSpPr>
          <p:cNvPr id="9" name="Up Arrow 8"/>
          <p:cNvSpPr/>
          <p:nvPr>
            <p:custDataLst>
              <p:tags r:id="rId10"/>
            </p:custDataLst>
          </p:nvPr>
        </p:nvSpPr>
        <p:spPr bwMode="auto">
          <a:xfrm rot="18616761">
            <a:off x="5655028" y="4225663"/>
            <a:ext cx="609600" cy="924288"/>
          </a:xfrm>
          <a:prstGeom prst="up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13" name="Up Arrow 12"/>
          <p:cNvSpPr/>
          <p:nvPr>
            <p:custDataLst>
              <p:tags r:id="rId11"/>
            </p:custDataLst>
          </p:nvPr>
        </p:nvSpPr>
        <p:spPr bwMode="auto">
          <a:xfrm rot="17268042">
            <a:off x="4532790" y="3984130"/>
            <a:ext cx="609600" cy="2383081"/>
          </a:xfrm>
          <a:prstGeom prst="upArrow">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11" name="TextBox 10"/>
          <p:cNvSpPr txBox="1"/>
          <p:nvPr>
            <p:custDataLst>
              <p:tags r:id="rId12"/>
            </p:custDataLst>
          </p:nvPr>
        </p:nvSpPr>
        <p:spPr>
          <a:xfrm>
            <a:off x="0" y="6031125"/>
            <a:ext cx="5486400" cy="276999"/>
          </a:xfrm>
          <a:prstGeom prst="rect">
            <a:avLst/>
          </a:prstGeom>
          <a:noFill/>
        </p:spPr>
        <p:txBody>
          <a:bodyPr wrap="square" rtlCol="0">
            <a:spAutoFit/>
          </a:bodyPr>
          <a:lstStyle/>
          <a:p>
            <a:pPr algn="l"/>
            <a:r>
              <a:rPr lang="en-US" sz="1200" dirty="0">
                <a:solidFill>
                  <a:schemeClr val="bg1"/>
                </a:solidFill>
                <a:latin typeface="+mj-lt"/>
              </a:rPr>
              <a:t>(</a:t>
            </a:r>
            <a:r>
              <a:rPr lang="en-US" sz="1200" dirty="0" err="1">
                <a:solidFill>
                  <a:schemeClr val="bg1"/>
                </a:solidFill>
                <a:latin typeface="+mj-lt"/>
              </a:rPr>
              <a:t>DePrince</a:t>
            </a:r>
            <a:r>
              <a:rPr lang="en-US" sz="1200" dirty="0">
                <a:solidFill>
                  <a:schemeClr val="bg1"/>
                </a:solidFill>
                <a:latin typeface="+mj-lt"/>
              </a:rPr>
              <a:t> &amp; </a:t>
            </a:r>
            <a:r>
              <a:rPr lang="en-US" sz="1200" dirty="0" err="1">
                <a:solidFill>
                  <a:schemeClr val="bg1"/>
                </a:solidFill>
                <a:latin typeface="+mj-lt"/>
              </a:rPr>
              <a:t>Freyd</a:t>
            </a:r>
            <a:r>
              <a:rPr lang="en-US" sz="1200" dirty="0">
                <a:solidFill>
                  <a:schemeClr val="bg1"/>
                </a:solidFill>
                <a:latin typeface="+mj-lt"/>
              </a:rPr>
              <a:t>, 2002; Huh et al., 2014)</a:t>
            </a:r>
          </a:p>
        </p:txBody>
      </p:sp>
    </p:spTree>
    <p:custDataLst>
      <p:tags r:id="rId1"/>
    </p:custDataLst>
    <p:extLst>
      <p:ext uri="{BB962C8B-B14F-4D97-AF65-F5344CB8AC3E}">
        <p14:creationId xmlns:p14="http://schemas.microsoft.com/office/powerpoint/2010/main" val="83506176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33"/>
                                        </p:tgtEl>
                                        <p:attrNameLst>
                                          <p:attrName>style.visibility</p:attrName>
                                        </p:attrNameLst>
                                      </p:cBhvr>
                                      <p:to>
                                        <p:strVal val="visible"/>
                                      </p:to>
                                    </p:set>
                                    <p:animEffect transition="in" filter="wipe(up)">
                                      <p:cBhvr>
                                        <p:cTn id="30" dur="500"/>
                                        <p:tgtEl>
                                          <p:spTgt spid="1033"/>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3" grpId="0" animBg="1"/>
      <p:bldP spid="6" grpId="0" animBg="1"/>
      <p:bldP spid="10" grpId="0" animBg="1"/>
      <p:bldP spid="9"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609600" y="609600"/>
            <a:ext cx="8001000" cy="5334000"/>
          </a:xfrm>
          <a:prstGeom prst="rect">
            <a:avLst/>
          </a:prstGeom>
        </p:spPr>
        <p:txBody>
          <a:bodyPr/>
          <a:lstStyle>
            <a:lvl1pPr algn="l" rtl="0" eaLnBrk="0" fontAlgn="base" hangingPunct="0">
              <a:lnSpc>
                <a:spcPct val="110000"/>
              </a:lnSpc>
              <a:spcBef>
                <a:spcPct val="0"/>
              </a:spcBef>
              <a:spcAft>
                <a:spcPct val="0"/>
              </a:spcAft>
              <a:defRPr sz="2800" b="1">
                <a:solidFill>
                  <a:schemeClr val="tx2"/>
                </a:solidFill>
                <a:latin typeface="Corbel" panose="020B0503020204020204" pitchFamily="34" charset="0"/>
                <a:ea typeface="+mj-ea"/>
                <a:cs typeface="+mj-cs"/>
              </a:defRPr>
            </a:lvl1pPr>
            <a:lvl2pPr algn="l" rtl="0" eaLnBrk="0" fontAlgn="base" hangingPunct="0">
              <a:lnSpc>
                <a:spcPct val="110000"/>
              </a:lnSpc>
              <a:spcBef>
                <a:spcPct val="0"/>
              </a:spcBef>
              <a:spcAft>
                <a:spcPct val="0"/>
              </a:spcAft>
              <a:defRPr sz="2800" b="1">
                <a:solidFill>
                  <a:schemeClr val="tx2"/>
                </a:solidFill>
                <a:latin typeface="Trebuchet MS" pitchFamily="34" charset="0"/>
              </a:defRPr>
            </a:lvl2pPr>
            <a:lvl3pPr algn="l" rtl="0" eaLnBrk="0" fontAlgn="base" hangingPunct="0">
              <a:lnSpc>
                <a:spcPct val="110000"/>
              </a:lnSpc>
              <a:spcBef>
                <a:spcPct val="0"/>
              </a:spcBef>
              <a:spcAft>
                <a:spcPct val="0"/>
              </a:spcAft>
              <a:defRPr sz="2800" b="1">
                <a:solidFill>
                  <a:schemeClr val="tx2"/>
                </a:solidFill>
                <a:latin typeface="Trebuchet MS" pitchFamily="34" charset="0"/>
              </a:defRPr>
            </a:lvl3pPr>
            <a:lvl4pPr algn="l" rtl="0" eaLnBrk="0" fontAlgn="base" hangingPunct="0">
              <a:lnSpc>
                <a:spcPct val="110000"/>
              </a:lnSpc>
              <a:spcBef>
                <a:spcPct val="0"/>
              </a:spcBef>
              <a:spcAft>
                <a:spcPct val="0"/>
              </a:spcAft>
              <a:defRPr sz="2800" b="1">
                <a:solidFill>
                  <a:schemeClr val="tx2"/>
                </a:solidFill>
                <a:latin typeface="Trebuchet MS" pitchFamily="34" charset="0"/>
              </a:defRPr>
            </a:lvl4pPr>
            <a:lvl5pPr algn="l" rtl="0" eaLnBrk="0" fontAlgn="base" hangingPunct="0">
              <a:lnSpc>
                <a:spcPct val="110000"/>
              </a:lnSpc>
              <a:spcBef>
                <a:spcPct val="0"/>
              </a:spcBef>
              <a:spcAft>
                <a:spcPct val="0"/>
              </a:spcAft>
              <a:defRPr sz="2800" b="1">
                <a:solidFill>
                  <a:schemeClr val="tx2"/>
                </a:solidFill>
                <a:latin typeface="Trebuchet MS" pitchFamily="34" charset="0"/>
              </a:defRPr>
            </a:lvl5pPr>
            <a:lvl6pPr marL="457200" algn="l" rtl="0" eaLnBrk="0" fontAlgn="base" hangingPunct="0">
              <a:lnSpc>
                <a:spcPct val="110000"/>
              </a:lnSpc>
              <a:spcBef>
                <a:spcPct val="0"/>
              </a:spcBef>
              <a:spcAft>
                <a:spcPct val="0"/>
              </a:spcAft>
              <a:defRPr sz="2800" b="1">
                <a:solidFill>
                  <a:srgbClr val="CC66FF"/>
                </a:solidFill>
                <a:latin typeface="Verdana" pitchFamily="14" charset="0"/>
              </a:defRPr>
            </a:lvl6pPr>
            <a:lvl7pPr marL="914400" algn="l" rtl="0" eaLnBrk="0" fontAlgn="base" hangingPunct="0">
              <a:lnSpc>
                <a:spcPct val="110000"/>
              </a:lnSpc>
              <a:spcBef>
                <a:spcPct val="0"/>
              </a:spcBef>
              <a:spcAft>
                <a:spcPct val="0"/>
              </a:spcAft>
              <a:defRPr sz="2800" b="1">
                <a:solidFill>
                  <a:srgbClr val="CC66FF"/>
                </a:solidFill>
                <a:latin typeface="Verdana" pitchFamily="14" charset="0"/>
              </a:defRPr>
            </a:lvl7pPr>
            <a:lvl8pPr marL="1371600" algn="l" rtl="0" eaLnBrk="0" fontAlgn="base" hangingPunct="0">
              <a:lnSpc>
                <a:spcPct val="110000"/>
              </a:lnSpc>
              <a:spcBef>
                <a:spcPct val="0"/>
              </a:spcBef>
              <a:spcAft>
                <a:spcPct val="0"/>
              </a:spcAft>
              <a:defRPr sz="2800" b="1">
                <a:solidFill>
                  <a:srgbClr val="CC66FF"/>
                </a:solidFill>
                <a:latin typeface="Verdana" pitchFamily="14" charset="0"/>
              </a:defRPr>
            </a:lvl8pPr>
            <a:lvl9pPr marL="1828800" algn="l" rtl="0" eaLnBrk="0" fontAlgn="base" hangingPunct="0">
              <a:lnSpc>
                <a:spcPct val="110000"/>
              </a:lnSpc>
              <a:spcBef>
                <a:spcPct val="0"/>
              </a:spcBef>
              <a:spcAft>
                <a:spcPct val="0"/>
              </a:spcAft>
              <a:defRPr sz="2800" b="1">
                <a:solidFill>
                  <a:srgbClr val="CC66FF"/>
                </a:solidFill>
                <a:latin typeface="Verdana" pitchFamily="14" charset="0"/>
              </a:defRPr>
            </a:lvl9pPr>
          </a:lstStyle>
          <a:p>
            <a:pPr>
              <a:lnSpc>
                <a:spcPct val="100000"/>
              </a:lnSpc>
              <a:spcAft>
                <a:spcPts val="1200"/>
              </a:spcAft>
            </a:pPr>
            <a:r>
              <a:rPr lang="en-US" sz="2000" b="0" i="1" kern="1000" dirty="0">
                <a:solidFill>
                  <a:schemeClr val="bg1"/>
                </a:solidFill>
                <a:latin typeface="+mj-lt"/>
              </a:rPr>
              <a:t>April 11, 2022</a:t>
            </a:r>
            <a:br>
              <a:rPr lang="en-US" sz="2000" b="0" i="1" kern="1000" dirty="0">
                <a:solidFill>
                  <a:schemeClr val="bg1"/>
                </a:solidFill>
                <a:latin typeface="+mj-lt"/>
              </a:rPr>
            </a:br>
            <a:br>
              <a:rPr lang="en-US" sz="800" b="0" i="1" kern="1000" dirty="0">
                <a:solidFill>
                  <a:schemeClr val="bg1"/>
                </a:solidFill>
                <a:latin typeface="+mj-lt"/>
              </a:rPr>
            </a:br>
            <a:r>
              <a:rPr lang="en-US" sz="3200" b="0" kern="1000" dirty="0">
                <a:solidFill>
                  <a:schemeClr val="bg1"/>
                </a:solidFill>
                <a:latin typeface="+mj-lt"/>
              </a:rPr>
              <a:t>Men, Gender, and Trauma</a:t>
            </a:r>
            <a:br>
              <a:rPr lang="en-US" sz="3200" b="0" i="1" kern="1000" dirty="0">
                <a:solidFill>
                  <a:schemeClr val="bg1"/>
                </a:solidFill>
                <a:latin typeface="+mj-lt"/>
              </a:rPr>
            </a:br>
            <a:br>
              <a:rPr lang="en-US" sz="3200" b="0" i="1" kern="1000" dirty="0">
                <a:solidFill>
                  <a:schemeClr val="bg1"/>
                </a:solidFill>
                <a:latin typeface="+mj-lt"/>
              </a:rPr>
            </a:br>
            <a:r>
              <a:rPr lang="en-US" b="0" i="1" kern="1000" dirty="0">
                <a:solidFill>
                  <a:schemeClr val="bg1"/>
                </a:solidFill>
                <a:latin typeface="+mj-lt"/>
              </a:rPr>
              <a:t>Supporting Men in Recovery</a:t>
            </a:r>
            <a:br>
              <a:rPr lang="en-US" i="1" kern="1000" dirty="0">
                <a:solidFill>
                  <a:schemeClr val="bg1"/>
                </a:solidFill>
                <a:latin typeface="+mj-lt"/>
              </a:rPr>
            </a:br>
            <a:endParaRPr lang="en-US" i="1" kern="1000" dirty="0">
              <a:solidFill>
                <a:schemeClr val="bg1"/>
              </a:solidFill>
              <a:latin typeface="+mj-lt"/>
            </a:endParaRPr>
          </a:p>
          <a:p>
            <a:pPr>
              <a:lnSpc>
                <a:spcPct val="100000"/>
              </a:lnSpc>
              <a:spcAft>
                <a:spcPts val="1200"/>
              </a:spcAft>
            </a:pPr>
            <a:endParaRPr lang="en-US" sz="1200" i="1" kern="1000" dirty="0">
              <a:solidFill>
                <a:schemeClr val="bg1"/>
              </a:solidFill>
              <a:latin typeface="+mj-lt"/>
            </a:endParaRPr>
          </a:p>
          <a:p>
            <a:pPr>
              <a:lnSpc>
                <a:spcPct val="100000"/>
              </a:lnSpc>
              <a:spcAft>
                <a:spcPts val="1200"/>
              </a:spcAft>
            </a:pPr>
            <a:endParaRPr lang="en-US" sz="1200" i="1" kern="1000" dirty="0">
              <a:solidFill>
                <a:schemeClr val="bg1"/>
              </a:solidFill>
              <a:latin typeface="+mj-lt"/>
            </a:endParaRPr>
          </a:p>
          <a:p>
            <a:pPr>
              <a:lnSpc>
                <a:spcPct val="100000"/>
              </a:lnSpc>
              <a:spcAft>
                <a:spcPts val="1200"/>
              </a:spcAft>
            </a:pPr>
            <a:endParaRPr lang="en-US" sz="1200" b="0" i="1" kern="1000" dirty="0">
              <a:solidFill>
                <a:schemeClr val="bg1"/>
              </a:solidFill>
              <a:latin typeface="+mj-lt"/>
            </a:endParaRPr>
          </a:p>
          <a:p>
            <a:pPr>
              <a:lnSpc>
                <a:spcPct val="100000"/>
              </a:lnSpc>
              <a:spcAft>
                <a:spcPts val="1200"/>
              </a:spcAft>
            </a:pPr>
            <a:endParaRPr lang="en-US" sz="1200" b="0" i="1" kern="1000" dirty="0">
              <a:solidFill>
                <a:schemeClr val="bg1"/>
              </a:solidFill>
              <a:latin typeface="+mj-lt"/>
            </a:endParaRPr>
          </a:p>
          <a:p>
            <a:pPr>
              <a:lnSpc>
                <a:spcPct val="100000"/>
              </a:lnSpc>
              <a:spcAft>
                <a:spcPts val="1200"/>
              </a:spcAft>
            </a:pPr>
            <a:endParaRPr lang="en-US" sz="1200" b="0" i="1" kern="1000" dirty="0">
              <a:solidFill>
                <a:schemeClr val="bg1"/>
              </a:solidFill>
              <a:latin typeface="+mj-lt"/>
            </a:endParaRPr>
          </a:p>
          <a:p>
            <a:pPr>
              <a:lnSpc>
                <a:spcPct val="100000"/>
              </a:lnSpc>
              <a:spcAft>
                <a:spcPts val="1200"/>
              </a:spcAft>
            </a:pPr>
            <a:br>
              <a:rPr lang="en-US" sz="1200" b="0" i="1" kern="1000" dirty="0">
                <a:solidFill>
                  <a:schemeClr val="bg1"/>
                </a:solidFill>
                <a:latin typeface="+mj-lt"/>
              </a:rPr>
            </a:br>
            <a:r>
              <a:rPr lang="en-US" b="0" kern="1000" dirty="0">
                <a:solidFill>
                  <a:schemeClr val="bg1"/>
                </a:solidFill>
                <a:latin typeface="+mj-lt"/>
              </a:rPr>
              <a:t>David Stanley, MSW, LCSW</a:t>
            </a:r>
            <a:br>
              <a:rPr lang="en-US" b="0" kern="1000" dirty="0">
                <a:solidFill>
                  <a:schemeClr val="bg1"/>
                </a:solidFill>
                <a:latin typeface="+mj-lt"/>
              </a:rPr>
            </a:br>
            <a:r>
              <a:rPr lang="en-US" sz="1800" b="0" i="1" kern="1000" dirty="0">
                <a:solidFill>
                  <a:schemeClr val="bg1"/>
                </a:solidFill>
                <a:latin typeface="+mj-lt"/>
              </a:rPr>
              <a:t>Director of Trauma Integration Services</a:t>
            </a:r>
          </a:p>
          <a:p>
            <a:pPr>
              <a:lnSpc>
                <a:spcPct val="100000"/>
              </a:lnSpc>
              <a:spcAft>
                <a:spcPts val="1200"/>
              </a:spcAft>
            </a:pPr>
            <a:endParaRPr lang="en-US" sz="1800" b="0" i="1" kern="1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1447800"/>
            <a:ext cx="8077200" cy="762000"/>
          </a:xfrm>
        </p:spPr>
        <p:txBody>
          <a:bodyPr/>
          <a:lstStyle/>
          <a:p>
            <a:r>
              <a:rPr lang="en-US" dirty="0"/>
              <a:t>Gender Norms and Recovery</a:t>
            </a:r>
          </a:p>
        </p:txBody>
      </p:sp>
      <p:sp>
        <p:nvSpPr>
          <p:cNvPr id="4" name="Slide Number Placeholder 3"/>
          <p:cNvSpPr>
            <a:spLocks noGrp="1"/>
          </p:cNvSpPr>
          <p:nvPr>
            <p:ph type="sldNum" sz="quarter" idx="10"/>
            <p:custDataLst>
              <p:tags r:id="rId3"/>
            </p:custDataLst>
          </p:nvPr>
        </p:nvSpPr>
        <p:spPr>
          <a:xfrm>
            <a:off x="7086600" y="6477000"/>
            <a:ext cx="1905000" cy="457200"/>
          </a:xfrm>
        </p:spPr>
        <p:txBody>
          <a:bodyPr/>
          <a:lstStyle/>
          <a:p>
            <a:pPr>
              <a:defRPr/>
            </a:pPr>
            <a:fld id="{993E3C95-DF85-475F-B515-04A815747F0D}" type="slidenum">
              <a:rPr lang="en-US" smtClean="0"/>
              <a:pPr>
                <a:defRPr/>
              </a:pPr>
              <a:t>20</a:t>
            </a:fld>
            <a:endParaRPr lang="en-US" dirty="0"/>
          </a:p>
        </p:txBody>
      </p:sp>
      <p:pic>
        <p:nvPicPr>
          <p:cNvPr id="8" name="Content Placeholder 7" descr="A person and person kissing&#10;&#10;Description automatically generated with low confidence">
            <a:extLst>
              <a:ext uri="{FF2B5EF4-FFF2-40B4-BE49-F238E27FC236}">
                <a16:creationId xmlns:a16="http://schemas.microsoft.com/office/drawing/2014/main" id="{1C2376A8-1DCB-4615-8B9C-1303283071DF}"/>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88284" y="2171015"/>
            <a:ext cx="7424169" cy="4194958"/>
          </a:xfrm>
        </p:spPr>
      </p:pic>
      <p:sp>
        <p:nvSpPr>
          <p:cNvPr id="9" name="TextBox 8">
            <a:extLst>
              <a:ext uri="{FF2B5EF4-FFF2-40B4-BE49-F238E27FC236}">
                <a16:creationId xmlns:a16="http://schemas.microsoft.com/office/drawing/2014/main" id="{9DB5BCD0-AF87-4452-BC96-08E995C41C6A}"/>
              </a:ext>
            </a:extLst>
          </p:cNvPr>
          <p:cNvSpPr txBox="1"/>
          <p:nvPr/>
        </p:nvSpPr>
        <p:spPr>
          <a:xfrm>
            <a:off x="1131547" y="2234614"/>
            <a:ext cx="6766486" cy="584775"/>
          </a:xfrm>
          <a:prstGeom prst="rect">
            <a:avLst/>
          </a:prstGeom>
          <a:noFill/>
        </p:spPr>
        <p:txBody>
          <a:bodyPr wrap="square" rtlCol="0">
            <a:spAutoFit/>
          </a:bodyPr>
          <a:lstStyle/>
          <a:p>
            <a:pPr algn="l"/>
            <a:r>
              <a:rPr lang="en-US" sz="3200" i="1" dirty="0">
                <a:latin typeface="+mj-lt"/>
              </a:rPr>
              <a:t>Relationship, Connection, Healing</a:t>
            </a:r>
          </a:p>
        </p:txBody>
      </p:sp>
      <p:sp>
        <p:nvSpPr>
          <p:cNvPr id="10" name="TextBox 9">
            <a:extLst>
              <a:ext uri="{FF2B5EF4-FFF2-40B4-BE49-F238E27FC236}">
                <a16:creationId xmlns:a16="http://schemas.microsoft.com/office/drawing/2014/main" id="{0EC7ED91-B6FC-4F22-8DCB-E3E5594086AC}"/>
              </a:ext>
            </a:extLst>
          </p:cNvPr>
          <p:cNvSpPr txBox="1"/>
          <p:nvPr/>
        </p:nvSpPr>
        <p:spPr>
          <a:xfrm>
            <a:off x="838200" y="4038611"/>
            <a:ext cx="3291849" cy="1077218"/>
          </a:xfrm>
          <a:prstGeom prst="rect">
            <a:avLst/>
          </a:prstGeom>
          <a:noFill/>
        </p:spPr>
        <p:txBody>
          <a:bodyPr wrap="square" rtlCol="0">
            <a:spAutoFit/>
          </a:bodyPr>
          <a:lstStyle/>
          <a:p>
            <a:pPr algn="l"/>
            <a:r>
              <a:rPr lang="en-US" sz="3200" dirty="0">
                <a:solidFill>
                  <a:schemeClr val="bg1"/>
                </a:solidFill>
                <a:latin typeface="+mj-lt"/>
              </a:rPr>
              <a:t>Gender norms and expectations</a:t>
            </a:r>
          </a:p>
        </p:txBody>
      </p:sp>
      <p:sp>
        <p:nvSpPr>
          <p:cNvPr id="3" name="TextBox 2">
            <a:extLst>
              <a:ext uri="{FF2B5EF4-FFF2-40B4-BE49-F238E27FC236}">
                <a16:creationId xmlns:a16="http://schemas.microsoft.com/office/drawing/2014/main" id="{947EC3F4-F5A2-46FF-B13B-3F73019492F4}"/>
              </a:ext>
            </a:extLst>
          </p:cNvPr>
          <p:cNvSpPr txBox="1"/>
          <p:nvPr/>
        </p:nvSpPr>
        <p:spPr>
          <a:xfrm>
            <a:off x="5326743" y="3746224"/>
            <a:ext cx="1752600" cy="584775"/>
          </a:xfrm>
          <a:prstGeom prst="rect">
            <a:avLst/>
          </a:prstGeom>
          <a:noFill/>
        </p:spPr>
        <p:txBody>
          <a:bodyPr wrap="square" rtlCol="0">
            <a:spAutoFit/>
          </a:bodyPr>
          <a:lstStyle/>
          <a:p>
            <a:pPr algn="l"/>
            <a:r>
              <a:rPr lang="en-US" sz="3200" b="1" dirty="0">
                <a:solidFill>
                  <a:schemeClr val="bg1"/>
                </a:solidFill>
                <a:latin typeface="+mj-lt"/>
              </a:rPr>
              <a:t>Shame</a:t>
            </a:r>
          </a:p>
        </p:txBody>
      </p:sp>
    </p:spTree>
    <p:custDataLst>
      <p:tags r:id="rId1"/>
    </p:custDataLst>
    <p:extLst>
      <p:ext uri="{BB962C8B-B14F-4D97-AF65-F5344CB8AC3E}">
        <p14:creationId xmlns:p14="http://schemas.microsoft.com/office/powerpoint/2010/main" val="242414378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1447800"/>
            <a:ext cx="8077200" cy="762000"/>
          </a:xfrm>
        </p:spPr>
        <p:txBody>
          <a:bodyPr/>
          <a:lstStyle/>
          <a:p>
            <a:r>
              <a:rPr lang="en-US" dirty="0"/>
              <a:t>Disconnection and Imbalance </a:t>
            </a:r>
          </a:p>
        </p:txBody>
      </p:sp>
      <p:pic>
        <p:nvPicPr>
          <p:cNvPr id="6" name="Content Placeholder 5"/>
          <p:cNvPicPr>
            <a:picLocks noGrp="1" noChangeAspect="1"/>
          </p:cNvPicPr>
          <p:nvPr>
            <p:ph idx="1"/>
          </p:nvPr>
        </p:nvPicPr>
        <p:blipFill rotWithShape="1">
          <a:blip r:embed="rId7" cstate="print">
            <a:extLst>
              <a:ext uri="{28A0092B-C50C-407E-A947-70E740481C1C}">
                <a14:useLocalDpi xmlns:a14="http://schemas.microsoft.com/office/drawing/2010/main" val="0"/>
              </a:ext>
            </a:extLst>
          </a:blip>
          <a:srcRect t="15177" b="13454"/>
          <a:stretch/>
        </p:blipFill>
        <p:spPr>
          <a:xfrm>
            <a:off x="1600200" y="2542701"/>
            <a:ext cx="5524500" cy="3571461"/>
          </a:xfrm>
        </p:spPr>
      </p:pic>
      <p:sp>
        <p:nvSpPr>
          <p:cNvPr id="4" name="Slide Number Placeholder 3"/>
          <p:cNvSpPr>
            <a:spLocks noGrp="1"/>
          </p:cNvSpPr>
          <p:nvPr>
            <p:ph type="sldNum" sz="quarter" idx="10"/>
            <p:custDataLst>
              <p:tags r:id="rId3"/>
            </p:custDataLst>
          </p:nvPr>
        </p:nvSpPr>
        <p:spPr>
          <a:xfrm>
            <a:off x="7086600" y="6477000"/>
            <a:ext cx="1905000" cy="457200"/>
          </a:xfrm>
        </p:spPr>
        <p:txBody>
          <a:bodyPr/>
          <a:lstStyle/>
          <a:p>
            <a:pPr>
              <a:defRPr/>
            </a:pPr>
            <a:fld id="{993E3C95-DF85-475F-B515-04A815747F0D}" type="slidenum">
              <a:rPr lang="en-US" smtClean="0"/>
              <a:pPr>
                <a:defRPr/>
              </a:pPr>
              <a:t>21</a:t>
            </a:fld>
            <a:endParaRPr lang="en-US" dirty="0"/>
          </a:p>
        </p:txBody>
      </p:sp>
      <p:sp>
        <p:nvSpPr>
          <p:cNvPr id="7" name="Oval 6"/>
          <p:cNvSpPr/>
          <p:nvPr>
            <p:custDataLst>
              <p:tags r:id="rId4"/>
            </p:custDataLst>
          </p:nvPr>
        </p:nvSpPr>
        <p:spPr bwMode="auto">
          <a:xfrm>
            <a:off x="2428461" y="2613991"/>
            <a:ext cx="3962400" cy="3352800"/>
          </a:xfrm>
          <a:prstGeom prst="ellipse">
            <a:avLst/>
          </a:prstGeom>
          <a:noFill/>
          <a:ln w="6667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Tree>
    <p:custDataLst>
      <p:tags r:id="rId1"/>
    </p:custDataLst>
    <p:extLst>
      <p:ext uri="{BB962C8B-B14F-4D97-AF65-F5344CB8AC3E}">
        <p14:creationId xmlns:p14="http://schemas.microsoft.com/office/powerpoint/2010/main" val="207244384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custDataLst>
              <p:tags r:id="rId2"/>
            </p:custDataLst>
          </p:nvPr>
        </p:nvSpPr>
        <p:spPr bwMode="auto">
          <a:xfrm>
            <a:off x="279400" y="2010428"/>
            <a:ext cx="5943600" cy="4114800"/>
          </a:xfrm>
          <a:prstGeom prst="ellipse">
            <a:avLst/>
          </a:prstGeom>
          <a:no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2" name="Title 1"/>
          <p:cNvSpPr>
            <a:spLocks noGrp="1"/>
          </p:cNvSpPr>
          <p:nvPr>
            <p:ph type="title"/>
            <p:custDataLst>
              <p:tags r:id="rId3"/>
            </p:custDataLst>
          </p:nvPr>
        </p:nvSpPr>
        <p:spPr>
          <a:xfrm>
            <a:off x="609600" y="1447800"/>
            <a:ext cx="8077200" cy="762000"/>
          </a:xfrm>
        </p:spPr>
        <p:txBody>
          <a:bodyPr/>
          <a:lstStyle/>
          <a:p>
            <a:r>
              <a:rPr lang="en-US" dirty="0"/>
              <a:t>Gender Responsive Trauma Informed:</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22</a:t>
            </a:fld>
            <a:endParaRPr lang="en-US" dirty="0"/>
          </a:p>
        </p:txBody>
      </p:sp>
      <p:sp>
        <p:nvSpPr>
          <p:cNvPr id="5" name="Rectangle 4"/>
          <p:cNvSpPr/>
          <p:nvPr>
            <p:custDataLst>
              <p:tags r:id="rId5"/>
            </p:custDataLst>
          </p:nvPr>
        </p:nvSpPr>
        <p:spPr bwMode="auto">
          <a:xfrm>
            <a:off x="1371600" y="4513284"/>
            <a:ext cx="3505199" cy="1023488"/>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mn-lt"/>
              </a:rPr>
              <a:t>Stage One Trauma Interventions</a:t>
            </a:r>
          </a:p>
          <a:p>
            <a:pPr marR="0" algn="l" defTabSz="914400" rtl="0" eaLnBrk="0" fontAlgn="base" latinLnBrk="0" hangingPunct="0">
              <a:lnSpc>
                <a:spcPct val="100000"/>
              </a:lnSpc>
              <a:spcBef>
                <a:spcPct val="0"/>
              </a:spcBef>
              <a:spcAft>
                <a:spcPct val="0"/>
              </a:spcAft>
              <a:buClrTx/>
              <a:buSzTx/>
              <a:tabLst/>
            </a:pPr>
            <a:endParaRPr kumimoji="0" lang="en-US" sz="2400" i="0" u="none" strike="noStrike" cap="none" normalizeH="0" baseline="0" dirty="0">
              <a:ln>
                <a:noFill/>
              </a:ln>
              <a:solidFill>
                <a:schemeClr val="bg1"/>
              </a:solidFill>
              <a:effectLst/>
              <a:latin typeface="+mn-lt"/>
            </a:endParaRPr>
          </a:p>
        </p:txBody>
      </p:sp>
      <p:sp>
        <p:nvSpPr>
          <p:cNvPr id="6" name="Rectangle 5"/>
          <p:cNvSpPr/>
          <p:nvPr>
            <p:custDataLst>
              <p:tags r:id="rId6"/>
            </p:custDataLst>
          </p:nvPr>
        </p:nvSpPr>
        <p:spPr bwMode="auto">
          <a:xfrm>
            <a:off x="1371600" y="2770103"/>
            <a:ext cx="3510643" cy="652898"/>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mn-lt"/>
              </a:rPr>
              <a:t>Gender Role Analysis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b="0" i="0" u="none" strike="noStrike" cap="none" normalizeH="0" baseline="0" dirty="0">
              <a:ln>
                <a:noFill/>
              </a:ln>
              <a:solidFill>
                <a:schemeClr val="bg1"/>
              </a:solidFill>
              <a:effectLst/>
              <a:latin typeface="+mn-lt"/>
            </a:endParaRPr>
          </a:p>
        </p:txBody>
      </p:sp>
      <p:sp>
        <p:nvSpPr>
          <p:cNvPr id="9" name="Plus 8"/>
          <p:cNvSpPr/>
          <p:nvPr>
            <p:custDataLst>
              <p:tags r:id="rId7"/>
            </p:custDataLst>
          </p:nvPr>
        </p:nvSpPr>
        <p:spPr bwMode="auto">
          <a:xfrm>
            <a:off x="2842985" y="3564571"/>
            <a:ext cx="816429" cy="807143"/>
          </a:xfrm>
          <a:prstGeom prst="mathPlus">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10" name="Slide Number Placeholder 3"/>
          <p:cNvSpPr txBox="1">
            <a:spLocks/>
          </p:cNvSpPr>
          <p:nvPr>
            <p:custDataLst>
              <p:tags r:id="rId8"/>
            </p:custDataLst>
          </p:nvPr>
        </p:nvSpPr>
        <p:spPr bwMode="auto">
          <a:xfrm>
            <a:off x="7086600"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900" b="1" kern="900" baseline="0">
                <a:solidFill>
                  <a:schemeClr val="bg1"/>
                </a:solidFill>
                <a:latin typeface="+mj-lt"/>
                <a:ea typeface="+mn-ea"/>
                <a:cs typeface="+mn-cs"/>
              </a:defRPr>
            </a:lvl1pPr>
            <a:lvl2pPr marL="457200" algn="ctr" rtl="0" eaLnBrk="0" fontAlgn="base" hangingPunct="0">
              <a:spcBef>
                <a:spcPct val="0"/>
              </a:spcBef>
              <a:spcAft>
                <a:spcPct val="0"/>
              </a:spcAft>
              <a:defRPr sz="2400" kern="1200">
                <a:solidFill>
                  <a:schemeClr val="tx1"/>
                </a:solidFill>
                <a:latin typeface="Times" pitchFamily="14"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4"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4"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4" charset="0"/>
                <a:ea typeface="+mn-ea"/>
                <a:cs typeface="+mn-cs"/>
              </a:defRPr>
            </a:lvl5pPr>
            <a:lvl6pPr marL="2286000" algn="l" defTabSz="914400" rtl="0" eaLnBrk="1" latinLnBrk="0" hangingPunct="1">
              <a:defRPr sz="2400" kern="1200">
                <a:solidFill>
                  <a:schemeClr val="tx1"/>
                </a:solidFill>
                <a:latin typeface="Times" pitchFamily="14" charset="0"/>
                <a:ea typeface="+mn-ea"/>
                <a:cs typeface="+mn-cs"/>
              </a:defRPr>
            </a:lvl6pPr>
            <a:lvl7pPr marL="2743200" algn="l" defTabSz="914400" rtl="0" eaLnBrk="1" latinLnBrk="0" hangingPunct="1">
              <a:defRPr sz="2400" kern="1200">
                <a:solidFill>
                  <a:schemeClr val="tx1"/>
                </a:solidFill>
                <a:latin typeface="Times" pitchFamily="14" charset="0"/>
                <a:ea typeface="+mn-ea"/>
                <a:cs typeface="+mn-cs"/>
              </a:defRPr>
            </a:lvl7pPr>
            <a:lvl8pPr marL="3200400" algn="l" defTabSz="914400" rtl="0" eaLnBrk="1" latinLnBrk="0" hangingPunct="1">
              <a:defRPr sz="2400" kern="1200">
                <a:solidFill>
                  <a:schemeClr val="tx1"/>
                </a:solidFill>
                <a:latin typeface="Times" pitchFamily="14" charset="0"/>
                <a:ea typeface="+mn-ea"/>
                <a:cs typeface="+mn-cs"/>
              </a:defRPr>
            </a:lvl8pPr>
            <a:lvl9pPr marL="3657600" algn="l" defTabSz="914400" rtl="0" eaLnBrk="1" latinLnBrk="0" hangingPunct="1">
              <a:defRPr sz="2400" kern="1200">
                <a:solidFill>
                  <a:schemeClr val="tx1"/>
                </a:solidFill>
                <a:latin typeface="Times" pitchFamily="14" charset="0"/>
                <a:ea typeface="+mn-ea"/>
                <a:cs typeface="+mn-cs"/>
              </a:defRPr>
            </a:lvl9pPr>
          </a:lstStyle>
          <a:p>
            <a:pPr>
              <a:defRPr/>
            </a:pPr>
            <a:fld id="{993E3C95-DF85-475F-B515-04A815747F0D}" type="slidenum">
              <a:rPr lang="en-US" smtClean="0"/>
              <a:pPr>
                <a:defRPr/>
              </a:pPr>
              <a:t>22</a:t>
            </a:fld>
            <a:endParaRPr lang="en-US" dirty="0"/>
          </a:p>
        </p:txBody>
      </p:sp>
      <p:sp>
        <p:nvSpPr>
          <p:cNvPr id="3" name="TextBox 2"/>
          <p:cNvSpPr txBox="1"/>
          <p:nvPr>
            <p:custDataLst>
              <p:tags r:id="rId9"/>
            </p:custDataLst>
          </p:nvPr>
        </p:nvSpPr>
        <p:spPr>
          <a:xfrm>
            <a:off x="279400" y="5925856"/>
            <a:ext cx="3505200" cy="276999"/>
          </a:xfrm>
          <a:prstGeom prst="rect">
            <a:avLst/>
          </a:prstGeom>
          <a:noFill/>
        </p:spPr>
        <p:txBody>
          <a:bodyPr wrap="square" rtlCol="0">
            <a:spAutoFit/>
          </a:bodyPr>
          <a:lstStyle/>
          <a:p>
            <a:pPr algn="l"/>
            <a:r>
              <a:rPr lang="en-US" sz="1200" dirty="0">
                <a:solidFill>
                  <a:schemeClr val="bg1">
                    <a:lumMod val="10000"/>
                  </a:schemeClr>
                </a:solidFill>
                <a:latin typeface="+mj-lt"/>
              </a:rPr>
              <a:t>(</a:t>
            </a:r>
            <a:r>
              <a:rPr lang="en-US" sz="1200" dirty="0" err="1">
                <a:solidFill>
                  <a:schemeClr val="bg1">
                    <a:lumMod val="10000"/>
                  </a:schemeClr>
                </a:solidFill>
                <a:latin typeface="+mj-lt"/>
              </a:rPr>
              <a:t>Meija</a:t>
            </a:r>
            <a:r>
              <a:rPr lang="en-US" sz="1200" dirty="0">
                <a:solidFill>
                  <a:schemeClr val="bg1">
                    <a:lumMod val="10000"/>
                  </a:schemeClr>
                </a:solidFill>
                <a:latin typeface="+mj-lt"/>
              </a:rPr>
              <a:t>, 2005; SIDCA, 2015)</a:t>
            </a:r>
          </a:p>
        </p:txBody>
      </p:sp>
      <p:sp>
        <p:nvSpPr>
          <p:cNvPr id="8" name="Callout: Bent Line 7">
            <a:extLst>
              <a:ext uri="{FF2B5EF4-FFF2-40B4-BE49-F238E27FC236}">
                <a16:creationId xmlns:a16="http://schemas.microsoft.com/office/drawing/2014/main" id="{173704A2-A6B3-4257-B54C-220883ED28B8}"/>
              </a:ext>
            </a:extLst>
          </p:cNvPr>
          <p:cNvSpPr/>
          <p:nvPr/>
        </p:nvSpPr>
        <p:spPr bwMode="auto">
          <a:xfrm>
            <a:off x="6781800" y="4387195"/>
            <a:ext cx="1608813" cy="1404006"/>
          </a:xfrm>
          <a:prstGeom prst="borderCallout2">
            <a:avLst>
              <a:gd name="adj1" fmla="val 18750"/>
              <a:gd name="adj2" fmla="val -8333"/>
              <a:gd name="adj3" fmla="val 18750"/>
              <a:gd name="adj4" fmla="val -16667"/>
              <a:gd name="adj5" fmla="val 36982"/>
              <a:gd name="adj6" fmla="val -122051"/>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sz="1200" b="1" i="0" u="none" strike="noStrike" cap="none" normalizeH="0" baseline="0" dirty="0">
                <a:ln>
                  <a:noFill/>
                </a:ln>
                <a:solidFill>
                  <a:schemeClr val="bg1"/>
                </a:solidFill>
                <a:effectLst/>
                <a:latin typeface="+mn-lt"/>
              </a:rPr>
              <a:t>Safety </a:t>
            </a:r>
          </a:p>
          <a:p>
            <a:pPr marL="171450" marR="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n-US" sz="1200" b="1" dirty="0">
                <a:solidFill>
                  <a:schemeClr val="bg1"/>
                </a:solidFill>
                <a:latin typeface="+mn-lt"/>
              </a:rPr>
              <a:t>Trust</a:t>
            </a:r>
          </a:p>
          <a:p>
            <a:pPr marL="171450" marR="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sz="1200" b="1" i="0" u="none" strike="noStrike" cap="none" normalizeH="0" baseline="0" dirty="0">
                <a:ln>
                  <a:noFill/>
                </a:ln>
                <a:solidFill>
                  <a:schemeClr val="bg1"/>
                </a:solidFill>
                <a:effectLst/>
                <a:latin typeface="+mn-lt"/>
              </a:rPr>
              <a:t>Choice</a:t>
            </a:r>
          </a:p>
          <a:p>
            <a:pPr marL="171450" marR="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en-US" sz="1200" b="1" i="0" u="none" strike="noStrike" cap="none" normalizeH="0" baseline="0" dirty="0">
                <a:ln>
                  <a:noFill/>
                </a:ln>
                <a:solidFill>
                  <a:schemeClr val="bg1"/>
                </a:solidFill>
                <a:effectLst/>
                <a:latin typeface="+mn-lt"/>
              </a:rPr>
              <a:t>Collaboration</a:t>
            </a:r>
          </a:p>
          <a:p>
            <a:pPr marL="171450" marR="0" indent="-1714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n-US" sz="1200" b="1" dirty="0">
                <a:solidFill>
                  <a:schemeClr val="bg1"/>
                </a:solidFill>
                <a:latin typeface="+mn-lt"/>
              </a:rPr>
              <a:t>Empowerment </a:t>
            </a:r>
            <a:endParaRPr kumimoji="0" lang="en-US" sz="1200" b="1" i="0" u="none" strike="noStrike" cap="none" normalizeH="0" baseline="0" dirty="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37054242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609600" y="2209800"/>
            <a:ext cx="8077200" cy="4038600"/>
          </a:xfrm>
        </p:spPr>
        <p:txBody>
          <a:bodyPr/>
          <a:lstStyle/>
          <a:p>
            <a:r>
              <a:rPr lang="en-US" dirty="0"/>
              <a:t>Shame</a:t>
            </a:r>
          </a:p>
          <a:p>
            <a:r>
              <a:rPr lang="en-US" dirty="0"/>
              <a:t>Fear</a:t>
            </a:r>
          </a:p>
          <a:p>
            <a:r>
              <a:rPr lang="en-US" dirty="0"/>
              <a:t>Lost sense of masculinity</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143000"/>
            <a:ext cx="9144000" cy="5394926"/>
          </a:xfrm>
          <a:prstGeom prst="rect">
            <a:avLst/>
          </a:prstGeom>
        </p:spPr>
      </p:pic>
      <p:sp>
        <p:nvSpPr>
          <p:cNvPr id="2" name="Title 1"/>
          <p:cNvSpPr>
            <a:spLocks noGrp="1"/>
          </p:cNvSpPr>
          <p:nvPr>
            <p:ph type="title"/>
            <p:custDataLst>
              <p:tags r:id="rId3"/>
            </p:custDataLst>
          </p:nvPr>
        </p:nvSpPr>
        <p:spPr>
          <a:xfrm>
            <a:off x="609600" y="1447800"/>
            <a:ext cx="8077200" cy="762000"/>
          </a:xfrm>
        </p:spPr>
        <p:txBody>
          <a:bodyPr/>
          <a:lstStyle/>
          <a:p>
            <a:r>
              <a:rPr lang="en-US" dirty="0"/>
              <a:t>Why men don’t report </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23</a:t>
            </a:fld>
            <a:endParaRPr lang="en-US" dirty="0"/>
          </a:p>
        </p:txBody>
      </p:sp>
      <p:sp>
        <p:nvSpPr>
          <p:cNvPr id="7" name="Line Callout 1 6"/>
          <p:cNvSpPr/>
          <p:nvPr>
            <p:custDataLst>
              <p:tags r:id="rId5"/>
            </p:custDataLst>
          </p:nvPr>
        </p:nvSpPr>
        <p:spPr bwMode="auto">
          <a:xfrm>
            <a:off x="3276600" y="4572000"/>
            <a:ext cx="3657600" cy="1219200"/>
          </a:xfrm>
          <a:prstGeom prst="borderCallout1">
            <a:avLst>
              <a:gd name="adj1" fmla="val 47989"/>
              <a:gd name="adj2" fmla="val -1754"/>
              <a:gd name="adj3" fmla="val 18933"/>
              <a:gd name="adj4" fmla="val -3657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lvl="0" indent="-342900" algn="l">
              <a:spcBef>
                <a:spcPts val="600"/>
              </a:spcBef>
              <a:buClr>
                <a:srgbClr val="5091CD"/>
              </a:buClr>
              <a:buFont typeface="Wingdings" pitchFamily="2" charset="2"/>
              <a:buChar char="§"/>
            </a:pPr>
            <a:r>
              <a:rPr lang="en-US" sz="2000" b="1" kern="900" dirty="0">
                <a:solidFill>
                  <a:schemeClr val="bg1"/>
                </a:solidFill>
                <a:latin typeface="Trebuchet MS"/>
              </a:rPr>
              <a:t>Shame</a:t>
            </a:r>
          </a:p>
          <a:p>
            <a:pPr marL="342900" lvl="0" indent="-342900" algn="l">
              <a:spcBef>
                <a:spcPts val="600"/>
              </a:spcBef>
              <a:buClr>
                <a:srgbClr val="5091CD"/>
              </a:buClr>
              <a:buFont typeface="Wingdings" pitchFamily="2" charset="2"/>
              <a:buChar char="§"/>
            </a:pPr>
            <a:r>
              <a:rPr lang="en-US" sz="2000" b="1" kern="900" dirty="0">
                <a:solidFill>
                  <a:schemeClr val="bg1"/>
                </a:solidFill>
                <a:latin typeface="Trebuchet MS"/>
              </a:rPr>
              <a:t>Fear</a:t>
            </a:r>
          </a:p>
          <a:p>
            <a:pPr marL="342900" lvl="0" indent="-342900" algn="l">
              <a:spcBef>
                <a:spcPts val="600"/>
              </a:spcBef>
              <a:buClr>
                <a:srgbClr val="5091CD"/>
              </a:buClr>
              <a:buFont typeface="Wingdings" pitchFamily="2" charset="2"/>
              <a:buChar char="§"/>
            </a:pPr>
            <a:r>
              <a:rPr lang="en-US" sz="2000" b="1" kern="900" dirty="0">
                <a:solidFill>
                  <a:schemeClr val="bg1"/>
                </a:solidFill>
                <a:latin typeface="Trebuchet MS"/>
              </a:rPr>
              <a:t>Lost sense of masculinity</a:t>
            </a:r>
          </a:p>
        </p:txBody>
      </p:sp>
      <p:sp>
        <p:nvSpPr>
          <p:cNvPr id="9" name="Rectangular Callout 8"/>
          <p:cNvSpPr/>
          <p:nvPr>
            <p:custDataLst>
              <p:tags r:id="rId6"/>
            </p:custDataLst>
          </p:nvPr>
        </p:nvSpPr>
        <p:spPr bwMode="auto">
          <a:xfrm>
            <a:off x="2552700" y="2133600"/>
            <a:ext cx="4457700" cy="914400"/>
          </a:xfrm>
          <a:prstGeom prst="wedgeRectCallout">
            <a:avLst>
              <a:gd name="adj1" fmla="val 49144"/>
              <a:gd name="adj2" fmla="val 110477"/>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lumMod val="10000"/>
                  </a:schemeClr>
                </a:solidFill>
                <a:effectLst/>
                <a:latin typeface="+mn-lt"/>
              </a:rPr>
              <a:t>“If</a:t>
            </a:r>
            <a:r>
              <a:rPr kumimoji="0" lang="en-US" sz="1600" b="0" i="0" u="none" strike="noStrike" cap="none" normalizeH="0" dirty="0">
                <a:ln>
                  <a:noFill/>
                </a:ln>
                <a:solidFill>
                  <a:schemeClr val="bg1">
                    <a:lumMod val="10000"/>
                  </a:schemeClr>
                </a:solidFill>
                <a:effectLst/>
                <a:latin typeface="+mn-lt"/>
              </a:rPr>
              <a:t> it’s ok with you I’d </a:t>
            </a:r>
            <a:r>
              <a:rPr kumimoji="0" lang="en-US" sz="1600" b="0" i="0" u="none" strike="noStrike" cap="none" normalizeH="0" baseline="0" dirty="0">
                <a:ln>
                  <a:noFill/>
                </a:ln>
                <a:solidFill>
                  <a:schemeClr val="bg1">
                    <a:lumMod val="10000"/>
                  </a:schemeClr>
                </a:solidFill>
                <a:effectLst/>
                <a:latin typeface="+mn-lt"/>
              </a:rPr>
              <a:t> talk about adverse life experiences,</a:t>
            </a:r>
            <a:r>
              <a:rPr kumimoji="0" lang="en-US" sz="1600" b="0" i="0" u="none" strike="noStrike" cap="none" normalizeH="0" dirty="0">
                <a:ln>
                  <a:noFill/>
                </a:ln>
                <a:solidFill>
                  <a:schemeClr val="bg1">
                    <a:lumMod val="10000"/>
                  </a:schemeClr>
                </a:solidFill>
                <a:effectLst/>
                <a:latin typeface="+mn-lt"/>
              </a:rPr>
              <a:t> </a:t>
            </a:r>
            <a:r>
              <a:rPr kumimoji="0" lang="en-US" sz="1600" b="0" i="0" u="none" strike="noStrike" cap="none" normalizeH="0" baseline="0" dirty="0">
                <a:ln>
                  <a:noFill/>
                </a:ln>
                <a:solidFill>
                  <a:schemeClr val="bg1">
                    <a:lumMod val="10000"/>
                  </a:schemeClr>
                </a:solidFill>
                <a:effectLst/>
                <a:latin typeface="+mn-lt"/>
              </a:rPr>
              <a:t>how you</a:t>
            </a:r>
            <a:r>
              <a:rPr kumimoji="0" lang="en-US" sz="1600" b="0" i="0" u="none" strike="noStrike" cap="none" normalizeH="0" dirty="0">
                <a:ln>
                  <a:noFill/>
                </a:ln>
                <a:solidFill>
                  <a:schemeClr val="bg1">
                    <a:lumMod val="10000"/>
                  </a:schemeClr>
                </a:solidFill>
                <a:effectLst/>
                <a:latin typeface="+mn-lt"/>
              </a:rPr>
              <a:t> made it through them, and how they shaped who you are today”</a:t>
            </a:r>
            <a:r>
              <a:rPr kumimoji="0" lang="en-US" sz="1600" b="0" i="0" u="none" strike="noStrike" cap="none" normalizeH="0" dirty="0">
                <a:ln>
                  <a:noFill/>
                </a:ln>
                <a:solidFill>
                  <a:schemeClr val="bg1"/>
                </a:solidFill>
                <a:effectLst/>
                <a:latin typeface="+mn-lt"/>
              </a:rPr>
              <a:t> </a:t>
            </a:r>
            <a:endParaRPr kumimoji="0" lang="en-US" sz="1600" b="0" i="0" u="none" strike="noStrike" cap="none" normalizeH="0" baseline="0" dirty="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416451242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1447800"/>
            <a:ext cx="5181600" cy="762000"/>
          </a:xfrm>
        </p:spPr>
        <p:txBody>
          <a:bodyPr/>
          <a:lstStyle/>
          <a:p>
            <a:r>
              <a:rPr lang="en-US" dirty="0"/>
              <a:t>Central Relational Paradox </a:t>
            </a:r>
            <a:endParaRPr lang="en-US" sz="2000" dirty="0"/>
          </a:p>
        </p:txBody>
      </p:sp>
      <p:sp>
        <p:nvSpPr>
          <p:cNvPr id="4" name="Slide Number Placeholder 3"/>
          <p:cNvSpPr>
            <a:spLocks noGrp="1"/>
          </p:cNvSpPr>
          <p:nvPr>
            <p:ph type="sldNum" sz="quarter" idx="10"/>
            <p:custDataLst>
              <p:tags r:id="rId3"/>
            </p:custDataLst>
          </p:nvPr>
        </p:nvSpPr>
        <p:spPr>
          <a:xfrm>
            <a:off x="7086600" y="6477000"/>
            <a:ext cx="1905000" cy="457200"/>
          </a:xfrm>
        </p:spPr>
        <p:txBody>
          <a:bodyPr/>
          <a:lstStyle/>
          <a:p>
            <a:pPr>
              <a:defRPr/>
            </a:pPr>
            <a:fld id="{993E3C95-DF85-475F-B515-04A815747F0D}" type="slidenum">
              <a:rPr lang="en-US" smtClean="0"/>
              <a:pPr>
                <a:defRPr/>
              </a:pPr>
              <a:t>24</a:t>
            </a:fld>
            <a:endParaRPr lang="en-US" dirty="0"/>
          </a:p>
        </p:txBody>
      </p:sp>
      <p:sp>
        <p:nvSpPr>
          <p:cNvPr id="5" name="Content Placeholder 4"/>
          <p:cNvSpPr>
            <a:spLocks noGrp="1"/>
          </p:cNvSpPr>
          <p:nvPr>
            <p:ph idx="1"/>
            <p:custDataLst>
              <p:tags r:id="rId4"/>
            </p:custDataLst>
          </p:nvPr>
        </p:nvSpPr>
        <p:spPr>
          <a:xfrm>
            <a:off x="380999" y="2697488"/>
            <a:ext cx="8122877" cy="2407912"/>
          </a:xfrm>
        </p:spPr>
        <p:txBody>
          <a:bodyPr/>
          <a:lstStyle/>
          <a:p>
            <a:pPr marL="0" indent="0">
              <a:buNone/>
            </a:pPr>
            <a:r>
              <a:rPr lang="en-US" sz="2400" dirty="0"/>
              <a:t>Healing takes place through relationships, but if a man cannot bring his entire self into the relationship, it will lose authenticity and thus its ability to heal and will become a source of further disconnection</a:t>
            </a:r>
          </a:p>
        </p:txBody>
      </p:sp>
      <p:sp>
        <p:nvSpPr>
          <p:cNvPr id="6" name="TextBox 5"/>
          <p:cNvSpPr txBox="1"/>
          <p:nvPr>
            <p:custDataLst>
              <p:tags r:id="rId5"/>
            </p:custDataLst>
          </p:nvPr>
        </p:nvSpPr>
        <p:spPr>
          <a:xfrm>
            <a:off x="457245" y="5897853"/>
            <a:ext cx="3886200" cy="276999"/>
          </a:xfrm>
          <a:prstGeom prst="rect">
            <a:avLst/>
          </a:prstGeom>
          <a:noFill/>
        </p:spPr>
        <p:txBody>
          <a:bodyPr wrap="square" rtlCol="0">
            <a:spAutoFit/>
          </a:bodyPr>
          <a:lstStyle/>
          <a:p>
            <a:pPr algn="l"/>
            <a:r>
              <a:rPr lang="en-US" sz="1200" dirty="0">
                <a:solidFill>
                  <a:schemeClr val="bg1">
                    <a:lumMod val="10000"/>
                  </a:schemeClr>
                </a:solidFill>
                <a:latin typeface="+mj-lt"/>
              </a:rPr>
              <a:t>(JBMTI, 2017)</a:t>
            </a:r>
          </a:p>
        </p:txBody>
      </p:sp>
    </p:spTree>
    <p:custDataLst>
      <p:tags r:id="rId1"/>
    </p:custDataLst>
    <p:extLst>
      <p:ext uri="{BB962C8B-B14F-4D97-AF65-F5344CB8AC3E}">
        <p14:creationId xmlns:p14="http://schemas.microsoft.com/office/powerpoint/2010/main" val="28017459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0" y="1171956"/>
            <a:ext cx="9296400" cy="5365970"/>
          </a:xfrm>
        </p:spPr>
      </p:pic>
      <p:sp>
        <p:nvSpPr>
          <p:cNvPr id="2" name="Title 1"/>
          <p:cNvSpPr>
            <a:spLocks noGrp="1"/>
          </p:cNvSpPr>
          <p:nvPr>
            <p:ph type="title"/>
            <p:custDataLst>
              <p:tags r:id="rId2"/>
            </p:custDataLst>
          </p:nvPr>
        </p:nvSpPr>
        <p:spPr>
          <a:xfrm>
            <a:off x="609600" y="1447800"/>
            <a:ext cx="8077200" cy="762000"/>
          </a:xfrm>
        </p:spPr>
        <p:txBody>
          <a:bodyPr/>
          <a:lstStyle/>
          <a:p>
            <a:r>
              <a:rPr lang="en-US" dirty="0"/>
              <a:t>Male Relational Dread</a:t>
            </a:r>
          </a:p>
        </p:txBody>
      </p:sp>
      <p:sp>
        <p:nvSpPr>
          <p:cNvPr id="4" name="Slide Number Placeholder 3"/>
          <p:cNvSpPr>
            <a:spLocks noGrp="1"/>
          </p:cNvSpPr>
          <p:nvPr>
            <p:ph type="sldNum" sz="quarter" idx="10"/>
            <p:custDataLst>
              <p:tags r:id="rId3"/>
            </p:custDataLst>
          </p:nvPr>
        </p:nvSpPr>
        <p:spPr>
          <a:xfrm>
            <a:off x="7086600" y="6477000"/>
            <a:ext cx="1905000" cy="457200"/>
          </a:xfrm>
        </p:spPr>
        <p:txBody>
          <a:bodyPr/>
          <a:lstStyle/>
          <a:p>
            <a:pPr>
              <a:defRPr/>
            </a:pPr>
            <a:fld id="{993E3C95-DF85-475F-B515-04A815747F0D}" type="slidenum">
              <a:rPr lang="en-US" smtClean="0"/>
              <a:pPr>
                <a:defRPr/>
              </a:pPr>
              <a:t>25</a:t>
            </a:fld>
            <a:endParaRPr lang="en-US" dirty="0"/>
          </a:p>
        </p:txBody>
      </p:sp>
      <p:sp>
        <p:nvSpPr>
          <p:cNvPr id="6" name="TextBox 5"/>
          <p:cNvSpPr txBox="1"/>
          <p:nvPr>
            <p:custDataLst>
              <p:tags r:id="rId4"/>
            </p:custDataLst>
          </p:nvPr>
        </p:nvSpPr>
        <p:spPr>
          <a:xfrm>
            <a:off x="6400800" y="5932372"/>
            <a:ext cx="2514600" cy="276999"/>
          </a:xfrm>
          <a:prstGeom prst="rect">
            <a:avLst/>
          </a:prstGeom>
          <a:noFill/>
        </p:spPr>
        <p:txBody>
          <a:bodyPr wrap="square" rtlCol="0">
            <a:spAutoFit/>
          </a:bodyPr>
          <a:lstStyle/>
          <a:p>
            <a:pPr algn="r"/>
            <a:r>
              <a:rPr lang="en-US" sz="1200" dirty="0">
                <a:solidFill>
                  <a:schemeClr val="bg1"/>
                </a:solidFill>
                <a:latin typeface="+mj-lt"/>
              </a:rPr>
              <a:t>(Bergman, 1995)</a:t>
            </a:r>
          </a:p>
        </p:txBody>
      </p:sp>
      <p:sp>
        <p:nvSpPr>
          <p:cNvPr id="7" name="Cloud Callout 6"/>
          <p:cNvSpPr/>
          <p:nvPr>
            <p:custDataLst>
              <p:tags r:id="rId5"/>
            </p:custDataLst>
          </p:nvPr>
        </p:nvSpPr>
        <p:spPr bwMode="auto">
          <a:xfrm>
            <a:off x="152401" y="1905000"/>
            <a:ext cx="2893690" cy="1828800"/>
          </a:xfrm>
          <a:prstGeom prst="cloudCallout">
            <a:avLst>
              <a:gd name="adj1" fmla="val 62937"/>
              <a:gd name="adj2" fmla="val 33656"/>
            </a:avLst>
          </a:prstGeom>
          <a:solidFill>
            <a:schemeClr val="bg1"/>
          </a:solid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bg1">
                    <a:lumMod val="10000"/>
                  </a:schemeClr>
                </a:solidFill>
                <a:latin typeface="+mn-lt"/>
              </a:rPr>
              <a:t>Our marriage is in trouble.  I better keep my mouth shut. </a:t>
            </a:r>
          </a:p>
        </p:txBody>
      </p:sp>
      <p:sp>
        <p:nvSpPr>
          <p:cNvPr id="10" name="Cloud Callout 9"/>
          <p:cNvSpPr/>
          <p:nvPr>
            <p:custDataLst>
              <p:tags r:id="rId6"/>
            </p:custDataLst>
          </p:nvPr>
        </p:nvSpPr>
        <p:spPr bwMode="auto">
          <a:xfrm flipH="1">
            <a:off x="6019800" y="1752600"/>
            <a:ext cx="2866868" cy="1752600"/>
          </a:xfrm>
          <a:prstGeom prst="cloudCallout">
            <a:avLst>
              <a:gd name="adj1" fmla="val 65566"/>
              <a:gd name="adj2" fmla="val 54863"/>
            </a:avLst>
          </a:prstGeom>
          <a:solidFill>
            <a:schemeClr val="bg1"/>
          </a:solid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bg1">
                    <a:lumMod val="10000"/>
                  </a:schemeClr>
                </a:solidFill>
                <a:latin typeface="+mn-lt"/>
              </a:rPr>
              <a:t>Our marriage is in trouble.  We need to talk about it. </a:t>
            </a:r>
          </a:p>
        </p:txBody>
      </p:sp>
    </p:spTree>
    <p:custDataLst>
      <p:tags r:id="rId1"/>
    </p:custDataLst>
    <p:extLst>
      <p:ext uri="{BB962C8B-B14F-4D97-AF65-F5344CB8AC3E}">
        <p14:creationId xmlns:p14="http://schemas.microsoft.com/office/powerpoint/2010/main" val="13472593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609600" y="2209800"/>
            <a:ext cx="8077200" cy="4038600"/>
          </a:xfrm>
        </p:spPr>
        <p:txBody>
          <a:bodyPr/>
          <a:lstStyle/>
          <a:p>
            <a:r>
              <a:rPr lang="en-US" dirty="0"/>
              <a:t>Shame</a:t>
            </a:r>
          </a:p>
          <a:p>
            <a:r>
              <a:rPr lang="en-US" dirty="0"/>
              <a:t>Fear</a:t>
            </a:r>
          </a:p>
          <a:p>
            <a:r>
              <a:rPr lang="en-US" dirty="0"/>
              <a:t>Lost sense of masculinity</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143000"/>
            <a:ext cx="9144000" cy="5394926"/>
          </a:xfrm>
          <a:prstGeom prst="rect">
            <a:avLst/>
          </a:prstGeom>
        </p:spPr>
      </p:pic>
      <p:sp>
        <p:nvSpPr>
          <p:cNvPr id="2" name="Title 1"/>
          <p:cNvSpPr>
            <a:spLocks noGrp="1"/>
          </p:cNvSpPr>
          <p:nvPr>
            <p:ph type="title"/>
            <p:custDataLst>
              <p:tags r:id="rId3"/>
            </p:custDataLst>
          </p:nvPr>
        </p:nvSpPr>
        <p:spPr>
          <a:xfrm>
            <a:off x="609600" y="1447800"/>
            <a:ext cx="8077200" cy="762000"/>
          </a:xfrm>
        </p:spPr>
        <p:txBody>
          <a:bodyPr/>
          <a:lstStyle/>
          <a:p>
            <a:r>
              <a:rPr lang="en-US" dirty="0"/>
              <a:t>Male Relational Dread</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26</a:t>
            </a:fld>
            <a:endParaRPr lang="en-US" dirty="0"/>
          </a:p>
        </p:txBody>
      </p:sp>
      <p:sp>
        <p:nvSpPr>
          <p:cNvPr id="8" name="Cloud Callout 6">
            <a:extLst>
              <a:ext uri="{FF2B5EF4-FFF2-40B4-BE49-F238E27FC236}">
                <a16:creationId xmlns:a16="http://schemas.microsoft.com/office/drawing/2014/main" id="{5B6AF0BB-5E14-4CFB-AFFE-34744886E43D}"/>
              </a:ext>
            </a:extLst>
          </p:cNvPr>
          <p:cNvSpPr/>
          <p:nvPr>
            <p:custDataLst>
              <p:tags r:id="rId5"/>
            </p:custDataLst>
          </p:nvPr>
        </p:nvSpPr>
        <p:spPr bwMode="auto">
          <a:xfrm>
            <a:off x="2895600" y="3171900"/>
            <a:ext cx="2893690" cy="1828800"/>
          </a:xfrm>
          <a:prstGeom prst="cloudCallout">
            <a:avLst>
              <a:gd name="adj1" fmla="val -67952"/>
              <a:gd name="adj2" fmla="val -28712"/>
            </a:avLst>
          </a:prstGeom>
          <a:solidFill>
            <a:schemeClr val="bg1"/>
          </a:solid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bg1">
                    <a:lumMod val="10000"/>
                  </a:schemeClr>
                </a:solidFill>
                <a:latin typeface="+mn-lt"/>
              </a:rPr>
              <a:t>My recovery is in trouble.  I better keep my mouth shut. </a:t>
            </a:r>
          </a:p>
        </p:txBody>
      </p:sp>
      <p:sp>
        <p:nvSpPr>
          <p:cNvPr id="10" name="Cloud Callout 9">
            <a:extLst>
              <a:ext uri="{FF2B5EF4-FFF2-40B4-BE49-F238E27FC236}">
                <a16:creationId xmlns:a16="http://schemas.microsoft.com/office/drawing/2014/main" id="{869ECD89-4902-4BD5-A80D-62F9F58C813B}"/>
              </a:ext>
            </a:extLst>
          </p:cNvPr>
          <p:cNvSpPr/>
          <p:nvPr>
            <p:custDataLst>
              <p:tags r:id="rId6"/>
            </p:custDataLst>
          </p:nvPr>
        </p:nvSpPr>
        <p:spPr bwMode="auto">
          <a:xfrm flipH="1">
            <a:off x="4419600" y="1323901"/>
            <a:ext cx="2971800" cy="1543199"/>
          </a:xfrm>
          <a:prstGeom prst="cloudCallout">
            <a:avLst>
              <a:gd name="adj1" fmla="val -52491"/>
              <a:gd name="adj2" fmla="val 54551"/>
            </a:avLst>
          </a:prstGeom>
          <a:solidFill>
            <a:schemeClr val="bg1"/>
          </a:solid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800" dirty="0">
                <a:solidFill>
                  <a:schemeClr val="bg1">
                    <a:lumMod val="10000"/>
                  </a:schemeClr>
                </a:solidFill>
                <a:latin typeface="+mn-lt"/>
              </a:rPr>
              <a:t>His recovery is in trouble.  We need to talk about it. </a:t>
            </a:r>
          </a:p>
        </p:txBody>
      </p:sp>
    </p:spTree>
    <p:custDataLst>
      <p:tags r:id="rId1"/>
    </p:custDataLst>
    <p:extLst>
      <p:ext uri="{BB962C8B-B14F-4D97-AF65-F5344CB8AC3E}">
        <p14:creationId xmlns:p14="http://schemas.microsoft.com/office/powerpoint/2010/main" val="344892635"/>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1447800"/>
            <a:ext cx="8077200" cy="762000"/>
          </a:xfrm>
        </p:spPr>
        <p:txBody>
          <a:bodyPr/>
          <a:lstStyle/>
          <a:p>
            <a:r>
              <a:rPr lang="en-US" dirty="0"/>
              <a:t>Emotional Safety</a:t>
            </a:r>
          </a:p>
        </p:txBody>
      </p:sp>
      <p:sp>
        <p:nvSpPr>
          <p:cNvPr id="3" name="Content Placeholder 2"/>
          <p:cNvSpPr>
            <a:spLocks noGrp="1"/>
          </p:cNvSpPr>
          <p:nvPr>
            <p:ph idx="1"/>
            <p:custDataLst>
              <p:tags r:id="rId3"/>
            </p:custDataLst>
          </p:nvPr>
        </p:nvSpPr>
        <p:spPr>
          <a:xfrm>
            <a:off x="381000" y="2781300"/>
            <a:ext cx="4953000" cy="1981200"/>
          </a:xfrm>
        </p:spPr>
        <p:txBody>
          <a:bodyPr/>
          <a:lstStyle/>
          <a:p>
            <a:pPr marL="0" indent="0" algn="ctr">
              <a:buNone/>
            </a:pPr>
            <a:r>
              <a:rPr lang="en-US" sz="3600" dirty="0"/>
              <a:t>Be aware of the role shame has played in men’s lives</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27</a:t>
            </a:fld>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1200" y="1143000"/>
            <a:ext cx="3352800" cy="5410200"/>
          </a:xfrm>
          <a:prstGeom prst="rect">
            <a:avLst/>
          </a:prstGeom>
        </p:spPr>
      </p:pic>
    </p:spTree>
    <p:custDataLst>
      <p:tags r:id="rId1"/>
    </p:custDataLst>
    <p:extLst>
      <p:ext uri="{BB962C8B-B14F-4D97-AF65-F5344CB8AC3E}">
        <p14:creationId xmlns:p14="http://schemas.microsoft.com/office/powerpoint/2010/main" val="34334064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bwMode="auto">
          <a:xfrm flipV="1">
            <a:off x="1524000" y="3479800"/>
            <a:ext cx="3581400" cy="25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Title 1"/>
          <p:cNvSpPr>
            <a:spLocks noGrp="1"/>
          </p:cNvSpPr>
          <p:nvPr>
            <p:ph type="title"/>
            <p:custDataLst>
              <p:tags r:id="rId2"/>
            </p:custDataLst>
          </p:nvPr>
        </p:nvSpPr>
        <p:spPr>
          <a:xfrm>
            <a:off x="609600" y="1447800"/>
            <a:ext cx="8077200" cy="762000"/>
          </a:xfrm>
        </p:spPr>
        <p:txBody>
          <a:bodyPr/>
          <a:lstStyle/>
          <a:p>
            <a:r>
              <a:rPr lang="en-US" dirty="0"/>
              <a:t>Emotional Safety </a:t>
            </a:r>
          </a:p>
        </p:txBody>
      </p:sp>
      <p:pic>
        <p:nvPicPr>
          <p:cNvPr id="6" name="Content Placeholder 5"/>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flipH="1">
            <a:off x="609600" y="2057400"/>
            <a:ext cx="1524000" cy="4000500"/>
          </a:xfrm>
        </p:spPr>
      </p:pic>
      <p:sp>
        <p:nvSpPr>
          <p:cNvPr id="5" name="Slide Number Placeholder 4"/>
          <p:cNvSpPr>
            <a:spLocks noGrp="1"/>
          </p:cNvSpPr>
          <p:nvPr>
            <p:ph type="sldNum" sz="quarter" idx="10"/>
            <p:custDataLst>
              <p:tags r:id="rId3"/>
            </p:custDataLst>
          </p:nvPr>
        </p:nvSpPr>
        <p:spPr>
          <a:xfrm>
            <a:off x="7086600" y="6477000"/>
            <a:ext cx="1905000" cy="457200"/>
          </a:xfrm>
        </p:spPr>
        <p:txBody>
          <a:bodyPr/>
          <a:lstStyle/>
          <a:p>
            <a:pPr>
              <a:defRPr/>
            </a:pPr>
            <a:fld id="{7A7BF517-B151-4177-9093-8778CE34AC0F}" type="slidenum">
              <a:rPr lang="en-US" smtClean="0"/>
              <a:pPr>
                <a:defRPr/>
              </a:pPr>
              <a:t>28</a:t>
            </a:fld>
            <a:endParaRPr lang="en-US" sz="1400"/>
          </a:p>
        </p:txBody>
      </p:sp>
      <p:sp>
        <p:nvSpPr>
          <p:cNvPr id="12" name="Rectangle 11"/>
          <p:cNvSpPr/>
          <p:nvPr>
            <p:custDataLst>
              <p:tags r:id="rId4"/>
            </p:custDataLst>
          </p:nvPr>
        </p:nvSpPr>
        <p:spPr bwMode="auto">
          <a:xfrm>
            <a:off x="5410200" y="2540000"/>
            <a:ext cx="3581400" cy="1803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3200" b="1" dirty="0">
                <a:solidFill>
                  <a:srgbClr val="FDFDFE"/>
                </a:solidFill>
                <a:latin typeface="Trebuchet MS"/>
              </a:rPr>
              <a:t>Self Sooth</a:t>
            </a:r>
          </a:p>
          <a:p>
            <a:pPr lvl="0"/>
            <a:r>
              <a:rPr lang="en-US" sz="3200" b="1" dirty="0">
                <a:solidFill>
                  <a:srgbClr val="FDFDFE"/>
                </a:solidFill>
                <a:latin typeface="Trebuchet MS"/>
              </a:rPr>
              <a:t>Self Regulate</a:t>
            </a:r>
          </a:p>
          <a:p>
            <a:pPr lvl="0"/>
            <a:r>
              <a:rPr lang="en-US" sz="3200" b="1" dirty="0">
                <a:solidFill>
                  <a:srgbClr val="FDFDFE"/>
                </a:solidFill>
                <a:latin typeface="Trebuchet MS"/>
              </a:rPr>
              <a:t>Self Compassion</a:t>
            </a:r>
          </a:p>
        </p:txBody>
      </p:sp>
      <p:sp>
        <p:nvSpPr>
          <p:cNvPr id="14" name="Multiply 13"/>
          <p:cNvSpPr/>
          <p:nvPr>
            <p:custDataLst>
              <p:tags r:id="rId5"/>
            </p:custDataLst>
          </p:nvPr>
        </p:nvSpPr>
        <p:spPr bwMode="auto">
          <a:xfrm>
            <a:off x="1524000" y="1930400"/>
            <a:ext cx="4038600" cy="30988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dirty="0"/>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mn-lt"/>
              </a:rPr>
              <a:t>SHAME</a:t>
            </a:r>
          </a:p>
        </p:txBody>
      </p:sp>
    </p:spTree>
    <p:custDataLst>
      <p:tags r:id="rId1"/>
    </p:custDataLst>
    <p:extLst>
      <p:ext uri="{BB962C8B-B14F-4D97-AF65-F5344CB8AC3E}">
        <p14:creationId xmlns:p14="http://schemas.microsoft.com/office/powerpoint/2010/main" val="1271274298"/>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10" presetClass="exit" presetSubtype="0" fill="hold" grpId="0"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5D27-9984-4208-B3BD-788CC55C7FBD}"/>
              </a:ext>
            </a:extLst>
          </p:cNvPr>
          <p:cNvSpPr>
            <a:spLocks noGrp="1"/>
          </p:cNvSpPr>
          <p:nvPr>
            <p:ph type="title"/>
          </p:nvPr>
        </p:nvSpPr>
        <p:spPr/>
        <p:txBody>
          <a:bodyPr/>
          <a:lstStyle/>
          <a:p>
            <a:r>
              <a:rPr lang="en-US" dirty="0"/>
              <a:t>Societal Views of Men and Compassion</a:t>
            </a:r>
          </a:p>
        </p:txBody>
      </p:sp>
      <p:pic>
        <p:nvPicPr>
          <p:cNvPr id="6" name="Content Placeholder 5" descr="A picture containing text, person, glasses, posing&#10;&#10;Description automatically generated">
            <a:extLst>
              <a:ext uri="{FF2B5EF4-FFF2-40B4-BE49-F238E27FC236}">
                <a16:creationId xmlns:a16="http://schemas.microsoft.com/office/drawing/2014/main" id="{7E9F9655-661D-4EF9-BC1E-F48EDFFD19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328582"/>
            <a:ext cx="8077200" cy="3801035"/>
          </a:xfrm>
        </p:spPr>
      </p:pic>
      <p:sp>
        <p:nvSpPr>
          <p:cNvPr id="4" name="Slide Number Placeholder 3">
            <a:extLst>
              <a:ext uri="{FF2B5EF4-FFF2-40B4-BE49-F238E27FC236}">
                <a16:creationId xmlns:a16="http://schemas.microsoft.com/office/drawing/2014/main" id="{38FD4671-CB3E-4E70-9715-E6D7495084FC}"/>
              </a:ext>
            </a:extLst>
          </p:cNvPr>
          <p:cNvSpPr>
            <a:spLocks noGrp="1"/>
          </p:cNvSpPr>
          <p:nvPr>
            <p:ph type="sldNum" sz="quarter" idx="10"/>
          </p:nvPr>
        </p:nvSpPr>
        <p:spPr/>
        <p:txBody>
          <a:bodyPr/>
          <a:lstStyle/>
          <a:p>
            <a:pPr>
              <a:defRPr/>
            </a:pPr>
            <a:fld id="{993E3C95-DF85-475F-B515-04A815747F0D}" type="slidenum">
              <a:rPr lang="en-US" smtClean="0"/>
              <a:pPr>
                <a:defRPr/>
              </a:pPr>
              <a:t>29</a:t>
            </a:fld>
            <a:endParaRPr lang="en-US" dirty="0"/>
          </a:p>
        </p:txBody>
      </p:sp>
    </p:spTree>
    <p:extLst>
      <p:ext uri="{BB962C8B-B14F-4D97-AF65-F5344CB8AC3E}">
        <p14:creationId xmlns:p14="http://schemas.microsoft.com/office/powerpoint/2010/main" val="297871370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609600" y="1447800"/>
            <a:ext cx="8077200" cy="762000"/>
          </a:xfrm>
        </p:spPr>
        <p:txBody>
          <a:bodyPr/>
          <a:lstStyle/>
          <a:p>
            <a:r>
              <a:rPr lang="en-US" dirty="0"/>
              <a:t>Objectives:</a:t>
            </a:r>
          </a:p>
        </p:txBody>
      </p:sp>
      <p:sp>
        <p:nvSpPr>
          <p:cNvPr id="6" name="Content Placeholder 5"/>
          <p:cNvSpPr>
            <a:spLocks noGrp="1"/>
          </p:cNvSpPr>
          <p:nvPr>
            <p:ph idx="1"/>
            <p:custDataLst>
              <p:tags r:id="rId3"/>
            </p:custDataLst>
          </p:nvPr>
        </p:nvSpPr>
        <p:spPr>
          <a:xfrm>
            <a:off x="609600" y="2209800"/>
            <a:ext cx="8077200" cy="2895600"/>
          </a:xfrm>
        </p:spPr>
        <p:txBody>
          <a:bodyPr/>
          <a:lstStyle/>
          <a:p>
            <a:pPr marL="457200" indent="-457200">
              <a:spcBef>
                <a:spcPts val="1800"/>
              </a:spcBef>
              <a:buFont typeface="+mj-lt"/>
              <a:buAutoNum type="arabicPeriod"/>
            </a:pPr>
            <a:r>
              <a:rPr lang="en-US" sz="2000" dirty="0"/>
              <a:t>Describe how gender messages and expectations affect male psychosocial development</a:t>
            </a:r>
          </a:p>
          <a:p>
            <a:pPr marL="457200" indent="-457200">
              <a:spcBef>
                <a:spcPts val="1800"/>
              </a:spcBef>
              <a:buFont typeface="+mj-lt"/>
              <a:buAutoNum type="arabicPeriod"/>
            </a:pPr>
            <a:r>
              <a:rPr lang="en-US" sz="2000" dirty="0"/>
              <a:t>Identify the challenges these messages and expectations present in the treatment of substance use disorders</a:t>
            </a:r>
          </a:p>
          <a:p>
            <a:pPr marL="457200" indent="-457200">
              <a:spcBef>
                <a:spcPts val="1800"/>
              </a:spcBef>
              <a:buFont typeface="+mj-lt"/>
              <a:buAutoNum type="arabicPeriod"/>
            </a:pPr>
            <a:r>
              <a:rPr lang="en-US" sz="2000" dirty="0"/>
              <a:t>Describe how the use of gender role analysis may benefit men in treatment for a substance use disorder</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CF1068BD-D5B1-4D5A-BE78-390BA152ED98}" type="slidenum">
              <a:rPr lang="en-US" smtClean="0"/>
              <a:pPr>
                <a:defRPr/>
              </a:pPr>
              <a:t>3</a:t>
            </a:fld>
            <a:endParaRPr lang="en-US"/>
          </a:p>
        </p:txBody>
      </p:sp>
    </p:spTree>
    <p:custDataLst>
      <p:tags r:id="rId1"/>
    </p:custDataLst>
    <p:extLst>
      <p:ext uri="{BB962C8B-B14F-4D97-AF65-F5344CB8AC3E}">
        <p14:creationId xmlns:p14="http://schemas.microsoft.com/office/powerpoint/2010/main" val="24704038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1066799"/>
            <a:ext cx="9144000" cy="5471127"/>
          </a:xfrm>
          <a:prstGeom prst="rect">
            <a:avLst/>
          </a:prstGeom>
        </p:spPr>
      </p:pic>
      <p:sp>
        <p:nvSpPr>
          <p:cNvPr id="2" name="Title 1"/>
          <p:cNvSpPr>
            <a:spLocks noGrp="1"/>
          </p:cNvSpPr>
          <p:nvPr>
            <p:ph type="title"/>
            <p:custDataLst>
              <p:tags r:id="rId2"/>
            </p:custDataLst>
          </p:nvPr>
        </p:nvSpPr>
        <p:spPr>
          <a:xfrm>
            <a:off x="609600" y="1447800"/>
            <a:ext cx="8077200" cy="762000"/>
          </a:xfrm>
        </p:spPr>
        <p:txBody>
          <a:bodyPr/>
          <a:lstStyle/>
          <a:p>
            <a:r>
              <a:rPr lang="en-US" dirty="0">
                <a:solidFill>
                  <a:schemeClr val="bg1"/>
                </a:solidFill>
              </a:rPr>
              <a:t>Compassion</a:t>
            </a:r>
          </a:p>
        </p:txBody>
      </p:sp>
      <p:sp>
        <p:nvSpPr>
          <p:cNvPr id="3" name="Content Placeholder 2"/>
          <p:cNvSpPr>
            <a:spLocks noGrp="1"/>
          </p:cNvSpPr>
          <p:nvPr>
            <p:ph idx="1"/>
            <p:custDataLst>
              <p:tags r:id="rId3"/>
            </p:custDataLst>
          </p:nvPr>
        </p:nvSpPr>
        <p:spPr>
          <a:xfrm>
            <a:off x="609600" y="2362200"/>
            <a:ext cx="8077200" cy="2286000"/>
          </a:xfrm>
          <a:solidFill>
            <a:schemeClr val="bg1">
              <a:alpha val="70000"/>
            </a:schemeClr>
          </a:solidFill>
        </p:spPr>
        <p:txBody>
          <a:bodyPr/>
          <a:lstStyle/>
          <a:p>
            <a:pPr>
              <a:spcBef>
                <a:spcPts val="1200"/>
              </a:spcBef>
            </a:pPr>
            <a:r>
              <a:rPr lang="en-US" dirty="0"/>
              <a:t>Seeing each man in the context of his life experiences</a:t>
            </a:r>
          </a:p>
          <a:p>
            <a:pPr>
              <a:spcBef>
                <a:spcPts val="1200"/>
              </a:spcBef>
            </a:pPr>
            <a:r>
              <a:rPr lang="en-US" dirty="0"/>
              <a:t>Acknowledging the role gender has played in their lives</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30</a:t>
            </a:fld>
            <a:endParaRPr lang="en-US" dirty="0"/>
          </a:p>
        </p:txBody>
      </p:sp>
      <p:sp>
        <p:nvSpPr>
          <p:cNvPr id="5" name="TextBox 4"/>
          <p:cNvSpPr txBox="1"/>
          <p:nvPr>
            <p:custDataLst>
              <p:tags r:id="rId5"/>
            </p:custDataLst>
          </p:nvPr>
        </p:nvSpPr>
        <p:spPr>
          <a:xfrm>
            <a:off x="0" y="6096000"/>
            <a:ext cx="3048000" cy="276999"/>
          </a:xfrm>
          <a:prstGeom prst="rect">
            <a:avLst/>
          </a:prstGeom>
          <a:noFill/>
        </p:spPr>
        <p:txBody>
          <a:bodyPr wrap="square" rtlCol="0">
            <a:spAutoFit/>
          </a:bodyPr>
          <a:lstStyle/>
          <a:p>
            <a:pPr algn="l"/>
            <a:r>
              <a:rPr lang="en-US" sz="1200" dirty="0">
                <a:solidFill>
                  <a:schemeClr val="bg1"/>
                </a:solidFill>
                <a:latin typeface="+mj-lt"/>
              </a:rPr>
              <a:t>(Covington, Griffin, &amp; </a:t>
            </a:r>
            <a:r>
              <a:rPr lang="en-US" sz="1200" dirty="0" err="1">
                <a:solidFill>
                  <a:schemeClr val="bg1"/>
                </a:solidFill>
                <a:latin typeface="+mj-lt"/>
              </a:rPr>
              <a:t>Dauer</a:t>
            </a:r>
            <a:r>
              <a:rPr lang="en-US" sz="1200" dirty="0">
                <a:solidFill>
                  <a:schemeClr val="bg1"/>
                </a:solidFill>
                <a:latin typeface="+mj-lt"/>
              </a:rPr>
              <a:t>, 2011)</a:t>
            </a:r>
          </a:p>
        </p:txBody>
      </p:sp>
    </p:spTree>
    <p:custDataLst>
      <p:tags r:id="rId1"/>
    </p:custDataLst>
    <p:extLst>
      <p:ext uri="{BB962C8B-B14F-4D97-AF65-F5344CB8AC3E}">
        <p14:creationId xmlns:p14="http://schemas.microsoft.com/office/powerpoint/2010/main" val="826889657"/>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1694" y="1143000"/>
            <a:ext cx="3759200" cy="5394926"/>
          </a:xfrm>
          <a:prstGeom prst="rect">
            <a:avLst/>
          </a:prstGeom>
        </p:spPr>
      </p:pic>
      <p:sp>
        <p:nvSpPr>
          <p:cNvPr id="2" name="Title 1"/>
          <p:cNvSpPr>
            <a:spLocks noGrp="1"/>
          </p:cNvSpPr>
          <p:nvPr>
            <p:ph type="title"/>
            <p:custDataLst>
              <p:tags r:id="rId2"/>
            </p:custDataLst>
          </p:nvPr>
        </p:nvSpPr>
        <p:spPr>
          <a:xfrm>
            <a:off x="609600" y="1447800"/>
            <a:ext cx="8077200" cy="762000"/>
          </a:xfrm>
        </p:spPr>
        <p:txBody>
          <a:bodyPr/>
          <a:lstStyle/>
          <a:p>
            <a:r>
              <a:rPr lang="en-US" dirty="0"/>
              <a:t>Compassion</a:t>
            </a:r>
          </a:p>
        </p:txBody>
      </p:sp>
      <p:sp>
        <p:nvSpPr>
          <p:cNvPr id="3" name="Content Placeholder 2"/>
          <p:cNvSpPr>
            <a:spLocks noGrp="1"/>
          </p:cNvSpPr>
          <p:nvPr>
            <p:ph idx="1"/>
            <p:custDataLst>
              <p:tags r:id="rId3"/>
            </p:custDataLst>
          </p:nvPr>
        </p:nvSpPr>
        <p:spPr>
          <a:xfrm>
            <a:off x="533400" y="2362198"/>
            <a:ext cx="8077200" cy="3200401"/>
          </a:xfrm>
          <a:solidFill>
            <a:schemeClr val="bg1">
              <a:alpha val="86000"/>
            </a:schemeClr>
          </a:solidFill>
        </p:spPr>
        <p:txBody>
          <a:bodyPr/>
          <a:lstStyle/>
          <a:p>
            <a:pPr marL="457200" indent="-457200">
              <a:spcBef>
                <a:spcPts val="1200"/>
              </a:spcBef>
              <a:buFont typeface="+mj-lt"/>
              <a:buAutoNum type="arabicPeriod"/>
            </a:pPr>
            <a:r>
              <a:rPr lang="en-US" sz="2400" dirty="0"/>
              <a:t>Recognizing suffering in others</a:t>
            </a:r>
          </a:p>
          <a:p>
            <a:pPr marL="457200" indent="-457200">
              <a:spcBef>
                <a:spcPts val="1200"/>
              </a:spcBef>
              <a:buFont typeface="+mj-lt"/>
              <a:buAutoNum type="arabicPeriod"/>
            </a:pPr>
            <a:r>
              <a:rPr lang="en-US" sz="2400" dirty="0"/>
              <a:t>Understanding the common humanity of this suffering </a:t>
            </a:r>
          </a:p>
          <a:p>
            <a:pPr marL="457200" indent="-457200">
              <a:spcBef>
                <a:spcPts val="1200"/>
              </a:spcBef>
              <a:buFont typeface="+mj-lt"/>
              <a:buAutoNum type="arabicPeriod"/>
            </a:pPr>
            <a:r>
              <a:rPr lang="en-US" sz="2400" dirty="0"/>
              <a:t>Feeling emotionally connected with the person who is suffering</a:t>
            </a:r>
          </a:p>
          <a:p>
            <a:pPr marL="457200" indent="-457200">
              <a:spcBef>
                <a:spcPts val="1200"/>
              </a:spcBef>
              <a:buFont typeface="+mj-lt"/>
              <a:buAutoNum type="arabicPeriod"/>
            </a:pPr>
            <a:r>
              <a:rPr lang="en-US" sz="2400" dirty="0"/>
              <a:t>Tolerating difficult feelings that may arise</a:t>
            </a:r>
          </a:p>
          <a:p>
            <a:pPr marL="457200" indent="-457200">
              <a:spcBef>
                <a:spcPts val="1200"/>
              </a:spcBef>
              <a:buFont typeface="+mj-lt"/>
              <a:buAutoNum type="arabicPeriod"/>
            </a:pPr>
            <a:r>
              <a:rPr lang="en-US" sz="2400" dirty="0"/>
              <a:t>Acting or being motivated to act to help the person  </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31</a:t>
            </a:fld>
            <a:endParaRPr lang="en-US" dirty="0"/>
          </a:p>
        </p:txBody>
      </p:sp>
      <p:sp>
        <p:nvSpPr>
          <p:cNvPr id="5" name="TextBox 4"/>
          <p:cNvSpPr txBox="1"/>
          <p:nvPr>
            <p:custDataLst>
              <p:tags r:id="rId5"/>
            </p:custDataLst>
          </p:nvPr>
        </p:nvSpPr>
        <p:spPr>
          <a:xfrm>
            <a:off x="264459" y="5779985"/>
            <a:ext cx="5029200" cy="461665"/>
          </a:xfrm>
          <a:prstGeom prst="rect">
            <a:avLst/>
          </a:prstGeom>
          <a:noFill/>
        </p:spPr>
        <p:txBody>
          <a:bodyPr wrap="square" rtlCol="0">
            <a:spAutoFit/>
          </a:bodyPr>
          <a:lstStyle/>
          <a:p>
            <a:pPr algn="l"/>
            <a:r>
              <a:rPr lang="en-US" sz="1200" dirty="0">
                <a:solidFill>
                  <a:schemeClr val="bg1">
                    <a:lumMod val="10000"/>
                  </a:schemeClr>
                </a:solidFill>
                <a:latin typeface="+mn-lt"/>
              </a:rPr>
              <a:t>(</a:t>
            </a:r>
            <a:r>
              <a:rPr lang="en-US" sz="1200" dirty="0" err="1">
                <a:solidFill>
                  <a:schemeClr val="bg1">
                    <a:lumMod val="10000"/>
                  </a:schemeClr>
                </a:solidFill>
                <a:latin typeface="+mn-lt"/>
              </a:rPr>
              <a:t>Herenstein</a:t>
            </a:r>
            <a:r>
              <a:rPr lang="en-US" sz="1200" dirty="0">
                <a:solidFill>
                  <a:schemeClr val="bg1">
                    <a:lumMod val="10000"/>
                  </a:schemeClr>
                </a:solidFill>
                <a:latin typeface="+mn-lt"/>
              </a:rPr>
              <a:t> &amp; </a:t>
            </a:r>
            <a:r>
              <a:rPr lang="en-US" sz="1200" dirty="0" err="1">
                <a:solidFill>
                  <a:schemeClr val="bg1">
                    <a:lumMod val="10000"/>
                  </a:schemeClr>
                </a:solidFill>
                <a:latin typeface="+mn-lt"/>
              </a:rPr>
              <a:t>Keltner</a:t>
            </a:r>
            <a:r>
              <a:rPr lang="en-US" sz="1200" dirty="0">
                <a:solidFill>
                  <a:schemeClr val="bg1">
                    <a:lumMod val="10000"/>
                  </a:schemeClr>
                </a:solidFill>
                <a:latin typeface="+mn-lt"/>
              </a:rPr>
              <a:t>, 2006; Real, 1998; Rodriguez, Curry, &amp; Lee, 2006; Strauss, et al., 2016; Wit, Paget, &amp; Matthews, 1994)</a:t>
            </a:r>
          </a:p>
        </p:txBody>
      </p:sp>
    </p:spTree>
    <p:custDataLst>
      <p:tags r:id="rId1"/>
    </p:custDataLst>
    <p:extLst>
      <p:ext uri="{BB962C8B-B14F-4D97-AF65-F5344CB8AC3E}">
        <p14:creationId xmlns:p14="http://schemas.microsoft.com/office/powerpoint/2010/main" val="326224160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bg/>
                                          </p:spTgt>
                                        </p:tgtEl>
                                        <p:attrNameLst>
                                          <p:attrName>style.visibility</p:attrName>
                                        </p:attrNameLst>
                                      </p:cBhvr>
                                      <p:to>
                                        <p:strVal val="visible"/>
                                      </p:to>
                                    </p:set>
                                    <p:animEffect transition="in" filter="fade">
                                      <p:cBhvr>
                                        <p:cTn id="9" dur="500"/>
                                        <p:tgtEl>
                                          <p:spTgt spid="3">
                                            <p:bg/>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7184" r="7474"/>
          <a:stretch/>
        </p:blipFill>
        <p:spPr>
          <a:xfrm>
            <a:off x="0" y="1828800"/>
            <a:ext cx="9144000" cy="4441924"/>
          </a:xfrm>
          <a:prstGeom prst="rect">
            <a:avLst/>
          </a:prstGeom>
        </p:spPr>
      </p:pic>
      <p:sp>
        <p:nvSpPr>
          <p:cNvPr id="2" name="Title 1"/>
          <p:cNvSpPr>
            <a:spLocks noGrp="1"/>
          </p:cNvSpPr>
          <p:nvPr>
            <p:ph type="title"/>
            <p:custDataLst>
              <p:tags r:id="rId2"/>
            </p:custDataLst>
          </p:nvPr>
        </p:nvSpPr>
        <p:spPr>
          <a:xfrm>
            <a:off x="609600" y="1447800"/>
            <a:ext cx="8077200" cy="762000"/>
          </a:xfrm>
        </p:spPr>
        <p:txBody>
          <a:bodyPr/>
          <a:lstStyle/>
          <a:p>
            <a:r>
              <a:rPr lang="en-US" dirty="0"/>
              <a:t>Mutual Responsibility </a:t>
            </a:r>
          </a:p>
        </p:txBody>
      </p:sp>
      <p:sp>
        <p:nvSpPr>
          <p:cNvPr id="3" name="Content Placeholder 2"/>
          <p:cNvSpPr>
            <a:spLocks noGrp="1"/>
          </p:cNvSpPr>
          <p:nvPr>
            <p:ph idx="1"/>
            <p:custDataLst>
              <p:tags r:id="rId3"/>
            </p:custDataLst>
          </p:nvPr>
        </p:nvSpPr>
        <p:spPr>
          <a:xfrm>
            <a:off x="609600" y="2209800"/>
            <a:ext cx="8077200" cy="3657600"/>
          </a:xfrm>
          <a:solidFill>
            <a:schemeClr val="bg1">
              <a:alpha val="80000"/>
            </a:schemeClr>
          </a:solidFill>
        </p:spPr>
        <p:txBody>
          <a:bodyPr/>
          <a:lstStyle/>
          <a:p>
            <a:pPr>
              <a:spcBef>
                <a:spcPts val="1200"/>
              </a:spcBef>
            </a:pPr>
            <a:r>
              <a:rPr lang="en-US" dirty="0"/>
              <a:t>Sharing power in a collaborative way</a:t>
            </a:r>
          </a:p>
          <a:p>
            <a:pPr>
              <a:spcBef>
                <a:spcPts val="1200"/>
              </a:spcBef>
            </a:pPr>
            <a:r>
              <a:rPr lang="en-US" dirty="0"/>
              <a:t>Supporting men in making the decisions that will facilitate their recovery</a:t>
            </a:r>
          </a:p>
          <a:p>
            <a:pPr>
              <a:spcBef>
                <a:spcPts val="1200"/>
              </a:spcBef>
            </a:pPr>
            <a:r>
              <a:rPr lang="en-US" dirty="0"/>
              <a:t>Both the clinician and the client have equally important roles to play and are responsible to each other </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32</a:t>
            </a:fld>
            <a:endParaRPr lang="en-US" dirty="0"/>
          </a:p>
        </p:txBody>
      </p:sp>
      <p:sp>
        <p:nvSpPr>
          <p:cNvPr id="5" name="TextBox 4"/>
          <p:cNvSpPr txBox="1"/>
          <p:nvPr>
            <p:custDataLst>
              <p:tags r:id="rId5"/>
            </p:custDataLst>
          </p:nvPr>
        </p:nvSpPr>
        <p:spPr>
          <a:xfrm>
            <a:off x="0" y="6096000"/>
            <a:ext cx="3048000" cy="276999"/>
          </a:xfrm>
          <a:prstGeom prst="rect">
            <a:avLst/>
          </a:prstGeom>
          <a:noFill/>
        </p:spPr>
        <p:txBody>
          <a:bodyPr wrap="square" rtlCol="0">
            <a:spAutoFit/>
          </a:bodyPr>
          <a:lstStyle/>
          <a:p>
            <a:pPr algn="l"/>
            <a:r>
              <a:rPr lang="en-US" sz="1200" dirty="0">
                <a:solidFill>
                  <a:schemeClr val="bg1">
                    <a:lumMod val="10000"/>
                  </a:schemeClr>
                </a:solidFill>
                <a:latin typeface="+mj-lt"/>
              </a:rPr>
              <a:t>(Covington, Griffin, &amp; </a:t>
            </a:r>
            <a:r>
              <a:rPr lang="en-US" sz="1200" dirty="0" err="1">
                <a:solidFill>
                  <a:schemeClr val="bg1">
                    <a:lumMod val="10000"/>
                  </a:schemeClr>
                </a:solidFill>
                <a:latin typeface="+mj-lt"/>
              </a:rPr>
              <a:t>Dauer</a:t>
            </a:r>
            <a:r>
              <a:rPr lang="en-US" sz="1200" dirty="0">
                <a:solidFill>
                  <a:schemeClr val="bg1">
                    <a:lumMod val="10000"/>
                  </a:schemeClr>
                </a:solidFill>
                <a:latin typeface="+mj-lt"/>
              </a:rPr>
              <a:t>, 2011)</a:t>
            </a:r>
          </a:p>
        </p:txBody>
      </p:sp>
    </p:spTree>
    <p:custDataLst>
      <p:tags r:id="rId1"/>
    </p:custDataLst>
    <p:extLst>
      <p:ext uri="{BB962C8B-B14F-4D97-AF65-F5344CB8AC3E}">
        <p14:creationId xmlns:p14="http://schemas.microsoft.com/office/powerpoint/2010/main" val="283101217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609599" y="1447800"/>
            <a:ext cx="8351469" cy="762000"/>
          </a:xfrm>
        </p:spPr>
        <p:txBody>
          <a:bodyPr/>
          <a:lstStyle/>
          <a:p>
            <a:r>
              <a:rPr lang="en-US" sz="2400" dirty="0"/>
              <a:t>Gender Socialization versus Treatment Expectations</a:t>
            </a:r>
          </a:p>
        </p:txBody>
      </p:sp>
      <p:sp>
        <p:nvSpPr>
          <p:cNvPr id="6" name="Content Placeholder 5"/>
          <p:cNvSpPr>
            <a:spLocks noGrp="1"/>
          </p:cNvSpPr>
          <p:nvPr>
            <p:ph sz="half" idx="1"/>
            <p:custDataLst>
              <p:tags r:id="rId3"/>
            </p:custDataLst>
          </p:nvPr>
        </p:nvSpPr>
        <p:spPr>
          <a:xfrm>
            <a:off x="609600" y="2514600"/>
            <a:ext cx="3962400" cy="3733800"/>
          </a:xfrm>
        </p:spPr>
        <p:txBody>
          <a:bodyPr/>
          <a:lstStyle/>
          <a:p>
            <a:pPr marL="0" indent="0">
              <a:spcBef>
                <a:spcPts val="1200"/>
              </a:spcBef>
              <a:buNone/>
            </a:pPr>
            <a:r>
              <a:rPr lang="en-US" sz="2000" dirty="0"/>
              <a:t>Received Messages</a:t>
            </a:r>
          </a:p>
          <a:p>
            <a:pPr>
              <a:spcBef>
                <a:spcPts val="1200"/>
              </a:spcBef>
            </a:pPr>
            <a:r>
              <a:rPr lang="en-US" sz="2000" dirty="0"/>
              <a:t>Don’t show emotions </a:t>
            </a:r>
          </a:p>
          <a:p>
            <a:pPr>
              <a:spcBef>
                <a:spcPts val="1200"/>
              </a:spcBef>
            </a:pPr>
            <a:r>
              <a:rPr lang="en-US" sz="2000" dirty="0"/>
              <a:t>Don’t be weak</a:t>
            </a:r>
          </a:p>
          <a:p>
            <a:pPr>
              <a:spcBef>
                <a:spcPts val="1200"/>
              </a:spcBef>
            </a:pPr>
            <a:r>
              <a:rPr lang="en-US" sz="2000" dirty="0"/>
              <a:t>Don’t be a victim</a:t>
            </a:r>
          </a:p>
          <a:p>
            <a:pPr>
              <a:spcBef>
                <a:spcPts val="1200"/>
              </a:spcBef>
            </a:pPr>
            <a:r>
              <a:rPr lang="en-US" sz="2000" dirty="0"/>
              <a:t>Be self-reliant</a:t>
            </a:r>
          </a:p>
          <a:p>
            <a:pPr>
              <a:spcBef>
                <a:spcPts val="1200"/>
              </a:spcBef>
            </a:pPr>
            <a:r>
              <a:rPr lang="en-US" sz="2000" dirty="0"/>
              <a:t>Be powerful</a:t>
            </a:r>
          </a:p>
        </p:txBody>
      </p:sp>
      <p:sp>
        <p:nvSpPr>
          <p:cNvPr id="7" name="Content Placeholder 6"/>
          <p:cNvSpPr>
            <a:spLocks noGrp="1"/>
          </p:cNvSpPr>
          <p:nvPr>
            <p:ph sz="half" idx="2"/>
            <p:custDataLst>
              <p:tags r:id="rId4"/>
            </p:custDataLst>
          </p:nvPr>
        </p:nvSpPr>
        <p:spPr>
          <a:xfrm>
            <a:off x="4724400" y="2514600"/>
            <a:ext cx="3962400" cy="3733800"/>
          </a:xfrm>
        </p:spPr>
        <p:txBody>
          <a:bodyPr/>
          <a:lstStyle/>
          <a:p>
            <a:pPr marL="0" indent="0">
              <a:spcBef>
                <a:spcPts val="1200"/>
              </a:spcBef>
              <a:buNone/>
            </a:pPr>
            <a:r>
              <a:rPr lang="en-US" sz="2000" dirty="0"/>
              <a:t>Skills Needed for Recovery</a:t>
            </a:r>
          </a:p>
          <a:p>
            <a:pPr>
              <a:spcBef>
                <a:spcPts val="1200"/>
              </a:spcBef>
            </a:pPr>
            <a:r>
              <a:rPr lang="en-US" sz="2000" dirty="0"/>
              <a:t>Express your feelings</a:t>
            </a:r>
          </a:p>
          <a:p>
            <a:pPr>
              <a:spcBef>
                <a:spcPts val="1200"/>
              </a:spcBef>
            </a:pPr>
            <a:r>
              <a:rPr lang="en-US" sz="2000" dirty="0"/>
              <a:t>Be vulnerable</a:t>
            </a:r>
          </a:p>
          <a:p>
            <a:pPr>
              <a:spcBef>
                <a:spcPts val="1200"/>
              </a:spcBef>
            </a:pPr>
            <a:r>
              <a:rPr lang="en-US" sz="2000" dirty="0"/>
              <a:t>Acknowledge trauma</a:t>
            </a:r>
          </a:p>
          <a:p>
            <a:pPr>
              <a:spcBef>
                <a:spcPts val="1200"/>
              </a:spcBef>
            </a:pPr>
            <a:r>
              <a:rPr lang="en-US" sz="2000" dirty="0"/>
              <a:t>Rely on others</a:t>
            </a:r>
          </a:p>
          <a:p>
            <a:pPr>
              <a:spcBef>
                <a:spcPts val="1200"/>
              </a:spcBef>
            </a:pPr>
            <a:r>
              <a:rPr lang="en-US" sz="2000" dirty="0"/>
              <a:t>Share power equally</a:t>
            </a:r>
          </a:p>
        </p:txBody>
      </p:sp>
      <p:sp>
        <p:nvSpPr>
          <p:cNvPr id="4" name="Slide Number Placeholder 3"/>
          <p:cNvSpPr>
            <a:spLocks noGrp="1"/>
          </p:cNvSpPr>
          <p:nvPr>
            <p:ph type="sldNum" sz="quarter" idx="10"/>
            <p:custDataLst>
              <p:tags r:id="rId5"/>
            </p:custDataLst>
          </p:nvPr>
        </p:nvSpPr>
        <p:spPr>
          <a:xfrm>
            <a:off x="7086600" y="6477000"/>
            <a:ext cx="1905000" cy="457200"/>
          </a:xfrm>
        </p:spPr>
        <p:txBody>
          <a:bodyPr/>
          <a:lstStyle/>
          <a:p>
            <a:pPr>
              <a:defRPr/>
            </a:pPr>
            <a:fld id="{993E3C95-DF85-475F-B515-04A815747F0D}" type="slidenum">
              <a:rPr lang="en-US" smtClean="0"/>
              <a:pPr>
                <a:defRPr/>
              </a:pPr>
              <a:t>33</a:t>
            </a:fld>
            <a:endParaRPr lang="en-US" dirty="0"/>
          </a:p>
        </p:txBody>
      </p:sp>
      <p:cxnSp>
        <p:nvCxnSpPr>
          <p:cNvPr id="3" name="Straight Connector 2"/>
          <p:cNvCxnSpPr/>
          <p:nvPr/>
        </p:nvCxnSpPr>
        <p:spPr bwMode="auto">
          <a:xfrm>
            <a:off x="4114800" y="2514600"/>
            <a:ext cx="0" cy="3048000"/>
          </a:xfrm>
          <a:prstGeom prst="line">
            <a:avLst/>
          </a:prstGeom>
          <a:solidFill>
            <a:schemeClr val="accent1"/>
          </a:solidFill>
          <a:ln w="41275" cap="flat" cmpd="sng" algn="ctr">
            <a:solidFill>
              <a:schemeClr val="bg1">
                <a:lumMod val="10000"/>
              </a:schemeClr>
            </a:solidFill>
            <a:prstDash val="solid"/>
            <a:round/>
            <a:headEnd type="none" w="med" len="med"/>
            <a:tailEnd type="none" w="med" len="med"/>
          </a:ln>
          <a:effectLst/>
        </p:spPr>
      </p:cxnSp>
      <p:sp>
        <p:nvSpPr>
          <p:cNvPr id="2" name="TextBox 1"/>
          <p:cNvSpPr txBox="1"/>
          <p:nvPr>
            <p:custDataLst>
              <p:tags r:id="rId6"/>
            </p:custDataLst>
          </p:nvPr>
        </p:nvSpPr>
        <p:spPr>
          <a:xfrm>
            <a:off x="228600" y="5867400"/>
            <a:ext cx="2971800" cy="276999"/>
          </a:xfrm>
          <a:prstGeom prst="rect">
            <a:avLst/>
          </a:prstGeom>
          <a:noFill/>
        </p:spPr>
        <p:txBody>
          <a:bodyPr wrap="square" rtlCol="0">
            <a:spAutoFit/>
          </a:bodyPr>
          <a:lstStyle/>
          <a:p>
            <a:pPr algn="l"/>
            <a:r>
              <a:rPr lang="en-US" sz="1200" dirty="0">
                <a:solidFill>
                  <a:schemeClr val="bg1">
                    <a:lumMod val="10000"/>
                  </a:schemeClr>
                </a:solidFill>
                <a:latin typeface="+mj-lt"/>
              </a:rPr>
              <a:t>(</a:t>
            </a:r>
            <a:r>
              <a:rPr lang="en-US" sz="1200" dirty="0" err="1">
                <a:solidFill>
                  <a:schemeClr val="bg1">
                    <a:lumMod val="10000"/>
                  </a:schemeClr>
                </a:solidFill>
                <a:latin typeface="+mj-lt"/>
              </a:rPr>
              <a:t>Meija</a:t>
            </a:r>
            <a:r>
              <a:rPr lang="en-US" sz="1200" dirty="0">
                <a:solidFill>
                  <a:schemeClr val="bg1">
                    <a:lumMod val="10000"/>
                  </a:schemeClr>
                </a:solidFill>
                <a:latin typeface="+mj-lt"/>
              </a:rPr>
              <a:t>, 2005)</a:t>
            </a:r>
          </a:p>
        </p:txBody>
      </p:sp>
    </p:spTree>
    <p:custDataLst>
      <p:tags r:id="rId1"/>
    </p:custDataLst>
    <p:extLst>
      <p:ext uri="{BB962C8B-B14F-4D97-AF65-F5344CB8AC3E}">
        <p14:creationId xmlns:p14="http://schemas.microsoft.com/office/powerpoint/2010/main" val="32768705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500"/>
                                        <p:tgtEl>
                                          <p:spTgt spid="7">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500"/>
                                        <p:tgtEl>
                                          <p:spTgt spid="7">
                                            <p:txEl>
                                              <p:pRg st="4" end="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8B9D0E-9E73-4198-85BF-ED4B489E5FA8}"/>
              </a:ext>
            </a:extLst>
          </p:cNvPr>
          <p:cNvSpPr>
            <a:spLocks noGrp="1"/>
          </p:cNvSpPr>
          <p:nvPr>
            <p:ph type="title"/>
          </p:nvPr>
        </p:nvSpPr>
        <p:spPr/>
        <p:txBody>
          <a:bodyPr/>
          <a:lstStyle/>
          <a:p>
            <a:r>
              <a:rPr lang="en-US" dirty="0"/>
              <a:t>Gender Role Analysis</a:t>
            </a:r>
          </a:p>
        </p:txBody>
      </p:sp>
      <p:pic>
        <p:nvPicPr>
          <p:cNvPr id="9" name="Content Placeholder 8" descr="A picture containing calendar&#10;&#10;Description automatically generated">
            <a:extLst>
              <a:ext uri="{FF2B5EF4-FFF2-40B4-BE49-F238E27FC236}">
                <a16:creationId xmlns:a16="http://schemas.microsoft.com/office/drawing/2014/main" id="{7CA1A318-FD81-4492-A395-102AE88118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84" y="2331732"/>
            <a:ext cx="3963592" cy="3537431"/>
          </a:xfrm>
        </p:spPr>
      </p:pic>
      <p:sp>
        <p:nvSpPr>
          <p:cNvPr id="5" name="Slide Number Placeholder 4">
            <a:extLst>
              <a:ext uri="{FF2B5EF4-FFF2-40B4-BE49-F238E27FC236}">
                <a16:creationId xmlns:a16="http://schemas.microsoft.com/office/drawing/2014/main" id="{E44558E3-2E6F-4778-83FF-D0B7CA0867A5}"/>
              </a:ext>
            </a:extLst>
          </p:cNvPr>
          <p:cNvSpPr>
            <a:spLocks noGrp="1"/>
          </p:cNvSpPr>
          <p:nvPr>
            <p:ph type="sldNum" sz="quarter" idx="10"/>
          </p:nvPr>
        </p:nvSpPr>
        <p:spPr/>
        <p:txBody>
          <a:bodyPr/>
          <a:lstStyle/>
          <a:p>
            <a:pPr>
              <a:defRPr/>
            </a:pPr>
            <a:fld id="{993E3C95-DF85-475F-B515-04A815747F0D}" type="slidenum">
              <a:rPr lang="en-US" smtClean="0"/>
              <a:pPr>
                <a:defRPr/>
              </a:pPr>
              <a:t>34</a:t>
            </a:fld>
            <a:endParaRPr lang="en-US" dirty="0"/>
          </a:p>
        </p:txBody>
      </p:sp>
      <p:sp>
        <p:nvSpPr>
          <p:cNvPr id="10" name="TextBox 9">
            <a:extLst>
              <a:ext uri="{FF2B5EF4-FFF2-40B4-BE49-F238E27FC236}">
                <a16:creationId xmlns:a16="http://schemas.microsoft.com/office/drawing/2014/main" id="{97FA9087-C131-4609-94F0-F151A08537AB}"/>
              </a:ext>
            </a:extLst>
          </p:cNvPr>
          <p:cNvSpPr txBox="1"/>
          <p:nvPr/>
        </p:nvSpPr>
        <p:spPr>
          <a:xfrm>
            <a:off x="4631726" y="2331732"/>
            <a:ext cx="4092640" cy="3939540"/>
          </a:xfrm>
          <a:prstGeom prst="rect">
            <a:avLst/>
          </a:prstGeom>
          <a:noFill/>
        </p:spPr>
        <p:txBody>
          <a:bodyPr wrap="square" rtlCol="0">
            <a:spAutoFit/>
          </a:bodyPr>
          <a:lstStyle/>
          <a:p>
            <a:pPr algn="l">
              <a:spcBef>
                <a:spcPts val="1200"/>
              </a:spcBef>
            </a:pPr>
            <a:r>
              <a:rPr lang="en-US" sz="1800" dirty="0">
                <a:solidFill>
                  <a:srgbClr val="202124"/>
                </a:solidFill>
                <a:latin typeface="+mn-lt"/>
              </a:rPr>
              <a:t>A</a:t>
            </a:r>
            <a:r>
              <a:rPr lang="en-US" sz="1800" b="0" i="0" dirty="0">
                <a:solidFill>
                  <a:srgbClr val="202124"/>
                </a:solidFill>
                <a:effectLst/>
                <a:latin typeface="+mn-lt"/>
              </a:rPr>
              <a:t> systematic methodology for examining the differences in </a:t>
            </a:r>
            <a:r>
              <a:rPr lang="en-US" sz="1800" b="1" i="0" dirty="0">
                <a:solidFill>
                  <a:srgbClr val="202124"/>
                </a:solidFill>
                <a:effectLst/>
                <a:latin typeface="+mn-lt"/>
              </a:rPr>
              <a:t>roles</a:t>
            </a:r>
            <a:r>
              <a:rPr lang="en-US" sz="1800" b="0" i="0" dirty="0">
                <a:solidFill>
                  <a:srgbClr val="202124"/>
                </a:solidFill>
                <a:effectLst/>
                <a:latin typeface="+mn-lt"/>
              </a:rPr>
              <a:t> and norms for women and men, girls and boys; the different levels of power they hold; their differing needs, constraints, and opportunities; and the impact of these differences in their lives</a:t>
            </a:r>
            <a:r>
              <a:rPr lang="en-US" sz="2400" b="0" i="0" dirty="0">
                <a:solidFill>
                  <a:srgbClr val="202124"/>
                </a:solidFill>
                <a:effectLst/>
                <a:latin typeface="+mn-lt"/>
              </a:rPr>
              <a:t>.</a:t>
            </a:r>
          </a:p>
          <a:p>
            <a:pPr algn="l">
              <a:spcBef>
                <a:spcPts val="1200"/>
              </a:spcBef>
            </a:pPr>
            <a:r>
              <a:rPr lang="en-US" sz="1800" dirty="0">
                <a:solidFill>
                  <a:srgbClr val="202124"/>
                </a:solidFill>
                <a:latin typeface="+mn-lt"/>
              </a:rPr>
              <a:t>Methods:</a:t>
            </a:r>
            <a:endParaRPr lang="en-US" sz="1800" b="0" i="0" dirty="0">
              <a:solidFill>
                <a:srgbClr val="202124"/>
              </a:solidFill>
              <a:effectLst/>
              <a:latin typeface="+mn-lt"/>
            </a:endParaRPr>
          </a:p>
          <a:p>
            <a:pPr marL="342900" indent="-342900" algn="l">
              <a:spcBef>
                <a:spcPts val="1200"/>
              </a:spcBef>
              <a:buFont typeface="Arial" panose="020B0604020202020204" pitchFamily="34" charset="0"/>
              <a:buChar char="•"/>
            </a:pPr>
            <a:r>
              <a:rPr lang="en-US" sz="1800" dirty="0">
                <a:solidFill>
                  <a:srgbClr val="202124"/>
                </a:solidFill>
                <a:latin typeface="+mn-lt"/>
              </a:rPr>
              <a:t>Psychoeducational</a:t>
            </a:r>
          </a:p>
          <a:p>
            <a:pPr marL="342900" indent="-342900" algn="l">
              <a:spcBef>
                <a:spcPts val="1200"/>
              </a:spcBef>
              <a:buFont typeface="Arial" panose="020B0604020202020204" pitchFamily="34" charset="0"/>
              <a:buChar char="•"/>
            </a:pPr>
            <a:r>
              <a:rPr lang="en-US" sz="1800" dirty="0">
                <a:solidFill>
                  <a:srgbClr val="202124"/>
                </a:solidFill>
                <a:latin typeface="+mn-lt"/>
              </a:rPr>
              <a:t>Experiential</a:t>
            </a:r>
          </a:p>
          <a:p>
            <a:pPr marL="342900" indent="-342900" algn="l">
              <a:spcBef>
                <a:spcPts val="1200"/>
              </a:spcBef>
              <a:buFont typeface="Arial" panose="020B0604020202020204" pitchFamily="34" charset="0"/>
              <a:buChar char="•"/>
            </a:pPr>
            <a:r>
              <a:rPr lang="en-US" sz="1800" dirty="0">
                <a:solidFill>
                  <a:srgbClr val="202124"/>
                </a:solidFill>
                <a:latin typeface="+mn-lt"/>
              </a:rPr>
              <a:t>Relational</a:t>
            </a:r>
            <a:endParaRPr lang="en-US" sz="1800" dirty="0">
              <a:latin typeface="+mn-lt"/>
            </a:endParaRPr>
          </a:p>
        </p:txBody>
      </p:sp>
    </p:spTree>
    <p:extLst>
      <p:ext uri="{BB962C8B-B14F-4D97-AF65-F5344CB8AC3E}">
        <p14:creationId xmlns:p14="http://schemas.microsoft.com/office/powerpoint/2010/main" val="58096696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1447800"/>
            <a:ext cx="8077200" cy="762000"/>
          </a:xfrm>
        </p:spPr>
        <p:txBody>
          <a:bodyPr/>
          <a:lstStyle/>
          <a:p>
            <a:r>
              <a:rPr lang="en-US" dirty="0"/>
              <a:t>Gender Role Analysis: Psychoeducational</a:t>
            </a:r>
          </a:p>
        </p:txBody>
      </p:sp>
      <p:sp>
        <p:nvSpPr>
          <p:cNvPr id="3" name="Content Placeholder 2"/>
          <p:cNvSpPr>
            <a:spLocks noGrp="1"/>
          </p:cNvSpPr>
          <p:nvPr>
            <p:ph idx="1"/>
            <p:custDataLst>
              <p:tags r:id="rId3"/>
            </p:custDataLst>
          </p:nvPr>
        </p:nvSpPr>
        <p:spPr/>
        <p:txBody>
          <a:bodyPr/>
          <a:lstStyle/>
          <a:p>
            <a:pPr>
              <a:spcBef>
                <a:spcPts val="1200"/>
              </a:spcBef>
            </a:pPr>
            <a:r>
              <a:rPr lang="en-US" sz="2400" dirty="0"/>
              <a:t>Goal: Facilitating awareness, developing hope</a:t>
            </a:r>
          </a:p>
          <a:p>
            <a:pPr>
              <a:spcBef>
                <a:spcPts val="1200"/>
              </a:spcBef>
            </a:pPr>
            <a:r>
              <a:rPr lang="en-US" sz="2400" dirty="0"/>
              <a:t>Interventions: </a:t>
            </a:r>
          </a:p>
          <a:p>
            <a:pPr lvl="1">
              <a:spcBef>
                <a:spcPts val="1200"/>
              </a:spcBef>
            </a:pPr>
            <a:r>
              <a:rPr lang="en-US" sz="2000" dirty="0"/>
              <a:t>Acknowledging the courage it takes to enter counseling</a:t>
            </a:r>
          </a:p>
          <a:p>
            <a:pPr lvl="1">
              <a:spcBef>
                <a:spcPts val="1200"/>
              </a:spcBef>
            </a:pPr>
            <a:r>
              <a:rPr lang="en-US" sz="2000" dirty="0"/>
              <a:t>Normalizing the situation within the larger framework of life</a:t>
            </a:r>
          </a:p>
          <a:p>
            <a:pPr lvl="1">
              <a:spcBef>
                <a:spcPts val="1200"/>
              </a:spcBef>
            </a:pPr>
            <a:r>
              <a:rPr lang="en-US" sz="2000" dirty="0"/>
              <a:t>Considering issues of control, fear, and dependency</a:t>
            </a:r>
          </a:p>
          <a:p>
            <a:pPr lvl="1">
              <a:spcBef>
                <a:spcPts val="1200"/>
              </a:spcBef>
            </a:pPr>
            <a:r>
              <a:rPr lang="en-US" sz="2000" dirty="0"/>
              <a:t>Identifying masculine / gender messages</a:t>
            </a:r>
          </a:p>
          <a:p>
            <a:pPr lvl="1">
              <a:spcBef>
                <a:spcPts val="1200"/>
              </a:spcBef>
            </a:pPr>
            <a:r>
              <a:rPr lang="en-US" sz="2000" dirty="0"/>
              <a:t>Defining differences between the masculine and feminine models of the world</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35</a:t>
            </a:fld>
            <a:endParaRPr lang="en-US" dirty="0"/>
          </a:p>
        </p:txBody>
      </p:sp>
      <p:sp>
        <p:nvSpPr>
          <p:cNvPr id="5" name="TextBox 4"/>
          <p:cNvSpPr txBox="1"/>
          <p:nvPr>
            <p:custDataLst>
              <p:tags r:id="rId5"/>
            </p:custDataLst>
          </p:nvPr>
        </p:nvSpPr>
        <p:spPr>
          <a:xfrm>
            <a:off x="228600" y="5867400"/>
            <a:ext cx="2971800" cy="276999"/>
          </a:xfrm>
          <a:prstGeom prst="rect">
            <a:avLst/>
          </a:prstGeom>
          <a:noFill/>
        </p:spPr>
        <p:txBody>
          <a:bodyPr wrap="square" rtlCol="0">
            <a:spAutoFit/>
          </a:bodyPr>
          <a:lstStyle/>
          <a:p>
            <a:pPr algn="l"/>
            <a:r>
              <a:rPr lang="en-US" sz="1200" dirty="0">
                <a:solidFill>
                  <a:schemeClr val="bg1">
                    <a:lumMod val="10000"/>
                  </a:schemeClr>
                </a:solidFill>
                <a:latin typeface="+mj-lt"/>
              </a:rPr>
              <a:t>(</a:t>
            </a:r>
            <a:r>
              <a:rPr lang="en-US" sz="1200" dirty="0" err="1">
                <a:solidFill>
                  <a:schemeClr val="bg1">
                    <a:lumMod val="10000"/>
                  </a:schemeClr>
                </a:solidFill>
                <a:latin typeface="+mj-lt"/>
              </a:rPr>
              <a:t>Meija</a:t>
            </a:r>
            <a:r>
              <a:rPr lang="en-US" sz="1200" dirty="0">
                <a:solidFill>
                  <a:schemeClr val="bg1">
                    <a:lumMod val="10000"/>
                  </a:schemeClr>
                </a:solidFill>
                <a:latin typeface="+mj-lt"/>
              </a:rPr>
              <a:t>, 2005)</a:t>
            </a:r>
          </a:p>
        </p:txBody>
      </p:sp>
    </p:spTree>
    <p:custDataLst>
      <p:tags r:id="rId1"/>
    </p:custDataLst>
    <p:extLst>
      <p:ext uri="{BB962C8B-B14F-4D97-AF65-F5344CB8AC3E}">
        <p14:creationId xmlns:p14="http://schemas.microsoft.com/office/powerpoint/2010/main" val="29270211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1447800"/>
            <a:ext cx="8077200" cy="762000"/>
          </a:xfrm>
        </p:spPr>
        <p:txBody>
          <a:bodyPr/>
          <a:lstStyle/>
          <a:p>
            <a:r>
              <a:rPr lang="en-US" dirty="0"/>
              <a:t>Gender Role Analysis: Experiential  </a:t>
            </a:r>
          </a:p>
        </p:txBody>
      </p:sp>
      <p:sp>
        <p:nvSpPr>
          <p:cNvPr id="3" name="Content Placeholder 2"/>
          <p:cNvSpPr>
            <a:spLocks noGrp="1"/>
          </p:cNvSpPr>
          <p:nvPr>
            <p:ph idx="1"/>
            <p:custDataLst>
              <p:tags r:id="rId3"/>
            </p:custDataLst>
          </p:nvPr>
        </p:nvSpPr>
        <p:spPr/>
        <p:txBody>
          <a:bodyPr/>
          <a:lstStyle/>
          <a:p>
            <a:pPr>
              <a:spcBef>
                <a:spcPts val="1200"/>
              </a:spcBef>
            </a:pPr>
            <a:r>
              <a:rPr lang="en-US" sz="2400" dirty="0"/>
              <a:t>Goal: Facilitating the experience of long-denied feelings, developing responsibility and resilience</a:t>
            </a:r>
          </a:p>
          <a:p>
            <a:pPr>
              <a:spcBef>
                <a:spcPts val="1200"/>
              </a:spcBef>
            </a:pPr>
            <a:r>
              <a:rPr lang="en-US" sz="2400" dirty="0"/>
              <a:t>Interventions:</a:t>
            </a:r>
          </a:p>
          <a:p>
            <a:pPr lvl="1">
              <a:spcBef>
                <a:spcPts val="1200"/>
              </a:spcBef>
            </a:pPr>
            <a:r>
              <a:rPr lang="en-US" sz="2000" dirty="0"/>
              <a:t>Analyzing masculinity messages</a:t>
            </a:r>
          </a:p>
          <a:p>
            <a:pPr lvl="1">
              <a:spcBef>
                <a:spcPts val="1200"/>
              </a:spcBef>
            </a:pPr>
            <a:r>
              <a:rPr lang="en-US" sz="2000" dirty="0"/>
              <a:t>Understanding the connection between beliefs about gender and problematic behaviors</a:t>
            </a:r>
          </a:p>
          <a:p>
            <a:pPr lvl="1">
              <a:spcBef>
                <a:spcPts val="1200"/>
              </a:spcBef>
            </a:pPr>
            <a:r>
              <a:rPr lang="en-US" sz="2000" dirty="0"/>
              <a:t>Constructing a functional redefinition of masculinity</a:t>
            </a:r>
          </a:p>
          <a:p>
            <a:pPr lvl="1">
              <a:spcBef>
                <a:spcPts val="1200"/>
              </a:spcBef>
            </a:pPr>
            <a:r>
              <a:rPr lang="en-US" sz="2000" dirty="0"/>
              <a:t>Recognizing emotional needs and accepting them as basic</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36</a:t>
            </a:fld>
            <a:endParaRPr lang="en-US" dirty="0"/>
          </a:p>
        </p:txBody>
      </p:sp>
      <p:sp>
        <p:nvSpPr>
          <p:cNvPr id="5" name="TextBox 4"/>
          <p:cNvSpPr txBox="1"/>
          <p:nvPr>
            <p:custDataLst>
              <p:tags r:id="rId5"/>
            </p:custDataLst>
          </p:nvPr>
        </p:nvSpPr>
        <p:spPr>
          <a:xfrm>
            <a:off x="228600" y="5867400"/>
            <a:ext cx="2971800" cy="276999"/>
          </a:xfrm>
          <a:prstGeom prst="rect">
            <a:avLst/>
          </a:prstGeom>
          <a:noFill/>
        </p:spPr>
        <p:txBody>
          <a:bodyPr wrap="square" rtlCol="0">
            <a:spAutoFit/>
          </a:bodyPr>
          <a:lstStyle/>
          <a:p>
            <a:pPr algn="l"/>
            <a:r>
              <a:rPr lang="en-US" sz="1200" dirty="0">
                <a:solidFill>
                  <a:schemeClr val="bg1">
                    <a:lumMod val="10000"/>
                  </a:schemeClr>
                </a:solidFill>
                <a:latin typeface="+mj-lt"/>
              </a:rPr>
              <a:t>(</a:t>
            </a:r>
            <a:r>
              <a:rPr lang="en-US" sz="1200" dirty="0" err="1">
                <a:solidFill>
                  <a:schemeClr val="bg1">
                    <a:lumMod val="10000"/>
                  </a:schemeClr>
                </a:solidFill>
                <a:latin typeface="+mj-lt"/>
              </a:rPr>
              <a:t>Meija</a:t>
            </a:r>
            <a:r>
              <a:rPr lang="en-US" sz="1200" dirty="0">
                <a:solidFill>
                  <a:schemeClr val="bg1">
                    <a:lumMod val="10000"/>
                  </a:schemeClr>
                </a:solidFill>
                <a:latin typeface="+mj-lt"/>
              </a:rPr>
              <a:t>, 2005)</a:t>
            </a:r>
          </a:p>
        </p:txBody>
      </p:sp>
    </p:spTree>
    <p:custDataLst>
      <p:tags r:id="rId1"/>
    </p:custDataLst>
    <p:extLst>
      <p:ext uri="{BB962C8B-B14F-4D97-AF65-F5344CB8AC3E}">
        <p14:creationId xmlns:p14="http://schemas.microsoft.com/office/powerpoint/2010/main" val="1554203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1447800"/>
            <a:ext cx="8077200" cy="762000"/>
          </a:xfrm>
        </p:spPr>
        <p:txBody>
          <a:bodyPr/>
          <a:lstStyle/>
          <a:p>
            <a:r>
              <a:rPr lang="en-US" dirty="0"/>
              <a:t>Gender Role Analysis: Relational</a:t>
            </a:r>
          </a:p>
        </p:txBody>
      </p:sp>
      <p:sp>
        <p:nvSpPr>
          <p:cNvPr id="3" name="Content Placeholder 2"/>
          <p:cNvSpPr>
            <a:spLocks noGrp="1"/>
          </p:cNvSpPr>
          <p:nvPr>
            <p:ph idx="1"/>
            <p:custDataLst>
              <p:tags r:id="rId3"/>
            </p:custDataLst>
          </p:nvPr>
        </p:nvSpPr>
        <p:spPr/>
        <p:txBody>
          <a:bodyPr/>
          <a:lstStyle/>
          <a:p>
            <a:pPr>
              <a:spcBef>
                <a:spcPts val="1200"/>
              </a:spcBef>
            </a:pPr>
            <a:r>
              <a:rPr lang="en-US" sz="2400" dirty="0"/>
              <a:t>Goal: Furthering emotional connections with significant others, developing individual definitions of gender socialization and recovery</a:t>
            </a:r>
          </a:p>
          <a:p>
            <a:pPr>
              <a:spcBef>
                <a:spcPts val="1200"/>
              </a:spcBef>
            </a:pPr>
            <a:r>
              <a:rPr lang="en-US" sz="2400" dirty="0"/>
              <a:t>Intervention:</a:t>
            </a:r>
          </a:p>
          <a:p>
            <a:pPr lvl="1">
              <a:spcBef>
                <a:spcPts val="1200"/>
              </a:spcBef>
            </a:pPr>
            <a:r>
              <a:rPr lang="en-US" sz="2000" dirty="0"/>
              <a:t>Develop an understanding of the need for connectedness and find healthy ways to connect</a:t>
            </a:r>
          </a:p>
          <a:p>
            <a:pPr lvl="1">
              <a:spcBef>
                <a:spcPts val="1200"/>
              </a:spcBef>
            </a:pPr>
            <a:r>
              <a:rPr lang="en-US" sz="2000" dirty="0"/>
              <a:t>Develop an understand the influences of family of origin</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37</a:t>
            </a:fld>
            <a:endParaRPr lang="en-US" dirty="0"/>
          </a:p>
        </p:txBody>
      </p:sp>
      <p:sp>
        <p:nvSpPr>
          <p:cNvPr id="5" name="TextBox 4"/>
          <p:cNvSpPr txBox="1"/>
          <p:nvPr>
            <p:custDataLst>
              <p:tags r:id="rId5"/>
            </p:custDataLst>
          </p:nvPr>
        </p:nvSpPr>
        <p:spPr>
          <a:xfrm>
            <a:off x="228600" y="5867400"/>
            <a:ext cx="2971800" cy="276999"/>
          </a:xfrm>
          <a:prstGeom prst="rect">
            <a:avLst/>
          </a:prstGeom>
          <a:noFill/>
        </p:spPr>
        <p:txBody>
          <a:bodyPr wrap="square" rtlCol="0">
            <a:spAutoFit/>
          </a:bodyPr>
          <a:lstStyle/>
          <a:p>
            <a:pPr algn="l"/>
            <a:r>
              <a:rPr lang="en-US" sz="1200" dirty="0">
                <a:solidFill>
                  <a:schemeClr val="bg1">
                    <a:lumMod val="10000"/>
                  </a:schemeClr>
                </a:solidFill>
                <a:latin typeface="+mj-lt"/>
              </a:rPr>
              <a:t>(</a:t>
            </a:r>
            <a:r>
              <a:rPr lang="en-US" sz="1200" dirty="0" err="1">
                <a:solidFill>
                  <a:schemeClr val="bg1">
                    <a:lumMod val="10000"/>
                  </a:schemeClr>
                </a:solidFill>
                <a:latin typeface="+mj-lt"/>
              </a:rPr>
              <a:t>Meija</a:t>
            </a:r>
            <a:r>
              <a:rPr lang="en-US" sz="1200" dirty="0">
                <a:solidFill>
                  <a:schemeClr val="bg1">
                    <a:lumMod val="10000"/>
                  </a:schemeClr>
                </a:solidFill>
                <a:latin typeface="+mj-lt"/>
              </a:rPr>
              <a:t>, 2005)</a:t>
            </a:r>
          </a:p>
        </p:txBody>
      </p:sp>
    </p:spTree>
    <p:custDataLst>
      <p:tags r:id="rId1"/>
    </p:custDataLst>
    <p:extLst>
      <p:ext uri="{BB962C8B-B14F-4D97-AF65-F5344CB8AC3E}">
        <p14:creationId xmlns:p14="http://schemas.microsoft.com/office/powerpoint/2010/main" val="30868433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066800"/>
            <a:ext cx="9144000" cy="5471126"/>
          </a:xfrm>
          <a:prstGeom prst="rect">
            <a:avLst/>
          </a:prstGeom>
        </p:spPr>
      </p:pic>
      <p:sp>
        <p:nvSpPr>
          <p:cNvPr id="2" name="Title 1"/>
          <p:cNvSpPr>
            <a:spLocks noGrp="1"/>
          </p:cNvSpPr>
          <p:nvPr>
            <p:ph type="title"/>
            <p:custDataLst>
              <p:tags r:id="rId2"/>
            </p:custDataLst>
          </p:nvPr>
        </p:nvSpPr>
        <p:spPr>
          <a:xfrm>
            <a:off x="609600" y="1447800"/>
            <a:ext cx="8077200" cy="762000"/>
          </a:xfrm>
        </p:spPr>
        <p:txBody>
          <a:bodyPr/>
          <a:lstStyle/>
          <a:p>
            <a:r>
              <a:rPr lang="en-US" dirty="0">
                <a:solidFill>
                  <a:schemeClr val="bg1"/>
                </a:solidFill>
              </a:rPr>
              <a:t>Stage One Trauma Interventions</a:t>
            </a:r>
          </a:p>
        </p:txBody>
      </p:sp>
      <p:sp>
        <p:nvSpPr>
          <p:cNvPr id="3" name="Content Placeholder 2"/>
          <p:cNvSpPr>
            <a:spLocks noGrp="1"/>
          </p:cNvSpPr>
          <p:nvPr>
            <p:ph sz="half" idx="1"/>
            <p:custDataLst>
              <p:tags r:id="rId3"/>
            </p:custDataLst>
          </p:nvPr>
        </p:nvSpPr>
        <p:spPr>
          <a:xfrm>
            <a:off x="1371599" y="2057400"/>
            <a:ext cx="3886199" cy="1447800"/>
          </a:xfrm>
          <a:solidFill>
            <a:schemeClr val="bg1">
              <a:alpha val="81000"/>
            </a:schemeClr>
          </a:solidFill>
        </p:spPr>
        <p:txBody>
          <a:bodyPr/>
          <a:lstStyle/>
          <a:p>
            <a:pPr marL="0" indent="0">
              <a:spcBef>
                <a:spcPts val="600"/>
              </a:spcBef>
              <a:buNone/>
            </a:pPr>
            <a:r>
              <a:rPr lang="en-US" sz="2400" b="1" dirty="0"/>
              <a:t>Establish:</a:t>
            </a:r>
          </a:p>
          <a:p>
            <a:pPr>
              <a:spcBef>
                <a:spcPts val="600"/>
              </a:spcBef>
            </a:pPr>
            <a:r>
              <a:rPr lang="en-US" sz="2000" dirty="0"/>
              <a:t>Physical safety </a:t>
            </a:r>
          </a:p>
          <a:p>
            <a:pPr>
              <a:spcBef>
                <a:spcPts val="600"/>
              </a:spcBef>
            </a:pPr>
            <a:r>
              <a:rPr lang="en-US" sz="2000" dirty="0"/>
              <a:t>Emotional safety </a:t>
            </a:r>
          </a:p>
        </p:txBody>
      </p:sp>
      <p:sp>
        <p:nvSpPr>
          <p:cNvPr id="6" name="Content Placeholder 5"/>
          <p:cNvSpPr>
            <a:spLocks noGrp="1"/>
          </p:cNvSpPr>
          <p:nvPr>
            <p:ph sz="half" idx="2"/>
            <p:custDataLst>
              <p:tags r:id="rId4"/>
            </p:custDataLst>
          </p:nvPr>
        </p:nvSpPr>
        <p:spPr>
          <a:xfrm>
            <a:off x="1371600" y="3733800"/>
            <a:ext cx="3886200" cy="2053734"/>
          </a:xfrm>
          <a:solidFill>
            <a:schemeClr val="bg1">
              <a:alpha val="78000"/>
            </a:schemeClr>
          </a:solidFill>
        </p:spPr>
        <p:txBody>
          <a:bodyPr/>
          <a:lstStyle/>
          <a:p>
            <a:pPr marL="0" indent="0">
              <a:spcBef>
                <a:spcPts val="600"/>
              </a:spcBef>
              <a:buNone/>
            </a:pPr>
            <a:r>
              <a:rPr lang="en-US" sz="2400" b="1" dirty="0"/>
              <a:t>Develop</a:t>
            </a:r>
            <a:r>
              <a:rPr lang="en-US" sz="2400" dirty="0"/>
              <a:t>:</a:t>
            </a:r>
          </a:p>
          <a:p>
            <a:pPr lvl="1">
              <a:spcBef>
                <a:spcPts val="600"/>
              </a:spcBef>
            </a:pPr>
            <a:r>
              <a:rPr lang="en-US" sz="2000" dirty="0"/>
              <a:t>Self-awareness</a:t>
            </a:r>
          </a:p>
          <a:p>
            <a:pPr lvl="1">
              <a:spcBef>
                <a:spcPts val="600"/>
              </a:spcBef>
            </a:pPr>
            <a:r>
              <a:rPr lang="en-US" sz="2000" dirty="0"/>
              <a:t>Self regulation</a:t>
            </a:r>
          </a:p>
          <a:p>
            <a:pPr lvl="1">
              <a:spcBef>
                <a:spcPts val="600"/>
              </a:spcBef>
            </a:pPr>
            <a:r>
              <a:rPr lang="en-US" sz="2000" dirty="0"/>
              <a:t>Self soothing</a:t>
            </a:r>
          </a:p>
          <a:p>
            <a:pPr lvl="1">
              <a:spcBef>
                <a:spcPts val="600"/>
              </a:spcBef>
            </a:pPr>
            <a:r>
              <a:rPr lang="en-US" sz="2000" dirty="0"/>
              <a:t>Healthy relationships</a:t>
            </a:r>
          </a:p>
        </p:txBody>
      </p:sp>
      <p:sp>
        <p:nvSpPr>
          <p:cNvPr id="4" name="Slide Number Placeholder 3"/>
          <p:cNvSpPr>
            <a:spLocks noGrp="1"/>
          </p:cNvSpPr>
          <p:nvPr>
            <p:ph type="sldNum" sz="quarter" idx="10"/>
            <p:custDataLst>
              <p:tags r:id="rId5"/>
            </p:custDataLst>
          </p:nvPr>
        </p:nvSpPr>
        <p:spPr>
          <a:xfrm>
            <a:off x="7086600" y="6477000"/>
            <a:ext cx="1905000" cy="457200"/>
          </a:xfrm>
        </p:spPr>
        <p:txBody>
          <a:bodyPr/>
          <a:lstStyle/>
          <a:p>
            <a:pPr>
              <a:defRPr/>
            </a:pPr>
            <a:fld id="{993E3C95-DF85-475F-B515-04A815747F0D}" type="slidenum">
              <a:rPr lang="en-US" smtClean="0"/>
              <a:pPr>
                <a:defRPr/>
              </a:pPr>
              <a:t>38</a:t>
            </a:fld>
            <a:endParaRPr lang="en-US" dirty="0"/>
          </a:p>
        </p:txBody>
      </p:sp>
      <p:sp>
        <p:nvSpPr>
          <p:cNvPr id="9" name="Text Box 4"/>
          <p:cNvSpPr txBox="1">
            <a:spLocks noChangeArrowheads="1"/>
          </p:cNvSpPr>
          <p:nvPr>
            <p:custDataLst>
              <p:tags r:id="rId6"/>
            </p:custDataLst>
          </p:nvPr>
        </p:nvSpPr>
        <p:spPr bwMode="auto">
          <a:xfrm>
            <a:off x="304800" y="5940985"/>
            <a:ext cx="441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Georgia" pitchFamily="18" charset="0"/>
              </a:defRPr>
            </a:lvl1pPr>
            <a:lvl2pPr marL="742950" indent="-285750" eaLnBrk="0" hangingPunct="0">
              <a:spcBef>
                <a:spcPct val="20000"/>
              </a:spcBef>
              <a:buChar char="–"/>
              <a:defRPr sz="2800">
                <a:solidFill>
                  <a:schemeClr val="tx1"/>
                </a:solidFill>
                <a:latin typeface="Georgia" pitchFamily="18" charset="0"/>
              </a:defRPr>
            </a:lvl2pPr>
            <a:lvl3pPr marL="1143000" indent="-228600" eaLnBrk="0" hangingPunct="0">
              <a:spcBef>
                <a:spcPct val="20000"/>
              </a:spcBef>
              <a:buChar char="•"/>
              <a:defRPr sz="2400">
                <a:solidFill>
                  <a:schemeClr val="tx1"/>
                </a:solidFill>
                <a:latin typeface="Georgia" pitchFamily="18" charset="0"/>
              </a:defRPr>
            </a:lvl3pPr>
            <a:lvl4pPr marL="1600200" indent="-228600" eaLnBrk="0" hangingPunct="0">
              <a:spcBef>
                <a:spcPct val="20000"/>
              </a:spcBef>
              <a:buChar char="–"/>
              <a:defRPr sz="2000">
                <a:solidFill>
                  <a:schemeClr val="tx1"/>
                </a:solidFill>
                <a:latin typeface="Georgia" pitchFamily="18" charset="0"/>
              </a:defRPr>
            </a:lvl4pPr>
            <a:lvl5pPr marL="2057400" indent="-228600" eaLnBrk="0" hangingPunct="0">
              <a:spcBef>
                <a:spcPct val="20000"/>
              </a:spcBef>
              <a:buChar char="»"/>
              <a:defRPr sz="2000">
                <a:solidFill>
                  <a:schemeClr val="tx1"/>
                </a:solidFill>
                <a:latin typeface="Georgia" pitchFamily="18" charset="0"/>
              </a:defRPr>
            </a:lvl5pPr>
            <a:lvl6pPr marL="2514600" indent="-228600" eaLnBrk="0" fontAlgn="base" hangingPunct="0">
              <a:spcBef>
                <a:spcPct val="20000"/>
              </a:spcBef>
              <a:spcAft>
                <a:spcPct val="0"/>
              </a:spcAft>
              <a:buChar char="»"/>
              <a:defRPr sz="2000">
                <a:solidFill>
                  <a:schemeClr val="tx1"/>
                </a:solidFill>
                <a:latin typeface="Georgia" pitchFamily="18" charset="0"/>
              </a:defRPr>
            </a:lvl6pPr>
            <a:lvl7pPr marL="2971800" indent="-228600" eaLnBrk="0" fontAlgn="base" hangingPunct="0">
              <a:spcBef>
                <a:spcPct val="20000"/>
              </a:spcBef>
              <a:spcAft>
                <a:spcPct val="0"/>
              </a:spcAft>
              <a:buChar char="»"/>
              <a:defRPr sz="2000">
                <a:solidFill>
                  <a:schemeClr val="tx1"/>
                </a:solidFill>
                <a:latin typeface="Georgia" pitchFamily="18" charset="0"/>
              </a:defRPr>
            </a:lvl7pPr>
            <a:lvl8pPr marL="3429000" indent="-228600" eaLnBrk="0" fontAlgn="base" hangingPunct="0">
              <a:spcBef>
                <a:spcPct val="20000"/>
              </a:spcBef>
              <a:spcAft>
                <a:spcPct val="0"/>
              </a:spcAft>
              <a:buChar char="»"/>
              <a:defRPr sz="2000">
                <a:solidFill>
                  <a:schemeClr val="tx1"/>
                </a:solidFill>
                <a:latin typeface="Georgia" pitchFamily="18" charset="0"/>
              </a:defRPr>
            </a:lvl8pPr>
            <a:lvl9pPr marL="3886200" indent="-228600" eaLnBrk="0" fontAlgn="base" hangingPunct="0">
              <a:spcBef>
                <a:spcPct val="20000"/>
              </a:spcBef>
              <a:spcAft>
                <a:spcPct val="0"/>
              </a:spcAft>
              <a:buChar char="»"/>
              <a:defRPr sz="2000">
                <a:solidFill>
                  <a:schemeClr val="tx1"/>
                </a:solidFill>
                <a:latin typeface="Georgia" pitchFamily="18" charset="0"/>
              </a:defRPr>
            </a:lvl9pPr>
          </a:lstStyle>
          <a:p>
            <a:pPr algn="l" eaLnBrk="1" hangingPunct="1">
              <a:spcBef>
                <a:spcPct val="50000"/>
              </a:spcBef>
              <a:buFontTx/>
              <a:buNone/>
            </a:pPr>
            <a:r>
              <a:rPr lang="en-US" altLang="en-US" sz="1200" dirty="0">
                <a:solidFill>
                  <a:schemeClr val="bg1"/>
                </a:solidFill>
                <a:latin typeface="Trebuchet MS" panose="020B0603020202020204" pitchFamily="34" charset="0"/>
              </a:rPr>
              <a:t>(</a:t>
            </a:r>
            <a:r>
              <a:rPr lang="en-US" altLang="en-US" sz="1200" dirty="0" err="1">
                <a:solidFill>
                  <a:schemeClr val="bg1"/>
                </a:solidFill>
                <a:latin typeface="Trebuchet MS" panose="020B0603020202020204" pitchFamily="34" charset="0"/>
              </a:rPr>
              <a:t>Barankowsky</a:t>
            </a:r>
            <a:r>
              <a:rPr lang="en-US" altLang="en-US" sz="1200" dirty="0">
                <a:solidFill>
                  <a:schemeClr val="bg1"/>
                </a:solidFill>
                <a:latin typeface="Trebuchet MS" panose="020B0603020202020204" pitchFamily="34" charset="0"/>
              </a:rPr>
              <a:t> &amp; Gentry, 2014; Herman, 1992)</a:t>
            </a:r>
          </a:p>
        </p:txBody>
      </p:sp>
    </p:spTree>
    <p:custDataLst>
      <p:tags r:id="rId1"/>
    </p:custDataLst>
    <p:extLst>
      <p:ext uri="{BB962C8B-B14F-4D97-AF65-F5344CB8AC3E}">
        <p14:creationId xmlns:p14="http://schemas.microsoft.com/office/powerpoint/2010/main" val="16483418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fade">
                                      <p:cBhvr>
                                        <p:cTn id="22" dur="500"/>
                                        <p:tgtEl>
                                          <p:spTgt spid="6">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500"/>
                                        <p:tgtEl>
                                          <p:spTgt spid="6">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a:xfrm>
            <a:off x="609600" y="1447800"/>
            <a:ext cx="8077200" cy="762000"/>
          </a:xfrm>
        </p:spPr>
        <p:txBody>
          <a:bodyPr/>
          <a:lstStyle/>
          <a:p>
            <a:r>
              <a:rPr lang="en-US" dirty="0"/>
              <a:t>Masculinity is not the problem:</a:t>
            </a:r>
          </a:p>
        </p:txBody>
      </p:sp>
      <p:sp>
        <p:nvSpPr>
          <p:cNvPr id="7" name="Content Placeholder 6"/>
          <p:cNvSpPr>
            <a:spLocks noGrp="1"/>
          </p:cNvSpPr>
          <p:nvPr>
            <p:ph idx="1"/>
            <p:custDataLst>
              <p:tags r:id="rId3"/>
            </p:custDataLst>
          </p:nvPr>
        </p:nvSpPr>
        <p:spPr>
          <a:xfrm>
            <a:off x="609600" y="2209800"/>
            <a:ext cx="8077200" cy="4038600"/>
          </a:xfrm>
        </p:spPr>
        <p:txBody>
          <a:bodyPr/>
          <a:lstStyle/>
          <a:p>
            <a:pPr marL="0" indent="0">
              <a:buNone/>
            </a:pPr>
            <a:r>
              <a:rPr lang="en-US" sz="3200" dirty="0"/>
              <a:t>“Acknowledging the adaptive and maladaptive aspects of masculinity and that cultivating adaptive aspects of masculinity, such as success dedication, has the potential to improve treatment outcome.”</a:t>
            </a:r>
            <a:r>
              <a:rPr lang="en-US" dirty="0"/>
              <a:t> </a:t>
            </a:r>
            <a:r>
              <a:rPr lang="en-US" sz="1200" dirty="0"/>
              <a:t>(Garcia, Finley, </a:t>
            </a:r>
            <a:r>
              <a:rPr lang="en-US" sz="1200" dirty="0" err="1"/>
              <a:t>Lorber</a:t>
            </a:r>
            <a:r>
              <a:rPr lang="en-US" sz="1200" dirty="0"/>
              <a:t>, &amp; </a:t>
            </a:r>
            <a:r>
              <a:rPr lang="en-US" sz="1200" dirty="0" err="1"/>
              <a:t>Jakpcak</a:t>
            </a:r>
            <a:r>
              <a:rPr lang="en-US" sz="1200" dirty="0"/>
              <a:t>, 2011, p 60)</a:t>
            </a:r>
          </a:p>
        </p:txBody>
      </p:sp>
      <p:sp>
        <p:nvSpPr>
          <p:cNvPr id="5" name="Slide Number Placeholder 4"/>
          <p:cNvSpPr>
            <a:spLocks noGrp="1"/>
          </p:cNvSpPr>
          <p:nvPr>
            <p:ph type="sldNum" sz="quarter" idx="10"/>
            <p:custDataLst>
              <p:tags r:id="rId4"/>
            </p:custDataLst>
          </p:nvPr>
        </p:nvSpPr>
        <p:spPr>
          <a:xfrm>
            <a:off x="7086600" y="6477000"/>
            <a:ext cx="1905000" cy="457200"/>
          </a:xfrm>
        </p:spPr>
        <p:txBody>
          <a:bodyPr/>
          <a:lstStyle/>
          <a:p>
            <a:pPr>
              <a:defRPr/>
            </a:pPr>
            <a:fld id="{7A7BF517-B151-4177-9093-8778CE34AC0F}" type="slidenum">
              <a:rPr lang="en-US" smtClean="0"/>
              <a:pPr>
                <a:defRPr/>
              </a:pPr>
              <a:t>39</a:t>
            </a:fld>
            <a:endParaRPr lang="en-US" sz="1400"/>
          </a:p>
        </p:txBody>
      </p:sp>
    </p:spTree>
    <p:custDataLst>
      <p:tags r:id="rId1"/>
    </p:custDataLst>
    <p:extLst>
      <p:ext uri="{BB962C8B-B14F-4D97-AF65-F5344CB8AC3E}">
        <p14:creationId xmlns:p14="http://schemas.microsoft.com/office/powerpoint/2010/main" val="1823451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custDataLst>
              <p:tags r:id="rId1"/>
            </p:custDataLst>
          </p:nvPr>
        </p:nvSpPr>
        <p:spPr>
          <a:xfrm>
            <a:off x="385233" y="2209800"/>
            <a:ext cx="3676650" cy="3676650"/>
          </a:xfrm>
          <a:prstGeom prst="ellipse">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Oval 10"/>
          <p:cNvSpPr/>
          <p:nvPr>
            <p:custDataLst>
              <p:tags r:id="rId2"/>
            </p:custDataLst>
          </p:nvPr>
        </p:nvSpPr>
        <p:spPr>
          <a:xfrm>
            <a:off x="1120498" y="2888614"/>
            <a:ext cx="2205990" cy="2205990"/>
          </a:xfrm>
          <a:prstGeom prst="ellipse">
            <a:avLst/>
          </a:pr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Oval 11"/>
          <p:cNvSpPr/>
          <p:nvPr>
            <p:custDataLst>
              <p:tags r:id="rId3"/>
            </p:custDataLst>
          </p:nvPr>
        </p:nvSpPr>
        <p:spPr>
          <a:xfrm>
            <a:off x="1855828" y="3623944"/>
            <a:ext cx="735329" cy="735329"/>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highlight>
                <a:srgbClr val="FFFF00"/>
              </a:highlight>
            </a:endParaRPr>
          </a:p>
        </p:txBody>
      </p:sp>
      <p:sp>
        <p:nvSpPr>
          <p:cNvPr id="13" name="Freeform 12"/>
          <p:cNvSpPr/>
          <p:nvPr>
            <p:custDataLst>
              <p:tags r:id="rId4"/>
            </p:custDataLst>
          </p:nvPr>
        </p:nvSpPr>
        <p:spPr>
          <a:xfrm>
            <a:off x="4515753" y="1875550"/>
            <a:ext cx="2856250" cy="1072356"/>
          </a:xfrm>
          <a:custGeom>
            <a:avLst/>
            <a:gdLst>
              <a:gd name="connsiteX0" fmla="*/ 0 w 1838325"/>
              <a:gd name="connsiteY0" fmla="*/ 0 h 1072356"/>
              <a:gd name="connsiteX1" fmla="*/ 1838325 w 1838325"/>
              <a:gd name="connsiteY1" fmla="*/ 0 h 1072356"/>
              <a:gd name="connsiteX2" fmla="*/ 1838325 w 1838325"/>
              <a:gd name="connsiteY2" fmla="*/ 1072356 h 1072356"/>
              <a:gd name="connsiteX3" fmla="*/ 0 w 1838325"/>
              <a:gd name="connsiteY3" fmla="*/ 1072356 h 1072356"/>
              <a:gd name="connsiteX4" fmla="*/ 0 w 1838325"/>
              <a:gd name="connsiteY4" fmla="*/ 0 h 107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325" h="1072356">
                <a:moveTo>
                  <a:pt x="0" y="0"/>
                </a:moveTo>
                <a:lnTo>
                  <a:pt x="1838325" y="0"/>
                </a:lnTo>
                <a:lnTo>
                  <a:pt x="1838325" y="1072356"/>
                </a:lnTo>
                <a:lnTo>
                  <a:pt x="0" y="1072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2800" b="1" dirty="0">
                <a:solidFill>
                  <a:schemeClr val="accent3"/>
                </a:solidFill>
              </a:rPr>
              <a:t>I</a:t>
            </a:r>
            <a:r>
              <a:rPr lang="en-US" sz="2800" b="1" kern="1200" dirty="0">
                <a:solidFill>
                  <a:schemeClr val="accent3"/>
                </a:solidFill>
              </a:rPr>
              <a:t>ndividual</a:t>
            </a:r>
          </a:p>
        </p:txBody>
      </p:sp>
      <p:sp>
        <p:nvSpPr>
          <p:cNvPr id="14" name="Straight Connector 13"/>
          <p:cNvSpPr/>
          <p:nvPr>
            <p:custDataLst>
              <p:tags r:id="rId5"/>
            </p:custDataLst>
          </p:nvPr>
        </p:nvSpPr>
        <p:spPr>
          <a:xfrm>
            <a:off x="4133333" y="2393125"/>
            <a:ext cx="459581" cy="0"/>
          </a:xfrm>
          <a:prstGeom prst="line">
            <a:avLst/>
          </a:prstGeom>
          <a:ln>
            <a:solidFill>
              <a:schemeClr val="accent3"/>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Straight Connector 14"/>
          <p:cNvSpPr/>
          <p:nvPr>
            <p:custDataLst>
              <p:tags r:id="rId6"/>
            </p:custDataLst>
          </p:nvPr>
        </p:nvSpPr>
        <p:spPr>
          <a:xfrm rot="5400000">
            <a:off x="2229921" y="2248744"/>
            <a:ext cx="1759030" cy="2047792"/>
          </a:xfrm>
          <a:prstGeom prst="line">
            <a:avLst/>
          </a:prstGeom>
          <a:ln>
            <a:solidFill>
              <a:schemeClr val="accent3"/>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Freeform 15"/>
          <p:cNvSpPr/>
          <p:nvPr>
            <p:custDataLst>
              <p:tags r:id="rId7"/>
            </p:custDataLst>
          </p:nvPr>
        </p:nvSpPr>
        <p:spPr>
          <a:xfrm>
            <a:off x="4771603" y="2701393"/>
            <a:ext cx="3254386" cy="1072356"/>
          </a:xfrm>
          <a:custGeom>
            <a:avLst/>
            <a:gdLst>
              <a:gd name="connsiteX0" fmla="*/ 0 w 3254386"/>
              <a:gd name="connsiteY0" fmla="*/ 0 h 1072356"/>
              <a:gd name="connsiteX1" fmla="*/ 3254386 w 3254386"/>
              <a:gd name="connsiteY1" fmla="*/ 0 h 1072356"/>
              <a:gd name="connsiteX2" fmla="*/ 3254386 w 3254386"/>
              <a:gd name="connsiteY2" fmla="*/ 1072356 h 1072356"/>
              <a:gd name="connsiteX3" fmla="*/ 0 w 3254386"/>
              <a:gd name="connsiteY3" fmla="*/ 1072356 h 1072356"/>
              <a:gd name="connsiteX4" fmla="*/ 0 w 3254386"/>
              <a:gd name="connsiteY4" fmla="*/ 0 h 1072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386" h="1072356">
                <a:moveTo>
                  <a:pt x="0" y="0"/>
                </a:moveTo>
                <a:lnTo>
                  <a:pt x="3254386" y="0"/>
                </a:lnTo>
                <a:lnTo>
                  <a:pt x="3254386" y="1072356"/>
                </a:lnTo>
                <a:lnTo>
                  <a:pt x="0" y="10723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2800" b="1" kern="1200" dirty="0">
                <a:solidFill>
                  <a:schemeClr val="accent2"/>
                </a:solidFill>
              </a:rPr>
              <a:t>Trauma and resiliency factors</a:t>
            </a:r>
          </a:p>
        </p:txBody>
      </p:sp>
      <p:sp>
        <p:nvSpPr>
          <p:cNvPr id="17" name="Straight Connector 16"/>
          <p:cNvSpPr/>
          <p:nvPr>
            <p:custDataLst>
              <p:tags r:id="rId8"/>
            </p:custDataLst>
          </p:nvPr>
        </p:nvSpPr>
        <p:spPr>
          <a:xfrm>
            <a:off x="4443750" y="3155125"/>
            <a:ext cx="459581" cy="0"/>
          </a:xfrm>
          <a:prstGeom prst="line">
            <a:avLst/>
          </a:prstGeom>
          <a:ln>
            <a:solidFill>
              <a:schemeClr val="accent2"/>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Straight Connector 17"/>
          <p:cNvSpPr/>
          <p:nvPr>
            <p:custDataLst>
              <p:tags r:id="rId9"/>
            </p:custDataLst>
          </p:nvPr>
        </p:nvSpPr>
        <p:spPr>
          <a:xfrm rot="5400000">
            <a:off x="2831973" y="3035856"/>
            <a:ext cx="1492505" cy="1731046"/>
          </a:xfrm>
          <a:prstGeom prst="line">
            <a:avLst/>
          </a:prstGeom>
          <a:ln>
            <a:solidFill>
              <a:schemeClr val="accent2"/>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Freeform 18"/>
          <p:cNvSpPr/>
          <p:nvPr>
            <p:custDataLst>
              <p:tags r:id="rId10"/>
            </p:custDataLst>
          </p:nvPr>
        </p:nvSpPr>
        <p:spPr>
          <a:xfrm>
            <a:off x="5100095" y="3645016"/>
            <a:ext cx="3254385" cy="1496412"/>
          </a:xfrm>
          <a:custGeom>
            <a:avLst/>
            <a:gdLst>
              <a:gd name="connsiteX0" fmla="*/ 0 w 3209917"/>
              <a:gd name="connsiteY0" fmla="*/ 0 h 1072345"/>
              <a:gd name="connsiteX1" fmla="*/ 3209917 w 3209917"/>
              <a:gd name="connsiteY1" fmla="*/ 0 h 1072345"/>
              <a:gd name="connsiteX2" fmla="*/ 3209917 w 3209917"/>
              <a:gd name="connsiteY2" fmla="*/ 1072345 h 1072345"/>
              <a:gd name="connsiteX3" fmla="*/ 0 w 3209917"/>
              <a:gd name="connsiteY3" fmla="*/ 1072345 h 1072345"/>
              <a:gd name="connsiteX4" fmla="*/ 0 w 3209917"/>
              <a:gd name="connsiteY4" fmla="*/ 0 h 1072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917" h="1072345">
                <a:moveTo>
                  <a:pt x="0" y="0"/>
                </a:moveTo>
                <a:lnTo>
                  <a:pt x="3209917" y="0"/>
                </a:lnTo>
                <a:lnTo>
                  <a:pt x="3209917" y="1072345"/>
                </a:lnTo>
                <a:lnTo>
                  <a:pt x="0" y="10723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2800" b="1" dirty="0">
                <a:solidFill>
                  <a:schemeClr val="accent6"/>
                </a:solidFill>
              </a:rPr>
              <a:t>Gender norms and expectations</a:t>
            </a:r>
            <a:endParaRPr lang="en-US" sz="2800" b="1" kern="1200" dirty="0">
              <a:solidFill>
                <a:schemeClr val="accent6"/>
              </a:solidFill>
            </a:endParaRPr>
          </a:p>
        </p:txBody>
      </p:sp>
      <p:sp>
        <p:nvSpPr>
          <p:cNvPr id="20" name="Straight Connector 19"/>
          <p:cNvSpPr/>
          <p:nvPr>
            <p:custDataLst>
              <p:tags r:id="rId11"/>
            </p:custDataLst>
          </p:nvPr>
        </p:nvSpPr>
        <p:spPr>
          <a:xfrm>
            <a:off x="4689045" y="4139053"/>
            <a:ext cx="459581" cy="0"/>
          </a:xfrm>
          <a:prstGeom prst="line">
            <a:avLst/>
          </a:prstGeom>
          <a:ln>
            <a:solidFill>
              <a:schemeClr val="tx2"/>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Straight Connector 20"/>
          <p:cNvSpPr/>
          <p:nvPr>
            <p:custDataLst>
              <p:tags r:id="rId12"/>
            </p:custDataLst>
          </p:nvPr>
        </p:nvSpPr>
        <p:spPr>
          <a:xfrm rot="5400000">
            <a:off x="3532362" y="4054726"/>
            <a:ext cx="1072356" cy="1241010"/>
          </a:xfrm>
          <a:prstGeom prst="line">
            <a:avLst/>
          </a:prstGeom>
          <a:ln>
            <a:solidFill>
              <a:schemeClr val="accent6"/>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 name="Title 1"/>
          <p:cNvSpPr>
            <a:spLocks noGrp="1"/>
          </p:cNvSpPr>
          <p:nvPr>
            <p:ph type="title"/>
            <p:custDataLst>
              <p:tags r:id="rId13"/>
            </p:custDataLst>
          </p:nvPr>
        </p:nvSpPr>
        <p:spPr>
          <a:xfrm>
            <a:off x="609600" y="1447800"/>
            <a:ext cx="4483261" cy="762000"/>
          </a:xfrm>
        </p:spPr>
        <p:txBody>
          <a:bodyPr/>
          <a:lstStyle/>
          <a:p>
            <a:r>
              <a:rPr lang="en-US"/>
              <a:t>A Trauma Informed Lens</a:t>
            </a:r>
          </a:p>
        </p:txBody>
      </p:sp>
      <p:sp>
        <p:nvSpPr>
          <p:cNvPr id="4" name="Slide Number Placeholder 3"/>
          <p:cNvSpPr>
            <a:spLocks noGrp="1"/>
          </p:cNvSpPr>
          <p:nvPr>
            <p:ph type="sldNum" sz="quarter" idx="10"/>
            <p:custDataLst>
              <p:tags r:id="rId14"/>
            </p:custDataLst>
          </p:nvPr>
        </p:nvSpPr>
        <p:spPr>
          <a:xfrm>
            <a:off x="7086600" y="6477000"/>
            <a:ext cx="1905000" cy="457200"/>
          </a:xfrm>
        </p:spPr>
        <p:txBody>
          <a:bodyPr/>
          <a:lstStyle/>
          <a:p>
            <a:pPr>
              <a:defRPr/>
            </a:pPr>
            <a:fld id="{993E3C95-DF85-475F-B515-04A815747F0D}" type="slidenum">
              <a:rPr lang="en-US" smtClean="0"/>
              <a:pPr>
                <a:defRPr/>
              </a:pPr>
              <a:t>4</a:t>
            </a:fld>
            <a:endParaRPr lang="en-US"/>
          </a:p>
        </p:txBody>
      </p:sp>
    </p:spTree>
    <p:extLst>
      <p:ext uri="{BB962C8B-B14F-4D97-AF65-F5344CB8AC3E}">
        <p14:creationId xmlns:p14="http://schemas.microsoft.com/office/powerpoint/2010/main" val="13432169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2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a:xfrm>
            <a:off x="609600" y="1447800"/>
            <a:ext cx="8077200" cy="762000"/>
          </a:xfrm>
        </p:spPr>
        <p:txBody>
          <a:bodyPr/>
          <a:lstStyle/>
          <a:p>
            <a:r>
              <a:rPr lang="en-US" dirty="0"/>
              <a:t>How we hold it is.  </a:t>
            </a:r>
          </a:p>
        </p:txBody>
      </p:sp>
      <p:sp>
        <p:nvSpPr>
          <p:cNvPr id="5" name="Slide Number Placeholder 4"/>
          <p:cNvSpPr>
            <a:spLocks noGrp="1"/>
          </p:cNvSpPr>
          <p:nvPr>
            <p:ph type="sldNum" sz="quarter" idx="10"/>
            <p:custDataLst>
              <p:tags r:id="rId3"/>
            </p:custDataLst>
          </p:nvPr>
        </p:nvSpPr>
        <p:spPr>
          <a:xfrm>
            <a:off x="7086600" y="6477000"/>
            <a:ext cx="1905000" cy="457200"/>
          </a:xfrm>
        </p:spPr>
        <p:txBody>
          <a:bodyPr/>
          <a:lstStyle/>
          <a:p>
            <a:pPr>
              <a:defRPr/>
            </a:pPr>
            <a:fld id="{7A7BF517-B151-4177-9093-8778CE34AC0F}" type="slidenum">
              <a:rPr lang="en-US" smtClean="0"/>
              <a:pPr>
                <a:defRPr/>
              </a:pPr>
              <a:t>40</a:t>
            </a:fld>
            <a:endParaRPr lang="en-US" sz="140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96849" y="2698752"/>
            <a:ext cx="3111502" cy="2590800"/>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11887" t="3460" r="16238" b="2222"/>
          <a:stretch/>
        </p:blipFill>
        <p:spPr>
          <a:xfrm rot="5400000">
            <a:off x="2787650" y="2698751"/>
            <a:ext cx="3111499" cy="2590800"/>
          </a:xfrm>
          <a:prstGeom prst="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28888" r="5140"/>
          <a:stretch/>
        </p:blipFill>
        <p:spPr>
          <a:xfrm rot="5400000">
            <a:off x="5530850" y="2520948"/>
            <a:ext cx="3111499" cy="2946401"/>
          </a:xfrm>
          <a:prstGeom prst="rect">
            <a:avLst/>
          </a:prstGeom>
        </p:spPr>
      </p:pic>
    </p:spTree>
    <p:custDataLst>
      <p:tags r:id="rId1"/>
    </p:custDataLst>
    <p:extLst>
      <p:ext uri="{BB962C8B-B14F-4D97-AF65-F5344CB8AC3E}">
        <p14:creationId xmlns:p14="http://schemas.microsoft.com/office/powerpoint/2010/main" val="642573791"/>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r="7353"/>
          <a:stretch/>
        </p:blipFill>
        <p:spPr>
          <a:xfrm>
            <a:off x="-26894" y="1143000"/>
            <a:ext cx="9170894" cy="5394926"/>
          </a:xfrm>
          <a:prstGeom prst="rect">
            <a:avLst/>
          </a:prstGeom>
        </p:spPr>
      </p:pic>
      <p:sp>
        <p:nvSpPr>
          <p:cNvPr id="2" name="Title 1"/>
          <p:cNvSpPr>
            <a:spLocks noGrp="1"/>
          </p:cNvSpPr>
          <p:nvPr>
            <p:ph type="title"/>
            <p:custDataLst>
              <p:tags r:id="rId2"/>
            </p:custDataLst>
          </p:nvPr>
        </p:nvSpPr>
        <p:spPr>
          <a:xfrm>
            <a:off x="657427" y="1371600"/>
            <a:ext cx="8077200" cy="762000"/>
          </a:xfrm>
        </p:spPr>
        <p:txBody>
          <a:bodyPr/>
          <a:lstStyle/>
          <a:p>
            <a:r>
              <a:rPr lang="en-US" dirty="0"/>
              <a:t>The Goals</a:t>
            </a:r>
          </a:p>
        </p:txBody>
      </p:sp>
      <p:sp>
        <p:nvSpPr>
          <p:cNvPr id="3" name="Content Placeholder 2"/>
          <p:cNvSpPr>
            <a:spLocks noGrp="1"/>
          </p:cNvSpPr>
          <p:nvPr>
            <p:ph idx="1"/>
            <p:custDataLst>
              <p:tags r:id="rId3"/>
            </p:custDataLst>
          </p:nvPr>
        </p:nvSpPr>
        <p:spPr>
          <a:xfrm>
            <a:off x="609600" y="2743200"/>
            <a:ext cx="7620000" cy="2590800"/>
          </a:xfrm>
          <a:solidFill>
            <a:schemeClr val="bg1">
              <a:alpha val="75000"/>
            </a:schemeClr>
          </a:solidFill>
        </p:spPr>
        <p:txBody>
          <a:bodyPr/>
          <a:lstStyle/>
          <a:p>
            <a:pPr>
              <a:spcBef>
                <a:spcPts val="1200"/>
              </a:spcBef>
            </a:pPr>
            <a:r>
              <a:rPr lang="en-US" dirty="0"/>
              <a:t>Discover what being a man means to him</a:t>
            </a:r>
          </a:p>
          <a:p>
            <a:pPr>
              <a:spcBef>
                <a:spcPts val="1200"/>
              </a:spcBef>
            </a:pPr>
            <a:r>
              <a:rPr lang="en-US" dirty="0"/>
              <a:t>Develop stage two trauma recovery skills</a:t>
            </a:r>
          </a:p>
          <a:p>
            <a:pPr>
              <a:spcBef>
                <a:spcPts val="1200"/>
              </a:spcBef>
            </a:pPr>
            <a:r>
              <a:rPr lang="en-US" dirty="0"/>
              <a:t>Develop the skills necessary for long term recovery from a substance use disorder</a:t>
            </a:r>
            <a:endParaRPr lang="en-US" b="1" i="1" dirty="0"/>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41</a:t>
            </a:fld>
            <a:endParaRPr lang="en-US" dirty="0"/>
          </a:p>
        </p:txBody>
      </p:sp>
    </p:spTree>
    <p:custDataLst>
      <p:tags r:id="rId1"/>
    </p:custDataLst>
    <p:extLst>
      <p:ext uri="{BB962C8B-B14F-4D97-AF65-F5344CB8AC3E}">
        <p14:creationId xmlns:p14="http://schemas.microsoft.com/office/powerpoint/2010/main" val="416945063"/>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BC64-E49C-44BD-8A60-74B6FE8F095E}"/>
              </a:ext>
            </a:extLst>
          </p:cNvPr>
          <p:cNvSpPr>
            <a:spLocks noGrp="1"/>
          </p:cNvSpPr>
          <p:nvPr>
            <p:ph type="title"/>
          </p:nvPr>
        </p:nvSpPr>
        <p:spPr/>
        <p:txBody>
          <a:bodyPr/>
          <a:lstStyle/>
          <a:p>
            <a:r>
              <a:rPr lang="en-US" dirty="0"/>
              <a:t>Charles Bukowski: </a:t>
            </a:r>
            <a:r>
              <a:rPr lang="en-US" dirty="0" err="1"/>
              <a:t>BlueBird</a:t>
            </a:r>
            <a:endParaRPr lang="en-US" dirty="0"/>
          </a:p>
        </p:txBody>
      </p:sp>
      <p:pic>
        <p:nvPicPr>
          <p:cNvPr id="5" name="Online Media 4" title="BlueBird | Charles Bukowski">
            <a:hlinkClick r:id="" action="ppaction://media"/>
            <a:extLst>
              <a:ext uri="{FF2B5EF4-FFF2-40B4-BE49-F238E27FC236}">
                <a16:creationId xmlns:a16="http://schemas.microsoft.com/office/drawing/2014/main" id="{BA4D4FD2-DAA5-4BB5-A968-20C83651482A}"/>
              </a:ext>
            </a:extLst>
          </p:cNvPr>
          <p:cNvPicPr>
            <a:picLocks noGrp="1" noRot="1" noChangeAspect="1"/>
          </p:cNvPicPr>
          <p:nvPr>
            <p:ph idx="1"/>
            <a:videoFile r:link="rId1"/>
          </p:nvPr>
        </p:nvPicPr>
        <p:blipFill>
          <a:blip r:embed="rId3"/>
          <a:stretch>
            <a:fillRect/>
          </a:stretch>
        </p:blipFill>
        <p:spPr>
          <a:xfrm>
            <a:off x="1074738" y="2209800"/>
            <a:ext cx="7148512" cy="4038600"/>
          </a:xfrm>
          <a:prstGeom prst="rect">
            <a:avLst/>
          </a:prstGeom>
        </p:spPr>
      </p:pic>
      <p:sp>
        <p:nvSpPr>
          <p:cNvPr id="4" name="Slide Number Placeholder 3">
            <a:extLst>
              <a:ext uri="{FF2B5EF4-FFF2-40B4-BE49-F238E27FC236}">
                <a16:creationId xmlns:a16="http://schemas.microsoft.com/office/drawing/2014/main" id="{9D727C4E-6334-423A-9106-68E8334B76ED}"/>
              </a:ext>
            </a:extLst>
          </p:cNvPr>
          <p:cNvSpPr>
            <a:spLocks noGrp="1"/>
          </p:cNvSpPr>
          <p:nvPr>
            <p:ph type="sldNum" sz="quarter" idx="10"/>
          </p:nvPr>
        </p:nvSpPr>
        <p:spPr/>
        <p:txBody>
          <a:bodyPr/>
          <a:lstStyle/>
          <a:p>
            <a:pPr>
              <a:defRPr/>
            </a:pPr>
            <a:fld id="{993E3C95-DF85-475F-B515-04A815747F0D}" type="slidenum">
              <a:rPr lang="en-US" smtClean="0"/>
              <a:pPr>
                <a:defRPr/>
              </a:pPr>
              <a:t>42</a:t>
            </a:fld>
            <a:endParaRPr lang="en-US" dirty="0"/>
          </a:p>
        </p:txBody>
      </p:sp>
    </p:spTree>
    <p:extLst>
      <p:ext uri="{BB962C8B-B14F-4D97-AF65-F5344CB8AC3E}">
        <p14:creationId xmlns:p14="http://schemas.microsoft.com/office/powerpoint/2010/main" val="20841786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0C32-932B-4055-9C07-4B1316576951}"/>
              </a:ext>
            </a:extLst>
          </p:cNvPr>
          <p:cNvSpPr>
            <a:spLocks noGrp="1"/>
          </p:cNvSpPr>
          <p:nvPr>
            <p:ph type="title"/>
          </p:nvPr>
        </p:nvSpPr>
        <p:spPr/>
        <p:txBody>
          <a:bodyPr/>
          <a:lstStyle/>
          <a:p>
            <a:r>
              <a:rPr lang="en-US" dirty="0"/>
              <a:t>Discussion / Reflection</a:t>
            </a:r>
          </a:p>
        </p:txBody>
      </p:sp>
      <p:sp>
        <p:nvSpPr>
          <p:cNvPr id="3" name="Content Placeholder 2">
            <a:extLst>
              <a:ext uri="{FF2B5EF4-FFF2-40B4-BE49-F238E27FC236}">
                <a16:creationId xmlns:a16="http://schemas.microsoft.com/office/drawing/2014/main" id="{13799986-D503-4174-B2F8-274412B9E08B}"/>
              </a:ext>
            </a:extLst>
          </p:cNvPr>
          <p:cNvSpPr>
            <a:spLocks noGrp="1"/>
          </p:cNvSpPr>
          <p:nvPr>
            <p:ph idx="1"/>
          </p:nvPr>
        </p:nvSpPr>
        <p:spPr/>
        <p:txBody>
          <a:bodyPr/>
          <a:lstStyle/>
          <a:p>
            <a:pPr>
              <a:spcBef>
                <a:spcPts val="1200"/>
              </a:spcBef>
            </a:pPr>
            <a:r>
              <a:rPr lang="en-US" dirty="0"/>
              <a:t>What does the Bluebird represent?</a:t>
            </a:r>
          </a:p>
          <a:p>
            <a:pPr>
              <a:spcBef>
                <a:spcPts val="1200"/>
              </a:spcBef>
            </a:pPr>
            <a:r>
              <a:rPr lang="en-US" dirty="0"/>
              <a:t>What is his relationship to the bluebird?</a:t>
            </a:r>
          </a:p>
          <a:p>
            <a:pPr>
              <a:spcBef>
                <a:spcPts val="1200"/>
              </a:spcBef>
            </a:pPr>
            <a:r>
              <a:rPr lang="en-US" dirty="0"/>
              <a:t>What are his fears about the bluebird?</a:t>
            </a:r>
          </a:p>
          <a:p>
            <a:pPr>
              <a:spcBef>
                <a:spcPts val="1200"/>
              </a:spcBef>
            </a:pPr>
            <a:r>
              <a:rPr lang="en-US" dirty="0"/>
              <a:t>How does cope?</a:t>
            </a:r>
          </a:p>
          <a:p>
            <a:pPr>
              <a:spcBef>
                <a:spcPts val="1200"/>
              </a:spcBef>
            </a:pPr>
            <a:r>
              <a:rPr lang="en-US" dirty="0"/>
              <a:t>How would you work with him to support his recovery?</a:t>
            </a:r>
          </a:p>
        </p:txBody>
      </p:sp>
      <p:sp>
        <p:nvSpPr>
          <p:cNvPr id="4" name="Slide Number Placeholder 3">
            <a:extLst>
              <a:ext uri="{FF2B5EF4-FFF2-40B4-BE49-F238E27FC236}">
                <a16:creationId xmlns:a16="http://schemas.microsoft.com/office/drawing/2014/main" id="{AD345A44-13C2-4DF0-8617-06F595FF4845}"/>
              </a:ext>
            </a:extLst>
          </p:cNvPr>
          <p:cNvSpPr>
            <a:spLocks noGrp="1"/>
          </p:cNvSpPr>
          <p:nvPr>
            <p:ph type="sldNum" sz="quarter" idx="10"/>
          </p:nvPr>
        </p:nvSpPr>
        <p:spPr/>
        <p:txBody>
          <a:bodyPr/>
          <a:lstStyle/>
          <a:p>
            <a:pPr>
              <a:defRPr/>
            </a:pPr>
            <a:fld id="{993E3C95-DF85-475F-B515-04A815747F0D}" type="slidenum">
              <a:rPr lang="en-US" smtClean="0"/>
              <a:pPr>
                <a:defRPr/>
              </a:pPr>
              <a:t>43</a:t>
            </a:fld>
            <a:endParaRPr lang="en-US" dirty="0"/>
          </a:p>
        </p:txBody>
      </p:sp>
    </p:spTree>
    <p:extLst>
      <p:ext uri="{BB962C8B-B14F-4D97-AF65-F5344CB8AC3E}">
        <p14:creationId xmlns:p14="http://schemas.microsoft.com/office/powerpoint/2010/main" val="28030573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Tree>
    <p:extLst>
      <p:ext uri="{BB962C8B-B14F-4D97-AF65-F5344CB8AC3E}">
        <p14:creationId xmlns:p14="http://schemas.microsoft.com/office/powerpoint/2010/main" val="17361295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143000"/>
            <a:ext cx="9144000" cy="5394926"/>
          </a:xfrm>
          <a:prstGeom prst="rect">
            <a:avLst/>
          </a:prstGeom>
        </p:spPr>
      </p:pic>
      <p:sp>
        <p:nvSpPr>
          <p:cNvPr id="2" name="Title 1"/>
          <p:cNvSpPr>
            <a:spLocks noGrp="1"/>
          </p:cNvSpPr>
          <p:nvPr>
            <p:ph type="title"/>
            <p:custDataLst>
              <p:tags r:id="rId2"/>
            </p:custDataLst>
          </p:nvPr>
        </p:nvSpPr>
        <p:spPr>
          <a:xfrm>
            <a:off x="609600" y="1447800"/>
            <a:ext cx="8077200" cy="762000"/>
          </a:xfrm>
        </p:spPr>
        <p:txBody>
          <a:bodyPr/>
          <a:lstStyle/>
          <a:p>
            <a:r>
              <a:rPr lang="en-US" dirty="0"/>
              <a:t>We are saturated in gender</a:t>
            </a:r>
          </a:p>
        </p:txBody>
      </p:sp>
      <p:sp>
        <p:nvSpPr>
          <p:cNvPr id="4" name="Slide Number Placeholder 3"/>
          <p:cNvSpPr>
            <a:spLocks noGrp="1"/>
          </p:cNvSpPr>
          <p:nvPr>
            <p:ph type="sldNum" sz="quarter" idx="10"/>
            <p:custDataLst>
              <p:tags r:id="rId3"/>
            </p:custDataLst>
          </p:nvPr>
        </p:nvSpPr>
        <p:spPr>
          <a:xfrm>
            <a:off x="7086600" y="6477000"/>
            <a:ext cx="1905000" cy="457200"/>
          </a:xfrm>
        </p:spPr>
        <p:txBody>
          <a:bodyPr/>
          <a:lstStyle/>
          <a:p>
            <a:pPr>
              <a:defRPr/>
            </a:pPr>
            <a:fld id="{993E3C95-DF85-475F-B515-04A815747F0D}" type="slidenum">
              <a:rPr lang="en-US" smtClean="0"/>
              <a:pPr>
                <a:defRPr/>
              </a:pPr>
              <a:t>5</a:t>
            </a:fld>
            <a:endParaRPr lang="en-US" dirty="0"/>
          </a:p>
        </p:txBody>
      </p:sp>
      <p:sp>
        <p:nvSpPr>
          <p:cNvPr id="6" name="TextBox 5"/>
          <p:cNvSpPr txBox="1"/>
          <p:nvPr>
            <p:custDataLst>
              <p:tags r:id="rId4"/>
            </p:custDataLst>
          </p:nvPr>
        </p:nvSpPr>
        <p:spPr>
          <a:xfrm>
            <a:off x="381000" y="2171466"/>
            <a:ext cx="6858000" cy="584775"/>
          </a:xfrm>
          <a:prstGeom prst="rect">
            <a:avLst/>
          </a:prstGeom>
          <a:solidFill>
            <a:schemeClr val="accent1">
              <a:lumMod val="75000"/>
            </a:schemeClr>
          </a:solidFill>
        </p:spPr>
        <p:txBody>
          <a:bodyPr wrap="square" rtlCol="0">
            <a:spAutoFit/>
          </a:bodyPr>
          <a:lstStyle/>
          <a:p>
            <a:pPr algn="l"/>
            <a:r>
              <a:rPr lang="en-US" sz="3200" dirty="0">
                <a:solidFill>
                  <a:schemeClr val="bg1"/>
                </a:solidFill>
                <a:latin typeface="+mn-lt"/>
              </a:rPr>
              <a:t>Messages, rules, and expectations</a:t>
            </a:r>
          </a:p>
        </p:txBody>
      </p:sp>
      <p:pic>
        <p:nvPicPr>
          <p:cNvPr id="1026" name="Picture 2" descr="C:\Users\aliciad\AppData\Local\Microsoft\Windows\Temporary Internet Files\Content.IE5\HIKMIKD2\wind-slap[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916942"/>
            <a:ext cx="4876800" cy="3111159"/>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Kite with solid fill">
            <a:extLst>
              <a:ext uri="{FF2B5EF4-FFF2-40B4-BE49-F238E27FC236}">
                <a16:creationId xmlns:a16="http://schemas.microsoft.com/office/drawing/2014/main" id="{2B5C711B-E491-4F43-8F09-89CEF22B04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35897" y="3215559"/>
            <a:ext cx="2636467" cy="2636467"/>
          </a:xfrm>
          <a:prstGeom prst="rect">
            <a:avLst/>
          </a:prstGeom>
        </p:spPr>
      </p:pic>
    </p:spTree>
    <p:custDataLst>
      <p:tags r:id="rId1"/>
    </p:custDataLst>
    <p:extLst>
      <p:ext uri="{BB962C8B-B14F-4D97-AF65-F5344CB8AC3E}">
        <p14:creationId xmlns:p14="http://schemas.microsoft.com/office/powerpoint/2010/main" val="315529542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07750" y="1141966"/>
            <a:ext cx="3354179" cy="5395960"/>
          </a:xfrm>
          <a:prstGeom prst="rect">
            <a:avLst/>
          </a:prstGeom>
        </p:spPr>
      </p:pic>
      <p:sp>
        <p:nvSpPr>
          <p:cNvPr id="6" name="Title 5"/>
          <p:cNvSpPr>
            <a:spLocks noGrp="1"/>
          </p:cNvSpPr>
          <p:nvPr>
            <p:ph type="title"/>
            <p:custDataLst>
              <p:tags r:id="rId2"/>
            </p:custDataLst>
          </p:nvPr>
        </p:nvSpPr>
        <p:spPr>
          <a:xfrm>
            <a:off x="609600" y="1447800"/>
            <a:ext cx="5151107" cy="762000"/>
          </a:xfrm>
        </p:spPr>
        <p:txBody>
          <a:bodyPr/>
          <a:lstStyle/>
          <a:p>
            <a:r>
              <a:rPr lang="en-US" dirty="0"/>
              <a:t>Gender Socialization</a:t>
            </a:r>
          </a:p>
        </p:txBody>
      </p:sp>
      <p:sp>
        <p:nvSpPr>
          <p:cNvPr id="5" name="Slide Number Placeholder 4"/>
          <p:cNvSpPr>
            <a:spLocks noGrp="1"/>
          </p:cNvSpPr>
          <p:nvPr>
            <p:ph type="sldNum" sz="quarter" idx="10"/>
            <p:custDataLst>
              <p:tags r:id="rId3"/>
            </p:custDataLst>
          </p:nvPr>
        </p:nvSpPr>
        <p:spPr>
          <a:xfrm>
            <a:off x="7086600" y="6477000"/>
            <a:ext cx="1905000" cy="457200"/>
          </a:xfrm>
        </p:spPr>
        <p:txBody>
          <a:bodyPr/>
          <a:lstStyle/>
          <a:p>
            <a:pPr>
              <a:defRPr/>
            </a:pPr>
            <a:fld id="{7A7BF517-B151-4177-9093-8778CE34AC0F}" type="slidenum">
              <a:rPr lang="en-US" smtClean="0"/>
              <a:pPr>
                <a:defRPr/>
              </a:pPr>
              <a:t>6</a:t>
            </a:fld>
            <a:endParaRPr lang="en-US" sz="1400"/>
          </a:p>
        </p:txBody>
      </p:sp>
      <p:grpSp>
        <p:nvGrpSpPr>
          <p:cNvPr id="4" name="Group 3"/>
          <p:cNvGrpSpPr/>
          <p:nvPr>
            <p:custDataLst>
              <p:tags r:id="rId4"/>
            </p:custDataLst>
          </p:nvPr>
        </p:nvGrpSpPr>
        <p:grpSpPr>
          <a:xfrm>
            <a:off x="3900359" y="2514610"/>
            <a:ext cx="1752600" cy="1644722"/>
            <a:chOff x="304800" y="4648200"/>
            <a:chExt cx="1752600" cy="1644722"/>
          </a:xfrm>
        </p:grpSpPr>
        <p:sp>
          <p:nvSpPr>
            <p:cNvPr id="9" name="Oval 8"/>
            <p:cNvSpPr/>
            <p:nvPr>
              <p:custDataLst>
                <p:tags r:id="rId8"/>
              </p:custDataLst>
            </p:nvPr>
          </p:nvSpPr>
          <p:spPr bwMode="auto">
            <a:xfrm>
              <a:off x="381000" y="4648200"/>
              <a:ext cx="1600200" cy="1644722"/>
            </a:xfrm>
            <a:prstGeom prst="ellipse">
              <a:avLst/>
            </a:prstGeom>
            <a:solidFill>
              <a:srgbClr val="FD697B"/>
            </a:solidFill>
            <a:ln w="9525" cap="flat" cmpd="sng" algn="ctr">
              <a:solidFill>
                <a:srgbClr val="FD697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3" name="TextBox 2"/>
            <p:cNvSpPr txBox="1"/>
            <p:nvPr>
              <p:custDataLst>
                <p:tags r:id="rId9"/>
              </p:custDataLst>
            </p:nvPr>
          </p:nvSpPr>
          <p:spPr>
            <a:xfrm>
              <a:off x="304800" y="5178173"/>
              <a:ext cx="1752600" cy="584775"/>
            </a:xfrm>
            <a:prstGeom prst="rect">
              <a:avLst/>
            </a:prstGeom>
            <a:noFill/>
            <a:ln/>
          </p:spPr>
          <p:txBody>
            <a:bodyPr wrap="square" rtlCol="0">
              <a:spAutoFit/>
            </a:bodyPr>
            <a:lstStyle/>
            <a:p>
              <a:r>
                <a:rPr lang="en-US" sz="3200" dirty="0">
                  <a:solidFill>
                    <a:schemeClr val="bg1"/>
                  </a:solidFill>
                  <a:latin typeface="+mj-lt"/>
                </a:rPr>
                <a:t>Girls</a:t>
              </a:r>
            </a:p>
          </p:txBody>
        </p:sp>
      </p:grpSp>
      <p:grpSp>
        <p:nvGrpSpPr>
          <p:cNvPr id="11" name="Group 10"/>
          <p:cNvGrpSpPr/>
          <p:nvPr>
            <p:custDataLst>
              <p:tags r:id="rId5"/>
            </p:custDataLst>
          </p:nvPr>
        </p:nvGrpSpPr>
        <p:grpSpPr>
          <a:xfrm>
            <a:off x="170822" y="2514610"/>
            <a:ext cx="1752600" cy="1644722"/>
            <a:chOff x="2362200" y="4648200"/>
            <a:chExt cx="1752600" cy="1644722"/>
          </a:xfrm>
        </p:grpSpPr>
        <p:sp>
          <p:nvSpPr>
            <p:cNvPr id="2" name="Oval 1"/>
            <p:cNvSpPr/>
            <p:nvPr>
              <p:custDataLst>
                <p:tags r:id="rId6"/>
              </p:custDataLst>
            </p:nvPr>
          </p:nvSpPr>
          <p:spPr bwMode="auto">
            <a:xfrm>
              <a:off x="2438400" y="4648200"/>
              <a:ext cx="1600200" cy="1644722"/>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10" name="TextBox 9"/>
            <p:cNvSpPr txBox="1"/>
            <p:nvPr>
              <p:custDataLst>
                <p:tags r:id="rId7"/>
              </p:custDataLst>
            </p:nvPr>
          </p:nvSpPr>
          <p:spPr>
            <a:xfrm>
              <a:off x="2362200" y="5178172"/>
              <a:ext cx="1752600" cy="584775"/>
            </a:xfrm>
            <a:prstGeom prst="rect">
              <a:avLst/>
            </a:prstGeom>
            <a:noFill/>
            <a:ln>
              <a:noFill/>
            </a:ln>
          </p:spPr>
          <p:txBody>
            <a:bodyPr wrap="square" rtlCol="0">
              <a:spAutoFit/>
            </a:bodyPr>
            <a:lstStyle/>
            <a:p>
              <a:r>
                <a:rPr lang="en-US" sz="3200" dirty="0">
                  <a:solidFill>
                    <a:schemeClr val="bg1"/>
                  </a:solidFill>
                  <a:latin typeface="+mj-lt"/>
                </a:rPr>
                <a:t>Boys</a:t>
              </a:r>
            </a:p>
          </p:txBody>
        </p:sp>
      </p:grpSp>
      <p:sp>
        <p:nvSpPr>
          <p:cNvPr id="8" name="TextBox 7">
            <a:extLst>
              <a:ext uri="{FF2B5EF4-FFF2-40B4-BE49-F238E27FC236}">
                <a16:creationId xmlns:a16="http://schemas.microsoft.com/office/drawing/2014/main" id="{FA49E76F-28DB-4241-A414-2F69F98FA78D}"/>
              </a:ext>
            </a:extLst>
          </p:cNvPr>
          <p:cNvSpPr txBox="1"/>
          <p:nvPr/>
        </p:nvSpPr>
        <p:spPr>
          <a:xfrm>
            <a:off x="2218479" y="2200452"/>
            <a:ext cx="1463024" cy="461665"/>
          </a:xfrm>
          <a:prstGeom prst="rect">
            <a:avLst/>
          </a:prstGeom>
          <a:noFill/>
        </p:spPr>
        <p:txBody>
          <a:bodyPr wrap="square" rtlCol="0">
            <a:spAutoFit/>
          </a:bodyPr>
          <a:lstStyle/>
          <a:p>
            <a:pPr algn="l"/>
            <a:r>
              <a:rPr lang="en-US" dirty="0">
                <a:latin typeface="+mj-lt"/>
              </a:rPr>
              <a:t>Cisgender</a:t>
            </a:r>
          </a:p>
        </p:txBody>
      </p:sp>
      <p:sp>
        <p:nvSpPr>
          <p:cNvPr id="16" name="Arrow: Right 15">
            <a:extLst>
              <a:ext uri="{FF2B5EF4-FFF2-40B4-BE49-F238E27FC236}">
                <a16:creationId xmlns:a16="http://schemas.microsoft.com/office/drawing/2014/main" id="{0DD25545-E03F-4630-88DE-452EA40239CB}"/>
              </a:ext>
            </a:extLst>
          </p:cNvPr>
          <p:cNvSpPr/>
          <p:nvPr/>
        </p:nvSpPr>
        <p:spPr bwMode="auto">
          <a:xfrm>
            <a:off x="3221526" y="3053321"/>
            <a:ext cx="731512" cy="567296"/>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sp>
        <p:nvSpPr>
          <p:cNvPr id="17" name="Arrow: Right 16">
            <a:extLst>
              <a:ext uri="{FF2B5EF4-FFF2-40B4-BE49-F238E27FC236}">
                <a16:creationId xmlns:a16="http://schemas.microsoft.com/office/drawing/2014/main" id="{54473298-56DB-432D-B1AF-D45B076218FB}"/>
              </a:ext>
            </a:extLst>
          </p:cNvPr>
          <p:cNvSpPr/>
          <p:nvPr/>
        </p:nvSpPr>
        <p:spPr bwMode="auto">
          <a:xfrm rot="10800000">
            <a:off x="1926806" y="3044582"/>
            <a:ext cx="731512" cy="567296"/>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cxnSp>
        <p:nvCxnSpPr>
          <p:cNvPr id="21" name="Straight Connector 20">
            <a:extLst>
              <a:ext uri="{FF2B5EF4-FFF2-40B4-BE49-F238E27FC236}">
                <a16:creationId xmlns:a16="http://schemas.microsoft.com/office/drawing/2014/main" id="{874B70B7-C48B-400C-90A1-4DC5D2596B9B}"/>
              </a:ext>
            </a:extLst>
          </p:cNvPr>
          <p:cNvCxnSpPr>
            <a:cxnSpLocks/>
          </p:cNvCxnSpPr>
          <p:nvPr/>
        </p:nvCxnSpPr>
        <p:spPr bwMode="auto">
          <a:xfrm>
            <a:off x="2926098" y="2776161"/>
            <a:ext cx="0" cy="1305678"/>
          </a:xfrm>
          <a:prstGeom prst="line">
            <a:avLst/>
          </a:prstGeom>
          <a:solidFill>
            <a:schemeClr val="accent1"/>
          </a:solidFill>
          <a:ln w="60325" cap="flat" cmpd="sng" algn="ctr">
            <a:solidFill>
              <a:schemeClr val="tx1"/>
            </a:solidFill>
            <a:prstDash val="solid"/>
            <a:round/>
            <a:headEnd type="none" w="med" len="med"/>
            <a:tailEnd type="none" w="med" len="med"/>
          </a:ln>
          <a:effectLst/>
        </p:spPr>
      </p:cxnSp>
      <p:pic>
        <p:nvPicPr>
          <p:cNvPr id="24" name="Picture 23" descr="Colorful ink in water">
            <a:extLst>
              <a:ext uri="{FF2B5EF4-FFF2-40B4-BE49-F238E27FC236}">
                <a16:creationId xmlns:a16="http://schemas.microsoft.com/office/drawing/2014/main" id="{BB040847-61CC-4580-8BCC-F1CB87A2AF9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5816" y="4527013"/>
            <a:ext cx="5210929" cy="1949987"/>
          </a:xfrm>
          <a:prstGeom prst="rect">
            <a:avLst/>
          </a:prstGeom>
        </p:spPr>
      </p:pic>
    </p:spTree>
    <p:custDataLst>
      <p:tags r:id="rId1"/>
    </p:custDataLst>
    <p:extLst>
      <p:ext uri="{BB962C8B-B14F-4D97-AF65-F5344CB8AC3E}">
        <p14:creationId xmlns:p14="http://schemas.microsoft.com/office/powerpoint/2010/main" val="205527119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2"/>
            </p:custDataLst>
          </p:nvPr>
        </p:nvSpPr>
        <p:spPr>
          <a:xfrm>
            <a:off x="609600" y="1447800"/>
            <a:ext cx="8077200" cy="762000"/>
          </a:xfrm>
        </p:spPr>
        <p:txBody>
          <a:bodyPr/>
          <a:lstStyle/>
          <a:p>
            <a:r>
              <a:rPr lang="en-US" dirty="0"/>
              <a:t>Gender is fluid</a:t>
            </a:r>
          </a:p>
        </p:txBody>
      </p:sp>
      <p:sp>
        <p:nvSpPr>
          <p:cNvPr id="4" name="Slide Number Placeholder 3"/>
          <p:cNvSpPr>
            <a:spLocks noGrp="1"/>
          </p:cNvSpPr>
          <p:nvPr>
            <p:ph type="sldNum" sz="quarter" idx="10"/>
            <p:custDataLst>
              <p:tags r:id="rId3"/>
            </p:custDataLst>
          </p:nvPr>
        </p:nvSpPr>
        <p:spPr>
          <a:xfrm>
            <a:off x="7086600" y="6477000"/>
            <a:ext cx="1905000" cy="457200"/>
          </a:xfrm>
        </p:spPr>
        <p:txBody>
          <a:bodyPr/>
          <a:lstStyle/>
          <a:p>
            <a:pPr>
              <a:defRPr/>
            </a:pPr>
            <a:fld id="{CF1068BD-D5B1-4D5A-BE78-390BA152ED98}" type="slidenum">
              <a:rPr lang="en-US" smtClean="0"/>
              <a:pPr>
                <a:defRPr/>
              </a:pPr>
              <a:t>7</a:t>
            </a:fld>
            <a:endParaRPr lang="en-US"/>
          </a:p>
        </p:txBody>
      </p:sp>
      <p:sp>
        <p:nvSpPr>
          <p:cNvPr id="7" name="TextBox 6"/>
          <p:cNvSpPr txBox="1"/>
          <p:nvPr>
            <p:custDataLst>
              <p:tags r:id="rId4"/>
            </p:custDataLst>
          </p:nvPr>
        </p:nvSpPr>
        <p:spPr>
          <a:xfrm>
            <a:off x="304800" y="2434432"/>
            <a:ext cx="2971800" cy="461665"/>
          </a:xfrm>
          <a:prstGeom prst="rect">
            <a:avLst/>
          </a:prstGeom>
          <a:noFill/>
        </p:spPr>
        <p:txBody>
          <a:bodyPr wrap="square" rtlCol="0">
            <a:spAutoFit/>
          </a:bodyPr>
          <a:lstStyle/>
          <a:p>
            <a:pPr algn="l"/>
            <a:r>
              <a:rPr lang="en-US" b="1" dirty="0">
                <a:solidFill>
                  <a:schemeClr val="bg1">
                    <a:lumMod val="10000"/>
                  </a:schemeClr>
                </a:solidFill>
                <a:latin typeface="+mj-lt"/>
              </a:rPr>
              <a:t>“Male / Masculine”</a:t>
            </a:r>
          </a:p>
        </p:txBody>
      </p:sp>
      <p:sp>
        <p:nvSpPr>
          <p:cNvPr id="9" name="TextBox 8"/>
          <p:cNvSpPr txBox="1"/>
          <p:nvPr>
            <p:custDataLst>
              <p:tags r:id="rId5"/>
            </p:custDataLst>
          </p:nvPr>
        </p:nvSpPr>
        <p:spPr>
          <a:xfrm>
            <a:off x="5257800" y="2434431"/>
            <a:ext cx="3422374" cy="461665"/>
          </a:xfrm>
          <a:prstGeom prst="rect">
            <a:avLst/>
          </a:prstGeom>
          <a:noFill/>
        </p:spPr>
        <p:txBody>
          <a:bodyPr wrap="square" rtlCol="0">
            <a:spAutoFit/>
          </a:bodyPr>
          <a:lstStyle/>
          <a:p>
            <a:pPr algn="r"/>
            <a:r>
              <a:rPr lang="en-US" b="1" dirty="0">
                <a:solidFill>
                  <a:schemeClr val="bg1">
                    <a:lumMod val="10000"/>
                  </a:schemeClr>
                </a:solidFill>
                <a:latin typeface="+mj-lt"/>
              </a:rPr>
              <a:t>“Female / Feminine”</a:t>
            </a:r>
          </a:p>
        </p:txBody>
      </p:sp>
      <p:grpSp>
        <p:nvGrpSpPr>
          <p:cNvPr id="21" name="Group 20"/>
          <p:cNvGrpSpPr/>
          <p:nvPr>
            <p:custDataLst>
              <p:tags r:id="rId6"/>
            </p:custDataLst>
          </p:nvPr>
        </p:nvGrpSpPr>
        <p:grpSpPr>
          <a:xfrm>
            <a:off x="4114800" y="2698171"/>
            <a:ext cx="3276600" cy="2182342"/>
            <a:chOff x="4114800" y="2698171"/>
            <a:chExt cx="3276600" cy="2182342"/>
          </a:xfrm>
        </p:grpSpPr>
        <p:sp>
          <p:nvSpPr>
            <p:cNvPr id="13" name="Rectangular Callout 12"/>
            <p:cNvSpPr/>
            <p:nvPr>
              <p:custDataLst>
                <p:tags r:id="rId16"/>
              </p:custDataLst>
            </p:nvPr>
          </p:nvSpPr>
          <p:spPr bwMode="auto">
            <a:xfrm>
              <a:off x="4419600" y="4427026"/>
              <a:ext cx="2971800" cy="453487"/>
            </a:xfrm>
            <a:prstGeom prst="wedgeRectCallout">
              <a:avLst>
                <a:gd name="adj1" fmla="val -43013"/>
                <a:gd name="adj2" fmla="val -28371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lumMod val="10000"/>
                    </a:schemeClr>
                  </a:solidFill>
                  <a:effectLst/>
                  <a:latin typeface="+mn-lt"/>
                </a:rPr>
                <a:t>Taking care of daughter</a:t>
              </a:r>
            </a:p>
          </p:txBody>
        </p:sp>
        <p:sp>
          <p:nvSpPr>
            <p:cNvPr id="12" name="Multiply 11"/>
            <p:cNvSpPr/>
            <p:nvPr>
              <p:custDataLst>
                <p:tags r:id="rId17"/>
              </p:custDataLst>
            </p:nvPr>
          </p:nvSpPr>
          <p:spPr bwMode="auto">
            <a:xfrm>
              <a:off x="4114800" y="2698171"/>
              <a:ext cx="838200" cy="883227"/>
            </a:xfrm>
            <a:prstGeom prst="mathMultiply">
              <a:avLst/>
            </a:prstGeom>
            <a:solidFill>
              <a:schemeClr val="bg1">
                <a:lumMod val="10000"/>
              </a:schemeClr>
            </a:solid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grpSp>
      <p:grpSp>
        <p:nvGrpSpPr>
          <p:cNvPr id="14" name="Group 13"/>
          <p:cNvGrpSpPr/>
          <p:nvPr>
            <p:custDataLst>
              <p:tags r:id="rId7"/>
            </p:custDataLst>
          </p:nvPr>
        </p:nvGrpSpPr>
        <p:grpSpPr>
          <a:xfrm>
            <a:off x="1963882" y="2727613"/>
            <a:ext cx="2074718" cy="2152900"/>
            <a:chOff x="1963882" y="2727613"/>
            <a:chExt cx="2074718" cy="2152900"/>
          </a:xfrm>
        </p:grpSpPr>
        <p:sp>
          <p:nvSpPr>
            <p:cNvPr id="10" name="Rectangular Callout 9"/>
            <p:cNvSpPr/>
            <p:nvPr>
              <p:custDataLst>
                <p:tags r:id="rId14"/>
              </p:custDataLst>
            </p:nvPr>
          </p:nvSpPr>
          <p:spPr bwMode="auto">
            <a:xfrm>
              <a:off x="2438400" y="4427026"/>
              <a:ext cx="1600200" cy="453487"/>
            </a:xfrm>
            <a:prstGeom prst="wedgeRectCallout">
              <a:avLst>
                <a:gd name="adj1" fmla="val -44208"/>
                <a:gd name="adj2" fmla="val -27744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lumMod val="10000"/>
                    </a:schemeClr>
                  </a:solidFill>
                  <a:effectLst/>
                  <a:latin typeface="+mn-lt"/>
                </a:rPr>
                <a:t>At work</a:t>
              </a:r>
            </a:p>
          </p:txBody>
        </p:sp>
        <p:sp>
          <p:nvSpPr>
            <p:cNvPr id="16" name="Multiply 15"/>
            <p:cNvSpPr/>
            <p:nvPr>
              <p:custDataLst>
                <p:tags r:id="rId15"/>
              </p:custDataLst>
            </p:nvPr>
          </p:nvSpPr>
          <p:spPr bwMode="auto">
            <a:xfrm>
              <a:off x="1963882" y="2727613"/>
              <a:ext cx="838200" cy="883227"/>
            </a:xfrm>
            <a:prstGeom prst="mathMultiply">
              <a:avLst/>
            </a:prstGeom>
            <a:solidFill>
              <a:schemeClr val="bg1">
                <a:lumMod val="10000"/>
              </a:schemeClr>
            </a:solid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grpSp>
      <p:grpSp>
        <p:nvGrpSpPr>
          <p:cNvPr id="22" name="Group 21"/>
          <p:cNvGrpSpPr/>
          <p:nvPr>
            <p:custDataLst>
              <p:tags r:id="rId8"/>
            </p:custDataLst>
          </p:nvPr>
        </p:nvGrpSpPr>
        <p:grpSpPr>
          <a:xfrm>
            <a:off x="1261782" y="2675657"/>
            <a:ext cx="1638300" cy="3275790"/>
            <a:chOff x="1261782" y="2675657"/>
            <a:chExt cx="1638300" cy="3275790"/>
          </a:xfrm>
        </p:grpSpPr>
        <p:sp>
          <p:nvSpPr>
            <p:cNvPr id="19" name="Rectangular Callout 18"/>
            <p:cNvSpPr/>
            <p:nvPr>
              <p:custDataLst>
                <p:tags r:id="rId12"/>
              </p:custDataLst>
            </p:nvPr>
          </p:nvSpPr>
          <p:spPr bwMode="auto">
            <a:xfrm>
              <a:off x="1299882" y="5486400"/>
              <a:ext cx="1600200" cy="465047"/>
            </a:xfrm>
            <a:prstGeom prst="wedgeRectCallout">
              <a:avLst>
                <a:gd name="adj1" fmla="val -27325"/>
                <a:gd name="adj2" fmla="val -54323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lumMod val="10000"/>
                    </a:schemeClr>
                  </a:solidFill>
                  <a:effectLst/>
                  <a:latin typeface="+mn-lt"/>
                </a:rPr>
                <a:t>Teenage</a:t>
              </a:r>
            </a:p>
          </p:txBody>
        </p:sp>
        <p:sp>
          <p:nvSpPr>
            <p:cNvPr id="17" name="Multiply 16"/>
            <p:cNvSpPr/>
            <p:nvPr>
              <p:custDataLst>
                <p:tags r:id="rId13"/>
              </p:custDataLst>
            </p:nvPr>
          </p:nvSpPr>
          <p:spPr bwMode="auto">
            <a:xfrm>
              <a:off x="1261782" y="2675657"/>
              <a:ext cx="838200" cy="905741"/>
            </a:xfrm>
            <a:prstGeom prst="mathMultiply">
              <a:avLst/>
            </a:prstGeom>
            <a:solidFill>
              <a:schemeClr val="bg1">
                <a:lumMod val="10000"/>
              </a:schemeClr>
            </a:solid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grpSp>
      <p:grpSp>
        <p:nvGrpSpPr>
          <p:cNvPr id="23" name="Group 22"/>
          <p:cNvGrpSpPr/>
          <p:nvPr>
            <p:custDataLst>
              <p:tags r:id="rId9"/>
            </p:custDataLst>
          </p:nvPr>
        </p:nvGrpSpPr>
        <p:grpSpPr>
          <a:xfrm>
            <a:off x="5032664" y="2665265"/>
            <a:ext cx="1672936" cy="3281549"/>
            <a:chOff x="5032664" y="2665265"/>
            <a:chExt cx="1672936" cy="3281549"/>
          </a:xfrm>
        </p:grpSpPr>
        <p:sp>
          <p:nvSpPr>
            <p:cNvPr id="20" name="Rectangular Callout 19"/>
            <p:cNvSpPr/>
            <p:nvPr>
              <p:custDataLst>
                <p:tags r:id="rId10"/>
              </p:custDataLst>
            </p:nvPr>
          </p:nvSpPr>
          <p:spPr bwMode="auto">
            <a:xfrm>
              <a:off x="5105400" y="5493327"/>
              <a:ext cx="1600200" cy="453487"/>
            </a:xfrm>
            <a:prstGeom prst="wedgeRectCallout">
              <a:avLst>
                <a:gd name="adj1" fmla="val -27325"/>
                <a:gd name="adj2" fmla="val -54323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lumMod val="10000"/>
                    </a:schemeClr>
                  </a:solidFill>
                  <a:effectLst/>
                  <a:latin typeface="+mn-lt"/>
                </a:rPr>
                <a:t>Middle-aged</a:t>
              </a:r>
            </a:p>
          </p:txBody>
        </p:sp>
        <p:sp>
          <p:nvSpPr>
            <p:cNvPr id="18" name="Multiply 17"/>
            <p:cNvSpPr/>
            <p:nvPr>
              <p:custDataLst>
                <p:tags r:id="rId11"/>
              </p:custDataLst>
            </p:nvPr>
          </p:nvSpPr>
          <p:spPr bwMode="auto">
            <a:xfrm>
              <a:off x="5032664" y="2665265"/>
              <a:ext cx="838200" cy="883227"/>
            </a:xfrm>
            <a:prstGeom prst="mathMultiply">
              <a:avLst/>
            </a:prstGeom>
            <a:solidFill>
              <a:schemeClr val="bg1">
                <a:lumMod val="10000"/>
              </a:schemeClr>
            </a:solidFill>
            <a:ln w="952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4" charset="0"/>
              </a:endParaRPr>
            </a:p>
          </p:txBody>
        </p:sp>
      </p:grpSp>
      <p:cxnSp>
        <p:nvCxnSpPr>
          <p:cNvPr id="6" name="Straight Arrow Connector 5"/>
          <p:cNvCxnSpPr/>
          <p:nvPr/>
        </p:nvCxnSpPr>
        <p:spPr bwMode="auto">
          <a:xfrm flipV="1">
            <a:off x="304800" y="3128528"/>
            <a:ext cx="8382000" cy="40698"/>
          </a:xfrm>
          <a:prstGeom prst="straightConnector1">
            <a:avLst/>
          </a:prstGeom>
          <a:solidFill>
            <a:schemeClr val="accent1"/>
          </a:solidFill>
          <a:ln w="47625" cap="flat" cmpd="sng" algn="ctr">
            <a:solidFill>
              <a:schemeClr val="accent6"/>
            </a:solidFill>
            <a:prstDash val="solid"/>
            <a:round/>
            <a:headEnd type="arrow"/>
            <a:tailEnd type="arrow"/>
          </a:ln>
          <a:effectLst/>
        </p:spPr>
      </p:cxnSp>
    </p:spTree>
    <p:custDataLst>
      <p:tags r:id="rId1"/>
    </p:custDataLst>
    <p:extLst>
      <p:ext uri="{BB962C8B-B14F-4D97-AF65-F5344CB8AC3E}">
        <p14:creationId xmlns:p14="http://schemas.microsoft.com/office/powerpoint/2010/main" val="9732699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22" presetClass="entr" presetSubtype="1"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BE57-5071-42A6-B7FB-C21F8B805404}"/>
              </a:ext>
            </a:extLst>
          </p:cNvPr>
          <p:cNvSpPr>
            <a:spLocks noGrp="1"/>
          </p:cNvSpPr>
          <p:nvPr>
            <p:ph type="title"/>
          </p:nvPr>
        </p:nvSpPr>
        <p:spPr/>
        <p:txBody>
          <a:bodyPr/>
          <a:lstStyle/>
          <a:p>
            <a:r>
              <a:rPr lang="en-US" dirty="0"/>
              <a:t>Why I Cringe at “Gender Reveal” Parties</a:t>
            </a:r>
          </a:p>
        </p:txBody>
      </p:sp>
      <p:pic>
        <p:nvPicPr>
          <p:cNvPr id="6" name="Content Placeholder 5" descr="A group of people standing under a tree with pink flowers&#10;&#10;Description automatically generated with medium confidence">
            <a:extLst>
              <a:ext uri="{FF2B5EF4-FFF2-40B4-BE49-F238E27FC236}">
                <a16:creationId xmlns:a16="http://schemas.microsoft.com/office/drawing/2014/main" id="{3CDE9C80-CFA0-4697-A1D7-B78DD4A68DE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2209800"/>
            <a:ext cx="3733800" cy="3733800"/>
          </a:xfrm>
        </p:spPr>
      </p:pic>
      <p:sp>
        <p:nvSpPr>
          <p:cNvPr id="7" name="Content Placeholder 6">
            <a:extLst>
              <a:ext uri="{FF2B5EF4-FFF2-40B4-BE49-F238E27FC236}">
                <a16:creationId xmlns:a16="http://schemas.microsoft.com/office/drawing/2014/main" id="{28F8E2B6-953A-4142-BF5B-7481248D3A5B}"/>
              </a:ext>
            </a:extLst>
          </p:cNvPr>
          <p:cNvSpPr>
            <a:spLocks noGrp="1"/>
          </p:cNvSpPr>
          <p:nvPr>
            <p:ph sz="half" idx="2"/>
          </p:nvPr>
        </p:nvSpPr>
        <p:spPr>
          <a:xfrm>
            <a:off x="4191000" y="2514600"/>
            <a:ext cx="4495800" cy="3733800"/>
          </a:xfrm>
        </p:spPr>
        <p:txBody>
          <a:bodyPr/>
          <a:lstStyle/>
          <a:p>
            <a:pPr>
              <a:spcBef>
                <a:spcPts val="1200"/>
              </a:spcBef>
            </a:pPr>
            <a:r>
              <a:rPr lang="en-US" dirty="0"/>
              <a:t>Sex at birth is not gender</a:t>
            </a:r>
          </a:p>
          <a:p>
            <a:pPr>
              <a:spcBef>
                <a:spcPts val="1200"/>
              </a:spcBef>
            </a:pPr>
            <a:r>
              <a:rPr lang="en-US" dirty="0"/>
              <a:t>Gender is up to the individual</a:t>
            </a:r>
          </a:p>
          <a:p>
            <a:pPr>
              <a:spcBef>
                <a:spcPts val="1200"/>
              </a:spcBef>
            </a:pPr>
            <a:r>
              <a:rPr lang="en-US" dirty="0"/>
              <a:t>Sets unreasonable binary expectations</a:t>
            </a:r>
          </a:p>
        </p:txBody>
      </p:sp>
      <p:sp>
        <p:nvSpPr>
          <p:cNvPr id="4" name="Slide Number Placeholder 3">
            <a:extLst>
              <a:ext uri="{FF2B5EF4-FFF2-40B4-BE49-F238E27FC236}">
                <a16:creationId xmlns:a16="http://schemas.microsoft.com/office/drawing/2014/main" id="{53AE579A-6492-40BE-BC99-F0BEC6A5C1AD}"/>
              </a:ext>
            </a:extLst>
          </p:cNvPr>
          <p:cNvSpPr>
            <a:spLocks noGrp="1"/>
          </p:cNvSpPr>
          <p:nvPr>
            <p:ph type="sldNum" sz="quarter" idx="10"/>
          </p:nvPr>
        </p:nvSpPr>
        <p:spPr/>
        <p:txBody>
          <a:bodyPr/>
          <a:lstStyle/>
          <a:p>
            <a:pPr>
              <a:defRPr/>
            </a:pPr>
            <a:fld id="{993E3C95-DF85-475F-B515-04A815747F0D}" type="slidenum">
              <a:rPr lang="en-US" smtClean="0"/>
              <a:pPr>
                <a:defRPr/>
              </a:pPr>
              <a:t>8</a:t>
            </a:fld>
            <a:endParaRPr lang="en-US" dirty="0"/>
          </a:p>
        </p:txBody>
      </p:sp>
    </p:spTree>
    <p:extLst>
      <p:ext uri="{BB962C8B-B14F-4D97-AF65-F5344CB8AC3E}">
        <p14:creationId xmlns:p14="http://schemas.microsoft.com/office/powerpoint/2010/main" val="4045451600"/>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1447800"/>
            <a:ext cx="5334000" cy="762000"/>
          </a:xfrm>
        </p:spPr>
        <p:txBody>
          <a:bodyPr/>
          <a:lstStyle/>
          <a:p>
            <a:r>
              <a:rPr lang="en-US" dirty="0"/>
              <a:t>Gender Socialization </a:t>
            </a:r>
          </a:p>
        </p:txBody>
      </p:sp>
      <p:sp>
        <p:nvSpPr>
          <p:cNvPr id="3" name="Content Placeholder 2"/>
          <p:cNvSpPr>
            <a:spLocks noGrp="1"/>
          </p:cNvSpPr>
          <p:nvPr>
            <p:ph idx="1"/>
            <p:custDataLst>
              <p:tags r:id="rId3"/>
            </p:custDataLst>
          </p:nvPr>
        </p:nvSpPr>
        <p:spPr>
          <a:xfrm>
            <a:off x="624468" y="2253504"/>
            <a:ext cx="4953000" cy="3733800"/>
          </a:xfrm>
        </p:spPr>
        <p:txBody>
          <a:bodyPr/>
          <a:lstStyle/>
          <a:p>
            <a:pPr>
              <a:spcBef>
                <a:spcPts val="1200"/>
              </a:spcBef>
            </a:pPr>
            <a:r>
              <a:rPr lang="en-US" sz="2200" dirty="0"/>
              <a:t>More likely to see them as "</a:t>
            </a:r>
            <a:r>
              <a:rPr lang="en-US" sz="2200" b="1" dirty="0"/>
              <a:t>angry or distressed</a:t>
            </a:r>
            <a:r>
              <a:rPr lang="en-US" sz="2200" dirty="0"/>
              <a:t>" </a:t>
            </a:r>
          </a:p>
          <a:p>
            <a:pPr>
              <a:spcBef>
                <a:spcPts val="1200"/>
              </a:spcBef>
            </a:pPr>
            <a:r>
              <a:rPr lang="en-US" sz="2200" dirty="0"/>
              <a:t>Perceive male infants as more "</a:t>
            </a:r>
            <a:r>
              <a:rPr lang="en-US" sz="2200" b="1" dirty="0"/>
              <a:t>happy and socially engaged</a:t>
            </a:r>
            <a:r>
              <a:rPr lang="en-US" sz="2200" dirty="0"/>
              <a:t>" when they </a:t>
            </a:r>
            <a:r>
              <a:rPr lang="en-US" sz="2200" i="1" dirty="0"/>
              <a:t>mistakenly</a:t>
            </a:r>
            <a:r>
              <a:rPr lang="en-US" sz="2200" dirty="0"/>
              <a:t> believe they are </a:t>
            </a:r>
            <a:r>
              <a:rPr lang="en-US" sz="2200" b="1" dirty="0"/>
              <a:t>girls</a:t>
            </a:r>
            <a:endParaRPr lang="en-US" sz="2200" dirty="0"/>
          </a:p>
          <a:p>
            <a:pPr>
              <a:spcBef>
                <a:spcPts val="1200"/>
              </a:spcBef>
            </a:pPr>
            <a:r>
              <a:rPr lang="en-US" sz="2200" dirty="0"/>
              <a:t>Female: Scared</a:t>
            </a:r>
          </a:p>
          <a:p>
            <a:pPr>
              <a:spcBef>
                <a:spcPts val="1200"/>
              </a:spcBef>
            </a:pPr>
            <a:r>
              <a:rPr lang="en-US" sz="2200" dirty="0"/>
              <a:t>Male: Angry</a:t>
            </a:r>
          </a:p>
        </p:txBody>
      </p:sp>
      <p:sp>
        <p:nvSpPr>
          <p:cNvPr id="4" name="Slide Number Placeholder 3"/>
          <p:cNvSpPr>
            <a:spLocks noGrp="1"/>
          </p:cNvSpPr>
          <p:nvPr>
            <p:ph type="sldNum" sz="quarter" idx="10"/>
            <p:custDataLst>
              <p:tags r:id="rId4"/>
            </p:custDataLst>
          </p:nvPr>
        </p:nvSpPr>
        <p:spPr>
          <a:xfrm>
            <a:off x="7086600" y="6477000"/>
            <a:ext cx="1905000" cy="457200"/>
          </a:xfrm>
        </p:spPr>
        <p:txBody>
          <a:bodyPr/>
          <a:lstStyle/>
          <a:p>
            <a:pPr>
              <a:defRPr/>
            </a:pPr>
            <a:fld id="{993E3C95-DF85-475F-B515-04A815747F0D}" type="slidenum">
              <a:rPr lang="en-US" smtClean="0"/>
              <a:pPr>
                <a:defRPr/>
              </a:pPr>
              <a:t>9</a:t>
            </a:fld>
            <a:endParaRPr lang="en-US" dirty="0"/>
          </a:p>
        </p:txBody>
      </p:sp>
      <p:pic>
        <p:nvPicPr>
          <p:cNvPr id="5" name="Picture 4"/>
          <p:cNvPicPr>
            <a:picLocks noChangeAspect="1"/>
          </p:cNvPicPr>
          <p:nvPr>
            <p:custDataLst>
              <p:tags r:id="rId5"/>
            </p:custDataLst>
          </p:nvPr>
        </p:nvPicPr>
        <p:blipFill rotWithShape="1">
          <a:blip r:embed="rId9" cstate="print">
            <a:extLst>
              <a:ext uri="{28A0092B-C50C-407E-A947-70E740481C1C}">
                <a14:useLocalDpi xmlns:a14="http://schemas.microsoft.com/office/drawing/2010/main" val="0"/>
              </a:ext>
            </a:extLst>
          </a:blip>
          <a:srcRect b="13467"/>
          <a:stretch/>
        </p:blipFill>
        <p:spPr>
          <a:xfrm>
            <a:off x="5818414" y="1143024"/>
            <a:ext cx="3325586" cy="5394901"/>
          </a:xfrm>
          <a:prstGeom prst="rect">
            <a:avLst/>
          </a:prstGeom>
          <a:ln>
            <a:noFill/>
          </a:ln>
          <a:effectLst>
            <a:outerShdw blurRad="190500" algn="tl" rotWithShape="0">
              <a:srgbClr val="000000">
                <a:alpha val="70000"/>
              </a:srgbClr>
            </a:outerShdw>
          </a:effectLst>
        </p:spPr>
      </p:pic>
      <p:sp>
        <p:nvSpPr>
          <p:cNvPr id="7" name="TextBox 6"/>
          <p:cNvSpPr txBox="1"/>
          <p:nvPr>
            <p:custDataLst>
              <p:tags r:id="rId6"/>
            </p:custDataLst>
          </p:nvPr>
        </p:nvSpPr>
        <p:spPr>
          <a:xfrm>
            <a:off x="533400" y="5870956"/>
            <a:ext cx="5029200" cy="307777"/>
          </a:xfrm>
          <a:prstGeom prst="rect">
            <a:avLst/>
          </a:prstGeom>
          <a:noFill/>
        </p:spPr>
        <p:txBody>
          <a:bodyPr wrap="square" rtlCol="0">
            <a:spAutoFit/>
          </a:bodyPr>
          <a:lstStyle/>
          <a:p>
            <a:pPr algn="l"/>
            <a:r>
              <a:rPr lang="en-US" sz="1400" dirty="0">
                <a:solidFill>
                  <a:schemeClr val="bg1">
                    <a:lumMod val="10000"/>
                  </a:schemeClr>
                </a:solidFill>
                <a:latin typeface="+mj-lt"/>
              </a:rPr>
              <a:t>(</a:t>
            </a:r>
            <a:r>
              <a:rPr lang="en-US" sz="1200" dirty="0">
                <a:solidFill>
                  <a:schemeClr val="bg1">
                    <a:lumMod val="10000"/>
                  </a:schemeClr>
                </a:solidFill>
                <a:latin typeface="+mn-lt"/>
              </a:rPr>
              <a:t>Begley, 2009; </a:t>
            </a:r>
            <a:r>
              <a:rPr lang="en-US" sz="1200" dirty="0" err="1">
                <a:solidFill>
                  <a:schemeClr val="bg1">
                    <a:lumMod val="10000"/>
                  </a:schemeClr>
                </a:solidFill>
                <a:latin typeface="+mn-lt"/>
              </a:rPr>
              <a:t>Poljac</a:t>
            </a:r>
            <a:r>
              <a:rPr lang="en-US" sz="1200" dirty="0">
                <a:solidFill>
                  <a:schemeClr val="bg1">
                    <a:lumMod val="10000"/>
                  </a:schemeClr>
                </a:solidFill>
                <a:latin typeface="+mn-lt"/>
              </a:rPr>
              <a:t>, Montagne, &amp; </a:t>
            </a:r>
            <a:r>
              <a:rPr lang="en-US" sz="1200" dirty="0" err="1">
                <a:solidFill>
                  <a:schemeClr val="bg1">
                    <a:lumMod val="10000"/>
                  </a:schemeClr>
                </a:solidFill>
                <a:latin typeface="+mn-lt"/>
              </a:rPr>
              <a:t>Haan</a:t>
            </a:r>
            <a:r>
              <a:rPr lang="en-US" sz="1200" dirty="0">
                <a:solidFill>
                  <a:schemeClr val="bg1">
                    <a:lumMod val="10000"/>
                  </a:schemeClr>
                </a:solidFill>
                <a:latin typeface="+mn-lt"/>
              </a:rPr>
              <a:t>, 2010; Real, 1998)</a:t>
            </a:r>
          </a:p>
        </p:txBody>
      </p:sp>
    </p:spTree>
    <p:custDataLst>
      <p:tags r:id="rId1"/>
    </p:custDataLst>
    <p:extLst>
      <p:ext uri="{BB962C8B-B14F-4D97-AF65-F5344CB8AC3E}">
        <p14:creationId xmlns:p14="http://schemas.microsoft.com/office/powerpoint/2010/main" val="1370668339"/>
      </p:ext>
    </p:extLst>
  </p:cSld>
  <p:clrMapOvr>
    <a:masterClrMapping/>
  </p:clrMapOvr>
  <mc:AlternateContent xmlns:mc="http://schemas.openxmlformats.org/markup-compatibility/2006">
    <mc:Choice xmlns:p14="http://schemas.microsoft.com/office/powerpoint/2010/main" Requires="p14">
      <p:transition p14:dur="30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3BF1F3EA-238E-427A-A3A9-D066760CDF82}_1.png_crop.png&quot;/&gt;&lt;left val=&quot;56&quot;/&gt;&lt;top val=&quot;219&quot;/&gt;&lt;width val=&quot;553&quot;/&gt;&lt;height val=&quot;60&quot;/&gt;&lt;hasText val=&quot;1&quot;/&gt;&lt;paraId val=&quot;1&quot;/&gt;&lt;/Image&gt;&lt;Image&gt;&lt;filename val=&quot;C:\Users\aliciad\AppData\Local\Temp\PR\data\asimages\{A1DDE88D-8A6E-48CA-9503-0576937FCB72}_1.png_crop.png&quot;/&gt;&lt;left val=&quot;56&quot;/&gt;&lt;top val=&quot;312&quot;/&gt;&lt;width val=&quot;604&quot;/&gt;&lt;height val=&quot;93&quot;/&gt;&lt;hasText val=&quot;1&quot;/&gt;&lt;paraId val=&quot;2&quot;/&gt;&lt;/Image&gt;&lt;/TextEffect&gt;"/>
  <p:tag name="PRESENTER_SHAPETEXTINFO" val="&lt;ShapeTextInfo&gt;&lt;TableIndex row=&quot;-1&quot; col=&quot;-1&quot;&gt;&lt;linesCount val=&quot;5&quot;/&gt;&lt;lineCharCount val=&quot;45&quot;/&gt;&lt;lineCharCount val=&quot;20&quot;/&gt;&lt;lineCharCount val=&quot;46&quot;/&gt;&lt;lineCharCount val=&quot;46&quot;/&gt;&lt;lineCharCount val=&quot;4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0E27125-79CD-4383-A40E-858AE9037764}_11.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7CF8F1D4-F4F0-48C3-9464-DDFDD2588AA5}_11.png&quot;/&gt;&lt;left val=&quot;41&quot;/&gt;&lt;top val=&quot;442&quot;/&gt;&lt;width val=&quot;391&quot;/&gt;&lt;height val=&quot;40&quot;/&gt;&lt;hasText val=&quot;1&quot;/&gt;&lt;/Image&gt;&lt;/ThreeDShapeInfo&gt;"/>
  <p:tag name="PRESENTER_SHAPETEXTINFO" val="&lt;ShapeTextInfo&gt;&lt;TableIndex row=&quot;-1&quot; col=&quot;-1&quot;&gt;&lt;linesCount val=&quot;2&quot;/&gt;&lt;lineCharCount val=&quot;64&quot;/&gt;&lt;lineCharCount val=&quot;16&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B52A8B11-232B-4D3E-889B-C3F6276F79A9}_12.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CCD98429-EC15-4562-90B1-CA6B2CAFC05D}_1.png_crop.png&quot;/&gt;&lt;left val=&quot;58&quot;/&gt;&lt;top val=&quot;170&quot;/&gt;&lt;width val=&quot;189&quot;/&gt;&lt;height val=&quot;18&quot;/&gt;&lt;hasText val=&quot;1&quot;/&gt;&lt;paraId val=&quot;1&quot;/&gt;&lt;/Image&gt;&lt;Image&gt;&lt;filename val=&quot;C:\Users\aliciad\AppData\Local\Temp\PR\data\asimages\{74E42B63-65BF-414E-AC4F-8F5ED005D3A8}_1.png_crop.png&quot;/&gt;&lt;left val=&quot;58&quot;/&gt;&lt;top val=&quot;205&quot;/&gt;&lt;width val=&quot;342&quot;/&gt;&lt;height val=&quot;22&quot;/&gt;&lt;hasText val=&quot;1&quot;/&gt;&lt;paraId val=&quot;2&quot;/&gt;&lt;/Image&gt;&lt;Image&gt;&lt;filename val=&quot;C:\Users\aliciad\AppData\Local\Temp\PR\data\asimages\{E2D0F22A-BE09-4C3E-9EA5-9D04F8106F85}_1.png_crop.png&quot;/&gt;&lt;left val=&quot;58&quot;/&gt;&lt;top val=&quot;240&quot;/&gt;&lt;width val=&quot;272&quot;/&gt;&lt;height val=&quot;22&quot;/&gt;&lt;hasText val=&quot;1&quot;/&gt;&lt;paraId val=&quot;3&quot;/&gt;&lt;/Image&gt;&lt;Image&gt;&lt;filename val=&quot;C:\Users\aliciad\AppData\Local\Temp\PR\data\asimages\{174A3E65-6769-43FC-9D58-A365EC0B7383}_1.png_crop.png&quot;/&gt;&lt;left val=&quot;58&quot;/&gt;&lt;top val=&quot;275&quot;/&gt;&lt;width val=&quot;328&quot;/&gt;&lt;height val=&quot;22&quot;/&gt;&lt;hasText val=&quot;1&quot;/&gt;&lt;paraId val=&quot;4&quot;/&gt;&lt;/Image&gt;&lt;Image&gt;&lt;filename val=&quot;C:\Users\aliciad\AppData\Local\Temp\PR\data\asimages\{B03BF7DC-D185-451B-8D7E-67253B079E66}_1.png_crop.png&quot;/&gt;&lt;left val=&quot;58&quot;/&gt;&lt;top val=&quot;310&quot;/&gt;&lt;width val=&quot;426&quot;/&gt;&lt;height val=&quot;22&quot;/&gt;&lt;hasText val=&quot;1&quot;/&gt;&lt;paraId val=&quot;5&quot;/&gt;&lt;/Image&gt;&lt;Image&gt;&lt;filename val=&quot;C:\Users\aliciad\AppData\Local\Temp\PR\data\asimages\{A53DD72B-F79A-4252-941D-3E545BD8739E}_1.png_crop.png&quot;/&gt;&lt;left val=&quot;58&quot;/&gt;&lt;top val=&quot;345&quot;/&gt;&lt;width val=&quot;318&quot;/&gt;&lt;height val=&quot;22&quot;/&gt;&lt;hasText val=&quot;1&quot;/&gt;&lt;paraId val=&quot;6&quot;/&gt;&lt;/Image&gt;&lt;Image&gt;&lt;filename val=&quot;C:\Users\aliciad\AppData\Local\Temp\PR\data\asimages\{87E7ED0F-9508-457B-B441-9A33B3DF1D8F}_1.png_crop.png&quot;/&gt;&lt;left val=&quot;58&quot;/&gt;&lt;top val=&quot;379&quot;/&gt;&lt;width val=&quot;418&quot;/&gt;&lt;height val=&quot;51&quot;/&gt;&lt;hasText val=&quot;1&quot;/&gt;&lt;paraId val=&quot;7&quot;/&gt;&lt;/Image&gt;&lt;/TextEffect&gt;"/>
  <p:tag name="PRESENTER_SHAPETEXTINFO" val="&lt;ShapeTextInfo&gt;&lt;TableIndex row=&quot;-1&quot; col=&quot;-1&quot;&gt;&lt;linesCount val=&quot;8&quot;/&gt;&lt;lineCharCount val=&quot;16&quot;/&gt;&lt;lineCharCount val=&quot;30&quot;/&gt;&lt;lineCharCount val=&quot;23&quot;/&gt;&lt;lineCharCount val=&quot;28&quot;/&gt;&lt;lineCharCount val=&quot;38&quot;/&gt;&lt;lineCharCount val=&quot;28&quot;/&gt;&lt;lineCharCount val=&quot;32&quot;/&gt;&lt;lineCharCount val=&quot;37&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B279FB9-A2ED-46AC-A5FE-EFEF911AAB9E}_12.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9F61B73B-8560-4144-B8F2-F1814A83E0F9}_12.png&quot;/&gt;&lt;left val=&quot;18&quot;/&gt;&lt;top val=&quot;471&quot;/&gt;&lt;width val=&quot;289&quot;/&gt;&lt;height val=&quot;26&quot;/&gt;&lt;hasText val=&quot;1&quot;/&gt;&lt;/Image&gt;&lt;/ThreeDShapeInfo&gt;"/>
  <p:tag name="PRESENTER_SHAPETEXTINFO" val="&lt;ShapeTextInfo&gt;&lt;TableIndex row=&quot;-1&quot; col=&quot;-1&quot;&gt;&lt;linesCount val=&quot;1&quot;/&gt;&lt;lineCharCount val=&quot;4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54EC95FC-2438-47B4-867A-0CAF7FFE9F13}_22.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19&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8&quot;/&gt;&lt;/TableIndex&gt;&lt;/ShapeTextInfo&gt;"/>
  <p:tag name="HTML_AUTOSHAPE_INFO" val="&lt;ThreeDShapeInfo&gt;&lt;uuid val=&quot;{AAD59154-3CF1-4081-9BE0-799CDC9858D9}&quot;/&gt;&lt;isInvalidForFieldText val=&quot;1&quot;/&gt;&lt;Image&gt;&lt;filename val=&quot;C:\Users\aliciad\AppData\Local\Temp\~CaE75E\data\asimages\{AAD59154-3CF1-4081-9BE0-799CDC9858D9}_13_S.png&quot;/&gt;&lt;left val=&quot;459&quot;/&gt;&lt;top val=&quot;186&quot;/&gt;&lt;width val=&quot;256&quot;/&gt;&lt;height val=&quot;85&quot;/&gt;&lt;hasText val=&quot;0&quot;/&gt;&lt;/Image&gt;&lt;Image&gt;&lt;filename val=&quot;C:\Users\aliciad\AppData\Local\Temp\~CaE75E\data\asimages\{AAD59154-3CF1-4081-9BE0-799CDC9858D9}_13_T.png&quot;/&gt;&lt;left val=&quot;458&quot;/&gt;&lt;top val=&quot;186&quot;/&gt;&lt;width val=&quot;261&quot;/&gt;&lt;height val=&quot;89&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DE8594C9-246E-45AB-942D-AABEC5B3CDD2}_1.png_crop.png&quot;/&gt;&lt;left val=&quot;50&quot;/&gt;&lt;top val=&quot;212&quot;/&gt;&lt;width val=&quot;488&quot;/&gt;&lt;height val=&quot;39&quot;/&gt;&lt;hasText val=&quot;1&quot;/&gt;&lt;paraId val=&quot;1&quot;/&gt;&lt;/Image&gt;&lt;Image&gt;&lt;filename val=&quot;C:\Users\aliciad\AppData\Local\Temp\PR\data\asimages\{2463BB36-193A-4859-A45E-2FA0B2A368BF}_1.png_crop.png&quot;/&gt;&lt;left val=&quot;50&quot;/&gt;&lt;top val=&quot;272&quot;/&gt;&lt;width val=&quot;530&quot;/&gt;&lt;height val=&quot;39&quot;/&gt;&lt;hasText val=&quot;1&quot;/&gt;&lt;paraId val=&quot;2&quot;/&gt;&lt;/Image&gt;&lt;Image&gt;&lt;filename val=&quot;C:\Users\aliciad\AppData\Local\Temp\PR\data\asimages\{C7260F49-9EEA-4479-820A-112412C76530}_1.png_crop.png&quot;/&gt;&lt;left val=&quot;50&quot;/&gt;&lt;top val=&quot;332&quot;/&gt;&lt;width val=&quot;617&quot;/&gt;&lt;height val=&quot;42&quot;/&gt;&lt;hasText val=&quot;1&quot;/&gt;&lt;paraId val=&quot;3&quot;/&gt;&lt;/Image&gt;&lt;Image&gt;&lt;filename val=&quot;C:\Users\aliciad\AppData\Local\Temp\PR\data\asimages\{FF15FBF3-8E80-4DF8-997A-90A262C70BC8}_1.png_crop.png&quot;/&gt;&lt;left val=&quot;50&quot;/&gt;&lt;top val=&quot;393&quot;/&gt;&lt;width val=&quot;613&quot;/&gt;&lt;height val=&quot;39&quot;/&gt;&lt;hasText val=&quot;1&quot;/&gt;&lt;paraId val=&quot;4&quot;/&gt;&lt;/Image&gt;&lt;/TextEffect&gt;"/>
  <p:tag name="PRESENTER_SHAPETEXTINFO" val="&lt;ShapeTextInfo&gt;&lt;TableIndex row=&quot;-1&quot; col=&quot;-1&quot;&gt;&lt;linesCount val=&quot;8&quot;/&gt;&lt;lineCharCount val=&quot;51&quot;/&gt;&lt;lineCharCount val=&quot;17&quot;/&gt;&lt;lineCharCount val=&quot;56&quot;/&gt;&lt;lineCharCount val=&quot;16&quot;/&gt;&lt;lineCharCount val=&quot;65&quot;/&gt;&lt;lineCharCount val=&quot;26&quot;/&gt;&lt;lineCharCount val=&quot;65&quot;/&gt;&lt;lineCharCount val=&quot;6&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B6C37A58-D278-4FDD-A4DB-EAA46B694160}_22.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679AA67B-43C1-4A1F-B926-F4CEAFA618DA}_22.png&quot;/&gt;&lt;left val=&quot;262&quot;/&gt;&lt;top val=&quot;464&quot;/&gt;&lt;width val=&quot;232&quot;/&gt;&lt;height val=&quot;31&quot;/&gt;&lt;hasText val=&quot;1&quot;/&gt;&lt;/Image&gt;&lt;/ThreeDShapeInfo&gt;"/>
  <p:tag name="PRESENTER_SHAPETEXTINFO" val="&lt;ShapeTextInfo&gt;&lt;TableIndex row=&quot;-1&quot; col=&quot;-1&quot;&gt;&lt;linesCount val=&quot;1&quot;/&gt;&lt;lineCharCount val=&quot;32&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SlideThumbPath val=&quot;Slide28.PNG&quot;/&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E9FF68B0-21C7-4B34-BF21-828A86EC6865}_28.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17&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D2C43E82-05C6-4271-BACD-D5F37392BBB6}_1.png_crop.png&quot;/&gt;&lt;left val=&quot;37&quot;/&gt;&lt;top val=&quot;183&quot;/&gt;&lt;width val=&quot;545&quot;/&gt;&lt;height val=&quot;22&quot;/&gt;&lt;hasText val=&quot;1&quot;/&gt;&lt;paraId val=&quot;1&quot;/&gt;&lt;/Image&gt;&lt;Image&gt;&lt;filename val=&quot;C:\Users\aliciad\AppData\Local\Temp\PR\data\asimages\{C49BB4A5-0620-4D22-8820-F2D4C8F635C7}_1.png_crop.png&quot;/&gt;&lt;left val=&quot;74&quot;/&gt;&lt;top val=&quot;217&quot;/&gt;&lt;width val=&quot;567&quot;/&gt;&lt;height val=&quot;47&quot;/&gt;&lt;hasText val=&quot;1&quot;/&gt;&lt;paraId val=&quot;2&quot;/&gt;&lt;/Image&gt;&lt;Image&gt;&lt;filename val=&quot;C:\Users\aliciad\AppData\Local\Temp\PR\data\asimages\{C6185776-36DF-4DC5-895F-0721ADAF284A}_1.png_crop.png&quot;/&gt;&lt;left val=&quot;74&quot;/&gt;&lt;top val=&quot;276&quot;/&gt;&lt;width val=&quot;575&quot;/&gt;&lt;height val=&quot;22&quot;/&gt;&lt;hasText val=&quot;1&quot;/&gt;&lt;paraId val=&quot;3&quot;/&gt;&lt;/Image&gt;&lt;Image&gt;&lt;filename val=&quot;C:\Users\aliciad\AppData\Local\Temp\PR\data\asimages\{064A8637-D004-4979-BF93-012EE0CD4180}_1.png_crop.png&quot;/&gt;&lt;left val=&quot;74&quot;/&gt;&lt;top val=&quot;311&quot;/&gt;&lt;width val=&quot;472&quot;/&gt;&lt;height val=&quot;51&quot;/&gt;&lt;hasText val=&quot;1&quot;/&gt;&lt;paraId val=&quot;4&quot;/&gt;&lt;/Image&gt;&lt;Image&gt;&lt;filename val=&quot;C:\Users\aliciad\AppData\Local\Temp\PR\data\asimages\{7DC47D40-ED30-4C5D-876F-7570A9F687C1}_1.png_crop.png&quot;/&gt;&lt;left val=&quot;74&quot;/&gt;&lt;top val=&quot;374&quot;/&gt;&lt;width val=&quot;571&quot;/&gt;&lt;height val=&quot;51&quot;/&gt;&lt;hasText val=&quot;1&quot;/&gt;&lt;paraId val=&quot;5&quot;/&gt;&lt;/Image&gt;&lt;/TextEffect&gt;"/>
  <p:tag name="PRESENTER_SHAPETEXTINFO" val="&lt;ShapeTextInfo&gt;&lt;TableIndex row=&quot;-1&quot; col=&quot;-1&quot;&gt;&lt;linesCount val=&quot;8&quot;/&gt;&lt;lineCharCount val=&quot;52&quot;/&gt;&lt;lineCharCount val=&quot;53&quot;/&gt;&lt;lineCharCount val=&quot;28&quot;/&gt;&lt;lineCharCount val=&quot;53&quot;/&gt;&lt;lineCharCount val=&quot;39&quot;/&gt;&lt;lineCharCount val=&quot;48&quot;/&gt;&lt;lineCharCount val=&quot;51&quot;/&gt;&lt;lineCharCount val=&quot;8&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5F4652AF-B46F-490B-A982-CCE2F9CAD3DB}_28.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932A23A9-506C-40A4-80D3-EC2125AB7345}_28.png&quot;/&gt;&lt;left val=&quot;18&quot;/&gt;&lt;top val=&quot;444&quot;/&gt;&lt;width val=&quot;319&quot;/&gt;&lt;height val=&quot;26&quot;/&gt;&lt;hasText val=&quot;1&quot;/&gt;&lt;/Image&gt;&lt;/ThreeDShapeInfo&gt;"/>
  <p:tag name="PRESENTER_SHAPETEXTINFO" val="&lt;ShapeTextInfo&gt;&lt;TableIndex row=&quot;-1&quot; col=&quot;-1&quot;&gt;&lt;linesCount val=&quot;1&quot;/&gt;&lt;lineCharCount val=&quot;3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SlideThumbPath val=&quot;Slide30.PNG&quot;/&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096BC23D-DA38-4ED1-995A-1ABAA28EF867}_30.png&quot;/&gt;&lt;left val=&quot;40&quot;/&gt;&lt;top val=&quot;111&quot;/&gt;&lt;width val=&quot;644&quot;/&gt;&lt;height val=&quot;64&quot;/&gt;&lt;hasText val=&quot;1&quot;/&gt;&lt;/Image&gt;&lt;/ThreeDShapeInfo&gt;"/>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4E44889-8402-4494-8DFC-B4AA59BB183C}_30.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5DB4A7BF-661B-4E79-BF50-5DAF2157BB85}_30.png&quot;/&gt;&lt;left val=&quot;21&quot;/&gt;&lt;top val=&quot;256&quot;/&gt;&lt;width val=&quot;241&quot;/&gt;&lt;height val=&quot;145&quot;/&gt;&lt;hasText val=&quot;1&quot;/&gt;&lt;/Image&gt;&lt;/ThreeDShapeInfo&gt;"/>
  <p:tag name="PRESENTER_SHAPETEXTINFO" val="&lt;ShapeTextInfo&gt;&lt;TableIndex row=&quot;-1&quot; col=&quot;-1&quot;&gt;&lt;linesCount val=&quot;3&quot;/&gt;&lt;lineCharCount val=&quot;23&quot;/&gt;&lt;lineCharCount val=&quot;12&quot;/&gt;&lt;lineCharCount val=&quot;4&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350C3B76-6346-474D-BE17-AB049F9F9525}_30.png&quot;/&gt;&lt;left val=&quot;404&quot;/&gt;&lt;top val=&quot;150&quot;/&gt;&lt;width val=&quot;262&quot;/&gt;&lt;height val=&quot;86&quot;/&gt;&lt;hasText val=&quot;1&quot;/&gt;&lt;/Image&gt;&lt;/ThreeDShapeInfo&gt;"/>
  <p:tag name="PRESENTER_SHAPETEXTINFO" val="&lt;ShapeTextInfo&gt;&lt;TableIndex row=&quot;-1&quot; col=&quot;-1&quot;&gt;&lt;linesCount val=&quot;3&quot;/&gt;&lt;lineCharCount val=&quot;22&quot;/&gt;&lt;lineCharCount val=&quot;7&quot;/&gt;&lt;lineCharCount val=&quot;6&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44E0DE0-2278-460C-AF50-40FC2BB93D0F}_30.png&quot;/&gt;&lt;left val=&quot;270&quot;/&gt;&lt;top val=&quot;196&quot;/&gt;&lt;width val=&quot;185&quot;/&gt;&lt;height val=&quot;145&quot;/&gt;&lt;hasText val=&quot;1&quot;/&gt;&lt;/Image&gt;&lt;/ThreeDShapeInfo&gt;"/>
  <p:tag name="PRESENTER_SHAPETEXTINFO" val="&lt;ShapeTextInfo&gt;&lt;TableIndex row=&quot;-1&quot; col=&quot;-1&quot;&gt;&lt;linesCount val=&quot;3&quot;/&gt;&lt;lineCharCount val=&quot;19&quot;/&gt;&lt;lineCharCount val=&quot;13&quot;/&gt;&lt;lineCharCount val=&quot;4&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D5FF8E71-6E2B-436A-AD94-AC3EBA8B9B52}_30.png&quot;/&gt;&lt;left val=&quot;492&quot;/&gt;&lt;top val=&quot;218&quot;/&gt;&lt;width val=&quot;211&quot;/&gt;&lt;height val=&quot;111&quot;/&gt;&lt;hasText val=&quot;1&quot;/&gt;&lt;/Image&gt;&lt;/ThreeDShapeInfo&gt;"/>
  <p:tag name="PRESENTER_SHAPETEXTINFO" val="&lt;ShapeTextInfo&gt;&lt;TableIndex row=&quot;-1&quot; col=&quot;-1&quot;&gt;&lt;linesCount val=&quot;1&quot;/&gt;&lt;lineCharCount val=&quot;5&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BF4AB6BD-6DC7-419C-856F-9DDD032E55E1}_30.png&quot;/&gt;&lt;left val=&quot;501&quot;/&gt;&lt;top val=&quot;380&quot;/&gt;&lt;width val=&quot;169&quot;/&gt;&lt;height val=&quot;95&quot;/&gt;&lt;hasText val=&quot;1&quot;/&gt;&lt;/Image&gt;&lt;/ThreeDShapeInfo&gt;"/>
  <p:tag name="PRESENTER_SHAPETEXTINFO" val="&lt;ShapeTextInfo&gt;&lt;TableIndex row=&quot;-1&quot; col=&quot;-1&quot;&gt;&lt;linesCount val=&quot;1&quot;/&gt;&lt;lineCharCount val=&quot;5&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027FE178-9813-49EE-966D-817F392F6C16}_30.png&quot;/&gt;&lt;left val=&quot;0&quot;/&gt;&lt;top val=&quot;474&quot;/&gt;&lt;width val=&quot;433&quot;/&gt;&lt;height val=&quot;26&quot;/&gt;&lt;hasText val=&quot;1&quot;/&gt;&lt;/Image&gt;&lt;/ThreeDShapeInfo&gt;"/>
  <p:tag name="PRESENTER_SHAPETEXTINFO" val="&lt;ShapeTextInfo&gt;&lt;TableIndex row=&quot;-1&quot; col=&quot;-1&quot;&gt;&lt;linesCount val=&quot;1&quot;/&gt;&lt;lineCharCount val=&quot;4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07B28F2D-8AE5-4F78-9EB8-EF067AF5F7C8}_33.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2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865F110A-D45B-4256-A08B-E82EC941E983}_33.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SlideThumbPath val=&quot;Slide24.PNG&quot;/&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6B70BB28-4C2A-4A75-86AC-45B525F33443}_24.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28&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685A0E86-04D1-4C26-8C48-8ADA20228E18}_24.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3A7CC345-F51D-4082-A0BF-DD7D304EFDAD}_48.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34&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11&quot;/&gt;&lt;lineCharCount val=&quot;16&quot;/&gt;&lt;/TableIndex&gt;&lt;/ShapeTextInfo&gt;"/>
  <p:tag name="HTML_AUTOSHAPE_INFO" val="&lt;ThreeDShapeInfo&gt;&lt;uuid val=&quot;{40590716-DFA9-4EB8-BDF3-B4C30222D906}&quot;/&gt;&lt;isInvalidForFieldText val=&quot;1&quot;/&gt;&lt;Image&gt;&lt;filename val=&quot;C:\Users\aliciad\AppData\Local\Temp\~CaE75E\data\asimages\{40590716-DFA9-4EB8-BDF3-B4C30222D906}_13_S.png&quot;/&gt;&lt;left val=&quot;465&quot;/&gt;&lt;top val=&quot;306&quot;/&gt;&lt;width val=&quot;253&quot;/&gt;&lt;height val=&quot;85&quot;/&gt;&lt;hasText val=&quot;0&quot;/&gt;&lt;/Image&gt;&lt;Image&gt;&lt;filename val=&quot;C:\Users\aliciad\AppData\Local\Temp\~CaE75E\data\asimages\{40590716-DFA9-4EB8-BDF3-B4C30222D906}_13_T.png&quot;/&gt;&lt;left val=&quot;463&quot;/&gt;&lt;top val=&quot;291&quot;/&gt;&lt;width val=&quot;259&quot;/&gt;&lt;height val=&quot;119&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0FD65E3-D789-4811-B68B-8D0649CF4624}_48.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2FA78399-4EEA-478D-A287-FFE60F95A271}_48.png&quot;/&gt;&lt;left val=&quot;407&quot;/&gt;&lt;top val=&quot;222&quot;/&gt;&lt;width val=&quot;277&quot;/&gt;&lt;height val=&quot;150&quot;/&gt;&lt;hasText val=&quot;1&quot;/&gt;&lt;/Image&gt;&lt;/ThreeDShapeInfo&gt;"/>
  <p:tag name="PRESENTER_SHAPETEXTINFO" val="&lt;ShapeTextInfo&gt;&lt;TableIndex row=&quot;-1&quot; col=&quot;-1&quot;&gt;&lt;linesCount val=&quot;4&quot;/&gt;&lt;lineCharCount val=&quot;17&quot;/&gt;&lt;lineCharCount val=&quot;15&quot;/&gt;&lt;lineCharCount val=&quot;16&quot;/&gt;&lt;lineCharCount val=&quot;11&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6BA2A055-D15E-4BB6-8DD1-1125B9D6C7D9}_48.png&quot;/&gt;&lt;left val=&quot;17&quot;/&gt;&lt;top val=&quot;220&quot;/&gt;&lt;width val=&quot;307&quot;/&gt;&lt;height val=&quot;150&quot;/&gt;&lt;hasText val=&quot;1&quot;/&gt;&lt;/Image&gt;&lt;/ThreeDShapeInfo&gt;"/>
  <p:tag name="PRESENTER_SHAPETEXTINFO" val="&lt;ShapeTextInfo&gt;&lt;TableIndex row=&quot;-1&quot; col=&quot;-1&quot;&gt;&lt;linesCount val=&quot;4&quot;/&gt;&lt;lineCharCount val=&quot;21&quot;/&gt;&lt;lineCharCount val=&quot;18&quot;/&gt;&lt;lineCharCount val=&quot;13&quot;/&gt;&lt;lineCharCount val=&quot;1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8BAAD27-5A9E-4887-A2C2-12C9C0D276BF}_48.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FA82B093-9388-4953-A046-3AEFE52B2A40}_48.png&quot;/&gt;&lt;left val=&quot;21&quot;/&gt;&lt;top val=&quot;466&quot;/&gt;&lt;width val=&quot;277&quot;/&gt;&lt;height val=&quot;26&quot;/&gt;&lt;hasText val=&quot;1&quot;/&gt;&lt;/Image&gt;&lt;/ThreeDShapeInfo&gt;"/>
  <p:tag name="PRESENTER_SHAPETEXTINFO" val="&lt;ShapeTextInfo&gt;&lt;TableIndex row=&quot;-1&quot; col=&quot;-1&quot;&gt;&lt;linesCount val=&quot;1&quot;/&gt;&lt;lineCharCount val=&quot;26&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Lst>
</file>

<file path=ppt/tags/tag1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49B986F5-7A57-4895-BCE2-49F31012ED7A}_23.png&quot;/&gt;&lt;left val=&quot;39&quot;/&gt;&lt;top val=&quot;168&quot;/&gt;&lt;width val=&quot;645&quot;/&gt;&lt;height val=&quot;324&quot;/&gt;&lt;hasText val=&quot;1&quot;/&gt;&lt;/Image&gt;&lt;/ThreeDShapeInfo&gt;"/>
  <p:tag name="PRESENTER_SHAPETEXTINFO" val="&lt;ShapeTextInfo&gt;&lt;TableIndex row=&quot;-1&quot; col=&quot;-1&quot;&gt;&lt;linesCount val=&quot;3&quot;/&gt;&lt;lineCharCount val=&quot;6&quot;/&gt;&lt;lineCharCount val=&quot;5&quot;/&gt;&lt;lineCharCount val=&quot;25&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5CD55166-DAD2-4EC1-A935-4DB136799388}_23.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21&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D68647F5-3BB9-4A5C-A641-2DF1C1624291}_23.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BEAB9130-822F-4BE8-B976-E87F67620DC6}_23.png&quot;/&gt;&lt;left val=&quot;152&quot;/&gt;&lt;top val=&quot;357&quot;/&gt;&lt;width val=&quot;394&quot;/&gt;&lt;height val=&quot;103&quot;/&gt;&lt;hasText val=&quot;1&quot;/&gt;&lt;/Image&gt;&lt;/ThreeDShapeInfo&gt;"/>
  <p:tag name="PRESENTER_SHAPETEXTINFO" val="&lt;ShapeTextInfo&gt;&lt;TableIndex row=&quot;-1&quot; col=&quot;-1&quot;&gt;&lt;linesCount val=&quot;3&quot;/&gt;&lt;lineCharCount val=&quot;6&quot;/&gt;&lt;lineCharCount val=&quot;5&quot;/&gt;&lt;lineCharCount val=&quot;25&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F454B1B-1D22-49C7-B037-94C04B8AB9C6}_23.png&quot;/&gt;&lt;left val=&quot;201&quot;/&gt;&lt;top val=&quot;167&quot;/&gt;&lt;width val=&quot;356&quot;/&gt;&lt;height val=&quot;118&quot;/&gt;&lt;hasText val=&quot;1&quot;/&gt;&lt;/Image&gt;&lt;/ThreeDShapeInfo&gt;"/>
  <p:tag name="PRESENTER_SHAPETEXTINFO" val="&lt;ShapeTextInfo&gt;&lt;TableIndex row=&quot;-1&quot; col=&quot;-1&quot;&gt;&lt;linesCount val=&quot;3&quot;/&gt;&lt;lineCharCount val=&quot;50&quot;/&gt;&lt;lineCharCount val=&quot;43&quot;/&gt;&lt;lineCharCount val=&quot;39&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55ECC0F3-88F3-4ABE-BFEA-7F2377D54C75}_34.png&quot;/&gt;&lt;left val=&quot;38&quot;/&gt;&lt;top val=&quot;109&quot;/&gt;&lt;width val=&quot;418&quot;/&gt;&lt;height val=&quot;65&quot;/&gt;&lt;hasText val=&quot;1&quot;/&gt;&lt;/Image&gt;&lt;/ThreeDShapeInfo&gt;"/>
  <p:tag name="PRESENTER_SHAPETEXTINFO" val="&lt;ShapeTextInfo&gt;&lt;TableIndex row=&quot;-1&quot; col=&quot;-1&quot;&gt;&lt;linesCount val=&quot;1&quot;/&gt;&lt;lineCharCount val=&quot;26&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D2791216-7BB9-4A7B-8117-E455FED5AD94}_34.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3B7590F6-4BEB-4BFA-BA04-D351D93505BF}_34.png&quot;/&gt;&lt;left val=&quot;22&quot;/&gt;&lt;top val=&quot;188&quot;/&gt;&lt;width val=&quot;406&quot;/&gt;&lt;height val=&quot;223&quot;/&gt;&lt;hasText val=&quot;1&quot;/&gt;&lt;/Image&gt;&lt;/ThreeDShapeInfo&gt;"/>
  <p:tag name="PRESENTER_SHAPETEXTINFO" val="&lt;ShapeTextInfo&gt;&lt;TableIndex row=&quot;-1&quot; col=&quot;-1&quot;&gt;&lt;linesCount val=&quot;7&quot;/&gt;&lt;lineCharCount val=&quot;28&quot;/&gt;&lt;lineCharCount val=&quot;35&quot;/&gt;&lt;lineCharCount val=&quot;31&quot;/&gt;&lt;lineCharCount val=&quot;26&quot;/&gt;&lt;lineCharCount val=&quot;37&quot;/&gt;&lt;lineCharCount val=&quot;33&quot;/&gt;&lt;lineCharCount val=&quot;21&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BDBE563-DD1B-49C1-934E-7A893376AA34}_34.png&quot;/&gt;&lt;left val=&quot;12&quot;/&gt;&lt;top val=&quot;465&quot;/&gt;&lt;width val=&quot;307&quot;/&gt;&lt;height val=&quot;26&quot;/&gt;&lt;hasText val=&quot;1&quot;/&gt;&lt;/Image&gt;&lt;/ThreeDShapeInfo&gt;"/>
  <p:tag name="PRESENTER_SHAPETEXTINFO" val="&lt;ShapeTextInfo&gt;&lt;TableIndex row=&quot;-1&quot; col=&quot;-1&quot;&gt;&lt;linesCount val=&quot;1&quot;/&gt;&lt;lineCharCount val=&quot;13&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SlideThumbPath val=&quot;Slide38.PNG&quot;/&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BA8FA602-9C3E-4808-BB4A-FD19C9A146E2}_38.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21&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F19E80E2-E4A3-4A8E-A522-68D46B7BF365}_38.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447FBF0-35E7-4781-A50A-8FC75E335BD6}_38.png&quot;/&gt;&lt;left val=&quot;504&quot;/&gt;&lt;top val=&quot;467&quot;/&gt;&lt;width val=&quot;199&quot;/&gt;&lt;height val=&quot;26&quot;/&gt;&lt;hasText val=&quot;1&quot;/&gt;&lt;/Image&gt;&lt;/ThreeDShapeInfo&gt;"/>
  <p:tag name="PRESENTER_SHAPETEXTINFO" val="&lt;ShapeTextInfo&gt;&lt;TableIndex row=&quot;-1&quot; col=&quot;-1&quot;&gt;&lt;linesCount val=&quot;1&quot;/&gt;&lt;lineCharCount val=&quot;15&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FB26BC6-84BB-4A8F-A125-441F11C438B7}_38.png&quot;/&gt;&lt;left val=&quot;11&quot;/&gt;&lt;top val=&quot;150&quot;/&gt;&lt;width val=&quot;263&quot;/&gt;&lt;height val=&quot;145&quot;/&gt;&lt;hasText val=&quot;1&quot;/&gt;&lt;/Image&gt;&lt;/ThreeDShapeInfo&gt;"/>
  <p:tag name="PRESENTER_SHAPETEXTINFO" val="&lt;ShapeTextInfo&gt;&lt;TableIndex row=&quot;-1&quot; col=&quot;-1&quot;&gt;&lt;linesCount val=&quot;4&quot;/&gt;&lt;lineCharCount val=&quot;16&quot;/&gt;&lt;lineCharCount val=&quot;15&quot;/&gt;&lt;lineCharCount val=&quot;15&quot;/&gt;&lt;lineCharCount val=&quot;12&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767D608F-8C2B-44A2-8B6A-08709D366E8A}_38.png&quot;/&gt;&lt;left val=&quot;435&quot;/&gt;&lt;top val=&quot;138&quot;/&gt;&lt;width val=&quot;266&quot;/&gt;&lt;height val=&quot;150&quot;/&gt;&lt;hasText val=&quot;1&quot;/&gt;&lt;/Image&gt;&lt;/ThreeDShapeInfo&gt;"/>
  <p:tag name="PRESENTER_SHAPETEXTINFO" val="&lt;ShapeTextInfo&gt;&lt;TableIndex row=&quot;-1&quot; col=&quot;-1&quot;&gt;&lt;linesCount val=&quot;4&quot;/&gt;&lt;lineCharCount val=&quot;16&quot;/&gt;&lt;lineCharCount val=&quot;16&quot;/&gt;&lt;lineCharCount val=&quot;13&quot;/&gt;&lt;lineCharCount val=&quot;1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49B986F5-7A57-4895-BCE2-49F31012ED7A}_23.png&quot;/&gt;&lt;left val=&quot;39&quot;/&gt;&lt;top val=&quot;168&quot;/&gt;&lt;width val=&quot;645&quot;/&gt;&lt;height val=&quot;324&quot;/&gt;&lt;hasText val=&quot;1&quot;/&gt;&lt;/Image&gt;&lt;/ThreeDShapeInfo&gt;"/>
  <p:tag name="PRESENTER_SHAPETEXTINFO" val="&lt;ShapeTextInfo&gt;&lt;TableIndex row=&quot;-1&quot; col=&quot;-1&quot;&gt;&lt;linesCount val=&quot;3&quot;/&gt;&lt;lineCharCount val=&quot;6&quot;/&gt;&lt;lineCharCount val=&quot;5&quot;/&gt;&lt;lineCharCount val=&quot;25&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5CD55166-DAD2-4EC1-A935-4DB136799388}_23.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2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D68647F5-3BB9-4A5C-A641-2DF1C1624291}_23.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FB26BC6-84BB-4A8F-A125-441F11C438B7}_38.png&quot;/&gt;&lt;left val=&quot;11&quot;/&gt;&lt;top val=&quot;150&quot;/&gt;&lt;width val=&quot;263&quot;/&gt;&lt;height val=&quot;145&quot;/&gt;&lt;hasText val=&quot;1&quot;/&gt;&lt;/Image&gt;&lt;/ThreeDShapeInfo&gt;"/>
  <p:tag name="PRESENTER_SHAPETEXTINFO" val="&lt;ShapeTextInfo&gt;&lt;TableIndex row=&quot;-1&quot; col=&quot;-1&quot;&gt;&lt;linesCount val=&quot;4&quot;/&gt;&lt;lineCharCount val=&quot;16&quot;/&gt;&lt;lineCharCount val=&quot;15&quot;/&gt;&lt;lineCharCount val=&quot;15&quot;/&gt;&lt;lineCharCount val=&quot;12&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767D608F-8C2B-44A2-8B6A-08709D366E8A}_38.png&quot;/&gt;&lt;left val=&quot;435&quot;/&gt;&lt;top val=&quot;138&quot;/&gt;&lt;width val=&quot;266&quot;/&gt;&lt;height val=&quot;150&quot;/&gt;&lt;hasText val=&quot;1&quot;/&gt;&lt;/Image&gt;&lt;/ThreeDShapeInfo&gt;"/>
  <p:tag name="PRESENTER_SHAPETEXTINFO" val="&lt;ShapeTextInfo&gt;&lt;TableIndex row=&quot;-1&quot; col=&quot;-1&quot;&gt;&lt;linesCount val=&quot;4&quot;/&gt;&lt;lineCharCount val=&quot;16&quot;/&gt;&lt;lineCharCount val=&quot;16&quot;/&gt;&lt;lineCharCount val=&quot;13&quot;/&gt;&lt;lineCharCount val=&quot;1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aliciad\AppData\Local\Temp\~CaE75E\data\asimages\{B0EE0715-5A19-47E4-A218-DD8513D236D0}_13.png&quot;/&gt;&lt;left val=&quot;38&quot;/&gt;&lt;top val=&quot;109&quot;/&gt;&lt;width val=&quot;646&quot;/&gt;&lt;height val=&quot;65&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4EDC48FD-3371-477B-A232-C8847EAF5240}_58.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16&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5C010759-EE04-449C-B401-BF69B5F9DCE9}_1.png_crop.png&quot;/&gt;&lt;left val=&quot;62&quot;/&gt;&lt;top val=&quot;230&quot;/&gt;&lt;width val=&quot;328&quot;/&gt;&lt;height val=&quot;113&quot;/&gt;&lt;hasText val=&quot;1&quot;/&gt;&lt;paraId val=&quot;1&quot;/&gt;&lt;/Image&gt;&lt;/TextEffect&gt;"/>
  <p:tag name="PRESENTER_SHAPETEXTINFO" val="&lt;ShapeTextInfo&gt;&lt;TableIndex row=&quot;-1&quot; col=&quot;-1&quot;&gt;&lt;linesCount val=&quot;3&quot;/&gt;&lt;lineCharCount val=&quot;21&quot;/&gt;&lt;lineCharCount val=&quot;20&quot;/&gt;&lt;lineCharCount val=&quot;11&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34ABB737-CCDD-43CB-B981-4C3ED38C2C9C}_58.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7A179C70-1818-4C1E-A8CF-D97FA028610D}_59.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17&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92EB7AF5-6E9C-476C-8DA2-9E5B48D36793}_59.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2BBBAAF0-451F-4C55-B4B6-29115E74FC23}_59.png&quot;/&gt;&lt;left val=&quot;426&quot;/&gt;&lt;top val=&quot;192&quot;/&gt;&lt;width val=&quot;283&quot;/&gt;&lt;height val=&quot;150&quot;/&gt;&lt;hasText val=&quot;1&quot;/&gt;&lt;/Image&gt;&lt;/ThreeDShapeInfo&gt;"/>
  <p:tag name="PRESENTER_SHAPETEXTINFO" val="&lt;ShapeTextInfo&gt;&lt;TableIndex row=&quot;-1&quot; col=&quot;-1&quot;&gt;&lt;linesCount val=&quot;3&quot;/&gt;&lt;lineCharCount val=&quot;11&quot;/&gt;&lt;lineCharCount val=&quot;14&quot;/&gt;&lt;lineCharCount val=&quot;15&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7503C1FD-C184-4235-BA58-D7E8830F138E}_59.png&quot;/&gt;&lt;left val=&quot;178&quot;/&gt;&lt;top val=&quot;187&quot;/&gt;&lt;width val=&quot;202&quot;/&gt;&lt;height val=&quot;174&quot;/&gt;&lt;hasText val=&quot;1&quot;/&gt;&lt;/Image&gt;&lt;/ThreeDShapeInfo&gt;"/>
  <p:tag name="PRESENTER_SHAPETEXTINFO" val="&lt;ShapeTextInfo&gt;&lt;TableIndex row=&quot;-1&quot; col=&quot;-1&quot;&gt;&lt;linesCount val=&quot;3&quot;/&gt;&lt;lineCharCount val=&quot;1&quot;/&gt;&lt;lineCharCount val=&quot;1&quot;/&gt;&lt;lineCharCount val=&quot;5&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95B56EF1-AA5F-4313-BD35-0E3420062375}_43.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1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aliciad\AppData\Local\Temp\~CaE75E\data\asimages\{7E5BD7E9-D76D-4A49-883B-F4560AFA7C6B}_13.png&quot;/&gt;&lt;left val=&quot;558&quot;/&gt;&lt;top val=&quot;510&quot;/&gt;&lt;width val=&quot;151&quot;/&gt;&lt;height val=&quot;37&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77005D77-7E05-41FA-BB35-EEBCF72220AA}_1.png_crop.png&quot;/&gt;&lt;left val=&quot;56&quot;/&gt;&lt;top val=&quot;195&quot;/&gt;&lt;width val=&quot;547&quot;/&gt;&lt;height val=&quot;60&quot;/&gt;&lt;hasText val=&quot;1&quot;/&gt;&lt;paraId val=&quot;1&quot;/&gt;&lt;/Image&gt;&lt;Image&gt;&lt;filename val=&quot;C:\Users\aliciad\AppData\Local\Temp\PR\data\asimages\{879F6DE6-B731-4847-BCB1-A00C8FE41FD0}_1.png_crop.png&quot;/&gt;&lt;left val=&quot;56&quot;/&gt;&lt;top val=&quot;288&quot;/&gt;&lt;width val=&quot;584&quot;/&gt;&lt;height val=&quot;54&quot;/&gt;&lt;hasText val=&quot;1&quot;/&gt;&lt;paraId val=&quot;2&quot;/&gt;&lt;/Image&gt;&lt;/TextEffect&gt;"/>
  <p:tag name="PRESENTER_SHAPETEXTINFO" val="&lt;ShapeTextInfo&gt;&lt;TableIndex row=&quot;-1&quot; col=&quot;-1&quot;&gt;&lt;linesCount val=&quot;4&quot;/&gt;&lt;lineCharCount val=&quot;43&quot;/&gt;&lt;lineCharCount val=&quot;12&quot;/&gt;&lt;lineCharCount val=&quot;44&quot;/&gt;&lt;lineCharCount val=&quot;11&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E6F77B05-BEB9-49D5-83F6-BF5FBE9B5698}_43.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602FED8-0F58-4499-9625-D7E783BA666E}_43.png&quot;/&gt;&lt;left val=&quot;0&quot;/&gt;&lt;top val=&quot;480&quot;/&gt;&lt;width val=&quot;241&quot;/&gt;&lt;height val=&quot;26&quot;/&gt;&lt;hasText val=&quot;1&quot;/&gt;&lt;/Image&gt;&lt;/ThreeDShapeInfo&gt;"/>
  <p:tag name="PRESENTER_SHAPETEXTINFO" val="&lt;ShapeTextInfo&gt;&lt;TableIndex row=&quot;-1&quot; col=&quot;-1&quot;&gt;&lt;linesCount val=&quot;1&quot;/&gt;&lt;lineCharCount val=&quot;35&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1462F4E-4950-4BB4-9972-2AF1C98BED75}_44.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1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1955471E-33D1-4A1E-BEE7-D3C9ACB0CDB4}_1.png_crop.png&quot;/&gt;&lt;left val=&quot;51&quot;/&gt;&lt;top val=&quot;194&quot;/&gt;&lt;width val=&quot;363&quot;/&gt;&lt;height val=&quot;22&quot;/&gt;&lt;hasText val=&quot;1&quot;/&gt;&lt;paraId val=&quot;1&quot;/&gt;&lt;/Image&gt;&lt;Image&gt;&lt;filename val=&quot;C:\Users\aliciad\AppData\Local\Temp\PR\data\asimages\{3621BF31-E06F-4AB2-A35E-72F57F5BEAA0}_1.png_crop.png&quot;/&gt;&lt;left val=&quot;49&quot;/&gt;&lt;top val=&quot;235&quot;/&gt;&lt;width val=&quot;615&quot;/&gt;&lt;height val=&quot;22&quot;/&gt;&lt;hasText val=&quot;1&quot;/&gt;&lt;paraId val=&quot;2&quot;/&gt;&lt;/Image&gt;&lt;Image&gt;&lt;filename val=&quot;C:\Users\aliciad\AppData\Local\Temp\PR\data\asimages\{954DF0D7-E168-41A4-95B7-EC548C5AAD21}_1.png_crop.png&quot;/&gt;&lt;left val=&quot;50&quot;/&gt;&lt;top val=&quot;276&quot;/&gt;&lt;width val=&quot;616&quot;/&gt;&lt;height val=&quot;51&quot;/&gt;&lt;hasText val=&quot;1&quot;/&gt;&lt;paraId val=&quot;3&quot;/&gt;&lt;/Image&gt;&lt;Image&gt;&lt;filename val=&quot;C:\Users\aliciad\AppData\Local\Temp\PR\data\asimages\{52872CD2-7A83-47DA-91B5-32FF374CD8A8}_1.png_crop.png&quot;/&gt;&lt;left val=&quot;49&quot;/&gt;&lt;top val=&quot;346&quot;/&gt;&lt;width val=&quot;490&quot;/&gt;&lt;height val=&quot;22&quot;/&gt;&lt;hasText val=&quot;1&quot;/&gt;&lt;paraId val=&quot;4&quot;/&gt;&lt;/Image&gt;&lt;Image&gt;&lt;filename val=&quot;C:\Users\aliciad\AppData\Local\Temp\PR\data\asimages\{680081BA-C8EB-4FB8-A989-A3F02D7FA044}_1.png_crop.png&quot;/&gt;&lt;left val=&quot;50&quot;/&gt;&lt;top val=&quot;387&quot;/&gt;&lt;width val=&quot;588&quot;/&gt;&lt;height val=&quot;22&quot;/&gt;&lt;hasText val=&quot;1&quot;/&gt;&lt;paraId val=&quot;5&quot;/&gt;&lt;/Image&gt;&lt;/TextEffect&gt;"/>
  <p:tag name="PRESENTER_SHAPETEXTINFO" val="&lt;ShapeTextInfo&gt;&lt;TableIndex row=&quot;-1&quot; col=&quot;-1&quot;&gt;&lt;linesCount val=&quot;6&quot;/&gt;&lt;lineCharCount val=&quot;32&quot;/&gt;&lt;lineCharCount val=&quot;53&quot;/&gt;&lt;lineCharCount val=&quot;53&quot;/&gt;&lt;lineCharCount val=&quot;10&quot;/&gt;&lt;lineCharCount val=&quot;45&quot;/&gt;&lt;lineCharCount val=&quot;53&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FC83C5CC-EA07-42AA-95DD-556835989B2C}_44.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32A593AE-0AC5-468D-990A-BD57CD49FA8F}_44.png&quot;/&gt;&lt;left val=&quot;21&quot;/&gt;&lt;top val=&quot;455&quot;/&gt;&lt;width val=&quot;397&quot;/&gt;&lt;height val=&quot;40&quot;/&gt;&lt;hasText val=&quot;1&quot;/&gt;&lt;/Image&gt;&lt;/ThreeDShapeInfo&gt;"/>
  <p:tag name="PRESENTER_SHAPETEXTINFO" val="&lt;ShapeTextInfo&gt;&lt;TableIndex row=&quot;-1&quot; col=&quot;-1&quot;&gt;&lt;linesCount val=&quot;2&quot;/&gt;&lt;lineCharCount val=&quot;66&quot;/&gt;&lt;lineCharCount val=&quot;58&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4C85D857-96B8-45DA-A500-3F34A6C97FD0}_46.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2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DFC659F0-0D33-45ED-ABF4-E01DF8689010}_1.png_crop.png&quot;/&gt;&lt;left val=&quot;56&quot;/&gt;&lt;top val=&quot;183&quot;/&gt;&lt;width val=&quot;487&quot;/&gt;&lt;height val=&quot;26&quot;/&gt;&lt;hasText val=&quot;1&quot;/&gt;&lt;paraId val=&quot;1&quot;/&gt;&lt;/Image&gt;&lt;Image&gt;&lt;filename val=&quot;C:\Users\aliciad\AppData\Local\Temp\PR\data\asimages\{B6BD8B3F-0A80-4E70-990F-59823BF9D33F}_1.png_crop.png&quot;/&gt;&lt;left val=&quot;56&quot;/&gt;&lt;top val=&quot;242&quot;/&gt;&lt;width val=&quot;582&quot;/&gt;&lt;height val=&quot;60&quot;/&gt;&lt;hasText val=&quot;1&quot;/&gt;&lt;paraId val=&quot;2&quot;/&gt;&lt;/Image&gt;&lt;Image&gt;&lt;filename val=&quot;C:\Users\aliciad\AppData\Local\Temp\PR\data\asimages\{315E6B47-5F0A-4E28-B1E0-4E2826BD19C9}_1.png_crop.png&quot;/&gt;&lt;left val=&quot;56&quot;/&gt;&lt;top val=&quot;334&quot;/&gt;&lt;width val=&quot;602&quot;/&gt;&lt;height val=&quot;88&quot;/&gt;&lt;hasText val=&quot;1&quot;/&gt;&lt;paraId val=&quot;3&quot;/&gt;&lt;/Image&gt;&lt;/TextEffect&gt;"/>
  <p:tag name="PRESENTER_SHAPETEXTINFO" val="&lt;ShapeTextInfo&gt;&lt;TableIndex row=&quot;-1&quot; col=&quot;-1&quot;&gt;&lt;linesCount val=&quot;6&quot;/&gt;&lt;lineCharCount val=&quot;37&quot;/&gt;&lt;lineCharCount val=&quot;44&quot;/&gt;&lt;lineCharCount val=&quot;31&quot;/&gt;&lt;lineCharCount val=&quot;47&quot;/&gt;&lt;lineCharCount val=&quot;47&quot;/&gt;&lt;lineCharCount val=&quot;11&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61693A9-E003-4DD3-9B43-12A3D69D5367}_46.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EDD84128-A80D-4643-AA5E-F281FEE39CB7}_46.png&quot;/&gt;&lt;left val=&quot;0&quot;/&gt;&lt;top val=&quot;480&quot;/&gt;&lt;width val=&quot;241&quot;/&gt;&lt;height val=&quot;26&quot;/&gt;&lt;hasText val=&quot;1&quot;/&gt;&lt;/Image&gt;&lt;/ThreeDShapeInfo&gt;"/>
  <p:tag name="PRESENTER_SHAPETEXTINFO" val="&lt;ShapeTextInfo&gt;&lt;TableIndex row=&quot;-1&quot; col=&quot;-1&quot;&gt;&lt;linesCount val=&quot;1&quot;/&gt;&lt;lineCharCount val=&quot;35&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5616A2FC-3617-4648-98F6-26520EF24E56}_49.png&quot;/&gt;&lt;left val=&quot;38&quot;/&gt;&lt;top val=&quot;109&quot;/&gt;&lt;width val=&quot;646&quot;/&gt;&lt;height val=&quot;96&quot;/&gt;&lt;hasText val=&quot;1&quot;/&gt;&lt;/Image&gt;&lt;/ThreeDShapeInfo&gt;"/>
  <p:tag name="PRESENTER_SHAPETEXTINFO" val="&lt;ShapeTextInfo&gt;&lt;TableIndex row=&quot;-1&quot; col=&quot;-1&quot;&gt;&lt;linesCount val=&quot;2&quot;/&gt;&lt;lineCharCount val=&quot;38&quot;/&gt;&lt;lineCharCount val=&quot;12&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24B1857B-2269-4A87-97DA-4967059420DA}_1.png_crop.png&quot;/&gt;&lt;left val=&quot;56&quot;/&gt;&lt;top val=&quot;236&quot;/&gt;&lt;width val=&quot;212&quot;/&gt;&lt;height val=&quot;15&quot;/&gt;&lt;hasText val=&quot;1&quot;/&gt;&lt;paraId val=&quot;1&quot;/&gt;&lt;/Image&gt;&lt;Image&gt;&lt;filename val=&quot;C:\Users\aliciad\AppData\Local\Temp\PR\data\asimages\{FC680EAD-6F3D-4CE1-9598-C3187E8ED473}_1.png_crop.png&quot;/&gt;&lt;left val=&quot;56&quot;/&gt;&lt;top val=&quot;278&quot;/&gt;&lt;width val=&quot;154&quot;/&gt;&lt;height val=&quot;15&quot;/&gt;&lt;hasText val=&quot;1&quot;/&gt;&lt;paraId val=&quot;2&quot;/&gt;&lt;/Image&gt;&lt;Image&gt;&lt;filename val=&quot;C:\Users\aliciad\AppData\Local\Temp\PR\data\asimages\{CCA105FC-0369-49A4-9F35-38A855D9C81B}_1.png_crop.png&quot;/&gt;&lt;left val=&quot;56&quot;/&gt;&lt;top val=&quot;320&quot;/&gt;&lt;width val=&quot;179&quot;/&gt;&lt;height val=&quot;15&quot;/&gt;&lt;hasText val=&quot;1&quot;/&gt;&lt;paraId val=&quot;3&quot;/&gt;&lt;/Image&gt;&lt;Image&gt;&lt;filename val=&quot;C:\Users\aliciad\AppData\Local\Temp\PR\data\asimages\{224B6234-C79D-43BE-967B-9CA98019E2DA}_1.png_crop.png&quot;/&gt;&lt;left val=&quot;56&quot;/&gt;&lt;top val=&quot;362&quot;/&gt;&lt;width val=&quot;152&quot;/&gt;&lt;height val=&quot;15&quot;/&gt;&lt;hasText val=&quot;1&quot;/&gt;&lt;paraId val=&quot;4&quot;/&gt;&lt;/Image&gt;&lt;Image&gt;&lt;filename val=&quot;C:\Users\aliciad\AppData\Local\Temp\PR\data\asimages\{70A4FDDF-2418-435E-B082-D9CF0E2E2FFC}_1.png_crop.png&quot;/&gt;&lt;left val=&quot;56&quot;/&gt;&lt;top val=&quot;404&quot;/&gt;&lt;width val=&quot;132&quot;/&gt;&lt;height val=&quot;18&quot;/&gt;&lt;hasText val=&quot;1&quot;/&gt;&lt;paraId val=&quot;5&quot;/&gt;&lt;/Image&gt;&lt;/TextEffect&gt;"/>
  <p:tag name="PRESENTER_SHAPETEXTINFO" val="&lt;ShapeTextInfo&gt;&lt;TableIndex row=&quot;-1&quot; col=&quot;-1&quot;&gt;&lt;linesCount val=&quot;5&quot;/&gt;&lt;lineCharCount val=&quot;21&quot;/&gt;&lt;lineCharCount val=&quot;14&quot;/&gt;&lt;lineCharCount val=&quot;18&quot;/&gt;&lt;lineCharCount val=&quot;16&quot;/&gt;&lt;lineCharCount val=&quot;11&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D7C1B0D2-0DDC-4851-A0CB-5952254441A7}_1.png_crop.png&quot;/&gt;&lt;left val=&quot;380&quot;/&gt;&lt;top val=&quot;224&quot;/&gt;&lt;width val=&quot;212&quot;/&gt;&lt;height val=&quot;18&quot;/&gt;&lt;hasText val=&quot;1&quot;/&gt;&lt;paraId val=&quot;1&quot;/&gt;&lt;/Image&gt;&lt;Image&gt;&lt;filename val=&quot;C:\Users\aliciad\AppData\Local\Temp\PR\data\asimages\{2351580A-7A6C-48B5-9FDE-4CECFF6AD87F}_1.png_crop.png&quot;/&gt;&lt;left val=&quot;380&quot;/&gt;&lt;top val=&quot;266&quot;/&gt;&lt;width val=&quot;148&quot;/&gt;&lt;height val=&quot;15&quot;/&gt;&lt;hasText val=&quot;1&quot;/&gt;&lt;paraId val=&quot;2&quot;/&gt;&lt;/Image&gt;&lt;Image&gt;&lt;filename val=&quot;C:\Users\aliciad\AppData\Local\Temp\PR\data\asimages\{8BE118FA-8BC6-49DE-BEED-577B7D9C5919}_1.png_crop.png&quot;/&gt;&lt;left val=&quot;380&quot;/&gt;&lt;top val=&quot;308&quot;/&gt;&lt;width val=&quot;212&quot;/&gt;&lt;height val=&quot;18&quot;/&gt;&lt;hasText val=&quot;1&quot;/&gt;&lt;paraId val=&quot;3&quot;/&gt;&lt;/Image&gt;&lt;Image&gt;&lt;filename val=&quot;C:\Users\aliciad\AppData\Local\Temp\PR\data\asimages\{3297944E-755B-4170-8E36-8C15FDB3850B}_1.png_crop.png&quot;/&gt;&lt;left val=&quot;380&quot;/&gt;&lt;top val=&quot;350&quot;/&gt;&lt;width val=&quot;153&quot;/&gt;&lt;height val=&quot;18&quot;/&gt;&lt;hasText val=&quot;1&quot;/&gt;&lt;paraId val=&quot;4&quot;/&gt;&lt;/Image&gt;&lt;Image&gt;&lt;filename val=&quot;C:\Users\aliciad\AppData\Local\Temp\PR\data\asimages\{D1252D09-5635-4FE1-805F-300E43056E74}_1.png_crop.png&quot;/&gt;&lt;left val=&quot;380&quot;/&gt;&lt;top val=&quot;392&quot;/&gt;&lt;width val=&quot;207&quot;/&gt;&lt;height val=&quot;18&quot;/&gt;&lt;hasText val=&quot;1&quot;/&gt;&lt;paraId val=&quot;5&quot;/&gt;&lt;/Image&gt;&lt;/TextEffect&gt;"/>
  <p:tag name="PRESENTER_SHAPETEXTINFO" val="&lt;ShapeTextInfo&gt;&lt;TableIndex row=&quot;-1&quot; col=&quot;-1&quot;&gt;&lt;linesCount val=&quot;5&quot;/&gt;&lt;lineCharCount val=&quot;22&quot;/&gt;&lt;lineCharCount val=&quot;14&quot;/&gt;&lt;lineCharCount val=&quot;19&quot;/&gt;&lt;lineCharCount val=&quot;15&quot;/&gt;&lt;lineCharCount val=&quot;19&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FB863812-6A50-4601-A12C-55A09EA5B0C4}_49.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FB5EC6BF-B48B-45B9-AC05-36F2872A979C}_49.png&quot;/&gt;&lt;left val=&quot;18&quot;/&gt;&lt;top val=&quot;462&quot;/&gt;&lt;width val=&quot;235&quot;/&gt;&lt;height val=&quot;26&quot;/&gt;&lt;hasText val=&quot;1&quot;/&gt;&lt;/Image&gt;&lt;/ThreeDShapeInfo&gt;"/>
  <p:tag name="PRESENTER_SHAPETEXTINFO" val="&lt;ShapeTextInfo&gt;&lt;TableIndex row=&quot;-1&quot; col=&quot;-1&quot;&gt;&lt;linesCount val=&quot;1&quot;/&gt;&lt;lineCharCount val=&quot;13&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SlideThumbPath val=&quot;Slide52.PNG&quot;/&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B1074D1D-0373-49AF-9D51-508BB97A3210}_6.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9348542-4827-49EC-9121-993F1F805575}_7.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26&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74FC539-43A7-4271-B916-D324ACFFD4BB}_52.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39&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422828F3-A0E8-46BD-8838-269BDFDBE2FD}_1.png_crop.png&quot;/&gt;&lt;left val=&quot;57&quot;/&gt;&lt;top val=&quot;182&quot;/&gt;&lt;width val=&quot;521&quot;/&gt;&lt;height val=&quot;22&quot;/&gt;&lt;hasText val=&quot;1&quot;/&gt;&lt;paraId val=&quot;1&quot;/&gt;&lt;/Image&gt;&lt;Image&gt;&lt;filename val=&quot;C:\Users\aliciad\AppData\Local\Temp\PR\data\asimages\{7E48E8BF-C7E4-4A12-877D-090D6B74E7C0}_1.png_crop.png&quot;/&gt;&lt;left val=&quot;57&quot;/&gt;&lt;top val=&quot;233&quot;/&gt;&lt;width val=&quot;172&quot;/&gt;&lt;height val=&quot;17&quot;/&gt;&lt;hasText val=&quot;1&quot;/&gt;&lt;paraId val=&quot;2&quot;/&gt;&lt;/Image&gt;&lt;Image&gt;&lt;filename val=&quot;C:\Users\aliciad\AppData\Local\Temp\PR\data\asimages\{ECB02B6B-BB1A-4A60-B24B-86B85021D837}_1.png_crop.png&quot;/&gt;&lt;left val=&quot;92&quot;/&gt;&lt;top val=&quot;266&quot;/&gt;&lt;width val=&quot;517&quot;/&gt;&lt;height val=&quot;18&quot;/&gt;&lt;hasText val=&quot;1&quot;/&gt;&lt;paraId val=&quot;3&quot;/&gt;&lt;/Image&gt;&lt;Image&gt;&lt;filename val=&quot;C:\Users\aliciad\AppData\Local\Temp\PR\data\asimages\{F38427EB-E494-4CB4-A377-38B47DAB2866}_1.png_crop.png&quot;/&gt;&lt;left val=&quot;92&quot;/&gt;&lt;top val=&quot;294&quot;/&gt;&lt;width val=&quot;565&quot;/&gt;&lt;height val=&quot;18&quot;/&gt;&lt;hasText val=&quot;1&quot;/&gt;&lt;paraId val=&quot;4&quot;/&gt;&lt;/Image&gt;&lt;Image&gt;&lt;filename val=&quot;C:\Users\aliciad\AppData\Local\Temp\PR\data\asimages\{E3A4D29E-52BB-4250-8C4D-C6C4EA9F5FCA}_1.png_crop.png&quot;/&gt;&lt;left val=&quot;92&quot;/&gt;&lt;top val=&quot;323&quot;/&gt;&lt;width val=&quot;483&quot;/&gt;&lt;height val=&quot;18&quot;/&gt;&lt;hasText val=&quot;1&quot;/&gt;&lt;paraId val=&quot;5&quot;/&gt;&lt;/Image&gt;&lt;Image&gt;&lt;filename val=&quot;C:\Users\aliciad\AppData\Local\Temp\PR\data\asimages\{0E01A078-8958-4D13-B450-0FC06B6F5766}_1.png_crop.png&quot;/&gt;&lt;left val=&quot;92&quot;/&gt;&lt;top val=&quot;352&quot;/&gt;&lt;width val=&quot;385&quot;/&gt;&lt;height val=&quot;18&quot;/&gt;&lt;hasText val=&quot;1&quot;/&gt;&lt;paraId val=&quot;6&quot;/&gt;&lt;/Image&gt;&lt;Image&gt;&lt;filename val=&quot;C:\Users\aliciad\AppData\Local\Temp\PR\data\asimages\{501B1135-7C59-4F49-9F6E-0D8071E64AB1}_1.png_crop.png&quot;/&gt;&lt;left val=&quot;92&quot;/&gt;&lt;top val=&quot;381&quot;/&gt;&lt;width val=&quot;539&quot;/&gt;&lt;height val=&quot;39&quot;/&gt;&lt;hasText val=&quot;1&quot;/&gt;&lt;paraId val=&quot;7&quot;/&gt;&lt;/Image&gt;&lt;/TextEffect&gt;"/>
  <p:tag name="PRESENTER_SHAPETEXTINFO" val="&lt;ShapeTextInfo&gt;&lt;TableIndex row=&quot;-1&quot; col=&quot;-1&quot;&gt;&lt;linesCount val=&quot;8&quot;/&gt;&lt;lineCharCount val=&quot;46&quot;/&gt;&lt;lineCharCount val=&quot;16&quot;/&gt;&lt;lineCharCount val=&quot;55&quot;/&gt;&lt;lineCharCount val=&quot;62&quot;/&gt;&lt;lineCharCount val=&quot;52&quot;/&gt;&lt;lineCharCount val=&quot;40&quot;/&gt;&lt;lineCharCount val=&quot;56&quot;/&gt;&lt;lineCharCount val=&quot;19&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6157508C-AE33-4242-A9FA-A736A94A2F63}_52.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0FC80E2D-759C-437B-98D2-376AB3E864B3}_52.png&quot;/&gt;&lt;left val=&quot;18&quot;/&gt;&lt;top val=&quot;462&quot;/&gt;&lt;width val=&quot;235&quot;/&gt;&lt;height val=&quot;26&quot;/&gt;&lt;hasText val=&quot;1&quot;/&gt;&lt;/Image&gt;&lt;/ThreeDShapeInfo&gt;"/>
  <p:tag name="PRESENTER_SHAPETEXTINFO" val="&lt;ShapeTextInfo&gt;&lt;TableIndex row=&quot;-1&quot; col=&quot;-1&quot;&gt;&lt;linesCount val=&quot;1&quot;/&gt;&lt;lineCharCount val=&quot;13&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SlideThumbPath val=&quot;Slide53.PNG&quot;/&gt;"/>
</p:tagLst>
</file>

<file path=ppt/tags/tag2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07998909-8041-4435-A7CA-006506D4F4AF}_53.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36&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13A814A5-55D6-40A8-8DD0-F5C999527BFA}_1.png_crop.png&quot;/&gt;&lt;left val=&quot;57&quot;/&gt;&lt;top val=&quot;182&quot;/&gt;&lt;width val=&quot;550&quot;/&gt;&lt;height val=&quot;51&quot;/&gt;&lt;hasText val=&quot;1&quot;/&gt;&lt;paraId val=&quot;1&quot;/&gt;&lt;/Image&gt;&lt;Image&gt;&lt;filename val=&quot;C:\Users\aliciad\AppData\Local\Temp\PR\data\asimages\{D702D340-C86C-45B1-A658-3EFE9552A67D}_1.png_crop.png&quot;/&gt;&lt;left val=&quot;57&quot;/&gt;&lt;top val=&quot;262&quot;/&gt;&lt;width val=&quot;172&quot;/&gt;&lt;height val=&quot;17&quot;/&gt;&lt;hasText val=&quot;1&quot;/&gt;&lt;paraId val=&quot;2&quot;/&gt;&lt;/Image&gt;&lt;Image&gt;&lt;filename val=&quot;C:\Users\aliciad\AppData\Local\Temp\PR\data\asimages\{53CCE36E-3BFF-4175-9C4C-B85D13B5F289}_1.png_crop.png&quot;/&gt;&lt;left val=&quot;92&quot;/&gt;&lt;top val=&quot;294&quot;/&gt;&lt;width val=&quot;302&quot;/&gt;&lt;height val=&quot;18&quot;/&gt;&lt;hasText val=&quot;1&quot;/&gt;&lt;paraId val=&quot;3&quot;/&gt;&lt;/Image&gt;&lt;Image&gt;&lt;filename val=&quot;C:\Users\aliciad\AppData\Local\Temp\PR\data\asimages\{9D6BBC77-95AD-4FB7-80CD-02A68E5BC68F}_1.png_crop.png&quot;/&gt;&lt;left val=&quot;92&quot;/&gt;&lt;top val=&quot;323&quot;/&gt;&lt;width val=&quot;563&quot;/&gt;&lt;height val=&quot;42&quot;/&gt;&lt;hasText val=&quot;1&quot;/&gt;&lt;paraId val=&quot;4&quot;/&gt;&lt;/Image&gt;&lt;Image&gt;&lt;filename val=&quot;C:\Users\aliciad\AppData\Local\Temp\PR\data\asimages\{9072C124-2E52-43E6-9C4B-E2BE6189092A}_1.png_crop.png&quot;/&gt;&lt;left val=&quot;92&quot;/&gt;&lt;top val=&quot;376&quot;/&gt;&lt;width val=&quot;490&quot;/&gt;&lt;height val=&quot;18&quot;/&gt;&lt;hasText val=&quot;1&quot;/&gt;&lt;paraId val=&quot;5&quot;/&gt;&lt;/Image&gt;&lt;Image&gt;&lt;filename val=&quot;C:\Users\aliciad\AppData\Local\Temp\PR\data\asimages\{9BA7A283-B4CF-4870-82C4-33511FC710D6}_1.png_crop.png&quot;/&gt;&lt;left val=&quot;92&quot;/&gt;&lt;top val=&quot;405&quot;/&gt;&lt;width val=&quot;512&quot;/&gt;&lt;height val=&quot;18&quot;/&gt;&lt;hasText val=&quot;1&quot;/&gt;&lt;paraId val=&quot;6&quot;/&gt;&lt;/Image&gt;&lt;/TextEffect&gt;"/>
  <p:tag name="PRESENTER_SHAPETEXTINFO" val="&lt;ShapeTextInfo&gt;&lt;TableIndex row=&quot;-1&quot; col=&quot;-1&quot;&gt;&lt;linesCount val=&quot;8&quot;/&gt;&lt;lineCharCount val=&quot;49&quot;/&gt;&lt;lineCharCount val=&quot;51&quot;/&gt;&lt;lineCharCount val=&quot;15&quot;/&gt;&lt;lineCharCount val=&quot;31&quot;/&gt;&lt;lineCharCount val=&quot;58&quot;/&gt;&lt;lineCharCount val=&quot;26&quot;/&gt;&lt;lineCharCount val=&quot;54&quot;/&gt;&lt;lineCharCount val=&quot;52&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E69D1A8-3A3A-49C0-A81B-1CD7AF960D55}_53.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3BA50BC-A3E4-4A70-BE8A-96A48E8500F8}_53.png&quot;/&gt;&lt;left val=&quot;18&quot;/&gt;&lt;top val=&quot;462&quot;/&gt;&lt;width val=&quot;235&quot;/&gt;&lt;height val=&quot;26&quot;/&gt;&lt;hasText val=&quot;1&quot;/&gt;&lt;/Image&gt;&lt;/ThreeDShapeInfo&gt;"/>
  <p:tag name="PRESENTER_SHAPETEXTINFO" val="&lt;ShapeTextInfo&gt;&lt;TableIndex row=&quot;-1&quot; col=&quot;-1&quot;&gt;&lt;linesCount val=&quot;1&quot;/&gt;&lt;lineCharCount val=&quot;13&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Lst>
</file>

<file path=ppt/tags/tag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E9C8B2B4-EB45-40AE-8F6F-89CCE7A842B8}_7.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D75CA15F-3043-48D7-AFD7-9CB12A583DE6}_54.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32&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CE802343-4A1C-498C-B6E3-8590B25E80B3}_1.png_crop.png&quot;/&gt;&lt;left val=&quot;57&quot;/&gt;&lt;top val=&quot;182&quot;/&gt;&lt;width val=&quot;608&quot;/&gt;&lt;height val=&quot;80&quot;/&gt;&lt;hasText val=&quot;1&quot;/&gt;&lt;paraId val=&quot;1&quot;/&gt;&lt;/Image&gt;&lt;Image&gt;&lt;filename val=&quot;C:\Users\aliciad\AppData\Local\Temp\PR\data\asimages\{A576713C-E1CD-400E-8215-73B9BA5343A6}_1.png_crop.png&quot;/&gt;&lt;left val=&quot;57&quot;/&gt;&lt;top val=&quot;291&quot;/&gt;&lt;width val=&quot;163&quot;/&gt;&lt;height val=&quot;17&quot;/&gt;&lt;hasText val=&quot;1&quot;/&gt;&lt;paraId val=&quot;2&quot;/&gt;&lt;/Image&gt;&lt;Image&gt;&lt;filename val=&quot;C:\Users\aliciad\AppData\Local\Temp\PR\data\asimages\{5E6EFF5B-80C6-4F14-A664-685F479E1D25}_1.png_crop.png&quot;/&gt;&lt;left val=&quot;92&quot;/&gt;&lt;top val=&quot;323&quot;/&gt;&lt;width val=&quot;544&quot;/&gt;&lt;height val=&quot;42&quot;/&gt;&lt;hasText val=&quot;1&quot;/&gt;&lt;paraId val=&quot;3&quot;/&gt;&lt;/Image&gt;&lt;Image&gt;&lt;filename val=&quot;C:\Users\aliciad\AppData\Local\Temp\PR\data\asimages\{16C7B82A-673E-4F70-8532-52AE0151D542}_1.png_crop.png&quot;/&gt;&lt;left val=&quot;92&quot;/&gt;&lt;top val=&quot;376&quot;/&gt;&lt;width val=&quot;552&quot;/&gt;&lt;height val=&quot;18&quot;/&gt;&lt;hasText val=&quot;1&quot;/&gt;&lt;paraId val=&quot;4&quot;/&gt;&lt;/Image&gt;&lt;/TextEffect&gt;"/>
  <p:tag name="PRESENTER_SHAPETEXTINFO" val="&lt;ShapeTextInfo&gt;&lt;TableIndex row=&quot;-1&quot; col=&quot;-1&quot;&gt;&lt;linesCount val=&quot;7&quot;/&gt;&lt;lineCharCount val=&quot;44&quot;/&gt;&lt;lineCharCount val=&quot;57&quot;/&gt;&lt;lineCharCount val=&quot;34&quot;/&gt;&lt;lineCharCount val=&quot;14&quot;/&gt;&lt;lineCharCount val=&quot;56&quot;/&gt;&lt;lineCharCount val=&quot;29&quot;/&gt;&lt;lineCharCount val=&quot;59&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205D524-4D7D-4734-84B2-13B7C08B0F27}_54.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D617277A-465B-41D8-94A9-848F1887DD1A}_54.png&quot;/&gt;&lt;left val=&quot;18&quot;/&gt;&lt;top val=&quot;462&quot;/&gt;&lt;width val=&quot;235&quot;/&gt;&lt;height val=&quot;26&quot;/&gt;&lt;hasText val=&quot;1&quot;/&gt;&lt;/Image&gt;&lt;/ThreeDShapeInfo&gt;"/>
  <p:tag name="PRESENTER_SHAPETEXTINFO" val="&lt;ShapeTextInfo&gt;&lt;TableIndex row=&quot;-1&quot; col=&quot;-1&quot;&gt;&lt;linesCount val=&quot;1&quot;/&gt;&lt;lineCharCount val=&quot;13&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56.PNG&quot;/&gt;"/>
</p:tagLst>
</file>

<file path=ppt/tags/tag2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F2F97B42-765A-4F05-8B2E-73CF8276059B}_56.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15&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2ABDC310-C61E-443D-A939-A82A0109ABCA}_1.png_crop.png&quot;/&gt;&lt;left val=&quot;116&quot;/&gt;&lt;top val=&quot;171&quot;/&gt;&lt;width val=&quot;99&quot;/&gt;&lt;height val=&quot;18&quot;/&gt;&lt;hasText val=&quot;1&quot;/&gt;&lt;paraId val=&quot;1&quot;/&gt;&lt;/Image&gt;&lt;Image&gt;&lt;filename val=&quot;C:\Users\aliciad\AppData\Local\Temp\PR\data\asimages\{28FBB2FB-F953-4C5E-B1A2-4F5B37622EEE}_1.png_crop.png&quot;/&gt;&lt;left val=&quot;116&quot;/&gt;&lt;top val=&quot;204&quot;/&gt;&lt;width val=&quot;158&quot;/&gt;&lt;height val=&quot;18&quot;/&gt;&lt;hasText val=&quot;1&quot;/&gt;&lt;paraId val=&quot;2&quot;/&gt;&lt;/Image&gt;&lt;Image&gt;&lt;filename val=&quot;C:\Users\aliciad\AppData\Local\Temp\PR\data\asimages\{63726D48-7E52-4909-B5F6-A2F544F67DE0}_1.png_crop.png&quot;/&gt;&lt;left val=&quot;116&quot;/&gt;&lt;top val=&quot;234&quot;/&gt;&lt;width val=&quot;176&quot;/&gt;&lt;height val=&quot;18&quot;/&gt;&lt;hasText val=&quot;1&quot;/&gt;&lt;paraId val=&quot;3&quot;/&gt;&lt;/Image&gt;&lt;/TextEffect&gt;"/>
  <p:tag name="PRESENTER_SHAPETEXTINFO" val="&lt;ShapeTextInfo&gt;&lt;TableIndex row=&quot;-1&quot; col=&quot;-1&quot;&gt;&lt;linesCount val=&quot;3&quot;/&gt;&lt;lineCharCount val=&quot;11&quot;/&gt;&lt;lineCharCount val=&quot;17&quot;/&gt;&lt;lineCharCount val=&quot;17&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3DE91E60-F7E7-432A-B4CD-72550C3D1816}_1.png_crop.png&quot;/&gt;&lt;left val=&quot;116&quot;/&gt;&lt;top val=&quot;302&quot;/&gt;&lt;width val=&quot;270&quot;/&gt;&lt;height val=&quot;23&quot;/&gt;&lt;hasText val=&quot;1&quot;/&gt;&lt;paraId val=&quot;1&quot;/&gt;&lt;/Image&gt;&lt;Image&gt;&lt;filename val=&quot;C:\Users\aliciad\AppData\Local\Temp\PR\data\asimages\{FF5EA80A-9127-4D16-85A1-9AD46822C063}_1.png_crop.png&quot;/&gt;&lt;left val=&quot;152&quot;/&gt;&lt;top val=&quot;336&quot;/&gt;&lt;width val=&quot;154&quot;/&gt;&lt;height val=&quot;15&quot;/&gt;&lt;hasText val=&quot;1&quot;/&gt;&lt;paraId val=&quot;2&quot;/&gt;&lt;/Image&gt;&lt;Image&gt;&lt;filename val=&quot;C:\Users\aliciad\AppData\Local\Temp\PR\data\asimages\{95139609-6E67-4E44-840C-338609A57E32}_1.png_crop.png&quot;/&gt;&lt;left val=&quot;152&quot;/&gt;&lt;top val=&quot;367&quot;/&gt;&lt;width val=&quot;151&quot;/&gt;&lt;height val=&quot;19&quot;/&gt;&lt;hasText val=&quot;1&quot;/&gt;&lt;paraId val=&quot;3&quot;/&gt;&lt;/Image&gt;&lt;Image&gt;&lt;filename val=&quot;C:\Users\aliciad\AppData\Local\Temp\PR\data\asimages\{074D6AB9-32AE-4384-B761-FAD8FDFD6CD4}_1.png_crop.png&quot;/&gt;&lt;left val=&quot;152&quot;/&gt;&lt;top val=&quot;397&quot;/&gt;&lt;width val=&quot;135&quot;/&gt;&lt;height val=&quot;19&quot;/&gt;&lt;hasText val=&quot;1&quot;/&gt;&lt;paraId val=&quot;4&quot;/&gt;&lt;/Image&gt;&lt;Image&gt;&lt;filename val=&quot;C:\Users\aliciad\AppData\Local\Temp\PR\data\asimages\{51B2ABD7-1DA1-4064-BBE3-EA850BCE1C72}_1.png_crop.png&quot;/&gt;&lt;left val=&quot;152&quot;/&gt;&lt;top val=&quot;427&quot;/&gt;&lt;width val=&quot;210&quot;/&gt;&lt;height val=&quot;19&quot;/&gt;&lt;hasText val=&quot;1&quot;/&gt;&lt;paraId val=&quot;5&quot;/&gt;&lt;/Image&gt;&lt;/TextEffect&gt;"/>
  <p:tag name="PRESENTER_SHAPETEXTINFO" val="&lt;ShapeTextInfo&gt;&lt;TableIndex row=&quot;-1&quot; col=&quot;-1&quot;&gt;&lt;linesCount val=&quot;5&quot;/&gt;&lt;lineCharCount val=&quot;25&quot;/&gt;&lt;lineCharCount val=&quot;15&quot;/&gt;&lt;lineCharCount val=&quot;16&quot;/&gt;&lt;lineCharCount val=&quot;14&quot;/&gt;&lt;lineCharCount val=&quot;21&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521FFECF-989D-42A0-9824-0B73B2E31050}_56.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953A9CB5-31ED-4A23-905C-D3277F104DD5}_56.png&quot;/&gt;&lt;left val=&quot;24&quot;/&gt;&lt;top val=&quot;468&quot;/&gt;&lt;width val=&quot;349&quot;/&gt;&lt;height val=&quot;26&quot;/&gt;&lt;hasText val=&quot;1&quot;/&gt;&lt;/Image&gt;&lt;/ThreeDShapeInfo&gt;"/>
  <p:tag name="PRESENTER_SHAPETEXTINFO" val="&lt;ShapeTextInfo&gt;&lt;TableIndex row=&quot;-1&quot; col=&quot;-1&quot;&gt;&lt;linesCount val=&quot;1&quot;/&gt;&lt;lineCharCount val=&quot;4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8828C60E-2404-405C-A827-FBB5739159AD}_7.png&quot;/&gt;&lt;left val=&quot;17&quot;/&gt;&lt;top val=&quot;163&quot;/&gt;&lt;width val=&quot;553&quot;/&gt;&lt;height val=&quot;70&quot;/&gt;&lt;hasText val=&quot;1&quot;/&gt;&lt;/Image&gt;&lt;/ThreeDShapeInfo&gt;"/>
  <p:tag name="PRESENTER_SHAPETEXTINFO" val="&lt;ShapeTextInfo&gt;&lt;TableIndex row=&quot;-1&quot; col=&quot;-1&quot;&gt;&lt;linesCount val=&quot;1&quot;/&gt;&lt;lineCharCount val=&quot;33&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26CD20F-FAB2-440F-9B8C-3CDBD9B5E0CE}_50.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31&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E3586F1F-7AF8-439B-8FA0-2871DE9CD15B}_50.png&quot;/&gt;&lt;left val=&quot;35&quot;/&gt;&lt;top val=&quot;166&quot;/&gt;&lt;width val=&quot;649&quot;/&gt;&lt;height val=&quot;326&quot;/&gt;&lt;hasText val=&quot;1&quot;/&gt;&lt;/Image&gt;&lt;/ThreeDShapeInfo&gt;"/>
  <p:tag name="PRESENTER_SHAPETEXTINFO" val="&lt;ShapeTextInfo&gt;&lt;TableIndex row=&quot;-1&quot; col=&quot;-1&quot;&gt;&lt;linesCount val=&quot;6&quot;/&gt;&lt;lineCharCount val=&quot;32&quot;/&gt;&lt;lineCharCount val=&quot;39&quot;/&gt;&lt;lineCharCount val=&quot;37&quot;/&gt;&lt;lineCharCount val=&quot;41&quot;/&gt;&lt;lineCharCount val=&quot;39&quot;/&gt;&lt;lineCharCount val=&quot;57&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E04511CF-EA81-4187-91F1-855F6C8E928B}_50.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Lst>
</file>

<file path=ppt/tags/tag2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346290EF-D835-4D23-99D4-BAFC20D369B6}_51.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2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883B03D8-4343-4E17-84AB-A8AA9ACEAE89}_51.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HTML_SHAPEINFO" val="&lt;SlideThumbPath val=&quot;Slide80.PNG&quot;/&gt;"/>
</p:tagLst>
</file>

<file path=ppt/tags/tag2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7017CF0-7ED9-4234-880C-9E1161319195}_80.png&quot;/&gt;&lt;left val=&quot;42&quot;/&gt;&lt;top val=&quot;103&quot;/&gt;&lt;width val=&quot;646&quot;/&gt;&lt;height val=&quot;65&quot;/&gt;&lt;hasText val=&quot;1&quot;/&gt;&lt;/Image&gt;&lt;/ThreeDShapeInfo&gt;"/>
  <p:tag name="PRESENTER_SHAPETEXTINFO" val="&lt;ShapeTextInfo&gt;&lt;TableIndex row=&quot;-1&quot; col=&quot;-1&quot;&gt;&lt;linesCount val=&quot;1&quot;/&gt;&lt;lineCharCount val=&quot;9&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5F711DF9-3B6F-49FF-A98D-86F9FD69C646}_1.png_crop.png&quot;/&gt;&lt;left val=&quot;56&quot;/&gt;&lt;top val=&quot;225&quot;/&gt;&lt;width val=&quot;537&quot;/&gt;&lt;height val=&quot;26&quot;/&gt;&lt;hasText val=&quot;1&quot;/&gt;&lt;paraId val=&quot;1&quot;/&gt;&lt;/Image&gt;&lt;Image&gt;&lt;filename val=&quot;C:\Users\aliciad\AppData\Local\Temp\PR\data\asimages\{CC00CE91-2DFF-4DBF-A7D5-DA8047DEB2D3}_1.png_crop.png&quot;/&gt;&lt;left val=&quot;56&quot;/&gt;&lt;top val=&quot;284&quot;/&gt;&lt;width val=&quot;539&quot;/&gt;&lt;height val=&quot;26&quot;/&gt;&lt;hasText val=&quot;1&quot;/&gt;&lt;paraId val=&quot;2&quot;/&gt;&lt;/Image&gt;&lt;Image&gt;&lt;filename val=&quot;C:\Users\aliciad\AppData\Local\Temp\PR\data\asimages\{F8E67AF5-40C8-46F2-9F15-28D9A7FE7108}_1.png_crop.png&quot;/&gt;&lt;left val=&quot;56&quot;/&gt;&lt;top val=&quot;343&quot;/&gt;&lt;width val=&quot;547&quot;/&gt;&lt;height val=&quot;60&quot;/&gt;&lt;hasText val=&quot;1&quot;/&gt;&lt;paraId val=&quot;3&quot;/&gt;&lt;/Image&gt;&lt;/TextEffect&gt;"/>
  <p:tag name="PRESENTER_SHAPETEXTINFO" val="&lt;ShapeTextInfo&gt;&lt;TableIndex row=&quot;-1&quot; col=&quot;-1&quot;&gt;&lt;linesCount val=&quot;4&quot;/&gt;&lt;lineCharCount val=&quot;39&quot;/&gt;&lt;lineCharCount val=&quot;41&quot;/&gt;&lt;lineCharCount val=&quot;43&quot;/&gt;&lt;lineCharCount val=&quot;39&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978F32D-3E4A-4ADC-BC94-965A57057141}_80.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3CD1F339-BED1-44D0-9099-F20C8D056EC4}_14.png&quot;/&gt;&lt;left val=&quot;38&quot;/&gt;&lt;top val=&quot;109&quot;/&gt;&lt;width val=&quot;430&quot;/&gt;&lt;height val=&quot;96&quot;/&gt;&lt;hasText val=&quot;1&quot;/&gt;&lt;/Image&gt;&lt;/ThreeDShapeInfo&gt;"/>
  <p:tag name="PRESENTER_SHAPETEXTINFO" val="&lt;ShapeTextInfo&gt;&lt;TableIndex row=&quot;-1&quot; col=&quot;-1&quot;&gt;&lt;linesCount val=&quot;2&quot;/&gt;&lt;lineCharCount val=&quot;21&quot;/&gt;&lt;lineCharCount val=&quot;2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9C511F84-2F62-4343-932B-13D82BC0EE20}_14.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B6D125B-055E-4726-ADD2-37DE8A749933}_14.png&quot;/&gt;&lt;left val=&quot;216&quot;/&gt;&lt;top val=&quot;363&quot;/&gt;&lt;width val=&quot;139&quot;/&gt;&lt;height val=&quot;130&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CB77760-1A42-48FE-91F1-6E45002E3FE7}_14.png&quot;/&gt;&lt;left val=&quot;60&quot;/&gt;&lt;top val=&quot;363&quot;/&gt;&lt;width val=&quot;139&quot;/&gt;&lt;height val=&quot;130&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34332817-2917-416B-8A1D-98B92F2559B3}_1.png_crop.png&quot;/&gt;&lt;left val=&quot;56&quot;/&gt;&lt;top val=&quot;182&quot;/&gt;&lt;width val=&quot;605&quot;/&gt;&lt;height val=&quot;39&quot;/&gt;&lt;hasText val=&quot;1&quot;/&gt;&lt;paraId val=&quot;1&quot;/&gt;&lt;/Image&gt;&lt;Image&gt;&lt;filename val=&quot;C:\Users\aliciad\AppData\Local\Temp\PR\data\asimages\{C7E3BF8B-2421-4763-97E1-56B3A22323B8}_1.png_crop.png&quot;/&gt;&lt;left val=&quot;55&quot;/&gt;&lt;top val=&quot;236&quot;/&gt;&lt;width val=&quot;568&quot;/&gt;&lt;height val=&quot;42&quot;/&gt;&lt;hasText val=&quot;1&quot;/&gt;&lt;paraId val=&quot;2&quot;/&gt;&lt;/Image&gt;&lt;Image&gt;&lt;filename val=&quot;C:\Users\aliciad\AppData\Local\Temp\PR\data\asimages\{A7E56835-153C-4862-B6D8-034D6394E49A}_1.png_crop.png&quot;/&gt;&lt;left val=&quot;55&quot;/&gt;&lt;top val=&quot;290&quot;/&gt;&lt;width val=&quot;616&quot;/&gt;&lt;height val=&quot;39&quot;/&gt;&lt;hasText val=&quot;1&quot;/&gt;&lt;paraId val=&quot;3&quot;/&gt;&lt;/Image&gt;&lt;Image&gt;&lt;filename val=&quot;C:\Users\aliciad\AppData\Local\Temp\PR\data\asimages\{CC783DDD-39AD-492F-A917-CC69A22292F1}_1.png_crop.png&quot;/&gt;&lt;left val=&quot;55&quot;/&gt;&lt;top val=&quot;344&quot;/&gt;&lt;width val=&quot;614&quot;/&gt;&lt;height val=&quot;39&quot;/&gt;&lt;hasText val=&quot;1&quot;/&gt;&lt;paraId val=&quot;4&quot;/&gt;&lt;/Image&gt;&lt;Image&gt;&lt;filename val=&quot;C:\Users\aliciad\AppData\Local\Temp\PR\data\asimages\{3C33D71D-865B-4144-B125-E7B604AEF67C}_1.png_crop.png&quot;/&gt;&lt;left val=&quot;56&quot;/&gt;&lt;top val=&quot;399&quot;/&gt;&lt;width val=&quot;567&quot;/&gt;&lt;height val=&quot;18&quot;/&gt;&lt;hasText val=&quot;1&quot;/&gt;&lt;paraId val=&quot;5&quot;/&gt;&lt;/Image&gt;&lt;/TextEffect&gt;"/>
  <p:tag name="PRESENTER_SHAPETEXTINFO" val="&lt;ShapeTextInfo&gt;&lt;TableIndex row=&quot;-1&quot; col=&quot;-1&quot;&gt;&lt;linesCount val=&quot;9&quot;/&gt;&lt;lineCharCount val=&quot;62&quot;/&gt;&lt;lineCharCount val=&quot;47&quot;/&gt;&lt;lineCharCount val=&quot;57&quot;/&gt;&lt;lineCharCount val=&quot;25&quot;/&gt;&lt;lineCharCount val=&quot;64&quot;/&gt;&lt;lineCharCount val=&quot;44&quot;/&gt;&lt;lineCharCount val=&quot;64&quot;/&gt;&lt;lineCharCount val=&quot;39&quot;/&gt;&lt;lineCharCount val=&quot;6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ags/tag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65CF6FA-2933-4F7E-A354-CB7D5EE1EB7B}_8.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18&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BB8F0F42-94FE-4FCC-BE76-CD5B8F38B921}_8.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0C83E80C-AA24-4E7E-941C-F70517162683}_8.png&quot;/&gt;&lt;left val=&quot;16&quot;/&gt;&lt;top val=&quot;188&quot;/&gt;&lt;width val=&quot;243&quot;/&gt;&lt;height val=&quot;51&quot;/&gt;&lt;hasText val=&quot;1&quot;/&gt;&lt;/Image&gt;&lt;/ThreeDShapeInfo&gt;"/>
  <p:tag name="PRESENTER_SHAPETEXTINFO" val="&lt;ShapeTextInfo&gt;&lt;TableIndex row=&quot;-1&quot; col=&quot;-1&quot;&gt;&lt;linesCount val=&quot;1&quot;/&gt;&lt;lineCharCount val=&quot;18&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3E4B9A66-8A12-4581-8B6C-479482BE8FB8}_8.png&quot;/&gt;&lt;left val=&quot;414&quot;/&gt;&lt;top val=&quot;188&quot;/&gt;&lt;width val=&quot;277&quot;/&gt;&lt;height val=&quot;51&quot;/&gt;&lt;hasText val=&quot;1&quot;/&gt;&lt;/Image&gt;&lt;/ThreeDShapeInfo&gt;"/>
  <p:tag name="PRESENTER_SHAPETEXTINFO" val="&lt;ShapeTextInfo&gt;&lt;TableIndex row=&quot;-1&quot; col=&quot;-1&quot;&gt;&lt;linesCount val=&quot;1&quot;/&gt;&lt;lineCharCount val=&quot;19&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A344A0C-78EC-4545-A458-6BA3D46A6204}_8.png&quot;/&gt;&lt;left val=&quot;333&quot;/&gt;&lt;top val=&quot;223&quot;/&gt;&lt;width val=&quot;249&quot;/&gt;&lt;height val=&quot;16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8915157A-A045-481C-A90F-3416C6164964}_8.png&quot;/&gt;&lt;left val=&quot;164&quot;/&gt;&lt;top val=&quot;225&quot;/&gt;&lt;width val=&quot;154&quot;/&gt;&lt;height val=&quot;163&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F09E8EDE-9373-47CE-80BA-F0FAF4737ECD}_8.png&quot;/&gt;&lt;left val=&quot;102&quot;/&gt;&lt;top val=&quot;222&quot;/&gt;&lt;width val=&quot;127&quot;/&gt;&lt;height val=&quot;25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52ADE1B7-5B02-4C5C-B48F-6B8E20BFA9DA}_6.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CCB40BF-628F-4660-8A84-1F2DB19E037C}_8.png&quot;/&gt;&lt;left val=&quot;396&quot;/&gt;&lt;top val=&quot;221&quot;/&gt;&lt;width val=&quot;136&quot;/&gt;&lt;height val=&quot;25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22B3328-5F94-406A-9C95-A4815673811D}_15.png&quot;/&gt;&lt;left val=&quot;38&quot;/&gt;&lt;top val=&quot;109&quot;/&gt;&lt;width val=&quot;430&quot;/&gt;&lt;height val=&quot;65&quot;/&gt;&lt;hasText val=&quot;1&quot;/&gt;&lt;/Image&gt;&lt;/ThreeDShapeInfo&gt;"/>
  <p:tag name="PRESENTER_SHAPETEXTINFO" val="&lt;ShapeTextInfo&gt;&lt;TableIndex row=&quot;-1&quot; col=&quot;-1&quot;&gt;&lt;linesCount val=&quot;1&quot;/&gt;&lt;lineCharCount val=&quot;2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71EFB1AF-48A3-49E0-9F60-6C02F9AE4B1C}_1.png_crop.png&quot;/&gt;&lt;left val=&quot;58&quot;/&gt;&lt;top val=&quot;186&quot;/&gt;&lt;width val=&quot;355&quot;/&gt;&lt;height val=&quot;42&quot;/&gt;&lt;hasText val=&quot;1&quot;/&gt;&lt;paraId val=&quot;1&quot;/&gt;&lt;/Image&gt;&lt;Image&gt;&lt;filename val=&quot;C:\Users\aliciad\AppData\Local\Temp\PR\data\asimages\{48255B48-555A-44D1-BF21-213BF431EFB7}_1.png_crop.png&quot;/&gt;&lt;left val=&quot;58&quot;/&gt;&lt;top val=&quot;258&quot;/&gt;&lt;width val=&quot;371&quot;/&gt;&lt;height val=&quot;100&quot;/&gt;&lt;hasText val=&quot;1&quot;/&gt;&lt;paraId val=&quot;2&quot;/&gt;&lt;/Image&gt;&lt;Image&gt;&lt;filename val=&quot;C:\Users\aliciad\AppData\Local\Temp\PR\data\asimages\{B7B52B24-7B77-4055-84CC-0764CBDD89B8}_1.png_crop.png&quot;/&gt;&lt;left val=&quot;58&quot;/&gt;&lt;top val=&quot;384&quot;/&gt;&lt;width val=&quot;176&quot;/&gt;&lt;height val=&quot;16&quot;/&gt;&lt;hasText val=&quot;1&quot;/&gt;&lt;paraId val=&quot;3&quot;/&gt;&lt;/Image&gt;&lt;Image&gt;&lt;filename val=&quot;C:\Users\aliciad\AppData\Local\Temp\PR\data\asimages\{E61A8470-4E06-4B75-989A-4CBFF7A7FC0F}_1.png_crop.png&quot;/&gt;&lt;left val=&quot;58&quot;/&gt;&lt;top val=&quot;430&quot;/&gt;&lt;width val=&quot;139&quot;/&gt;&lt;height val=&quot;20&quot;/&gt;&lt;hasText val=&quot;1&quot;/&gt;&lt;paraId val=&quot;4&quot;/&gt;&lt;/Image&gt;&lt;/TextEffect&gt;"/>
  <p:tag name="PRESENTER_SHAPETEXTINFO" val="&lt;ShapeTextInfo&gt;&lt;TableIndex row=&quot;-1&quot; col=&quot;-1&quot;&gt;&lt;linesCount val=&quot;8&quot;/&gt;&lt;lineCharCount val=&quot;34&quot;/&gt;&lt;lineCharCount val=&quot;16&quot;/&gt;&lt;lineCharCount val=&quot;30&quot;/&gt;&lt;lineCharCount val=&quot;29&quot;/&gt;&lt;lineCharCount val=&quot;34&quot;/&gt;&lt;lineCharCount val=&quot;10&quot;/&gt;&lt;lineCharCount val=&quot;15&quot;/&gt;&lt;lineCharCount val=&quot;1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F7F2021F-204D-47FB-AE47-E552510434FE}_15.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78BE63-7287-464F-9CC3-FCF3479D2272}&quot;/&gt;&lt;isInvalidForFieldText val=&quot;0&quot;/&gt;&lt;Image&gt;&lt;filename val=&quot;C:\Users\aliciad\AppData\Local\Temp\PR\data\asimages\{3578BE63-7287-464F-9CC3-FCF3479D2272}_15.png&quot;/&gt;&lt;left val=&quot;443&quot;/&gt;&lt;top val=&quot;72&quot;/&gt;&lt;width val=&quot;291&quot;/&gt;&lt;height val=&quot;446&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81414189-1D16-4766-AA4C-D46B961B8571}_15.png&quot;/&gt;&lt;left val=&quot;40&quot;/&gt;&lt;top val=&quot;461&quot;/&gt;&lt;width val=&quot;398&quot;/&gt;&lt;height val=&quot;31&quot;/&gt;&lt;hasText val=&quot;1&quot;/&gt;&lt;/Image&gt;&lt;/ThreeDShapeInfo&gt;"/>
  <p:tag name="PRESENTER_SHAPETEXTINFO" val="&lt;ShapeTextInfo&gt;&lt;TableIndex row=&quot;-1&quot; col=&quot;-1&quot;&gt;&lt;linesCount val=&quot;1&quot;/&gt;&lt;lineCharCount val=&quot;58&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82982C9-E5FC-42A4-A569-F911E1595CE2}_17.png&quot;/&gt;&lt;left val=&quot;38&quot;/&gt;&lt;top val=&quot;111&quot;/&gt;&lt;width val=&quot;646&quot;/&gt;&lt;height val=&quot;65&quot;/&gt;&lt;hasText val=&quot;1&quot;/&gt;&lt;/Image&gt;&lt;/ThreeDShapeInfo&gt;"/>
  <p:tag name="PRESENTER_SHAPETEXTINFO" val="&lt;ShapeTextInfo&gt;&lt;TableIndex row=&quot;-1&quot; col=&quot;-1&quot;&gt;&lt;linesCount val=&quot;1&quot;/&gt;&lt;lineCharCount val=&quot;18&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8FD22399-7571-4CEC-8BE5-9A3EE90C8C13}_17.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50E86DBF-D3CC-47F5-8732-FF278E7C278B}_17.png&quot;/&gt;&lt;left val=&quot;149&quot;/&gt;&lt;top val=&quot;160&quot;/&gt;&lt;width val=&quot;225&quot;/&gt;&lt;height val=&quot;126&quot;/&gt;&lt;hasText val=&quot;1&quot;/&gt;&lt;/Image&gt;&lt;/ThreeDShapeInfo&gt;"/>
  <p:tag name="PRESENTER_SHAPETEXTINFO" val="&lt;ShapeTextInfo&gt;&lt;TableIndex row=&quot;-1&quot; col=&quot;-1&quot;&gt;&lt;linesCount val=&quot;2&quot;/&gt;&lt;lineCharCount val=&quot;12&quot;/&gt;&lt;lineCharCount val=&quot;7&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E6F0ACE-081F-459C-88C5-DA007DFA5B78}_17.png&quot;/&gt;&lt;left val=&quot;254&quot;/&gt;&lt;top val=&quot;244&quot;/&gt;&lt;width val=&quot;203&quot;/&gt;&lt;height val=&quot;120&quot;/&gt;&lt;hasText val=&quot;1&quot;/&gt;&lt;/Image&gt;&lt;/ThreeDShapeInfo&gt;"/>
  <p:tag name="PRESENTER_SHAPETEXTINFO" val="&lt;ShapeTextInfo&gt;&lt;TableIndex row=&quot;-1&quot; col=&quot;-1&quot;&gt;&lt;linesCount val=&quot;2&quot;/&gt;&lt;lineCharCount val=&quot;6&quot;/&gt;&lt;lineCharCount val=&quot;1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168316A-6C2D-4D6B-96CE-54D9DC21A46D}_17.png&quot;/&gt;&lt;left val=&quot;369&quot;/&gt;&lt;top val=&quot;137&quot;/&gt;&lt;width val=&quot;295&quot;/&gt;&lt;height val=&quot;242&quot;/&gt;&lt;hasText val=&quot;1&quot;/&gt;&lt;/Image&gt;&lt;/ThreeDShapeInfo&gt;"/>
  <p:tag name="PRESENTER_SHAPETEXTINFO" val="&lt;ShapeTextInfo&gt;&lt;TableIndex row=&quot;-1&quot; col=&quot;-1&quot;&gt;&lt;linesCount val=&quot;4&quot;/&gt;&lt;lineCharCount val=&quot;5&quot;/&gt;&lt;lineCharCount val=&quot;11&quot;/&gt;&lt;lineCharCount val=&quot;5&quot;/&gt;&lt;lineCharCount val=&quot;7&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F1836346-C658-4CC6-8006-07DE96CC1D15}_17.png&quot;/&gt;&lt;left val=&quot;515&quot;/&gt;&lt;top val=&quot;375&quot;/&gt;&lt;width val=&quot;165&quot;/&gt;&lt;height val=&quot;122&quot;/&gt;&lt;hasText val=&quot;1&quot;/&gt;&lt;/Image&gt;&lt;/ThreeDShapeInfo&gt;"/>
  <p:tag name="PRESENTER_SHAPETEXTINFO" val="&lt;ShapeTextInfo&gt;&lt;TableIndex row=&quot;-1&quot; col=&quot;-1&quot;&gt;&lt;linesCount val=&quot;1&quot;/&gt;&lt;lineCharCount val=&quot;5&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94F96916-BF8C-4E14-99BC-5B012DA3C173}_17.png&quot;/&gt;&lt;left val=&quot;443&quot;/&gt;&lt;top val=&quot;321&quot;/&gt;&lt;width val=&quot;136&quot;/&gt;&lt;height val=&quot;70&quot;/&gt;&lt;hasText val=&quot;1&quot;/&gt;&lt;/Image&gt;&lt;/ThreeDShapeInfo&gt;"/>
  <p:tag name="PRESENTER_SHAPETEXTINFO" val="&lt;ShapeTextInfo&gt;&lt;TableIndex row=&quot;-1&quot; col=&quot;-1&quot;&gt;&lt;linesCount val=&quot;1&quot;/&gt;&lt;lineCharCount val=&quot;5&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8649B93E-A1A6-49A2-81FA-8EB10A62CED5}_17.png&quot;/&gt;&lt;left val=&quot;35&quot;/&gt;&lt;top val=&quot;476&quot;/&gt;&lt;width val=&quot;151&quot;/&gt;&lt;height val=&quot;26&quot;/&gt;&lt;hasText val=&quot;1&quot;/&gt;&lt;/Image&gt;&lt;/ThreeDShapeInfo&gt;"/>
  <p:tag name="PRESENTER_SHAPETEXTINFO" val="&lt;ShapeTextInfo&gt;&lt;TableIndex row=&quot;-1&quot; col=&quot;-1&quot;&gt;&lt;linesCount val=&quot;1&quot;/&gt;&lt;lineCharCount val=&quot;14&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DB9FA381-AE08-4C9B-BA92-21D2829AA39C}_18.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19&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7BFEA106-2E49-4F04-8D0F-2DCA408B860C}_1.png_crop.png&quot;/&gt;&lt;left val=&quot;290&quot;/&gt;&lt;top val=&quot;177&quot;/&gt;&lt;width val=&quot;248&quot;/&gt;&lt;height val=&quot;26&quot;/&gt;&lt;hasText val=&quot;1&quot;/&gt;&lt;paraId val=&quot;1&quot;/&gt;&lt;/Image&gt;&lt;Image&gt;&lt;filename val=&quot;C:\Users\aliciad\AppData\Local\Temp\PR\data\asimages\{3048B34A-E292-4181-8169-4CA4299D75C5}_1.png_crop.png&quot;/&gt;&lt;left val=&quot;290&quot;/&gt;&lt;top val=&quot;223&quot;/&gt;&lt;width val=&quot;154&quot;/&gt;&lt;height val=&quot;26&quot;/&gt;&lt;hasText val=&quot;1&quot;/&gt;&lt;paraId val=&quot;2&quot;/&gt;&lt;/Image&gt;&lt;Image&gt;&lt;filename val=&quot;C:\Users\aliciad\AppData\Local\Temp\PR\data\asimages\{8EFD3A91-FB3D-472F-8671-247C3EB14FBD}_1.png_crop.png&quot;/&gt;&lt;left val=&quot;290&quot;/&gt;&lt;top val=&quot;269&quot;/&gt;&lt;width val=&quot;217&quot;/&gt;&lt;height val=&quot;20&quot;/&gt;&lt;hasText val=&quot;1&quot;/&gt;&lt;paraId val=&quot;3&quot;/&gt;&lt;/Image&gt;&lt;Image&gt;&lt;filename val=&quot;C:\Users\aliciad\AppData\Local\Temp\PR\data\asimages\{D536ADE0-6468-4E78-BB27-6CAB9121498D}_1.png_crop.png&quot;/&gt;&lt;left val=&quot;290&quot;/&gt;&lt;top val=&quot;314&quot;/&gt;&lt;width val=&quot;124&quot;/&gt;&lt;height val=&quot;21&quot;/&gt;&lt;hasText val=&quot;1&quot;/&gt;&lt;paraId val=&quot;4&quot;/&gt;&lt;/Image&gt;&lt;Image&gt;&lt;filename val=&quot;C:\Users\aliciad\AppData\Local\Temp\PR\data\asimages\{F876C3B4-EACC-4C90-B111-3C54D11D33BA}_1.png_crop.png&quot;/&gt;&lt;left val=&quot;290&quot;/&gt;&lt;top val=&quot;359&quot;/&gt;&lt;width val=&quot;240&quot;/&gt;&lt;height val=&quot;26&quot;/&gt;&lt;hasText val=&quot;1&quot;/&gt;&lt;paraId val=&quot;5&quot;/&gt;&lt;/Image&gt;&lt;Image&gt;&lt;filename val=&quot;C:\Users\aliciad\AppData\Local\Temp\PR\data\asimages\{88EEE677-CF69-4D0A-8625-7881613C9B2F}_1.png_crop.png&quot;/&gt;&lt;left val=&quot;290&quot;/&gt;&lt;top val=&quot;405&quot;/&gt;&lt;width val=&quot;365&quot;/&gt;&lt;height val=&quot;21&quot;/&gt;&lt;hasText val=&quot;1&quot;/&gt;&lt;paraId val=&quot;6&quot;/&gt;&lt;/Image&gt;&lt;Image&gt;&lt;filename val=&quot;C:\Users\aliciad\AppData\Local\Temp\PR\data\asimages\{25C6A784-4117-4D83-AAC0-BD5BFFB939B5}_1.png_crop.png&quot;/&gt;&lt;left val=&quot;290&quot;/&gt;&lt;top val=&quot;451&quot;/&gt;&lt;width val=&quot;348&quot;/&gt;&lt;height val=&quot;26&quot;/&gt;&lt;hasText val=&quot;1&quot;/&gt;&lt;paraId val=&quot;7&quot;/&gt;&lt;/Image&gt;&lt;/TextEffect&gt;"/>
  <p:tag name="PRESENTER_SHAPETEXTINFO" val="&lt;ShapeTextInfo&gt;&lt;TableIndex row=&quot;-1&quot; col=&quot;-1&quot;&gt;&lt;linesCount val=&quot;7&quot;/&gt;&lt;lineCharCount val=&quot;18&quot;/&gt;&lt;lineCharCount val=&quot;11&quot;/&gt;&lt;lineCharCount val=&quot;14&quot;/&gt;&lt;lineCharCount val=&quot;8&quot;/&gt;&lt;lineCharCount val=&quot;19&quot;/&gt;&lt;lineCharCount val=&quot;27&quot;/&gt;&lt;lineCharCount val=&quot;27&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E057E64-A0E3-4C6F-9336-001EAFB1F85E}_18.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8505E60D-CDC9-4157-8681-2ADE67146432}_19.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28&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aliciad\AppData\Local\Temp\PR\data\asimages\{EF8627DC-EA69-4F9D-B01F-11780F0392B5}_1.png_crop.png&quot;/&gt;&lt;left val=&quot;51&quot;/&gt;&lt;top val=&quot;198&quot;/&gt;&lt;width val=&quot;270&quot;/&gt;&lt;height val=&quot;22&quot;/&gt;&lt;hasText val=&quot;1&quot;/&gt;&lt;paraId val=&quot;1&quot;/&gt;&lt;/Image&gt;&lt;Image&gt;&lt;filename val=&quot;C:\Users\aliciad\AppData\Local\Temp\PR\data\asimages\{0F6EC649-5C8E-45F9-AFE8-DA3CD3262EA0}_1.png_crop.png&quot;/&gt;&lt;left val=&quot;51&quot;/&gt;&lt;top val=&quot;239&quot;/&gt;&lt;width val=&quot;307&quot;/&gt;&lt;height val=&quot;22&quot;/&gt;&lt;hasText val=&quot;1&quot;/&gt;&lt;paraId val=&quot;2&quot;/&gt;&lt;/Image&gt;&lt;Image&gt;&lt;filename val=&quot;C:\Users\aliciad\AppData\Local\Temp\PR\data\asimages\{71D6B25B-1225-48DE-BC60-6DF87EA23DC8}_1.png_crop.png&quot;/&gt;&lt;left val=&quot;51&quot;/&gt;&lt;top val=&quot;280&quot;/&gt;&lt;width val=&quot;321&quot;/&gt;&lt;height val=&quot;51&quot;/&gt;&lt;hasText val=&quot;1&quot;/&gt;&lt;paraId val=&quot;3&quot;/&gt;&lt;/Image&gt;&lt;Image&gt;&lt;filename val=&quot;C:\Users\aliciad\AppData\Local\Temp\PR\data\asimages\{EEDC5991-F420-424B-BB40-179708219268}_1.png_crop.png&quot;/&gt;&lt;left val=&quot;51&quot;/&gt;&lt;top val=&quot;350&quot;/&gt;&lt;width val=&quot;381&quot;/&gt;&lt;height val=&quot;51&quot;/&gt;&lt;hasText val=&quot;1&quot;/&gt;&lt;paraId val=&quot;4&quot;/&gt;&lt;/Image&gt;&lt;/TextEffect&gt;"/>
  <p:tag name="PRESENTER_SHAPETEXTINFO" val="&lt;ShapeTextInfo&gt;&lt;TableIndex row=&quot;-1&quot; col=&quot;-1&quot;&gt;&lt;linesCount val=&quot;6&quot;/&gt;&lt;lineCharCount val=&quot;23&quot;/&gt;&lt;lineCharCount val=&quot;27&quot;/&gt;&lt;lineCharCount val=&quot;30&quot;/&gt;&lt;lineCharCount val=&quot;24&quot;/&gt;&lt;lineCharCount val=&quot;33&quot;/&gt;&lt;lineCharCount val=&quot;27&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E1B7E3E-448E-41D7-A8BB-204C22A2C6A3}_19.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37297A8-6E49-4FEB-8CD0-603CF4503B71}_19.png&quot;/&gt;&lt;left val=&quot;18&quot;/&gt;&lt;top val=&quot;473&quot;/&gt;&lt;width val=&quot;433&quot;/&gt;&lt;height val=&quot;26&quot;/&gt;&lt;hasText val=&quot;1&quot;/&gt;&lt;/Image&gt;&lt;/ThreeDShapeInfo&gt;"/>
  <p:tag name="PRESENTER_SHAPETEXTINFO" val="&lt;ShapeTextInfo&gt;&lt;TableIndex row=&quot;-1&quot; col=&quot;-1&quot;&gt;&lt;linesCount val=&quot;1&quot;/&gt;&lt;lineCharCount val=&quot;59&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08BA551-099C-439C-A623-1A41E38C24DA}_19.png&quot;/&gt;&lt;left val=&quot;477&quot;/&gt;&lt;top val=&quot;474&quot;/&gt;&lt;width val=&quot;241&quot;/&gt;&lt;height val=&quot;26&quot;/&gt;&lt;hasText val=&quot;1&quot;/&gt;&lt;/Image&gt;&lt;/ThreeDShapeInfo&gt;"/>
  <p:tag name="PRESENTER_SHAPETEXTINFO" val="&lt;ShapeTextInfo&gt;&lt;TableIndex row=&quot;-1&quot; col=&quot;-1&quot;&gt;&lt;linesCount val=&quot;1&quot;/&gt;&lt;lineCharCount val=&quot;39&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E004D561-F14B-4FBA-918D-EE4CE32FB37D}_20.png&quot;/&gt;&lt;left val=&quot;-15&quot;/&gt;&lt;top val=&quot;162&quot;/&gt;&lt;width val=&quot;181&quot;/&gt;&lt;height val=&quot;70&quot;/&gt;&lt;hasText val=&quot;1&quot;/&gt;&lt;/Image&gt;&lt;/ThreeDShapeInfo&gt;"/>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41151313-D066-4383-BCDF-AB4E0E84E8E2}_20.png&quot;/&gt;&lt;left val=&quot;-15&quot;/&gt;&lt;top val=&quot;370&quot;/&gt;&lt;width val=&quot;181&quot;/&gt;&lt;height val=&quot;70&quot;/&gt;&lt;hasText val=&quot;1&quot;/&gt;&lt;/Image&gt;&lt;/ThreeDShapeInfo&gt;"/>
  <p:tag name="PRESENTER_SHAPETEXTINFO" val="&lt;ShapeTextInfo&gt;&lt;TableIndex row=&quot;-1&quot; col=&quot;-1&quot;&gt;&lt;linesCount val=&quot;1&quot;/&gt;&lt;lineCharCount val=&quot;8&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961F96AA-E16E-456B-AA71-BC39D27636BE}_21.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3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2FC8218-074F-4DFD-92B1-AD8F558A1BAC}_21.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AUTOSHAPE_INFO" val="&lt;ThreeDShapeInfo&gt;&lt;uuid val=&quot;{D3FDC722-D37F-4E42-82A8-5461802E9271}&quot;/&gt;&lt;isInvalidForFieldText val=&quot;1&quot;/&gt;&lt;Image&gt;&lt;filename val=&quot;C:\Users\aliciad\AppData\Local\Temp\~CaE75E\data\asimages\{D3FDC722-D37F-4E42-82A8-5461802E9271}_13_S.png&quot;/&gt;&lt;left val=&quot;459&quot;/&gt;&lt;top val=&quot;102&quot;/&gt;&lt;width val=&quot;226&quot;/&gt;&lt;height val=&quot;85&quot;/&gt;&lt;hasText val=&quot;0&quot;/&gt;&lt;/Image&gt;&lt;Image&gt;&lt;filename val=&quot;C:\Users\aliciad\AppData\Local\Temp\~CaE75E\data\asimages\{D3FDC722-D37F-4E42-82A8-5461802E9271}_13_T.png&quot;/&gt;&lt;left val=&quot;458&quot;/&gt;&lt;top val=&quot;102&quot;/&gt;&lt;width val=&quot;226&quot;/&gt;&lt;height val=&quot;85&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C7B81BE6-4987-4CAE-AF56-A8EC0664E0FC}_21.png&quot;/&gt;&lt;left val=&quot;220&quot;/&gt;&lt;top val=&quot;199&quot;/&gt;&lt;width val=&quot;170&quot;/&gt;&lt;height val=&quot;51&quot;/&gt;&lt;hasText val=&quot;1&quot;/&gt;&lt;/Image&gt;&lt;/ThreeDShapeInfo&gt;"/>
  <p:tag name="PRESENTER_SHAPETEXTINFO" val="&lt;ShapeTextInfo&gt;&lt;TableIndex row=&quot;-1&quot; col=&quot;-1&quot;&gt;&lt;linesCount val=&quot;1&quot;/&gt;&lt;lineCharCount val=&quot;5&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9C9A17DF-939A-4954-BD84-BA537B5F086E}_21.png&quot;/&gt;&lt;left val=&quot;291&quot;/&gt;&lt;top val=&quot;386&quot;/&gt;&lt;width val=&quot;202&quot;/&gt;&lt;height val=&quot;54&quot;/&gt;&lt;hasText val=&quot;1&quot;/&gt;&lt;/Image&gt;&lt;/ThreeDShapeInfo&gt;"/>
  <p:tag name="PRESENTER_SHAPETEXTINFO" val="&lt;ShapeTextInfo&gt;&lt;TableIndex row=&quot;-1&quot; col=&quot;-1&quot;&gt;&lt;linesCount val=&quot;1&quot;/&gt;&lt;lineCharCount val=&quot;6&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7907342D-7712-4B76-A1F5-F47D63943F44}_21.png&quot;/&gt;&lt;left val=&quot;12&quot;/&gt;&lt;top val=&quot;194&quot;/&gt;&lt;width val=&quot;131&quot;/&gt;&lt;height val=&quot;113&quot;/&gt;&lt;hasText val=&quot;1&quot;/&gt;&lt;/Image&gt;&lt;/ThreeDShapeInfo&gt;"/>
  <p:tag name="PRESENTER_SHAPETEXTINFO" val="&lt;ShapeTextInfo&gt;&lt;TableIndex row=&quot;-1&quot; col=&quot;-1&quot;&gt;&lt;linesCount val=&quot;3&quot;/&gt;&lt;lineCharCount val=&quot;9&quot;/&gt;&lt;lineCharCount val=&quot;9&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F8A4A69C-CD44-47D6-B7EA-1A4E968E81B5}_21.png&quot;/&gt;&lt;left val=&quot;222&quot;/&gt;&lt;top val=&quot;262&quot;/&gt;&lt;width val=&quot;163&quot;/&gt;&lt;height val=&quot;76&quot;/&gt;&lt;hasText val=&quot;1&quot;/&gt;&lt;/Image&gt;&lt;/ThreeDShapeInfo&gt;"/>
  <p:tag name="PRESENTER_SHAPETEXTINFO" val="&lt;ShapeTextInfo&gt;&lt;TableIndex row=&quot;-1&quot; col=&quot;-1&quot;&gt;&lt;linesCount val=&quot;1&quot;/&gt;&lt;lineCharCount val=&quot;6&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A7287739-E962-4F84-97F3-E5362F687C1D}_21.png&quot;/&gt;&lt;left val=&quot;13&quot;/&gt;&lt;top val=&quot;480&quot;/&gt;&lt;width val=&quot;578&quot;/&gt;&lt;height val=&quot;26&quot;/&gt;&lt;hasText val=&quot;1&quot;/&gt;&lt;/Image&gt;&lt;/ThreeDShapeInfo&gt;"/>
  <p:tag name="PRESENTER_SHAPETEXTINFO" val="&lt;ShapeTextInfo&gt;&lt;TableIndex row=&quot;-1&quot; col=&quot;-1&quot;&gt;&lt;linesCount val=&quot;1&quot;/&gt;&lt;lineCharCount val=&quot;44&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D5FF8E71-6E2B-436A-AD94-AC3EBA8B9B52}_30.png&quot;/&gt;&lt;left val=&quot;492&quot;/&gt;&lt;top val=&quot;218&quot;/&gt;&lt;width val=&quot;211&quot;/&gt;&lt;height val=&quot;111&quot;/&gt;&lt;hasText val=&quot;1&quot;/&gt;&lt;/Image&gt;&lt;/ThreeDShapeInfo&gt;"/>
  <p:tag name="PRESENTER_SHAPETEXTINFO" val="&lt;ShapeTextInfo&gt;&lt;TableIndex row=&quot;-1&quot; col=&quot;-1&quot;&gt;&lt;linesCount val=&quot;1&quot;/&gt;&lt;lineCharCount val=&quot;5&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TIMING" val="|7.4|1|3.8|18|14.9"/>
  <p:tag name="HTML_SHAPEINFO" val="&lt;SlideThumbPath val=&quot;Slide32.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119943CC-652F-4A9B-9377-BF0F5EC2FDED}_32.png&quot;/&gt;&lt;left val=&quot;38&quot;/&gt;&lt;top val=&quot;109&quot;/&gt;&lt;width val=&quot;646&quot;/&gt;&lt;height val=&quot;65&quot;/&gt;&lt;hasText val=&quot;1&quot;/&gt;&lt;/Image&gt;&lt;/ThreeDShapeInfo&gt;"/>
  <p:tag name="PRESENTER_SHAPETEXTINFO" val="&lt;ShapeTextInfo&gt;&lt;TableIndex row=&quot;-1&quot; col=&quot;-1&quot;&gt;&lt;linesCount val=&quot;1&quot;/&gt;&lt;lineCharCount val=&quot;3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461D49B4-9A4C-40AF-984B-9CDEA030E2CF}_32.png&quot;/&gt;&lt;left val=&quot;558&quot;/&gt;&lt;top val=&quot;510&quot;/&gt;&lt;width val=&quot;151&quot;/&gt;&lt;height val=&quot;37&quot;/&gt;&lt;hasText val=&quot;1&quot;/&gt;&lt;/Image&gt;&lt;/ThreeDShapeInfo&gt;"/>
  <p:tag name="PRESENTER_SHAPETEXTINFO" val="&lt;ShapeTextInfo&gt;&lt;TableIndex row=&quot;-1&quot; col=&quot;-1&quot;&gt;&lt;linesCount val=&quot;1&quot;/&gt;&lt;lineCharCount val=&quot;2&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728E62DE-2C6C-42FA-B40A-E28FEC692A0D}_32.png&quot;/&gt;&lt;left val=&quot;0&quot;/&gt;&lt;top val=&quot;90&quot;/&gt;&lt;width val=&quot;367&quot;/&gt;&lt;height val=&quot;41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DB27A111-BC3E-46A4-AE7E-9C1849858EB6}_32.png&quot;/&gt;&lt;left val=&quot;363&quot;/&gt;&lt;top val=&quot;90&quot;/&gt;&lt;width val=&quot;358&quot;/&gt;&lt;height val=&quot;41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quot;/&gt;&lt;lineCharCount val=&quot;10&quot;/&gt;&lt;lineCharCount val=&quot;1&quot;/&gt;&lt;lineCharCount val=&quot;3&quot;/&gt;&lt;lineCharCount val=&quot;1&quot;/&gt;&lt;lineCharCount val=&quot;5&quot;/&gt;&lt;lineCharCount val=&quot;1&quot;/&gt;&lt;lineCharCount val=&quot;6&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quot;/&gt;&lt;lineCharCount val=&quot;9&quot;/&gt;&lt;lineCharCount val=&quot;1&quot;/&gt;&lt;lineCharCount val=&quot;7&quot;/&gt;&lt;lineCharCount val=&quot;1&quot;/&gt;&lt;lineCharCount val=&quot;4&quot;/&gt;&lt;lineCharCount val=&quot;1&quot;/&gt;&lt;lineCharCount val=&quot;7&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liciad\AppData\Local\Temp\PR\data\asimages\{F2354092-D852-45E1-8C09-8CFD05B7892B}_11.png&quot;/&gt;&lt;left val=&quot;260&quot;/&gt;&lt;top val=&quot;103&quot;/&gt;&lt;width val=&quot;353&quot;/&gt;&lt;height val=&quot;65&quot;/&gt;&lt;hasText val=&quot;1&quot;/&gt;&lt;/Image&gt;&lt;/ThreeDShapeInfo&gt;"/>
  <p:tag name="PRESENTER_SHAPETEXTINFO" val="&lt;ShapeTextInfo&gt;&lt;TableIndex row=&quot;-1&quot; col=&quot;-1&quot;&gt;&lt;linesCount val=&quot;1&quot;/&gt;&lt;lineCharCount val=&quot;18&quot;/&gt;&lt;/TableIndex&gt;&lt;/ShapeTextInfo&gt;"/>
</p:tagLst>
</file>

<file path=ppt/theme/theme1.xml><?xml version="1.0" encoding="utf-8"?>
<a:theme xmlns:a="http://schemas.openxmlformats.org/drawingml/2006/main" name="IHR Powerpoint 2016">
  <a:themeElements>
    <a:clrScheme name="IHR Aug 2016">
      <a:dk1>
        <a:srgbClr val="495B77"/>
      </a:dk1>
      <a:lt1>
        <a:srgbClr val="FFFFFF"/>
      </a:lt1>
      <a:dk2>
        <a:srgbClr val="373F4B"/>
      </a:dk2>
      <a:lt2>
        <a:srgbClr val="FFFFFF"/>
      </a:lt2>
      <a:accent1>
        <a:srgbClr val="3E8DDD"/>
      </a:accent1>
      <a:accent2>
        <a:srgbClr val="7BA8E6"/>
      </a:accent2>
      <a:accent3>
        <a:srgbClr val="77BC1F"/>
      </a:accent3>
      <a:accent4>
        <a:srgbClr val="9CCD60"/>
      </a:accent4>
      <a:accent5>
        <a:srgbClr val="F68D2E"/>
      </a:accent5>
      <a:accent6>
        <a:srgbClr val="482A80"/>
      </a:accent6>
      <a:hlink>
        <a:srgbClr val="3E8DDD"/>
      </a:hlink>
      <a:folHlink>
        <a:srgbClr val="482A80"/>
      </a:folHlink>
    </a:clrScheme>
    <a:fontScheme name="Source">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4" charset="0"/>
          </a:defRPr>
        </a:defPPr>
      </a:lstStyle>
    </a:lnDef>
    <a:txDef>
      <a:spPr>
        <a:noFill/>
      </a:spPr>
      <a:bodyPr wrap="square" rtlCol="0">
        <a:spAutoFit/>
      </a:bodyPr>
      <a:lstStyle>
        <a:defPPr algn="l">
          <a:defRPr sz="3200" dirty="0" smtClean="0">
            <a:latin typeface="+mj-lt"/>
          </a:defRPr>
        </a:defPPr>
      </a:lstStyle>
    </a:txDef>
  </a:objectDefaults>
  <a:extraClrSchemeLst>
    <a:extraClrScheme>
      <a:clrScheme name="nu_powerpoint_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u_powerpoint_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u_powerpoint_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u_powerpoint_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u_powerpoint_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u_powerpoint_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u_powerpoint_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n Gender Trauma 2021" id="{A8496A5F-366A-404A-9BCE-C1B5A193E81A}" vid="{90E96D17-4190-4C52-B21D-81A092E9926B}"/>
    </a:ext>
  </a:extLst>
</a:theme>
</file>

<file path=ppt/theme/theme2.xml><?xml version="1.0" encoding="utf-8"?>
<a:theme xmlns:a="http://schemas.openxmlformats.org/drawingml/2006/main" name="Office Theme">
  <a:themeElements>
    <a:clrScheme name="IHR">
      <a:dk1>
        <a:srgbClr val="495B77"/>
      </a:dk1>
      <a:lt1>
        <a:srgbClr val="FFFFFF"/>
      </a:lt1>
      <a:dk2>
        <a:srgbClr val="373F4B"/>
      </a:dk2>
      <a:lt2>
        <a:srgbClr val="FFFFFF"/>
      </a:lt2>
      <a:accent1>
        <a:srgbClr val="9CCD60"/>
      </a:accent1>
      <a:accent2>
        <a:srgbClr val="77BC1F"/>
      </a:accent2>
      <a:accent3>
        <a:srgbClr val="3E8DDD"/>
      </a:accent3>
      <a:accent4>
        <a:srgbClr val="7BA8E6"/>
      </a:accent4>
      <a:accent5>
        <a:srgbClr val="F68D2E"/>
      </a:accent5>
      <a:accent6>
        <a:srgbClr val="5A2B81"/>
      </a:accent6>
      <a:hlink>
        <a:srgbClr val="3E8DDD"/>
      </a:hlink>
      <a:folHlink>
        <a:srgbClr val="5A2B81"/>
      </a:folHlink>
    </a:clrScheme>
    <a:fontScheme name="APA 6">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DE3C1B5D582B459780F416317D93E6" ma:contentTypeVersion="13" ma:contentTypeDescription="Create a new document." ma:contentTypeScope="" ma:versionID="88d3ce4b18dd87d6bbac11ba1b1d3886">
  <xsd:schema xmlns:xsd="http://www.w3.org/2001/XMLSchema" xmlns:xs="http://www.w3.org/2001/XMLSchema" xmlns:p="http://schemas.microsoft.com/office/2006/metadata/properties" xmlns:ns3="176c2135-57e5-4bcd-8bc5-71b7170774de" xmlns:ns4="0573801e-f21f-48f8-8f37-baa0b285b447" targetNamespace="http://schemas.microsoft.com/office/2006/metadata/properties" ma:root="true" ma:fieldsID="a934b99f672b95dfc0a28c5f81990f68" ns3:_="" ns4:_="">
    <xsd:import namespace="176c2135-57e5-4bcd-8bc5-71b7170774de"/>
    <xsd:import namespace="0573801e-f21f-48f8-8f37-baa0b285b4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c2135-57e5-4bcd-8bc5-71b717077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73801e-f21f-48f8-8f37-baa0b285b44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552526-5BC9-40E5-99E6-886AF9E0C690}">
  <ds:schemaRef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176c2135-57e5-4bcd-8bc5-71b7170774de"/>
    <ds:schemaRef ds:uri="http://purl.org/dc/elements/1.1/"/>
    <ds:schemaRef ds:uri="http://purl.org/dc/dcmitype/"/>
    <ds:schemaRef ds:uri="0573801e-f21f-48f8-8f37-baa0b285b447"/>
    <ds:schemaRef ds:uri="http://www.w3.org/XML/1998/namespace"/>
  </ds:schemaRefs>
</ds:datastoreItem>
</file>

<file path=customXml/itemProps2.xml><?xml version="1.0" encoding="utf-8"?>
<ds:datastoreItem xmlns:ds="http://schemas.openxmlformats.org/officeDocument/2006/customXml" ds:itemID="{58313921-E770-4AD0-9614-034F8FCE2B43}">
  <ds:schemaRefs>
    <ds:schemaRef ds:uri="http://schemas.microsoft.com/sharepoint/v3/contenttype/forms"/>
  </ds:schemaRefs>
</ds:datastoreItem>
</file>

<file path=customXml/itemProps3.xml><?xml version="1.0" encoding="utf-8"?>
<ds:datastoreItem xmlns:ds="http://schemas.openxmlformats.org/officeDocument/2006/customXml" ds:itemID="{8AF2875A-A7CE-4C11-AFD1-D969F240C0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6c2135-57e5-4bcd-8bc5-71b7170774de"/>
    <ds:schemaRef ds:uri="0573801e-f21f-48f8-8f37-baa0b285b4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Men Gender Trauma 2021 (2)</Template>
  <TotalTime>1421</TotalTime>
  <Words>6281</Words>
  <Application>Microsoft Office PowerPoint</Application>
  <PresentationFormat>On-screen Show (4:3)</PresentationFormat>
  <Paragraphs>472</Paragraphs>
  <Slides>44</Slides>
  <Notes>38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Times</vt:lpstr>
      <vt:lpstr>Times New Roman</vt:lpstr>
      <vt:lpstr>Wingdings</vt:lpstr>
      <vt:lpstr>Georgia</vt:lpstr>
      <vt:lpstr>Arial</vt:lpstr>
      <vt:lpstr>Source Sans Pro</vt:lpstr>
      <vt:lpstr>Trebuchet MS</vt:lpstr>
      <vt:lpstr>Verdana</vt:lpstr>
      <vt:lpstr>IHR Powerpoint 2016</vt:lpstr>
      <vt:lpstr>PowerPoint Presentation</vt:lpstr>
      <vt:lpstr>PowerPoint Presentation</vt:lpstr>
      <vt:lpstr>Objectives:</vt:lpstr>
      <vt:lpstr>A Trauma Informed Lens</vt:lpstr>
      <vt:lpstr>We are saturated in gender</vt:lpstr>
      <vt:lpstr>Gender Socialization</vt:lpstr>
      <vt:lpstr>Gender is fluid</vt:lpstr>
      <vt:lpstr>Why I Cringe at “Gender Reveal” Parties</vt:lpstr>
      <vt:lpstr>Gender Socialization </vt:lpstr>
      <vt:lpstr>Nature or Nurture?</vt:lpstr>
      <vt:lpstr>Functions of Anger </vt:lpstr>
      <vt:lpstr>The Role and Impact of Shame</vt:lpstr>
      <vt:lpstr>Gender Norm Enforcement</vt:lpstr>
      <vt:lpstr>The Impact of Trauma: Thinking</vt:lpstr>
      <vt:lpstr>Boys will be boys?</vt:lpstr>
      <vt:lpstr>As adults</vt:lpstr>
      <vt:lpstr>Cultural Challenges</vt:lpstr>
      <vt:lpstr>Gender and Coping</vt:lpstr>
      <vt:lpstr>Roles, Relationships, and Trauma</vt:lpstr>
      <vt:lpstr>Gender Norms and Recovery</vt:lpstr>
      <vt:lpstr>Disconnection and Imbalance </vt:lpstr>
      <vt:lpstr>Gender Responsive Trauma Informed:</vt:lpstr>
      <vt:lpstr>Why men don’t report </vt:lpstr>
      <vt:lpstr>Central Relational Paradox </vt:lpstr>
      <vt:lpstr>Male Relational Dread</vt:lpstr>
      <vt:lpstr>Male Relational Dread</vt:lpstr>
      <vt:lpstr>Emotional Safety</vt:lpstr>
      <vt:lpstr>Emotional Safety </vt:lpstr>
      <vt:lpstr>Societal Views of Men and Compassion</vt:lpstr>
      <vt:lpstr>Compassion</vt:lpstr>
      <vt:lpstr>Compassion</vt:lpstr>
      <vt:lpstr>Mutual Responsibility </vt:lpstr>
      <vt:lpstr>Gender Socialization versus Treatment Expectations</vt:lpstr>
      <vt:lpstr>Gender Role Analysis</vt:lpstr>
      <vt:lpstr>Gender Role Analysis: Psychoeducational</vt:lpstr>
      <vt:lpstr>Gender Role Analysis: Experiential  </vt:lpstr>
      <vt:lpstr>Gender Role Analysis: Relational</vt:lpstr>
      <vt:lpstr>Stage One Trauma Interventions</vt:lpstr>
      <vt:lpstr>Masculinity is not the problem:</vt:lpstr>
      <vt:lpstr>How we hold it is.  </vt:lpstr>
      <vt:lpstr>The Goals</vt:lpstr>
      <vt:lpstr>Charles Bukowski: BlueBird</vt:lpstr>
      <vt:lpstr>Discussion / Reflection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Schilling</dc:creator>
  <cp:lastModifiedBy>David</cp:lastModifiedBy>
  <cp:revision>20</cp:revision>
  <cp:lastPrinted>2021-03-26T12:32:41Z</cp:lastPrinted>
  <dcterms:created xsi:type="dcterms:W3CDTF">2021-03-23T13:54:30Z</dcterms:created>
  <dcterms:modified xsi:type="dcterms:W3CDTF">2022-03-22T12:48:41Z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0x010100C6DE3C1B5D582B459780F416317D93E6</vt:lpwstr>
  </property>
</Properties>
</file>