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i Dixon" userId="539c744cbf559c22" providerId="LiveId" clId="{C599DD46-DFDB-4A88-A9F1-CBFA429705AE}"/>
    <pc:docChg chg="modSld">
      <pc:chgData name="Cheri Dixon" userId="539c744cbf559c22" providerId="LiveId" clId="{C599DD46-DFDB-4A88-A9F1-CBFA429705AE}" dt="2024-01-23T19:30:59.979" v="7" actId="20577"/>
      <pc:docMkLst>
        <pc:docMk/>
      </pc:docMkLst>
      <pc:sldChg chg="modSp mod">
        <pc:chgData name="Cheri Dixon" userId="539c744cbf559c22" providerId="LiveId" clId="{C599DD46-DFDB-4A88-A9F1-CBFA429705AE}" dt="2024-01-23T19:30:59.979" v="7" actId="20577"/>
        <pc:sldMkLst>
          <pc:docMk/>
          <pc:sldMk cId="3229104467" sldId="267"/>
        </pc:sldMkLst>
        <pc:spChg chg="mod">
          <ac:chgData name="Cheri Dixon" userId="539c744cbf559c22" providerId="LiveId" clId="{C599DD46-DFDB-4A88-A9F1-CBFA429705AE}" dt="2024-01-23T19:30:59.979" v="7" actId="20577"/>
          <ac:spMkLst>
            <pc:docMk/>
            <pc:sldMk cId="3229104467" sldId="267"/>
            <ac:spMk id="4" creationId="{9D4E50C0-330F-3983-1922-47976870F1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A7096-4DB4-4039-8B6A-D65E21142A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76161A-589C-4C3D-A171-25984FD37040}">
      <dgm:prSet/>
      <dgm:spPr/>
      <dgm:t>
        <a:bodyPr/>
        <a:lstStyle/>
        <a:p>
          <a:r>
            <a:rPr lang="en-US"/>
            <a:t>Your work performance.</a:t>
          </a:r>
        </a:p>
      </dgm:t>
    </dgm:pt>
    <dgm:pt modelId="{35F7EBE5-032B-4493-B3C5-744746CAEC05}" type="parTrans" cxnId="{6016CE0B-F3CE-4C68-9800-A650AC4795AC}">
      <dgm:prSet/>
      <dgm:spPr/>
      <dgm:t>
        <a:bodyPr/>
        <a:lstStyle/>
        <a:p>
          <a:endParaRPr lang="en-US"/>
        </a:p>
      </dgm:t>
    </dgm:pt>
    <dgm:pt modelId="{E83A8A33-BC27-4926-BCF6-72F62BADFAA3}" type="sibTrans" cxnId="{6016CE0B-F3CE-4C68-9800-A650AC4795AC}">
      <dgm:prSet/>
      <dgm:spPr/>
      <dgm:t>
        <a:bodyPr/>
        <a:lstStyle/>
        <a:p>
          <a:endParaRPr lang="en-US"/>
        </a:p>
      </dgm:t>
    </dgm:pt>
    <dgm:pt modelId="{0C7D54A7-B248-4019-8872-5F6E45DC1032}">
      <dgm:prSet/>
      <dgm:spPr/>
      <dgm:t>
        <a:bodyPr/>
        <a:lstStyle/>
        <a:p>
          <a:r>
            <a:rPr lang="en-US"/>
            <a:t>Your physical health.</a:t>
          </a:r>
        </a:p>
      </dgm:t>
    </dgm:pt>
    <dgm:pt modelId="{0CEF5EFB-E278-4A4A-8582-F1FF2995C3CD}" type="parTrans" cxnId="{5326E18E-7135-4CC8-81C0-A51DB4E2941B}">
      <dgm:prSet/>
      <dgm:spPr/>
      <dgm:t>
        <a:bodyPr/>
        <a:lstStyle/>
        <a:p>
          <a:endParaRPr lang="en-US"/>
        </a:p>
      </dgm:t>
    </dgm:pt>
    <dgm:pt modelId="{C82D868F-F9A2-4840-87DC-F7C38D0A1D24}" type="sibTrans" cxnId="{5326E18E-7135-4CC8-81C0-A51DB4E2941B}">
      <dgm:prSet/>
      <dgm:spPr/>
      <dgm:t>
        <a:bodyPr/>
        <a:lstStyle/>
        <a:p>
          <a:endParaRPr lang="en-US"/>
        </a:p>
      </dgm:t>
    </dgm:pt>
    <dgm:pt modelId="{5A54348F-6BDD-44B0-A4B0-FA88AF78511F}">
      <dgm:prSet/>
      <dgm:spPr/>
      <dgm:t>
        <a:bodyPr/>
        <a:lstStyle/>
        <a:p>
          <a:r>
            <a:rPr lang="en-US"/>
            <a:t>Your mental health.</a:t>
          </a:r>
        </a:p>
      </dgm:t>
    </dgm:pt>
    <dgm:pt modelId="{0210CF63-EE77-4121-8BE2-587938E0D2B4}" type="parTrans" cxnId="{13778BAE-7814-47A2-8422-D2753955699E}">
      <dgm:prSet/>
      <dgm:spPr/>
      <dgm:t>
        <a:bodyPr/>
        <a:lstStyle/>
        <a:p>
          <a:endParaRPr lang="en-US"/>
        </a:p>
      </dgm:t>
    </dgm:pt>
    <dgm:pt modelId="{D85AB61D-391C-431A-8367-176F532D1DAD}" type="sibTrans" cxnId="{13778BAE-7814-47A2-8422-D2753955699E}">
      <dgm:prSet/>
      <dgm:spPr/>
      <dgm:t>
        <a:bodyPr/>
        <a:lstStyle/>
        <a:p>
          <a:endParaRPr lang="en-US"/>
        </a:p>
      </dgm:t>
    </dgm:pt>
    <dgm:pt modelId="{4838DA9F-CF9D-4BEE-A487-B522861B8A1F}">
      <dgm:prSet/>
      <dgm:spPr/>
      <dgm:t>
        <a:bodyPr/>
        <a:lstStyle/>
        <a:p>
          <a:r>
            <a:rPr lang="en-US"/>
            <a:t>Your relationships.</a:t>
          </a:r>
        </a:p>
      </dgm:t>
    </dgm:pt>
    <dgm:pt modelId="{82461563-8ECC-4385-8FFB-F46C0B7C0EB4}" type="parTrans" cxnId="{4358574E-12B5-4864-8291-C33AC5C63182}">
      <dgm:prSet/>
      <dgm:spPr/>
      <dgm:t>
        <a:bodyPr/>
        <a:lstStyle/>
        <a:p>
          <a:endParaRPr lang="en-US"/>
        </a:p>
      </dgm:t>
    </dgm:pt>
    <dgm:pt modelId="{FAA1C6C2-8A70-426C-8A91-D4592EB3CF16}" type="sibTrans" cxnId="{4358574E-12B5-4864-8291-C33AC5C63182}">
      <dgm:prSet/>
      <dgm:spPr/>
      <dgm:t>
        <a:bodyPr/>
        <a:lstStyle/>
        <a:p>
          <a:endParaRPr lang="en-US"/>
        </a:p>
      </dgm:t>
    </dgm:pt>
    <dgm:pt modelId="{7866D8B4-4D9C-49D6-A1B8-4F9470B60605}">
      <dgm:prSet/>
      <dgm:spPr/>
      <dgm:t>
        <a:bodyPr/>
        <a:lstStyle/>
        <a:p>
          <a:r>
            <a:rPr lang="en-US"/>
            <a:t>Your social health.</a:t>
          </a:r>
        </a:p>
      </dgm:t>
    </dgm:pt>
    <dgm:pt modelId="{6C4EE35A-50C5-4D69-9CBD-4527A5711458}" type="parTrans" cxnId="{7D2D8315-4198-47F6-8A31-2520BAFEFECF}">
      <dgm:prSet/>
      <dgm:spPr/>
      <dgm:t>
        <a:bodyPr/>
        <a:lstStyle/>
        <a:p>
          <a:endParaRPr lang="en-US"/>
        </a:p>
      </dgm:t>
    </dgm:pt>
    <dgm:pt modelId="{AE00A2F0-6A48-496A-B71E-993A7CDBD36A}" type="sibTrans" cxnId="{7D2D8315-4198-47F6-8A31-2520BAFEFECF}">
      <dgm:prSet/>
      <dgm:spPr/>
      <dgm:t>
        <a:bodyPr/>
        <a:lstStyle/>
        <a:p>
          <a:endParaRPr lang="en-US"/>
        </a:p>
      </dgm:t>
    </dgm:pt>
    <dgm:pt modelId="{FF12E466-EF57-466F-B812-457104EA1776}" type="pres">
      <dgm:prSet presAssocID="{2BEA7096-4DB4-4039-8B6A-D65E21142AB9}" presName="diagram" presStyleCnt="0">
        <dgm:presLayoutVars>
          <dgm:dir/>
          <dgm:resizeHandles val="exact"/>
        </dgm:presLayoutVars>
      </dgm:prSet>
      <dgm:spPr/>
    </dgm:pt>
    <dgm:pt modelId="{2F3F97D1-60E7-40A6-8B5E-1CFDAC2FFA43}" type="pres">
      <dgm:prSet presAssocID="{AC76161A-589C-4C3D-A171-25984FD37040}" presName="node" presStyleLbl="node1" presStyleIdx="0" presStyleCnt="5">
        <dgm:presLayoutVars>
          <dgm:bulletEnabled val="1"/>
        </dgm:presLayoutVars>
      </dgm:prSet>
      <dgm:spPr/>
    </dgm:pt>
    <dgm:pt modelId="{AFE2B4B4-67F7-4D2D-8F31-7602C3A71185}" type="pres">
      <dgm:prSet presAssocID="{E83A8A33-BC27-4926-BCF6-72F62BADFAA3}" presName="sibTrans" presStyleCnt="0"/>
      <dgm:spPr/>
    </dgm:pt>
    <dgm:pt modelId="{7DE25259-A3EE-4BDA-A5DB-1E2A32039277}" type="pres">
      <dgm:prSet presAssocID="{0C7D54A7-B248-4019-8872-5F6E45DC1032}" presName="node" presStyleLbl="node1" presStyleIdx="1" presStyleCnt="5">
        <dgm:presLayoutVars>
          <dgm:bulletEnabled val="1"/>
        </dgm:presLayoutVars>
      </dgm:prSet>
      <dgm:spPr/>
    </dgm:pt>
    <dgm:pt modelId="{C39A6662-10C1-44F7-94AB-279CCF6FAC5A}" type="pres">
      <dgm:prSet presAssocID="{C82D868F-F9A2-4840-87DC-F7C38D0A1D24}" presName="sibTrans" presStyleCnt="0"/>
      <dgm:spPr/>
    </dgm:pt>
    <dgm:pt modelId="{CEC56F56-77AF-4E3F-B3CE-DB19EBE4E95A}" type="pres">
      <dgm:prSet presAssocID="{5A54348F-6BDD-44B0-A4B0-FA88AF78511F}" presName="node" presStyleLbl="node1" presStyleIdx="2" presStyleCnt="5">
        <dgm:presLayoutVars>
          <dgm:bulletEnabled val="1"/>
        </dgm:presLayoutVars>
      </dgm:prSet>
      <dgm:spPr/>
    </dgm:pt>
    <dgm:pt modelId="{23B4686C-1D40-4D01-A2A8-F315758D16DB}" type="pres">
      <dgm:prSet presAssocID="{D85AB61D-391C-431A-8367-176F532D1DAD}" presName="sibTrans" presStyleCnt="0"/>
      <dgm:spPr/>
    </dgm:pt>
    <dgm:pt modelId="{1F342BA5-287B-4F83-A45B-C89682DE3928}" type="pres">
      <dgm:prSet presAssocID="{4838DA9F-CF9D-4BEE-A487-B522861B8A1F}" presName="node" presStyleLbl="node1" presStyleIdx="3" presStyleCnt="5">
        <dgm:presLayoutVars>
          <dgm:bulletEnabled val="1"/>
        </dgm:presLayoutVars>
      </dgm:prSet>
      <dgm:spPr/>
    </dgm:pt>
    <dgm:pt modelId="{AE1D2693-DACB-44D6-8BCD-73B8B51B5705}" type="pres">
      <dgm:prSet presAssocID="{FAA1C6C2-8A70-426C-8A91-D4592EB3CF16}" presName="sibTrans" presStyleCnt="0"/>
      <dgm:spPr/>
    </dgm:pt>
    <dgm:pt modelId="{12DE8E2A-4272-421B-8275-322A8BEF0953}" type="pres">
      <dgm:prSet presAssocID="{7866D8B4-4D9C-49D6-A1B8-4F9470B60605}" presName="node" presStyleLbl="node1" presStyleIdx="4" presStyleCnt="5">
        <dgm:presLayoutVars>
          <dgm:bulletEnabled val="1"/>
        </dgm:presLayoutVars>
      </dgm:prSet>
      <dgm:spPr/>
    </dgm:pt>
  </dgm:ptLst>
  <dgm:cxnLst>
    <dgm:cxn modelId="{6016CE0B-F3CE-4C68-9800-A650AC4795AC}" srcId="{2BEA7096-4DB4-4039-8B6A-D65E21142AB9}" destId="{AC76161A-589C-4C3D-A171-25984FD37040}" srcOrd="0" destOrd="0" parTransId="{35F7EBE5-032B-4493-B3C5-744746CAEC05}" sibTransId="{E83A8A33-BC27-4926-BCF6-72F62BADFAA3}"/>
    <dgm:cxn modelId="{7D2D8315-4198-47F6-8A31-2520BAFEFECF}" srcId="{2BEA7096-4DB4-4039-8B6A-D65E21142AB9}" destId="{7866D8B4-4D9C-49D6-A1B8-4F9470B60605}" srcOrd="4" destOrd="0" parTransId="{6C4EE35A-50C5-4D69-9CBD-4527A5711458}" sibTransId="{AE00A2F0-6A48-496A-B71E-993A7CDBD36A}"/>
    <dgm:cxn modelId="{711DBF1D-37B3-410C-9AFF-869ECA349D03}" type="presOf" srcId="{AC76161A-589C-4C3D-A171-25984FD37040}" destId="{2F3F97D1-60E7-40A6-8B5E-1CFDAC2FFA43}" srcOrd="0" destOrd="0" presId="urn:microsoft.com/office/officeart/2005/8/layout/default"/>
    <dgm:cxn modelId="{97916D5E-7756-40ED-922F-5F5D51C9E566}" type="presOf" srcId="{2BEA7096-4DB4-4039-8B6A-D65E21142AB9}" destId="{FF12E466-EF57-466F-B812-457104EA1776}" srcOrd="0" destOrd="0" presId="urn:microsoft.com/office/officeart/2005/8/layout/default"/>
    <dgm:cxn modelId="{4358574E-12B5-4864-8291-C33AC5C63182}" srcId="{2BEA7096-4DB4-4039-8B6A-D65E21142AB9}" destId="{4838DA9F-CF9D-4BEE-A487-B522861B8A1F}" srcOrd="3" destOrd="0" parTransId="{82461563-8ECC-4385-8FFB-F46C0B7C0EB4}" sibTransId="{FAA1C6C2-8A70-426C-8A91-D4592EB3CF16}"/>
    <dgm:cxn modelId="{5326E18E-7135-4CC8-81C0-A51DB4E2941B}" srcId="{2BEA7096-4DB4-4039-8B6A-D65E21142AB9}" destId="{0C7D54A7-B248-4019-8872-5F6E45DC1032}" srcOrd="1" destOrd="0" parTransId="{0CEF5EFB-E278-4A4A-8582-F1FF2995C3CD}" sibTransId="{C82D868F-F9A2-4840-87DC-F7C38D0A1D24}"/>
    <dgm:cxn modelId="{1BB8DCAB-C148-41A8-BCB5-D5A8AD88FADD}" type="presOf" srcId="{4838DA9F-CF9D-4BEE-A487-B522861B8A1F}" destId="{1F342BA5-287B-4F83-A45B-C89682DE3928}" srcOrd="0" destOrd="0" presId="urn:microsoft.com/office/officeart/2005/8/layout/default"/>
    <dgm:cxn modelId="{13778BAE-7814-47A2-8422-D2753955699E}" srcId="{2BEA7096-4DB4-4039-8B6A-D65E21142AB9}" destId="{5A54348F-6BDD-44B0-A4B0-FA88AF78511F}" srcOrd="2" destOrd="0" parTransId="{0210CF63-EE77-4121-8BE2-587938E0D2B4}" sibTransId="{D85AB61D-391C-431A-8367-176F532D1DAD}"/>
    <dgm:cxn modelId="{AD3767BA-1C33-4AE5-A1F5-BD61ADC67C45}" type="presOf" srcId="{5A54348F-6BDD-44B0-A4B0-FA88AF78511F}" destId="{CEC56F56-77AF-4E3F-B3CE-DB19EBE4E95A}" srcOrd="0" destOrd="0" presId="urn:microsoft.com/office/officeart/2005/8/layout/default"/>
    <dgm:cxn modelId="{4A9785F4-837E-42D9-923B-9741135BB6E2}" type="presOf" srcId="{7866D8B4-4D9C-49D6-A1B8-4F9470B60605}" destId="{12DE8E2A-4272-421B-8275-322A8BEF0953}" srcOrd="0" destOrd="0" presId="urn:microsoft.com/office/officeart/2005/8/layout/default"/>
    <dgm:cxn modelId="{2E548DFD-0CB1-4543-B138-EE3CAAF4630F}" type="presOf" srcId="{0C7D54A7-B248-4019-8872-5F6E45DC1032}" destId="{7DE25259-A3EE-4BDA-A5DB-1E2A32039277}" srcOrd="0" destOrd="0" presId="urn:microsoft.com/office/officeart/2005/8/layout/default"/>
    <dgm:cxn modelId="{EA3DB773-68F9-4C5B-B830-20BB1D652BBA}" type="presParOf" srcId="{FF12E466-EF57-466F-B812-457104EA1776}" destId="{2F3F97D1-60E7-40A6-8B5E-1CFDAC2FFA43}" srcOrd="0" destOrd="0" presId="urn:microsoft.com/office/officeart/2005/8/layout/default"/>
    <dgm:cxn modelId="{8E8E725A-1CFE-45D6-BBB4-2C92C94C16FA}" type="presParOf" srcId="{FF12E466-EF57-466F-B812-457104EA1776}" destId="{AFE2B4B4-67F7-4D2D-8F31-7602C3A71185}" srcOrd="1" destOrd="0" presId="urn:microsoft.com/office/officeart/2005/8/layout/default"/>
    <dgm:cxn modelId="{74DAF260-E003-4F04-AC32-73393B2A503E}" type="presParOf" srcId="{FF12E466-EF57-466F-B812-457104EA1776}" destId="{7DE25259-A3EE-4BDA-A5DB-1E2A32039277}" srcOrd="2" destOrd="0" presId="urn:microsoft.com/office/officeart/2005/8/layout/default"/>
    <dgm:cxn modelId="{C37258EE-CF5F-44C5-8F6D-54ED212B7E21}" type="presParOf" srcId="{FF12E466-EF57-466F-B812-457104EA1776}" destId="{C39A6662-10C1-44F7-94AB-279CCF6FAC5A}" srcOrd="3" destOrd="0" presId="urn:microsoft.com/office/officeart/2005/8/layout/default"/>
    <dgm:cxn modelId="{1D1DEA05-6228-4E8E-BAC9-1A7824F85D18}" type="presParOf" srcId="{FF12E466-EF57-466F-B812-457104EA1776}" destId="{CEC56F56-77AF-4E3F-B3CE-DB19EBE4E95A}" srcOrd="4" destOrd="0" presId="urn:microsoft.com/office/officeart/2005/8/layout/default"/>
    <dgm:cxn modelId="{0F93FD66-4C9D-444E-A3CE-197558C05E58}" type="presParOf" srcId="{FF12E466-EF57-466F-B812-457104EA1776}" destId="{23B4686C-1D40-4D01-A2A8-F315758D16DB}" srcOrd="5" destOrd="0" presId="urn:microsoft.com/office/officeart/2005/8/layout/default"/>
    <dgm:cxn modelId="{D3CF5C4B-909A-455D-943A-84E6C9FF8191}" type="presParOf" srcId="{FF12E466-EF57-466F-B812-457104EA1776}" destId="{1F342BA5-287B-4F83-A45B-C89682DE3928}" srcOrd="6" destOrd="0" presId="urn:microsoft.com/office/officeart/2005/8/layout/default"/>
    <dgm:cxn modelId="{1F78D40A-196F-4BAF-857D-098A34FE1143}" type="presParOf" srcId="{FF12E466-EF57-466F-B812-457104EA1776}" destId="{AE1D2693-DACB-44D6-8BCD-73B8B51B5705}" srcOrd="7" destOrd="0" presId="urn:microsoft.com/office/officeart/2005/8/layout/default"/>
    <dgm:cxn modelId="{708AC5F3-9FA0-40A7-BC90-84E3CF28B24D}" type="presParOf" srcId="{FF12E466-EF57-466F-B812-457104EA1776}" destId="{12DE8E2A-4272-421B-8275-322A8BEF09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F97D1-60E7-40A6-8B5E-1CFDAC2FFA43}">
      <dsp:nvSpPr>
        <dsp:cNvPr id="0" name=""/>
        <dsp:cNvSpPr/>
      </dsp:nvSpPr>
      <dsp:spPr>
        <a:xfrm>
          <a:off x="720089" y="1761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Your work performance.</a:t>
          </a:r>
        </a:p>
      </dsp:txBody>
      <dsp:txXfrm>
        <a:off x="720089" y="1761"/>
        <a:ext cx="2550317" cy="1530190"/>
      </dsp:txXfrm>
    </dsp:sp>
    <dsp:sp modelId="{7DE25259-A3EE-4BDA-A5DB-1E2A32039277}">
      <dsp:nvSpPr>
        <dsp:cNvPr id="0" name=""/>
        <dsp:cNvSpPr/>
      </dsp:nvSpPr>
      <dsp:spPr>
        <a:xfrm>
          <a:off x="3525439" y="1761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Your physical health.</a:t>
          </a:r>
        </a:p>
      </dsp:txBody>
      <dsp:txXfrm>
        <a:off x="3525439" y="1761"/>
        <a:ext cx="2550317" cy="1530190"/>
      </dsp:txXfrm>
    </dsp:sp>
    <dsp:sp modelId="{CEC56F56-77AF-4E3F-B3CE-DB19EBE4E95A}">
      <dsp:nvSpPr>
        <dsp:cNvPr id="0" name=""/>
        <dsp:cNvSpPr/>
      </dsp:nvSpPr>
      <dsp:spPr>
        <a:xfrm>
          <a:off x="6330788" y="1761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Your mental health.</a:t>
          </a:r>
        </a:p>
      </dsp:txBody>
      <dsp:txXfrm>
        <a:off x="6330788" y="1761"/>
        <a:ext cx="2550317" cy="1530190"/>
      </dsp:txXfrm>
    </dsp:sp>
    <dsp:sp modelId="{1F342BA5-287B-4F83-A45B-C89682DE3928}">
      <dsp:nvSpPr>
        <dsp:cNvPr id="0" name=""/>
        <dsp:cNvSpPr/>
      </dsp:nvSpPr>
      <dsp:spPr>
        <a:xfrm>
          <a:off x="2122764" y="1786983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Your relationships.</a:t>
          </a:r>
        </a:p>
      </dsp:txBody>
      <dsp:txXfrm>
        <a:off x="2122764" y="1786983"/>
        <a:ext cx="2550317" cy="1530190"/>
      </dsp:txXfrm>
    </dsp:sp>
    <dsp:sp modelId="{12DE8E2A-4272-421B-8275-322A8BEF0953}">
      <dsp:nvSpPr>
        <dsp:cNvPr id="0" name=""/>
        <dsp:cNvSpPr/>
      </dsp:nvSpPr>
      <dsp:spPr>
        <a:xfrm>
          <a:off x="4928113" y="1786983"/>
          <a:ext cx="2550317" cy="1530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Your social health.</a:t>
          </a:r>
        </a:p>
      </dsp:txBody>
      <dsp:txXfrm>
        <a:off x="4928113" y="1786983"/>
        <a:ext cx="2550317" cy="153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17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2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2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02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57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4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23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6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C4767A-A6D9-4412-B986-0352A22A4A4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B5F1C3-F727-4760-8861-BFC93F90B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3D99-75F6-7B5F-C2A5-A7AC97A0C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2DF42-EF78-362C-7234-74F13EFBDC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Role of Emotional Intelligence in Leadership and Strategies to Improve It</a:t>
            </a:r>
          </a:p>
          <a:p>
            <a:r>
              <a:rPr lang="en-US" dirty="0"/>
              <a:t>Cheri Dixon</a:t>
            </a:r>
          </a:p>
          <a:p>
            <a:r>
              <a:rPr lang="en-US" dirty="0"/>
              <a:t>Cheri Dixon Consulting, LLC</a:t>
            </a:r>
          </a:p>
        </p:txBody>
      </p:sp>
    </p:spTree>
    <p:extLst>
      <p:ext uri="{BB962C8B-B14F-4D97-AF65-F5344CB8AC3E}">
        <p14:creationId xmlns:p14="http://schemas.microsoft.com/office/powerpoint/2010/main" val="35440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5EA19F-3C51-13AA-7585-61699A096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 and Women in Leadership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7DA05-F3E1-48C0-A86F-A16D3D25B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Women are regarded as being “overly” emotional by society.  Some would say this could be the reason we do not have a women president yet in the US.  Controlling our emotions is key to stepping into leadership roles.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Women have an advantage, however, controlling while embracing our emotional intelligence could be the formula for the most effective leaders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82662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381D15CF-4257-0F4E-3166-7D83CFC84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570" b="38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4352EE-6442-4E8D-71B9-8F73EB6F3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Harvard Business Review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347F1-7E26-2749-BA08-D38ABEDE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71% of employers value EI more than technical skills.</a:t>
            </a:r>
          </a:p>
          <a:p>
            <a:r>
              <a:rPr lang="en-US">
                <a:solidFill>
                  <a:srgbClr val="FFFFFF"/>
                </a:solidFill>
              </a:rPr>
              <a:t>“The most effective leaders all have a high degree of EI.” Daniel Goleman</a:t>
            </a:r>
          </a:p>
          <a:p>
            <a:r>
              <a:rPr lang="en-US">
                <a:solidFill>
                  <a:srgbClr val="FFFFFF"/>
                </a:solidFill>
              </a:rPr>
              <a:t>Higher EI leads to higher pay.</a:t>
            </a:r>
          </a:p>
          <a:p>
            <a:r>
              <a:rPr lang="en-US">
                <a:solidFill>
                  <a:srgbClr val="FFFFFF"/>
                </a:solidFill>
              </a:rPr>
              <a:t>90% of top performing leaders have greater EI scores.</a:t>
            </a:r>
          </a:p>
        </p:txBody>
      </p:sp>
    </p:spTree>
    <p:extLst>
      <p:ext uri="{BB962C8B-B14F-4D97-AF65-F5344CB8AC3E}">
        <p14:creationId xmlns:p14="http://schemas.microsoft.com/office/powerpoint/2010/main" val="175782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C82A-141C-FA7F-C79B-65A6D1B0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Women Leaders, How Can We Improve Our Emotional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E7196-A343-BD59-DFB4-B4EE40BC3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Recognize your emotions and name them.  Pay attention to how you feel and behave when experiencing an emotion.</a:t>
            </a:r>
          </a:p>
          <a:p>
            <a:r>
              <a:rPr lang="en-US" dirty="0"/>
              <a:t>Ask for feedback – gain insight on people’s feelings and improve your empathy.</a:t>
            </a:r>
          </a:p>
          <a:p>
            <a:r>
              <a:rPr lang="en-US" dirty="0"/>
              <a:t>Read literature with complex characters.  Learn about their feelings and why they feel them.  This will improve your empathy.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E50C0-330F-3983-1922-47976870F1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Develop of a culture of high Emotional Intelligence.</a:t>
            </a:r>
          </a:p>
          <a:p>
            <a:pPr lvl="1"/>
            <a:r>
              <a:rPr lang="en-US" dirty="0"/>
              <a:t>Set norms for communication and how to disagree.</a:t>
            </a:r>
          </a:p>
          <a:p>
            <a:pPr lvl="1"/>
            <a:r>
              <a:rPr lang="en-US" dirty="0"/>
              <a:t>Recognize and celebrate those who exhibit strong EI.</a:t>
            </a:r>
          </a:p>
          <a:p>
            <a:pPr lvl="1"/>
            <a:r>
              <a:rPr lang="en-US" dirty="0"/>
              <a:t>Celebrate those who help others</a:t>
            </a:r>
          </a:p>
          <a:p>
            <a:pPr lvl="1"/>
            <a:r>
              <a:rPr lang="en-US" dirty="0"/>
              <a:t>Encourage good behavior on your team.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0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095F-8B0F-5F6A-6F7A-29D9B7E5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Women Leaders, How Can We Improve Our Emotional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8375-5FA3-9591-723A-40E8CEC76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Don’t ignore negative behavior.</a:t>
            </a:r>
          </a:p>
          <a:p>
            <a:r>
              <a:rPr lang="en-US" dirty="0"/>
              <a:t>Learn how to manage stress.</a:t>
            </a:r>
          </a:p>
          <a:p>
            <a:r>
              <a:rPr lang="en-US" dirty="0"/>
              <a:t>Develop and maintain a schedule.</a:t>
            </a:r>
          </a:p>
          <a:p>
            <a:r>
              <a:rPr lang="en-US" dirty="0"/>
              <a:t>Take care of your physical health.</a:t>
            </a:r>
          </a:p>
          <a:p>
            <a:r>
              <a:rPr lang="en-US" dirty="0"/>
              <a:t>Avoid – Drama, complaining, dwelling on the past, being overly critical, and selfishness.</a:t>
            </a:r>
          </a:p>
          <a:p>
            <a:r>
              <a:rPr lang="en-US" dirty="0"/>
              <a:t>Get comfortable with the uncomfortable.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9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EAE9-8279-2372-5331-D2FAF10B7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Focus on Your Emotional Intelligence.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E8CD407-8CE7-18AA-B8AF-973D64565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411737"/>
              </p:ext>
            </p:extLst>
          </p:nvPr>
        </p:nvGraphicFramePr>
        <p:xfrm>
          <a:off x="1295400" y="2557463"/>
          <a:ext cx="96012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82125014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159696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Self-Awareness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Self-Regulation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00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Empathy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Social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357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4AA33DD-4F6D-30DC-7F97-EBD07815E302}"/>
              </a:ext>
            </a:extLst>
          </p:cNvPr>
          <p:cNvSpPr/>
          <p:nvPr/>
        </p:nvSpPr>
        <p:spPr>
          <a:xfrm>
            <a:off x="4973216" y="3284376"/>
            <a:ext cx="2108719" cy="14928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5ECDA-3B52-0E98-5B1A-51E943D90EE6}"/>
              </a:ext>
            </a:extLst>
          </p:cNvPr>
          <p:cNvSpPr txBox="1"/>
          <p:nvPr/>
        </p:nvSpPr>
        <p:spPr>
          <a:xfrm>
            <a:off x="5187820" y="3713584"/>
            <a:ext cx="17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22648-4BC4-E3E7-ED7C-360A2B463414}"/>
              </a:ext>
            </a:extLst>
          </p:cNvPr>
          <p:cNvSpPr txBox="1"/>
          <p:nvPr/>
        </p:nvSpPr>
        <p:spPr>
          <a:xfrm>
            <a:off x="1436914" y="5589037"/>
            <a:ext cx="960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Rate yourself in each area on a scale of 1-5 (1 being weak, 5 being strong), and then pick one task to work on in 2024 to improve your weakest area.</a:t>
            </a:r>
          </a:p>
        </p:txBody>
      </p:sp>
    </p:spTree>
    <p:extLst>
      <p:ext uri="{BB962C8B-B14F-4D97-AF65-F5344CB8AC3E}">
        <p14:creationId xmlns:p14="http://schemas.microsoft.com/office/powerpoint/2010/main" val="412577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E3CF8B-6090-4FFC-B9BE-6FF60AEE4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44405B-FBD8-46A8-84D6-CE727801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gital art of brain">
            <a:extLst>
              <a:ext uri="{FF2B5EF4-FFF2-40B4-BE49-F238E27FC236}">
                <a16:creationId xmlns:a16="http://schemas.microsoft.com/office/drawing/2014/main" id="{B3C21429-4AED-0F00-02AA-2DE7293494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0CFAF-F782-DB59-75F5-ABBE430C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FFFFFF"/>
                </a:solidFill>
              </a:rPr>
              <a:t>Emotional Intelligence can be more important than Intelligence Quotient!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D215E-F99A-6E0F-11A6-66DD3D69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Emotional Intelligence?</a:t>
            </a:r>
            <a:br>
              <a:rPr lang="en-US" dirty="0"/>
            </a:br>
            <a:r>
              <a:rPr lang="en-US" dirty="0"/>
              <a:t>(EI)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A129F-C7EC-D14E-15A3-A3EA60C8E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 ability to manage both your own emotions and understand the emotions of people around you.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/>
              <a:t>5 Key Elements:</a:t>
            </a:r>
          </a:p>
          <a:p>
            <a:pPr marL="0" indent="0" algn="ctr">
              <a:buNone/>
            </a:pPr>
            <a:r>
              <a:rPr lang="en-US" dirty="0"/>
              <a:t>Self-Awareness</a:t>
            </a:r>
          </a:p>
          <a:p>
            <a:pPr marL="0" indent="0" algn="ctr">
              <a:buNone/>
            </a:pPr>
            <a:r>
              <a:rPr lang="en-US" dirty="0"/>
              <a:t>Self-Regulation</a:t>
            </a:r>
          </a:p>
          <a:p>
            <a:pPr marL="0" indent="0" algn="ctr">
              <a:buNone/>
            </a:pPr>
            <a:r>
              <a:rPr lang="en-US" dirty="0"/>
              <a:t>Motivation</a:t>
            </a:r>
          </a:p>
          <a:p>
            <a:pPr marL="0" indent="0" algn="ctr">
              <a:buNone/>
            </a:pPr>
            <a:r>
              <a:rPr lang="en-US" dirty="0"/>
              <a:t>Empathy</a:t>
            </a:r>
          </a:p>
          <a:p>
            <a:pPr marL="0" indent="0" algn="ctr">
              <a:buNone/>
            </a:pPr>
            <a:r>
              <a:rPr lang="en-US" dirty="0"/>
              <a:t>Social Skills</a:t>
            </a:r>
          </a:p>
        </p:txBody>
      </p:sp>
    </p:spTree>
    <p:extLst>
      <p:ext uri="{BB962C8B-B14F-4D97-AF65-F5344CB8AC3E}">
        <p14:creationId xmlns:p14="http://schemas.microsoft.com/office/powerpoint/2010/main" val="27245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21BE-C0C6-C624-0516-34A9E25A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262A-7472-5425-78D7-3365B3623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knowledge of one’s own thoughts, feelings, and motivations.</a:t>
            </a:r>
          </a:p>
          <a:p>
            <a:r>
              <a:rPr lang="en-US" dirty="0"/>
              <a:t>Recognize our emotions.</a:t>
            </a:r>
          </a:p>
          <a:p>
            <a:r>
              <a:rPr lang="en-US" dirty="0"/>
              <a:t>Understand how your emotions influence your actions.</a:t>
            </a:r>
          </a:p>
          <a:p>
            <a:r>
              <a:rPr lang="en-US" dirty="0"/>
              <a:t>Helps staff track their emotions and determine how this may affect their job performance.</a:t>
            </a:r>
          </a:p>
        </p:txBody>
      </p:sp>
    </p:spTree>
    <p:extLst>
      <p:ext uri="{BB962C8B-B14F-4D97-AF65-F5344CB8AC3E}">
        <p14:creationId xmlns:p14="http://schemas.microsoft.com/office/powerpoint/2010/main" val="312182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5585-895D-A1C3-0265-D5DECBF1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42FF9-209B-F146-FEC2-198EC287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regulate emotions and actions in a variety of environments.</a:t>
            </a:r>
          </a:p>
          <a:p>
            <a:r>
              <a:rPr lang="en-US" dirty="0"/>
              <a:t>Manage your emotions in a healthy way.</a:t>
            </a:r>
          </a:p>
          <a:p>
            <a:r>
              <a:rPr lang="en-US" dirty="0"/>
              <a:t>Adaptation to changing environments.</a:t>
            </a:r>
          </a:p>
          <a:p>
            <a:r>
              <a:rPr lang="en-US" dirty="0"/>
              <a:t>Can be beneficial when creating a positive environment.</a:t>
            </a:r>
          </a:p>
          <a:p>
            <a:r>
              <a:rPr lang="en-US" dirty="0"/>
              <a:t>Flexible, adapt to change, and good at conflict management.</a:t>
            </a:r>
          </a:p>
        </p:txBody>
      </p:sp>
    </p:spTree>
    <p:extLst>
      <p:ext uri="{BB962C8B-B14F-4D97-AF65-F5344CB8AC3E}">
        <p14:creationId xmlns:p14="http://schemas.microsoft.com/office/powerpoint/2010/main" val="120544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6B5A-9185-DCD8-5628-5E392800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F6D4-730D-B555-9AE5-34853422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driven to pursue goals for personal reasons, rather than for some kind of reward (internal motivation).</a:t>
            </a:r>
          </a:p>
          <a:p>
            <a:r>
              <a:rPr lang="en-US" dirty="0"/>
              <a:t>Self motivation.</a:t>
            </a:r>
          </a:p>
          <a:p>
            <a:r>
              <a:rPr lang="en-US" dirty="0"/>
              <a:t>Seek long-term success over immediate results.</a:t>
            </a:r>
          </a:p>
          <a:p>
            <a:r>
              <a:rPr lang="en-US" dirty="0"/>
              <a:t>Leaders with high levels of motivation have a high level of enjoyment in what they do.</a:t>
            </a:r>
          </a:p>
        </p:txBody>
      </p:sp>
    </p:spTree>
    <p:extLst>
      <p:ext uri="{BB962C8B-B14F-4D97-AF65-F5344CB8AC3E}">
        <p14:creationId xmlns:p14="http://schemas.microsoft.com/office/powerpoint/2010/main" val="351097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741A-800A-D2E0-9662-7DB4E0CE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D38B6-E9B9-2491-8071-F2EC8AF47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capacity to empathize and appreciate another perspective.</a:t>
            </a:r>
          </a:p>
          <a:p>
            <a:r>
              <a:rPr lang="en-US" dirty="0"/>
              <a:t>Understanding of other’s emotions.</a:t>
            </a:r>
          </a:p>
          <a:p>
            <a:r>
              <a:rPr lang="en-US" dirty="0"/>
              <a:t>Essential for building and leading teams.</a:t>
            </a:r>
          </a:p>
          <a:p>
            <a:r>
              <a:rPr lang="en-US" dirty="0"/>
              <a:t>Offering comfort and support.</a:t>
            </a:r>
          </a:p>
        </p:txBody>
      </p:sp>
    </p:spTree>
    <p:extLst>
      <p:ext uri="{BB962C8B-B14F-4D97-AF65-F5344CB8AC3E}">
        <p14:creationId xmlns:p14="http://schemas.microsoft.com/office/powerpoint/2010/main" val="409046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FE49-3245-7EF3-0E39-E16BC408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229D-0E55-949F-219E-C25607273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able to create and maintain healthy relationships.</a:t>
            </a:r>
          </a:p>
          <a:p>
            <a:r>
              <a:rPr lang="en-US" dirty="0"/>
              <a:t>Effective communication.</a:t>
            </a:r>
          </a:p>
          <a:p>
            <a:r>
              <a:rPr lang="en-US" dirty="0"/>
              <a:t>Ability to build networks.</a:t>
            </a:r>
          </a:p>
          <a:p>
            <a:r>
              <a:rPr lang="en-US" dirty="0"/>
              <a:t>Allow leaders to effectively communicate their vision and inspire others to work to their best ability.</a:t>
            </a:r>
          </a:p>
        </p:txBody>
      </p:sp>
    </p:spTree>
    <p:extLst>
      <p:ext uri="{BB962C8B-B14F-4D97-AF65-F5344CB8AC3E}">
        <p14:creationId xmlns:p14="http://schemas.microsoft.com/office/powerpoint/2010/main" val="168188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10740-30F3-6428-AFCB-124BEF92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Emotional Intelligence Affects: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4AA100-2843-8894-7376-1BD919EB8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1" y="2556932"/>
          <a:ext cx="9601196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327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628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Emotional Intelligence</vt:lpstr>
      <vt:lpstr>Emotional Intelligence can be more important than Intelligence Quotient!</vt:lpstr>
      <vt:lpstr>What is Emotional Intelligence? (EI)</vt:lpstr>
      <vt:lpstr>Self Awareness</vt:lpstr>
      <vt:lpstr>Self Regulation</vt:lpstr>
      <vt:lpstr>Motivation</vt:lpstr>
      <vt:lpstr>Empathy</vt:lpstr>
      <vt:lpstr>Social Skills</vt:lpstr>
      <vt:lpstr>Your Emotional Intelligence Affects:</vt:lpstr>
      <vt:lpstr>EI and Women in Leadership</vt:lpstr>
      <vt:lpstr>Harvard Business Review</vt:lpstr>
      <vt:lpstr>As Women Leaders, How Can We Improve Our Emotional Intelligence?</vt:lpstr>
      <vt:lpstr>As Women Leaders, How Can We Improve Our Emotional Intelligence?</vt:lpstr>
      <vt:lpstr>Let’s Focus on Your Emotional Intelligence.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Cheri Dixon</dc:creator>
  <cp:lastModifiedBy>Cheri Dixon</cp:lastModifiedBy>
  <cp:revision>1</cp:revision>
  <dcterms:created xsi:type="dcterms:W3CDTF">2024-01-23T18:48:59Z</dcterms:created>
  <dcterms:modified xsi:type="dcterms:W3CDTF">2024-01-23T19:31:04Z</dcterms:modified>
</cp:coreProperties>
</file>