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Roboto"/>
      <p:regular r:id="rId55"/>
      <p:bold r:id="rId56"/>
      <p:italic r:id="rId57"/>
      <p:boldItalic r:id="rId58"/>
    </p:embeddedFont>
    <p:embeddedFont>
      <p:font typeface="Merriweather"/>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0B29019-0A93-4751-8A7E-36D98B6C031E}">
  <a:tblStyle styleId="{00B29019-0A93-4751-8A7E-36D98B6C03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09E93BE-5CBD-4406-AC76-94418974452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erriweather-boldItalic.fntdata"/><Relationship Id="rId61" Type="http://schemas.openxmlformats.org/officeDocument/2006/relationships/font" Target="fonts/Merriweather-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erriweather-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Merriweather-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ca7a96d6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5ca7a96d67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ca7a96d67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5ca7a96d67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01efb66a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01efb66a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ca7a96d6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5ca7a96d67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ca7a96d6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5ca7a96d67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ca7a96d6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5ca7a96d67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5ca7a96d6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5ca7a96d67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ca7a96d67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5ca7a96d67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ca7a96d6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5ca7a96d67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ca7a96d6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5ca7a96d67_0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5ca7a96cf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5ca7a96cf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ca7a96d67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5ca7a96d67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ca7a96d67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5ca7a96d67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ca7a96d67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5ca7a96d67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ca7a96d6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5ca7a96d67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ca7a96d67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nl"/>
              <a:t>IJSBERG TOEVOEGEN</a:t>
            </a:r>
            <a:endParaRPr b="1"/>
          </a:p>
          <a:p>
            <a:pPr indent="0" lvl="0" marL="0" rtl="0" algn="l">
              <a:spcBef>
                <a:spcPts val="0"/>
              </a:spcBef>
              <a:spcAft>
                <a:spcPts val="0"/>
              </a:spcAft>
              <a:buNone/>
            </a:pPr>
            <a:r>
              <a:rPr b="1" lang="nl"/>
              <a:t>INGRID ESSEN -&gt; EFFECTIEF EN AFFECTIEF LESGEVEN AAN PUBERS</a:t>
            </a:r>
            <a:endParaRPr b="1"/>
          </a:p>
        </p:txBody>
      </p:sp>
      <p:sp>
        <p:nvSpPr>
          <p:cNvPr id="288" name="Google Shape;288;g5ca7a96d67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60b264e4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60b264e48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ca7a96d67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5ca7a96d67_0_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ca7a96d6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5ca7a96d67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ca7a96d67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5ca7a96d67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5ca7a96d67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5ca7a96d67_0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601efb66a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01efb66a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60b264e48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60b264e48a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601efb66a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601efb66a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ca7a96d67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5ca7a96d67_0_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ca7a96d67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5ca7a96d67_0_2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ca7a96d67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5ca7a96d67_0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ca7a96d67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5ca7a96d67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5ca7a96d67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5ca7a96d67_0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601efb66a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601efb66a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5ca7a96d67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5ca7a96d67_0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601efb66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601efb66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60b264e4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60b264e4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5ca7a96d67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5ca7a96d67_0_5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5ca7a96d67_0_5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5ca7a96d67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5ca7a96d67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5ca7a96d67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5ca7a96d67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60b264e48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60b264e48a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60b264e48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60b264e48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601efb66a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601efb66a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5ca7a96d67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5ca7a96d67_0_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601efb66a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601efb66a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60b264e48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60b264e48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601efb66a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601efb66a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ca7a96d6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5ca7a96d67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01efb66a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01efb66a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5ca7a96d6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5ca7a96d67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ca7a96d6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5ca7a96d67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en object" type="obj">
  <p:cSld name="OBJECT">
    <p:spTree>
      <p:nvGrpSpPr>
        <p:cNvPr id="60" name="Shape 60"/>
        <p:cNvGrpSpPr/>
        <p:nvPr/>
      </p:nvGrpSpPr>
      <p:grpSpPr>
        <a:xfrm>
          <a:off x="0" y="0"/>
          <a:ext cx="0" cy="0"/>
          <a:chOff x="0" y="0"/>
          <a:chExt cx="0" cy="0"/>
        </a:xfrm>
      </p:grpSpPr>
      <p:sp>
        <p:nvSpPr>
          <p:cNvPr id="61" name="Google Shape;61;p13"/>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2800"/>
              <a:buNone/>
              <a:defRPr>
                <a:solidFill>
                  <a:srgbClr val="22172A"/>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62" name="Google Shape;62;p13"/>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SzPts val="3200"/>
              <a:buChar char="●"/>
              <a:defRPr>
                <a:solidFill>
                  <a:srgbClr val="22172A"/>
                </a:solidFill>
              </a:defRPr>
            </a:lvl1pPr>
            <a:lvl2pPr indent="-406400" lvl="1" marL="914400" rtl="0" algn="l">
              <a:spcBef>
                <a:spcPts val="560"/>
              </a:spcBef>
              <a:spcAft>
                <a:spcPts val="0"/>
              </a:spcAft>
              <a:buSzPts val="2800"/>
              <a:buChar char="○"/>
              <a:defRPr>
                <a:solidFill>
                  <a:srgbClr val="4CB2B3"/>
                </a:solidFill>
              </a:defRPr>
            </a:lvl2pPr>
            <a:lvl3pPr indent="-393700" lvl="2" marL="1371600" rtl="0" algn="l">
              <a:spcBef>
                <a:spcPts val="520"/>
              </a:spcBef>
              <a:spcAft>
                <a:spcPts val="0"/>
              </a:spcAft>
              <a:buClr>
                <a:srgbClr val="22172A"/>
              </a:buClr>
              <a:buSzPts val="2600"/>
              <a:buChar char="■"/>
              <a:defRPr>
                <a:solidFill>
                  <a:srgbClr val="22172A"/>
                </a:solidFill>
              </a:defRPr>
            </a:lvl3pPr>
            <a:lvl4pPr indent="-381000" lvl="3" marL="1828800" rtl="0" algn="l">
              <a:spcBef>
                <a:spcPts val="480"/>
              </a:spcBef>
              <a:spcAft>
                <a:spcPts val="0"/>
              </a:spcAft>
              <a:buClr>
                <a:srgbClr val="4CB2B3"/>
              </a:buClr>
              <a:buSzPts val="2400"/>
              <a:buChar char="●"/>
              <a:defRPr>
                <a:solidFill>
                  <a:srgbClr val="4CB2B3"/>
                </a:solidFill>
              </a:defRPr>
            </a:lvl4pPr>
            <a:lvl5pPr indent="-355600" lvl="4" marL="2286000" rtl="0" algn="l">
              <a:spcBef>
                <a:spcPts val="400"/>
              </a:spcBef>
              <a:spcAft>
                <a:spcPts val="0"/>
              </a:spcAft>
              <a:buClr>
                <a:srgbClr val="22172A"/>
              </a:buClr>
              <a:buSzPts val="2000"/>
              <a:buChar char="○"/>
              <a:defRPr>
                <a:solidFill>
                  <a:srgbClr val="22172A"/>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MK_basis (blue)">
  <p:cSld name="SMK_basis (blue)">
    <p:spTree>
      <p:nvGrpSpPr>
        <p:cNvPr id="63" name="Shape 63"/>
        <p:cNvGrpSpPr/>
        <p:nvPr/>
      </p:nvGrpSpPr>
      <p:grpSpPr>
        <a:xfrm>
          <a:off x="0" y="0"/>
          <a:ext cx="0" cy="0"/>
          <a:chOff x="0" y="0"/>
          <a:chExt cx="0" cy="0"/>
        </a:xfrm>
      </p:grpSpPr>
      <p:sp>
        <p:nvSpPr>
          <p:cNvPr id="64" name="Google Shape;64;p14"/>
          <p:cNvSpPr/>
          <p:nvPr/>
        </p:nvSpPr>
        <p:spPr>
          <a:xfrm>
            <a:off x="0" y="0"/>
            <a:ext cx="9144000" cy="991200"/>
          </a:xfrm>
          <a:prstGeom prst="rect">
            <a:avLst/>
          </a:prstGeom>
          <a:solidFill>
            <a:srgbClr val="55BFD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65" name="Google Shape;65;p14"/>
          <p:cNvSpPr txBox="1"/>
          <p:nvPr>
            <p:ph type="title"/>
          </p:nvPr>
        </p:nvSpPr>
        <p:spPr>
          <a:xfrm>
            <a:off x="628650" y="460638"/>
            <a:ext cx="7886700" cy="10764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323332"/>
              </a:buClr>
              <a:buSzPts val="2800"/>
              <a:buFont typeface="Arial Black"/>
              <a:buNone/>
              <a:defRPr sz="2800">
                <a:solidFill>
                  <a:srgbClr val="32333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4"/>
          <p:cNvSpPr txBox="1"/>
          <p:nvPr>
            <p:ph idx="1" type="body"/>
          </p:nvPr>
        </p:nvSpPr>
        <p:spPr>
          <a:xfrm>
            <a:off x="628650" y="1671637"/>
            <a:ext cx="7886700" cy="2961000"/>
          </a:xfrm>
          <a:prstGeom prst="rect">
            <a:avLst/>
          </a:prstGeom>
          <a:noFill/>
          <a:ln>
            <a:noFill/>
          </a:ln>
        </p:spPr>
        <p:txBody>
          <a:bodyPr anchorCtr="0" anchor="t" bIns="45700" lIns="91425" spcFirstLastPara="1" rIns="91425" wrap="square" tIns="45700">
            <a:noAutofit/>
          </a:bodyPr>
          <a:lstStyle>
            <a:lvl1pPr indent="-330200" lvl="0" marL="457200" rtl="0" algn="l">
              <a:lnSpc>
                <a:spcPct val="90000"/>
              </a:lnSpc>
              <a:spcBef>
                <a:spcPts val="750"/>
              </a:spcBef>
              <a:spcAft>
                <a:spcPts val="0"/>
              </a:spcAft>
              <a:buClr>
                <a:srgbClr val="323332"/>
              </a:buClr>
              <a:buSzPts val="1600"/>
              <a:buChar char="●"/>
              <a:defRPr sz="1600">
                <a:solidFill>
                  <a:srgbClr val="323332"/>
                </a:solidFill>
              </a:defRPr>
            </a:lvl1pPr>
            <a:lvl2pPr indent="-330200" lvl="1" marL="914400" rtl="0" algn="l">
              <a:lnSpc>
                <a:spcPct val="90000"/>
              </a:lnSpc>
              <a:spcBef>
                <a:spcPts val="1600"/>
              </a:spcBef>
              <a:spcAft>
                <a:spcPts val="0"/>
              </a:spcAft>
              <a:buClr>
                <a:srgbClr val="0092AA"/>
              </a:buClr>
              <a:buSzPts val="1600"/>
              <a:buChar char="○"/>
              <a:defRPr sz="1600">
                <a:solidFill>
                  <a:srgbClr val="0092AA"/>
                </a:solidFill>
              </a:defRPr>
            </a:lvl2pPr>
            <a:lvl3pPr indent="-330200" lvl="2" marL="1371600" rtl="0" algn="l">
              <a:lnSpc>
                <a:spcPct val="90000"/>
              </a:lnSpc>
              <a:spcBef>
                <a:spcPts val="1600"/>
              </a:spcBef>
              <a:spcAft>
                <a:spcPts val="0"/>
              </a:spcAft>
              <a:buClr>
                <a:srgbClr val="323332"/>
              </a:buClr>
              <a:buSzPts val="1600"/>
              <a:buChar char="■"/>
              <a:defRPr sz="1600">
                <a:solidFill>
                  <a:srgbClr val="323332"/>
                </a:solidFill>
              </a:defRPr>
            </a:lvl3pPr>
            <a:lvl4pPr indent="-330200" lvl="3" marL="1828800" rtl="0" algn="l">
              <a:lnSpc>
                <a:spcPct val="90000"/>
              </a:lnSpc>
              <a:spcBef>
                <a:spcPts val="1600"/>
              </a:spcBef>
              <a:spcAft>
                <a:spcPts val="0"/>
              </a:spcAft>
              <a:buClr>
                <a:srgbClr val="0092AA"/>
              </a:buClr>
              <a:buSzPts val="1600"/>
              <a:buChar char="●"/>
              <a:defRPr sz="1600">
                <a:solidFill>
                  <a:srgbClr val="0092AA"/>
                </a:solidFill>
              </a:defRPr>
            </a:lvl4pPr>
            <a:lvl5pPr indent="-330200" lvl="4" marL="2286000" rtl="0" algn="l">
              <a:lnSpc>
                <a:spcPct val="90000"/>
              </a:lnSpc>
              <a:spcBef>
                <a:spcPts val="1600"/>
              </a:spcBef>
              <a:spcAft>
                <a:spcPts val="0"/>
              </a:spcAft>
              <a:buClr>
                <a:srgbClr val="323332"/>
              </a:buClr>
              <a:buSzPts val="1600"/>
              <a:buChar char="○"/>
              <a:defRPr sz="1600">
                <a:solidFill>
                  <a:srgbClr val="323332"/>
                </a:solidFill>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67" name="Google Shape;67;p14"/>
          <p:cNvSpPr txBox="1"/>
          <p:nvPr>
            <p:ph idx="11" type="ftr"/>
          </p:nvPr>
        </p:nvSpPr>
        <p:spPr>
          <a:xfrm>
            <a:off x="2951163" y="4767263"/>
            <a:ext cx="32418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0092AA"/>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cxnSp>
        <p:nvCxnSpPr>
          <p:cNvPr id="68" name="Google Shape;68;p14"/>
          <p:cNvCxnSpPr/>
          <p:nvPr/>
        </p:nvCxnSpPr>
        <p:spPr>
          <a:xfrm>
            <a:off x="2951163" y="4767263"/>
            <a:ext cx="3241800" cy="0"/>
          </a:xfrm>
          <a:prstGeom prst="straightConnector1">
            <a:avLst/>
          </a:prstGeom>
          <a:noFill/>
          <a:ln cap="flat" cmpd="sng" w="9525">
            <a:solidFill>
              <a:srgbClr val="0092AA"/>
            </a:solidFill>
            <a:prstDash val="solid"/>
            <a:miter lim="800000"/>
            <a:headEnd len="sm" w="sm" type="none"/>
            <a:tailEnd len="sm" w="sm" type="none"/>
          </a:ln>
        </p:spPr>
      </p:cxnSp>
      <p:pic>
        <p:nvPicPr>
          <p:cNvPr id="69" name="Google Shape;69;p14"/>
          <p:cNvPicPr preferRelativeResize="0"/>
          <p:nvPr/>
        </p:nvPicPr>
        <p:blipFill rotWithShape="1">
          <a:blip r:embed="rId2">
            <a:alphaModFix amt="29000"/>
          </a:blip>
          <a:srcRect b="0" l="0" r="0" t="0"/>
          <a:stretch/>
        </p:blipFill>
        <p:spPr>
          <a:xfrm>
            <a:off x="3946334" y="67316"/>
            <a:ext cx="1249512" cy="8466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ekop 1">
  <p:cSld name="Sectiekop">
    <p:bg>
      <p:bgPr>
        <a:solidFill>
          <a:srgbClr val="4CB2B3"/>
        </a:solidFill>
      </p:bgPr>
    </p:bg>
    <p:spTree>
      <p:nvGrpSpPr>
        <p:cNvPr id="70"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b="0" l="0" r="0" t="0"/>
          <a:stretch/>
        </p:blipFill>
        <p:spPr>
          <a:xfrm>
            <a:off x="685800" y="228600"/>
            <a:ext cx="533401" cy="609600"/>
          </a:xfrm>
          <a:prstGeom prst="rect">
            <a:avLst/>
          </a:prstGeom>
          <a:noFill/>
          <a:ln>
            <a:noFill/>
          </a:ln>
        </p:spPr>
      </p:pic>
      <p:sp>
        <p:nvSpPr>
          <p:cNvPr id="72" name="Google Shape;72;p15"/>
          <p:cNvSpPr txBox="1"/>
          <p:nvPr>
            <p:ph type="ctrTitle"/>
          </p:nvPr>
        </p:nvSpPr>
        <p:spPr>
          <a:xfrm>
            <a:off x="685800" y="864823"/>
            <a:ext cx="7772400" cy="2589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2800"/>
              <a:buNone/>
              <a:defRPr>
                <a:solidFill>
                  <a:srgbClr val="22172A"/>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73" name="Google Shape;73;p15"/>
          <p:cNvSpPr txBox="1"/>
          <p:nvPr>
            <p:ph idx="1" type="subTitle"/>
          </p:nvPr>
        </p:nvSpPr>
        <p:spPr>
          <a:xfrm>
            <a:off x="685800" y="3461657"/>
            <a:ext cx="7772400" cy="1351500"/>
          </a:xfrm>
          <a:prstGeom prst="rect">
            <a:avLst/>
          </a:prstGeom>
          <a:noFill/>
          <a:ln>
            <a:noFill/>
          </a:ln>
        </p:spPr>
        <p:txBody>
          <a:bodyPr anchorCtr="0" anchor="t" bIns="45700" lIns="91425" spcFirstLastPara="1" rIns="91425" wrap="square" tIns="45700">
            <a:noAutofit/>
          </a:bodyPr>
          <a:lstStyle>
            <a:lvl1pPr lvl="0" rtl="0" algn="l">
              <a:spcBef>
                <a:spcPts val="640"/>
              </a:spcBef>
              <a:spcAft>
                <a:spcPts val="0"/>
              </a:spcAft>
              <a:buSzPts val="3200"/>
              <a:buNone/>
              <a:defRPr>
                <a:solidFill>
                  <a:schemeClr val="lt1"/>
                </a:solidFill>
              </a:defRPr>
            </a:lvl1pPr>
            <a:lvl2pPr lvl="1" rtl="0" algn="ctr">
              <a:spcBef>
                <a:spcPts val="560"/>
              </a:spcBef>
              <a:spcAft>
                <a:spcPts val="0"/>
              </a:spcAft>
              <a:buSzPts val="2800"/>
              <a:buNone/>
              <a:defRPr>
                <a:solidFill>
                  <a:srgbClr val="888888"/>
                </a:solidFill>
              </a:defRPr>
            </a:lvl2pPr>
            <a:lvl3pPr lvl="2" rtl="0" algn="ctr">
              <a:spcBef>
                <a:spcPts val="520"/>
              </a:spcBef>
              <a:spcAft>
                <a:spcPts val="0"/>
              </a:spcAft>
              <a:buClr>
                <a:srgbClr val="888888"/>
              </a:buClr>
              <a:buSzPts val="2600"/>
              <a:buNone/>
              <a:defRPr>
                <a:solidFill>
                  <a:srgbClr val="888888"/>
                </a:solidFill>
              </a:defRPr>
            </a:lvl3pPr>
            <a:lvl4pPr lvl="3" rtl="0" algn="ctr">
              <a:spcBef>
                <a:spcPts val="480"/>
              </a:spcBef>
              <a:spcAft>
                <a:spcPts val="0"/>
              </a:spcAft>
              <a:buClr>
                <a:srgbClr val="888888"/>
              </a:buClr>
              <a:buSzPts val="24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1600"/>
              </a:spcBef>
              <a:spcAft>
                <a:spcPts val="0"/>
              </a:spcAft>
              <a:buClr>
                <a:srgbClr val="888888"/>
              </a:buClr>
              <a:buSzPts val="2000"/>
              <a:buNone/>
              <a:defRPr>
                <a:solidFill>
                  <a:srgbClr val="888888"/>
                </a:solidFill>
              </a:defRPr>
            </a:lvl7pPr>
            <a:lvl8pPr lvl="7" rtl="0" algn="ctr">
              <a:spcBef>
                <a:spcPts val="1600"/>
              </a:spcBef>
              <a:spcAft>
                <a:spcPts val="0"/>
              </a:spcAft>
              <a:buClr>
                <a:srgbClr val="888888"/>
              </a:buClr>
              <a:buSzPts val="2000"/>
              <a:buNone/>
              <a:defRPr>
                <a:solidFill>
                  <a:srgbClr val="888888"/>
                </a:solidFill>
              </a:defRPr>
            </a:lvl8pPr>
            <a:lvl9pPr lvl="8" rtl="0" algn="ctr">
              <a:spcBef>
                <a:spcPts val="1600"/>
              </a:spcBef>
              <a:spcAft>
                <a:spcPts val="1600"/>
              </a:spcAft>
              <a:buClr>
                <a:srgbClr val="888888"/>
              </a:buClr>
              <a:buSzPts val="2000"/>
              <a:buNone/>
              <a:defRPr>
                <a:solidFill>
                  <a:srgbClr val="888888"/>
                </a:solidFill>
              </a:defRPr>
            </a:lvl9pPr>
          </a:lstStyle>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33.png"/><Relationship Id="rId5"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hyperlink" Target="https://www.youtube.com/watch?v=cx0Emn-zJsw"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ctrTitle"/>
          </p:nvPr>
        </p:nvSpPr>
        <p:spPr>
          <a:xfrm>
            <a:off x="311700" y="9816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latin typeface="Calibri"/>
                <a:ea typeface="Calibri"/>
                <a:cs typeface="Calibri"/>
                <a:sym typeface="Calibri"/>
              </a:rPr>
              <a:t>Leerlabo</a:t>
            </a:r>
            <a:endParaRPr>
              <a:latin typeface="Calibri"/>
              <a:ea typeface="Calibri"/>
              <a:cs typeface="Calibri"/>
              <a:sym typeface="Calibri"/>
            </a:endParaRPr>
          </a:p>
          <a:p>
            <a:pPr indent="0" lvl="0" marL="0" rtl="0" algn="l">
              <a:spcBef>
                <a:spcPts val="0"/>
              </a:spcBef>
              <a:spcAft>
                <a:spcPts val="0"/>
              </a:spcAft>
              <a:buNone/>
            </a:pPr>
            <a:r>
              <a:rPr lang="nl">
                <a:latin typeface="Calibri"/>
                <a:ea typeface="Calibri"/>
                <a:cs typeface="Calibri"/>
                <a:sym typeface="Calibri"/>
              </a:rPr>
              <a:t>Onderwijs aan Tieners</a:t>
            </a:r>
            <a:endParaRPr>
              <a:latin typeface="Calibri"/>
              <a:ea typeface="Calibri"/>
              <a:cs typeface="Calibri"/>
              <a:sym typeface="Calibri"/>
            </a:endParaRPr>
          </a:p>
        </p:txBody>
      </p:sp>
      <p:pic>
        <p:nvPicPr>
          <p:cNvPr id="79" name="Google Shape;79;p16"/>
          <p:cNvPicPr preferRelativeResize="0"/>
          <p:nvPr/>
        </p:nvPicPr>
        <p:blipFill>
          <a:blip r:embed="rId3">
            <a:alphaModFix/>
          </a:blip>
          <a:stretch>
            <a:fillRect/>
          </a:stretch>
        </p:blipFill>
        <p:spPr>
          <a:xfrm>
            <a:off x="5410575" y="252038"/>
            <a:ext cx="2350900" cy="634125"/>
          </a:xfrm>
          <a:prstGeom prst="rect">
            <a:avLst/>
          </a:prstGeom>
          <a:noFill/>
          <a:ln>
            <a:noFill/>
          </a:ln>
        </p:spPr>
      </p:pic>
      <p:pic>
        <p:nvPicPr>
          <p:cNvPr id="80" name="Google Shape;80;p16"/>
          <p:cNvPicPr preferRelativeResize="0"/>
          <p:nvPr/>
        </p:nvPicPr>
        <p:blipFill>
          <a:blip r:embed="rId4">
            <a:alphaModFix/>
          </a:blip>
          <a:stretch>
            <a:fillRect/>
          </a:stretch>
        </p:blipFill>
        <p:spPr>
          <a:xfrm>
            <a:off x="7966600" y="169875"/>
            <a:ext cx="939448" cy="634125"/>
          </a:xfrm>
          <a:prstGeom prst="rect">
            <a:avLst/>
          </a:prstGeom>
          <a:noFill/>
          <a:ln>
            <a:noFill/>
          </a:ln>
        </p:spPr>
      </p:pic>
      <p:pic>
        <p:nvPicPr>
          <p:cNvPr id="81" name="Google Shape;81;p16"/>
          <p:cNvPicPr preferRelativeResize="0"/>
          <p:nvPr/>
        </p:nvPicPr>
        <p:blipFill>
          <a:blip r:embed="rId5">
            <a:alphaModFix/>
          </a:blip>
          <a:stretch>
            <a:fillRect/>
          </a:stretch>
        </p:blipFill>
        <p:spPr>
          <a:xfrm>
            <a:off x="6033125" y="2905325"/>
            <a:ext cx="2872924" cy="19152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WELK KERNIDEE VAN JOLLES IS VOOR JOU CRUCIAAL? </a:t>
            </a:r>
            <a:endParaRPr b="1">
              <a:latin typeface="Calibri"/>
              <a:ea typeface="Calibri"/>
              <a:cs typeface="Calibri"/>
              <a:sym typeface="Calibri"/>
            </a:endParaRPr>
          </a:p>
        </p:txBody>
      </p:sp>
      <p:pic>
        <p:nvPicPr>
          <p:cNvPr id="145" name="Google Shape;145;p25"/>
          <p:cNvPicPr preferRelativeResize="0"/>
          <p:nvPr/>
        </p:nvPicPr>
        <p:blipFill rotWithShape="1">
          <a:blip r:embed="rId3">
            <a:alphaModFix/>
          </a:blip>
          <a:srcRect b="0" l="0" r="0" t="0"/>
          <a:stretch/>
        </p:blipFill>
        <p:spPr>
          <a:xfrm>
            <a:off x="1920569" y="1670703"/>
            <a:ext cx="3741609" cy="2586972"/>
          </a:xfrm>
          <a:prstGeom prst="rect">
            <a:avLst/>
          </a:prstGeom>
          <a:noFill/>
          <a:ln>
            <a:noFill/>
          </a:ln>
        </p:spPr>
      </p:pic>
      <p:sp>
        <p:nvSpPr>
          <p:cNvPr id="146" name="Google Shape;146;p2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7" name="Google Shape;147;p2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grpSp>
        <p:nvGrpSpPr>
          <p:cNvPr id="152" name="Google Shape;152;p26"/>
          <p:cNvGrpSpPr/>
          <p:nvPr/>
        </p:nvGrpSpPr>
        <p:grpSpPr>
          <a:xfrm>
            <a:off x="1617936" y="116424"/>
            <a:ext cx="6133054" cy="4599790"/>
            <a:chOff x="1393064" y="527"/>
            <a:chExt cx="6133054" cy="6133054"/>
          </a:xfrm>
        </p:grpSpPr>
        <p:sp>
          <p:nvSpPr>
            <p:cNvPr id="153" name="Google Shape;153;p26"/>
            <p:cNvSpPr/>
            <p:nvPr/>
          </p:nvSpPr>
          <p:spPr>
            <a:xfrm>
              <a:off x="3539455" y="2146918"/>
              <a:ext cx="1840200" cy="1840200"/>
            </a:xfrm>
            <a:prstGeom prst="roundRect">
              <a:avLst>
                <a:gd fmla="val 16667" name="adj"/>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6"/>
            <p:cNvSpPr txBox="1"/>
            <p:nvPr/>
          </p:nvSpPr>
          <p:spPr>
            <a:xfrm>
              <a:off x="3629287" y="2236750"/>
              <a:ext cx="1660500" cy="1660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None/>
              </a:pPr>
              <a:r>
                <a:rPr lang="nl" sz="3600">
                  <a:solidFill>
                    <a:schemeClr val="lt1"/>
                  </a:solidFill>
                  <a:latin typeface="Calibri"/>
                  <a:ea typeface="Calibri"/>
                  <a:cs typeface="Calibri"/>
                  <a:sym typeface="Calibri"/>
                </a:rPr>
                <a:t>Tieners</a:t>
              </a:r>
              <a:endParaRPr sz="3600">
                <a:solidFill>
                  <a:schemeClr val="lt1"/>
                </a:solidFill>
                <a:latin typeface="Calibri"/>
                <a:ea typeface="Calibri"/>
                <a:cs typeface="Calibri"/>
                <a:sym typeface="Calibri"/>
              </a:endParaRPr>
            </a:p>
          </p:txBody>
        </p:sp>
        <p:sp>
          <p:nvSpPr>
            <p:cNvPr id="155" name="Google Shape;155;p26"/>
            <p:cNvSpPr/>
            <p:nvPr/>
          </p:nvSpPr>
          <p:spPr>
            <a:xfrm rot="-5400000">
              <a:off x="4002813" y="1690168"/>
              <a:ext cx="913500" cy="0"/>
            </a:xfrm>
            <a:custGeom>
              <a:rect b="b" l="l" r="r" t="t"/>
              <a:pathLst>
                <a:path extrusionOk="0" h="120000" w="120000">
                  <a:moveTo>
                    <a:pt x="0" y="0"/>
                  </a:moveTo>
                  <a:lnTo>
                    <a:pt x="120000" y="0"/>
                  </a:lnTo>
                </a:path>
              </a:pathLst>
            </a:custGeom>
            <a:noFill/>
            <a:ln cap="flat" cmpd="sng" w="25400">
              <a:solidFill>
                <a:srgbClr val="BF504D"/>
              </a:solidFill>
              <a:prstDash val="solid"/>
              <a:round/>
              <a:headEnd len="sm" w="sm" type="none"/>
              <a:tailEnd len="sm" w="sm" type="none"/>
            </a:ln>
          </p:spPr>
        </p:sp>
        <p:sp>
          <p:nvSpPr>
            <p:cNvPr id="156" name="Google Shape;156;p26"/>
            <p:cNvSpPr/>
            <p:nvPr/>
          </p:nvSpPr>
          <p:spPr>
            <a:xfrm>
              <a:off x="3843091" y="527"/>
              <a:ext cx="1233000" cy="123300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txBox="1"/>
            <p:nvPr/>
          </p:nvSpPr>
          <p:spPr>
            <a:xfrm>
              <a:off x="3903278" y="60714"/>
              <a:ext cx="1112700" cy="1112700"/>
            </a:xfrm>
            <a:prstGeom prst="rect">
              <a:avLst/>
            </a:prstGeom>
            <a:noFill/>
            <a:ln>
              <a:noFill/>
            </a:ln>
          </p:spPr>
          <p:txBody>
            <a:bodyPr anchorCtr="0" anchor="ctr" bIns="66025" lIns="66025" spcFirstLastPara="1" rIns="66025" wrap="square" tIns="66025">
              <a:noAutofit/>
            </a:bodyPr>
            <a:lstStyle/>
            <a:p>
              <a:pPr indent="0" lvl="0" marL="0" marR="0" rtl="0" algn="ctr">
                <a:lnSpc>
                  <a:spcPct val="90000"/>
                </a:lnSpc>
                <a:spcBef>
                  <a:spcPts val="0"/>
                </a:spcBef>
                <a:spcAft>
                  <a:spcPts val="0"/>
                </a:spcAft>
                <a:buNone/>
              </a:pPr>
              <a:r>
                <a:rPr lang="nl" sz="2600">
                  <a:solidFill>
                    <a:schemeClr val="lt1"/>
                  </a:solidFill>
                  <a:latin typeface="Calibri"/>
                  <a:ea typeface="Calibri"/>
                  <a:cs typeface="Calibri"/>
                  <a:sym typeface="Calibri"/>
                </a:rPr>
                <a:t>Sturing</a:t>
              </a:r>
              <a:endParaRPr sz="2600">
                <a:solidFill>
                  <a:schemeClr val="lt1"/>
                </a:solidFill>
                <a:latin typeface="Calibri"/>
                <a:ea typeface="Calibri"/>
                <a:cs typeface="Calibri"/>
                <a:sym typeface="Calibri"/>
              </a:endParaRPr>
            </a:p>
          </p:txBody>
        </p:sp>
        <p:sp>
          <p:nvSpPr>
            <p:cNvPr id="158" name="Google Shape;158;p26"/>
            <p:cNvSpPr/>
            <p:nvPr/>
          </p:nvSpPr>
          <p:spPr>
            <a:xfrm>
              <a:off x="5379671" y="3067026"/>
              <a:ext cx="913500" cy="0"/>
            </a:xfrm>
            <a:custGeom>
              <a:rect b="b" l="l" r="r" t="t"/>
              <a:pathLst>
                <a:path extrusionOk="0" h="120000" w="120000">
                  <a:moveTo>
                    <a:pt x="0" y="0"/>
                  </a:moveTo>
                  <a:lnTo>
                    <a:pt x="120000" y="0"/>
                  </a:lnTo>
                </a:path>
              </a:pathLst>
            </a:custGeom>
            <a:noFill/>
            <a:ln cap="flat" cmpd="sng" w="25400">
              <a:solidFill>
                <a:srgbClr val="BF504D"/>
              </a:solidFill>
              <a:prstDash val="solid"/>
              <a:round/>
              <a:headEnd len="sm" w="sm" type="none"/>
              <a:tailEnd len="sm" w="sm" type="none"/>
            </a:ln>
          </p:spPr>
        </p:sp>
        <p:sp>
          <p:nvSpPr>
            <p:cNvPr id="159" name="Google Shape;159;p26"/>
            <p:cNvSpPr/>
            <p:nvPr/>
          </p:nvSpPr>
          <p:spPr>
            <a:xfrm>
              <a:off x="6293118" y="2450554"/>
              <a:ext cx="1233000" cy="1233000"/>
            </a:xfrm>
            <a:prstGeom prst="roundRect">
              <a:avLst>
                <a:gd fmla="val 16667"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txBox="1"/>
            <p:nvPr/>
          </p:nvSpPr>
          <p:spPr>
            <a:xfrm>
              <a:off x="6353305" y="2510741"/>
              <a:ext cx="1112700" cy="1112700"/>
            </a:xfrm>
            <a:prstGeom prst="rect">
              <a:avLst/>
            </a:prstGeom>
            <a:noFill/>
            <a:ln>
              <a:noFill/>
            </a:ln>
          </p:spPr>
          <p:txBody>
            <a:bodyPr anchorCtr="0" anchor="ctr" bIns="81275" lIns="81275" spcFirstLastPara="1" rIns="81275" wrap="square" tIns="81275">
              <a:noAutofit/>
            </a:bodyPr>
            <a:lstStyle/>
            <a:p>
              <a:pPr indent="0" lvl="0" marL="0" marR="0" rtl="0" algn="ctr">
                <a:lnSpc>
                  <a:spcPct val="90000"/>
                </a:lnSpc>
                <a:spcBef>
                  <a:spcPts val="0"/>
                </a:spcBef>
                <a:spcAft>
                  <a:spcPts val="0"/>
                </a:spcAft>
                <a:buNone/>
              </a:pPr>
              <a:r>
                <a:rPr lang="nl" sz="3200">
                  <a:solidFill>
                    <a:schemeClr val="lt1"/>
                  </a:solidFill>
                  <a:latin typeface="Calibri"/>
                  <a:ea typeface="Calibri"/>
                  <a:cs typeface="Calibri"/>
                  <a:sym typeface="Calibri"/>
                </a:rPr>
                <a:t>Steun</a:t>
              </a:r>
              <a:endParaRPr sz="3200">
                <a:solidFill>
                  <a:schemeClr val="lt1"/>
                </a:solidFill>
                <a:latin typeface="Calibri"/>
                <a:ea typeface="Calibri"/>
                <a:cs typeface="Calibri"/>
                <a:sym typeface="Calibri"/>
              </a:endParaRPr>
            </a:p>
          </p:txBody>
        </p:sp>
        <p:sp>
          <p:nvSpPr>
            <p:cNvPr id="161" name="Google Shape;161;p26"/>
            <p:cNvSpPr/>
            <p:nvPr/>
          </p:nvSpPr>
          <p:spPr>
            <a:xfrm rot="5400000">
              <a:off x="4002813" y="4443884"/>
              <a:ext cx="913500" cy="0"/>
            </a:xfrm>
            <a:custGeom>
              <a:rect b="b" l="l" r="r" t="t"/>
              <a:pathLst>
                <a:path extrusionOk="0" h="120000" w="120000">
                  <a:moveTo>
                    <a:pt x="0" y="0"/>
                  </a:moveTo>
                  <a:lnTo>
                    <a:pt x="120000" y="0"/>
                  </a:lnTo>
                </a:path>
              </a:pathLst>
            </a:custGeom>
            <a:noFill/>
            <a:ln cap="flat" cmpd="sng" w="25400">
              <a:solidFill>
                <a:srgbClr val="BF504D"/>
              </a:solidFill>
              <a:prstDash val="solid"/>
              <a:round/>
              <a:headEnd len="sm" w="sm" type="none"/>
              <a:tailEnd len="sm" w="sm" type="none"/>
            </a:ln>
          </p:spPr>
        </p:sp>
        <p:sp>
          <p:nvSpPr>
            <p:cNvPr id="162" name="Google Shape;162;p26"/>
            <p:cNvSpPr/>
            <p:nvPr/>
          </p:nvSpPr>
          <p:spPr>
            <a:xfrm>
              <a:off x="3843091" y="4900581"/>
              <a:ext cx="1233000" cy="1233000"/>
            </a:xfrm>
            <a:prstGeom prst="roundRect">
              <a:avLst>
                <a:gd fmla="val 16667" name="adj"/>
              </a:avLst>
            </a:prstGeom>
            <a:solidFill>
              <a:srgbClr val="49A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nvSpPr>
          <p:spPr>
            <a:xfrm>
              <a:off x="3903278" y="4960768"/>
              <a:ext cx="1112700" cy="1112700"/>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rPr lang="nl" sz="2000">
                  <a:solidFill>
                    <a:schemeClr val="lt1"/>
                  </a:solidFill>
                  <a:latin typeface="Calibri"/>
                  <a:ea typeface="Calibri"/>
                  <a:cs typeface="Calibri"/>
                  <a:sym typeface="Calibri"/>
                </a:rPr>
                <a:t>Inspiratie</a:t>
              </a:r>
              <a:endParaRPr sz="2000">
                <a:solidFill>
                  <a:schemeClr val="lt1"/>
                </a:solidFill>
                <a:latin typeface="Calibri"/>
                <a:ea typeface="Calibri"/>
                <a:cs typeface="Calibri"/>
                <a:sym typeface="Calibri"/>
              </a:endParaRPr>
            </a:p>
          </p:txBody>
        </p:sp>
        <p:sp>
          <p:nvSpPr>
            <p:cNvPr id="164" name="Google Shape;164;p26"/>
            <p:cNvSpPr/>
            <p:nvPr/>
          </p:nvSpPr>
          <p:spPr>
            <a:xfrm rot="10800000">
              <a:off x="2625954" y="3067026"/>
              <a:ext cx="913500" cy="0"/>
            </a:xfrm>
            <a:custGeom>
              <a:rect b="b" l="l" r="r" t="t"/>
              <a:pathLst>
                <a:path extrusionOk="0" h="120000" w="120000">
                  <a:moveTo>
                    <a:pt x="0" y="0"/>
                  </a:moveTo>
                  <a:lnTo>
                    <a:pt x="120000" y="0"/>
                  </a:lnTo>
                </a:path>
              </a:pathLst>
            </a:custGeom>
            <a:noFill/>
            <a:ln cap="flat" cmpd="sng" w="25400">
              <a:solidFill>
                <a:srgbClr val="BF504D"/>
              </a:solidFill>
              <a:prstDash val="solid"/>
              <a:round/>
              <a:headEnd len="sm" w="sm" type="none"/>
              <a:tailEnd len="sm" w="sm" type="none"/>
            </a:ln>
          </p:spPr>
        </p:sp>
        <p:sp>
          <p:nvSpPr>
            <p:cNvPr id="165" name="Google Shape;165;p26"/>
            <p:cNvSpPr/>
            <p:nvPr/>
          </p:nvSpPr>
          <p:spPr>
            <a:xfrm>
              <a:off x="1393064" y="2450554"/>
              <a:ext cx="1233000" cy="1233000"/>
            </a:xfrm>
            <a:prstGeom prst="roundRect">
              <a:avLst>
                <a:gd fmla="val 16667" name="adj"/>
              </a:avLst>
            </a:prstGeom>
            <a:solidFill>
              <a:srgbClr val="F795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nvSpPr>
          <p:spPr>
            <a:xfrm>
              <a:off x="1453251" y="2510741"/>
              <a:ext cx="1112700" cy="1112700"/>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rPr lang="nl" sz="2000">
                  <a:solidFill>
                    <a:schemeClr val="lt1"/>
                  </a:solidFill>
                  <a:latin typeface="Calibri"/>
                  <a:ea typeface="Calibri"/>
                  <a:cs typeface="Calibri"/>
                  <a:sym typeface="Calibri"/>
                </a:rPr>
                <a:t>Motivatie</a:t>
              </a:r>
              <a:endParaRPr sz="2000">
                <a:solidFill>
                  <a:schemeClr val="lt1"/>
                </a:solidFill>
                <a:latin typeface="Calibri"/>
                <a:ea typeface="Calibri"/>
                <a:cs typeface="Calibri"/>
                <a:sym typeface="Calibri"/>
              </a:endParaRPr>
            </a:p>
          </p:txBody>
        </p:sp>
      </p:gr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172" name="Google Shape;172;p27"/>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b="1" lang="nl" sz="1800"/>
              <a:t>Tienerfases</a:t>
            </a:r>
            <a:endParaRPr b="1"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grpSp>
        <p:nvGrpSpPr>
          <p:cNvPr id="177" name="Google Shape;177;p28"/>
          <p:cNvGrpSpPr/>
          <p:nvPr/>
        </p:nvGrpSpPr>
        <p:grpSpPr>
          <a:xfrm>
            <a:off x="273375" y="255520"/>
            <a:ext cx="8692651" cy="4404654"/>
            <a:chOff x="1" y="2100"/>
            <a:chExt cx="8692651" cy="5872872"/>
          </a:xfrm>
        </p:grpSpPr>
        <p:sp>
          <p:nvSpPr>
            <p:cNvPr id="178" name="Google Shape;178;p28"/>
            <p:cNvSpPr/>
            <p:nvPr/>
          </p:nvSpPr>
          <p:spPr>
            <a:xfrm rot="5400000">
              <a:off x="-189969" y="192150"/>
              <a:ext cx="1266900" cy="886800"/>
            </a:xfrm>
            <a:prstGeom prst="chevron">
              <a:avLst>
                <a:gd fmla="val 50000" name="adj"/>
              </a:avLst>
            </a:prstGeom>
            <a:solidFill>
              <a:srgbClr val="BF504D"/>
            </a:solidFill>
            <a:ln cap="flat" cmpd="sng" w="25400">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txBox="1"/>
            <p:nvPr/>
          </p:nvSpPr>
          <p:spPr>
            <a:xfrm>
              <a:off x="1" y="445540"/>
              <a:ext cx="886800" cy="38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nl" sz="2400">
                  <a:solidFill>
                    <a:schemeClr val="lt1"/>
                  </a:solidFill>
                  <a:latin typeface="Calibri"/>
                  <a:ea typeface="Calibri"/>
                  <a:cs typeface="Calibri"/>
                  <a:sym typeface="Calibri"/>
                </a:rPr>
                <a:t>1.</a:t>
              </a:r>
              <a:endParaRPr sz="2400">
                <a:solidFill>
                  <a:schemeClr val="lt1"/>
                </a:solidFill>
                <a:latin typeface="Calibri"/>
                <a:ea typeface="Calibri"/>
                <a:cs typeface="Calibri"/>
                <a:sym typeface="Calibri"/>
              </a:endParaRPr>
            </a:p>
          </p:txBody>
        </p:sp>
        <p:sp>
          <p:nvSpPr>
            <p:cNvPr id="180" name="Google Shape;180;p28"/>
            <p:cNvSpPr/>
            <p:nvPr/>
          </p:nvSpPr>
          <p:spPr>
            <a:xfrm rot="5400000">
              <a:off x="4378052" y="-3488998"/>
              <a:ext cx="823500" cy="7805700"/>
            </a:xfrm>
            <a:prstGeom prst="round2SameRect">
              <a:avLst>
                <a:gd fmla="val 16667" name="adj1"/>
                <a:gd fmla="val 0" name="adj2"/>
              </a:avLst>
            </a:prstGeom>
            <a:solidFill>
              <a:schemeClr val="lt1">
                <a:alpha val="89800"/>
              </a:schemeClr>
            </a:solidFill>
            <a:ln cap="flat" cmpd="sng" w="25400">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txBox="1"/>
            <p:nvPr/>
          </p:nvSpPr>
          <p:spPr>
            <a:xfrm>
              <a:off x="886881" y="42303"/>
              <a:ext cx="7765500" cy="743100"/>
            </a:xfrm>
            <a:prstGeom prst="rect">
              <a:avLst/>
            </a:prstGeom>
            <a:noFill/>
            <a:ln>
              <a:noFill/>
            </a:ln>
          </p:spPr>
          <p:txBody>
            <a:bodyPr anchorCtr="0" anchor="ctr" bIns="15875" lIns="177800" spcFirstLastPara="1" rIns="15875" wrap="square" tIns="15875">
              <a:noAutofit/>
            </a:bodyPr>
            <a:lstStyle/>
            <a:p>
              <a:pPr indent="-228600" lvl="1" marL="228600" marR="0" rtl="0" algn="l">
                <a:lnSpc>
                  <a:spcPct val="90000"/>
                </a:lnSpc>
                <a:spcBef>
                  <a:spcPts val="0"/>
                </a:spcBef>
                <a:spcAft>
                  <a:spcPts val="0"/>
                </a:spcAft>
                <a:buClr>
                  <a:schemeClr val="dk1"/>
                </a:buClr>
                <a:buSzPts val="2500"/>
                <a:buFont typeface="Calibri"/>
                <a:buChar char="•"/>
              </a:pPr>
              <a:r>
                <a:rPr b="0" i="0" lang="nl" sz="2500" u="none" cap="none" strike="noStrike">
                  <a:solidFill>
                    <a:schemeClr val="dk1"/>
                  </a:solidFill>
                  <a:latin typeface="Calibri"/>
                  <a:ea typeface="Calibri"/>
                  <a:cs typeface="Calibri"/>
                  <a:sym typeface="Calibri"/>
                </a:rPr>
                <a:t>Kindertijd (baby, peuter, kleuter, kind)</a:t>
              </a:r>
              <a:endParaRPr b="0" i="0" sz="2500" u="none" cap="none" strike="noStrike">
                <a:solidFill>
                  <a:schemeClr val="dk1"/>
                </a:solidFill>
                <a:latin typeface="Calibri"/>
                <a:ea typeface="Calibri"/>
                <a:cs typeface="Calibri"/>
                <a:sym typeface="Calibri"/>
              </a:endParaRPr>
            </a:p>
          </p:txBody>
        </p:sp>
        <p:sp>
          <p:nvSpPr>
            <p:cNvPr id="182" name="Google Shape;182;p28"/>
            <p:cNvSpPr/>
            <p:nvPr/>
          </p:nvSpPr>
          <p:spPr>
            <a:xfrm rot="5400000">
              <a:off x="-189969" y="1343643"/>
              <a:ext cx="1266900" cy="886800"/>
            </a:xfrm>
            <a:prstGeom prst="chevron">
              <a:avLst>
                <a:gd fmla="val 50000" name="adj"/>
              </a:avLst>
            </a:prstGeom>
            <a:solidFill>
              <a:schemeClr val="accent3"/>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txBox="1"/>
            <p:nvPr/>
          </p:nvSpPr>
          <p:spPr>
            <a:xfrm>
              <a:off x="1" y="1597033"/>
              <a:ext cx="886800" cy="38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nl" sz="2400">
                  <a:solidFill>
                    <a:schemeClr val="lt1"/>
                  </a:solidFill>
                  <a:latin typeface="Calibri"/>
                  <a:ea typeface="Calibri"/>
                  <a:cs typeface="Calibri"/>
                  <a:sym typeface="Calibri"/>
                </a:rPr>
                <a:t>2.</a:t>
              </a:r>
              <a:endParaRPr sz="2400">
                <a:solidFill>
                  <a:schemeClr val="lt1"/>
                </a:solidFill>
                <a:latin typeface="Calibri"/>
                <a:ea typeface="Calibri"/>
                <a:cs typeface="Calibri"/>
                <a:sym typeface="Calibri"/>
              </a:endParaRPr>
            </a:p>
          </p:txBody>
        </p:sp>
        <p:sp>
          <p:nvSpPr>
            <p:cNvPr id="184" name="Google Shape;184;p28"/>
            <p:cNvSpPr/>
            <p:nvPr/>
          </p:nvSpPr>
          <p:spPr>
            <a:xfrm rot="5400000">
              <a:off x="4378052" y="-2337505"/>
              <a:ext cx="823500" cy="7805700"/>
            </a:xfrm>
            <a:prstGeom prst="round2SameRect">
              <a:avLst>
                <a:gd fmla="val 16667" name="adj1"/>
                <a:gd fmla="val 0" name="adj2"/>
              </a:avLst>
            </a:prstGeom>
            <a:solidFill>
              <a:schemeClr val="lt1">
                <a:alpha val="89800"/>
              </a:schemeClr>
            </a:solidFill>
            <a:ln cap="flat" cmpd="sng" w="254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8"/>
            <p:cNvSpPr txBox="1"/>
            <p:nvPr/>
          </p:nvSpPr>
          <p:spPr>
            <a:xfrm>
              <a:off x="886881" y="1193796"/>
              <a:ext cx="7765500" cy="743100"/>
            </a:xfrm>
            <a:prstGeom prst="rect">
              <a:avLst/>
            </a:prstGeom>
            <a:noFill/>
            <a:ln>
              <a:noFill/>
            </a:ln>
          </p:spPr>
          <p:txBody>
            <a:bodyPr anchorCtr="0" anchor="ctr" bIns="15875" lIns="177800" spcFirstLastPara="1" rIns="15875" wrap="square" tIns="15875">
              <a:noAutofit/>
            </a:bodyPr>
            <a:lstStyle/>
            <a:p>
              <a:pPr indent="-228600" lvl="1" marL="228600" marR="0" rtl="0" algn="l">
                <a:lnSpc>
                  <a:spcPct val="90000"/>
                </a:lnSpc>
                <a:spcBef>
                  <a:spcPts val="0"/>
                </a:spcBef>
                <a:spcAft>
                  <a:spcPts val="0"/>
                </a:spcAft>
                <a:buClr>
                  <a:schemeClr val="dk1"/>
                </a:buClr>
                <a:buSzPts val="2500"/>
                <a:buFont typeface="Calibri"/>
                <a:buChar char="•"/>
              </a:pPr>
              <a:r>
                <a:rPr b="0" i="0" lang="nl" sz="2500" u="none" cap="none" strike="noStrike">
                  <a:solidFill>
                    <a:schemeClr val="dk1"/>
                  </a:solidFill>
                  <a:latin typeface="Calibri"/>
                  <a:ea typeface="Calibri"/>
                  <a:cs typeface="Calibri"/>
                  <a:sym typeface="Calibri"/>
                </a:rPr>
                <a:t>Vroege adolescentie / vroege tienerleeftijd (10 – 14 jaar)</a:t>
              </a:r>
              <a:endParaRPr b="0" i="0" sz="2500" u="none" cap="none" strike="noStrike">
                <a:solidFill>
                  <a:schemeClr val="dk1"/>
                </a:solidFill>
                <a:latin typeface="Calibri"/>
                <a:ea typeface="Calibri"/>
                <a:cs typeface="Calibri"/>
                <a:sym typeface="Calibri"/>
              </a:endParaRPr>
            </a:p>
          </p:txBody>
        </p:sp>
        <p:sp>
          <p:nvSpPr>
            <p:cNvPr id="186" name="Google Shape;186;p28"/>
            <p:cNvSpPr/>
            <p:nvPr/>
          </p:nvSpPr>
          <p:spPr>
            <a:xfrm rot="5400000">
              <a:off x="-189969" y="2495136"/>
              <a:ext cx="1266900" cy="886800"/>
            </a:xfrm>
            <a:prstGeom prst="chevron">
              <a:avLst>
                <a:gd fmla="val 50000" name="adj"/>
              </a:avLst>
            </a:prstGeom>
            <a:solidFill>
              <a:schemeClr val="accent4"/>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txBox="1"/>
            <p:nvPr/>
          </p:nvSpPr>
          <p:spPr>
            <a:xfrm>
              <a:off x="1" y="2748526"/>
              <a:ext cx="886800" cy="38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nl" sz="2400">
                  <a:solidFill>
                    <a:schemeClr val="lt1"/>
                  </a:solidFill>
                  <a:latin typeface="Calibri"/>
                  <a:ea typeface="Calibri"/>
                  <a:cs typeface="Calibri"/>
                  <a:sym typeface="Calibri"/>
                </a:rPr>
                <a:t>3.</a:t>
              </a:r>
              <a:endParaRPr sz="2400">
                <a:solidFill>
                  <a:schemeClr val="lt1"/>
                </a:solidFill>
                <a:latin typeface="Calibri"/>
                <a:ea typeface="Calibri"/>
                <a:cs typeface="Calibri"/>
                <a:sym typeface="Calibri"/>
              </a:endParaRPr>
            </a:p>
          </p:txBody>
        </p:sp>
        <p:sp>
          <p:nvSpPr>
            <p:cNvPr id="188" name="Google Shape;188;p28"/>
            <p:cNvSpPr/>
            <p:nvPr/>
          </p:nvSpPr>
          <p:spPr>
            <a:xfrm rot="5400000">
              <a:off x="4378052" y="-1186012"/>
              <a:ext cx="823500" cy="7805700"/>
            </a:xfrm>
            <a:prstGeom prst="round2SameRect">
              <a:avLst>
                <a:gd fmla="val 16667" name="adj1"/>
                <a:gd fmla="val 0" name="adj2"/>
              </a:avLst>
            </a:prstGeom>
            <a:solidFill>
              <a:schemeClr val="lt1">
                <a:alpha val="89800"/>
              </a:schemeClr>
            </a:solidFill>
            <a:ln cap="flat" cmpd="sng"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txBox="1"/>
            <p:nvPr/>
          </p:nvSpPr>
          <p:spPr>
            <a:xfrm>
              <a:off x="886881" y="2345289"/>
              <a:ext cx="7765500" cy="743100"/>
            </a:xfrm>
            <a:prstGeom prst="rect">
              <a:avLst/>
            </a:prstGeom>
            <a:noFill/>
            <a:ln>
              <a:noFill/>
            </a:ln>
          </p:spPr>
          <p:txBody>
            <a:bodyPr anchorCtr="0" anchor="ctr" bIns="15875" lIns="177800" spcFirstLastPara="1" rIns="15875" wrap="square" tIns="15875">
              <a:noAutofit/>
            </a:bodyPr>
            <a:lstStyle/>
            <a:p>
              <a:pPr indent="-228600" lvl="1" marL="228600" marR="0" rtl="0" algn="l">
                <a:lnSpc>
                  <a:spcPct val="90000"/>
                </a:lnSpc>
                <a:spcBef>
                  <a:spcPts val="0"/>
                </a:spcBef>
                <a:spcAft>
                  <a:spcPts val="0"/>
                </a:spcAft>
                <a:buClr>
                  <a:schemeClr val="dk1"/>
                </a:buClr>
                <a:buSzPts val="2500"/>
                <a:buFont typeface="Calibri"/>
                <a:buChar char="•"/>
              </a:pPr>
              <a:r>
                <a:rPr b="0" i="0" lang="nl" sz="2500" u="none" cap="none" strike="noStrike">
                  <a:solidFill>
                    <a:schemeClr val="dk1"/>
                  </a:solidFill>
                  <a:latin typeface="Calibri"/>
                  <a:ea typeface="Calibri"/>
                  <a:cs typeface="Calibri"/>
                  <a:sym typeface="Calibri"/>
                </a:rPr>
                <a:t>Midden-adolescentie (14 – 16 jaar)</a:t>
              </a:r>
              <a:endParaRPr b="0" i="0" sz="2500" u="none" cap="none" strike="noStrike">
                <a:solidFill>
                  <a:schemeClr val="dk1"/>
                </a:solidFill>
                <a:latin typeface="Calibri"/>
                <a:ea typeface="Calibri"/>
                <a:cs typeface="Calibri"/>
                <a:sym typeface="Calibri"/>
              </a:endParaRPr>
            </a:p>
          </p:txBody>
        </p:sp>
        <p:sp>
          <p:nvSpPr>
            <p:cNvPr id="190" name="Google Shape;190;p28"/>
            <p:cNvSpPr/>
            <p:nvPr/>
          </p:nvSpPr>
          <p:spPr>
            <a:xfrm rot="5400000">
              <a:off x="-189969" y="3646629"/>
              <a:ext cx="1266900" cy="886800"/>
            </a:xfrm>
            <a:prstGeom prst="chevron">
              <a:avLst>
                <a:gd fmla="val 50000" name="adj"/>
              </a:avLst>
            </a:prstGeom>
            <a:solidFill>
              <a:srgbClr val="49ACC5"/>
            </a:solidFill>
            <a:ln cap="flat" cmpd="sng" w="25400">
              <a:solidFill>
                <a:srgbClr val="49AC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txBox="1"/>
            <p:nvPr/>
          </p:nvSpPr>
          <p:spPr>
            <a:xfrm>
              <a:off x="1" y="3900019"/>
              <a:ext cx="886800" cy="38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nl" sz="2400">
                  <a:solidFill>
                    <a:schemeClr val="lt1"/>
                  </a:solidFill>
                  <a:latin typeface="Calibri"/>
                  <a:ea typeface="Calibri"/>
                  <a:cs typeface="Calibri"/>
                  <a:sym typeface="Calibri"/>
                </a:rPr>
                <a:t>4. </a:t>
              </a:r>
              <a:endParaRPr sz="2400">
                <a:solidFill>
                  <a:schemeClr val="lt1"/>
                </a:solidFill>
                <a:latin typeface="Calibri"/>
                <a:ea typeface="Calibri"/>
                <a:cs typeface="Calibri"/>
                <a:sym typeface="Calibri"/>
              </a:endParaRPr>
            </a:p>
          </p:txBody>
        </p:sp>
        <p:sp>
          <p:nvSpPr>
            <p:cNvPr id="192" name="Google Shape;192;p28"/>
            <p:cNvSpPr/>
            <p:nvPr/>
          </p:nvSpPr>
          <p:spPr>
            <a:xfrm rot="5400000">
              <a:off x="4378052" y="-34520"/>
              <a:ext cx="823500" cy="7805700"/>
            </a:xfrm>
            <a:prstGeom prst="round2SameRect">
              <a:avLst>
                <a:gd fmla="val 16667" name="adj1"/>
                <a:gd fmla="val 0" name="adj2"/>
              </a:avLst>
            </a:prstGeom>
            <a:solidFill>
              <a:schemeClr val="lt1">
                <a:alpha val="89800"/>
              </a:schemeClr>
            </a:solidFill>
            <a:ln cap="flat" cmpd="sng" w="25400">
              <a:solidFill>
                <a:srgbClr val="49ACC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8"/>
            <p:cNvSpPr txBox="1"/>
            <p:nvPr/>
          </p:nvSpPr>
          <p:spPr>
            <a:xfrm>
              <a:off x="886881" y="3496782"/>
              <a:ext cx="7765500" cy="743100"/>
            </a:xfrm>
            <a:prstGeom prst="rect">
              <a:avLst/>
            </a:prstGeom>
            <a:noFill/>
            <a:ln>
              <a:noFill/>
            </a:ln>
          </p:spPr>
          <p:txBody>
            <a:bodyPr anchorCtr="0" anchor="ctr" bIns="15875" lIns="177800" spcFirstLastPara="1" rIns="15875" wrap="square" tIns="15875">
              <a:noAutofit/>
            </a:bodyPr>
            <a:lstStyle/>
            <a:p>
              <a:pPr indent="-228600" lvl="1" marL="228600" marR="0" rtl="0" algn="l">
                <a:lnSpc>
                  <a:spcPct val="90000"/>
                </a:lnSpc>
                <a:spcBef>
                  <a:spcPts val="0"/>
                </a:spcBef>
                <a:spcAft>
                  <a:spcPts val="0"/>
                </a:spcAft>
                <a:buClr>
                  <a:schemeClr val="dk1"/>
                </a:buClr>
                <a:buSzPts val="2500"/>
                <a:buFont typeface="Calibri"/>
                <a:buChar char="•"/>
              </a:pPr>
              <a:r>
                <a:rPr b="0" i="0" lang="nl" sz="2500" u="none" cap="none" strike="noStrike">
                  <a:solidFill>
                    <a:schemeClr val="dk1"/>
                  </a:solidFill>
                  <a:latin typeface="Calibri"/>
                  <a:ea typeface="Calibri"/>
                  <a:cs typeface="Calibri"/>
                  <a:sym typeface="Calibri"/>
                </a:rPr>
                <a:t>Late adolescentie (16 – 25 jaar)</a:t>
              </a:r>
              <a:endParaRPr b="0" i="0" sz="2500" u="none" cap="none" strike="noStrike">
                <a:solidFill>
                  <a:schemeClr val="dk1"/>
                </a:solidFill>
                <a:latin typeface="Calibri"/>
                <a:ea typeface="Calibri"/>
                <a:cs typeface="Calibri"/>
                <a:sym typeface="Calibri"/>
              </a:endParaRPr>
            </a:p>
          </p:txBody>
        </p:sp>
        <p:sp>
          <p:nvSpPr>
            <p:cNvPr id="194" name="Google Shape;194;p28"/>
            <p:cNvSpPr/>
            <p:nvPr/>
          </p:nvSpPr>
          <p:spPr>
            <a:xfrm rot="5400000">
              <a:off x="-189969" y="4798122"/>
              <a:ext cx="1266900" cy="886800"/>
            </a:xfrm>
            <a:prstGeom prst="chevron">
              <a:avLst>
                <a:gd fmla="val 50000" name="adj"/>
              </a:avLst>
            </a:prstGeom>
            <a:solidFill>
              <a:srgbClr val="F79543"/>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txBox="1"/>
            <p:nvPr/>
          </p:nvSpPr>
          <p:spPr>
            <a:xfrm>
              <a:off x="1" y="5051512"/>
              <a:ext cx="886800" cy="38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nl" sz="2400">
                  <a:solidFill>
                    <a:schemeClr val="lt1"/>
                  </a:solidFill>
                  <a:latin typeface="Calibri"/>
                  <a:ea typeface="Calibri"/>
                  <a:cs typeface="Calibri"/>
                  <a:sym typeface="Calibri"/>
                </a:rPr>
                <a:t>5. </a:t>
              </a:r>
              <a:endParaRPr sz="2400">
                <a:solidFill>
                  <a:schemeClr val="lt1"/>
                </a:solidFill>
                <a:latin typeface="Calibri"/>
                <a:ea typeface="Calibri"/>
                <a:cs typeface="Calibri"/>
                <a:sym typeface="Calibri"/>
              </a:endParaRPr>
            </a:p>
          </p:txBody>
        </p:sp>
        <p:sp>
          <p:nvSpPr>
            <p:cNvPr id="196" name="Google Shape;196;p28"/>
            <p:cNvSpPr/>
            <p:nvPr/>
          </p:nvSpPr>
          <p:spPr>
            <a:xfrm rot="5400000">
              <a:off x="4378052" y="1116971"/>
              <a:ext cx="823500" cy="7805700"/>
            </a:xfrm>
            <a:prstGeom prst="round2SameRect">
              <a:avLst>
                <a:gd fmla="val 16667" name="adj1"/>
                <a:gd fmla="val 0" name="adj2"/>
              </a:avLst>
            </a:prstGeom>
            <a:solidFill>
              <a:schemeClr val="lt1">
                <a:alpha val="89800"/>
              </a:scheme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txBox="1"/>
            <p:nvPr/>
          </p:nvSpPr>
          <p:spPr>
            <a:xfrm>
              <a:off x="886881" y="4648273"/>
              <a:ext cx="7765500" cy="743100"/>
            </a:xfrm>
            <a:prstGeom prst="rect">
              <a:avLst/>
            </a:prstGeom>
            <a:noFill/>
            <a:ln>
              <a:noFill/>
            </a:ln>
          </p:spPr>
          <p:txBody>
            <a:bodyPr anchorCtr="0" anchor="ctr" bIns="15875" lIns="177800" spcFirstLastPara="1" rIns="15875" wrap="square" tIns="15875">
              <a:noAutofit/>
            </a:bodyPr>
            <a:lstStyle/>
            <a:p>
              <a:pPr indent="-228600" lvl="1" marL="228600" marR="0" rtl="0" algn="l">
                <a:lnSpc>
                  <a:spcPct val="90000"/>
                </a:lnSpc>
                <a:spcBef>
                  <a:spcPts val="0"/>
                </a:spcBef>
                <a:spcAft>
                  <a:spcPts val="0"/>
                </a:spcAft>
                <a:buClr>
                  <a:schemeClr val="dk1"/>
                </a:buClr>
                <a:buSzPts val="2500"/>
                <a:buFont typeface="Calibri"/>
                <a:buChar char="•"/>
              </a:pPr>
              <a:r>
                <a:rPr b="0" i="0" lang="nl" sz="2500" u="none" cap="none" strike="noStrike">
                  <a:solidFill>
                    <a:schemeClr val="dk1"/>
                  </a:solidFill>
                  <a:latin typeface="Calibri"/>
                  <a:ea typeface="Calibri"/>
                  <a:cs typeface="Calibri"/>
                  <a:sym typeface="Calibri"/>
                </a:rPr>
                <a:t>Lichamelijke en psychologische volwassenheid</a:t>
              </a:r>
              <a:endParaRPr b="0" i="0" sz="2500" u="none" cap="none" strike="noStrike">
                <a:solidFill>
                  <a:schemeClr val="dk1"/>
                </a:solidFill>
                <a:latin typeface="Calibri"/>
                <a:ea typeface="Calibri"/>
                <a:cs typeface="Calibri"/>
                <a:sym typeface="Calibri"/>
              </a:endParaRPr>
            </a:p>
          </p:txBody>
        </p:sp>
      </p:gr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RECENT WETENSCHAPPELIJK INZICHT</a:t>
            </a:r>
            <a:endParaRPr b="1">
              <a:latin typeface="Calibri"/>
              <a:ea typeface="Calibri"/>
              <a:cs typeface="Calibri"/>
              <a:sym typeface="Calibri"/>
            </a:endParaRPr>
          </a:p>
        </p:txBody>
      </p:sp>
      <p:grpSp>
        <p:nvGrpSpPr>
          <p:cNvPr id="203" name="Google Shape;203;p29"/>
          <p:cNvGrpSpPr/>
          <p:nvPr/>
        </p:nvGrpSpPr>
        <p:grpSpPr>
          <a:xfrm>
            <a:off x="511751" y="926151"/>
            <a:ext cx="8174561" cy="3704442"/>
            <a:chOff x="625" y="14694"/>
            <a:chExt cx="8174561" cy="4939256"/>
          </a:xfrm>
        </p:grpSpPr>
        <p:sp>
          <p:nvSpPr>
            <p:cNvPr id="204" name="Google Shape;204;p29"/>
            <p:cNvSpPr/>
            <p:nvPr/>
          </p:nvSpPr>
          <p:spPr>
            <a:xfrm>
              <a:off x="3035857" y="2850050"/>
              <a:ext cx="2103900" cy="2103900"/>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txBox="1"/>
            <p:nvPr/>
          </p:nvSpPr>
          <p:spPr>
            <a:xfrm>
              <a:off x="3343975" y="3158168"/>
              <a:ext cx="1487700" cy="1487700"/>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None/>
              </a:pPr>
              <a:r>
                <a:rPr lang="nl" sz="1200">
                  <a:solidFill>
                    <a:schemeClr val="lt1"/>
                  </a:solidFill>
                  <a:latin typeface="Calibri"/>
                  <a:ea typeface="Calibri"/>
                  <a:cs typeface="Calibri"/>
                  <a:sym typeface="Calibri"/>
                </a:rPr>
                <a:t>Identiteitsontwikkeling van de mens</a:t>
              </a:r>
              <a:endParaRPr sz="1200">
                <a:solidFill>
                  <a:schemeClr val="lt1"/>
                </a:solidFill>
                <a:latin typeface="Calibri"/>
                <a:ea typeface="Calibri"/>
                <a:cs typeface="Calibri"/>
                <a:sym typeface="Calibri"/>
              </a:endParaRPr>
            </a:p>
          </p:txBody>
        </p:sp>
        <p:sp>
          <p:nvSpPr>
            <p:cNvPr id="206" name="Google Shape;206;p29"/>
            <p:cNvSpPr/>
            <p:nvPr/>
          </p:nvSpPr>
          <p:spPr>
            <a:xfrm rot="10800000">
              <a:off x="999985" y="3602143"/>
              <a:ext cx="1923900" cy="599700"/>
            </a:xfrm>
            <a:prstGeom prst="leftArrow">
              <a:avLst>
                <a:gd fmla="val 60000" name="adj1"/>
                <a:gd fmla="val 50000" name="adj2"/>
              </a:avLst>
            </a:prstGeom>
            <a:solidFill>
              <a:srgbClr val="BF50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p:nvPr/>
          </p:nvSpPr>
          <p:spPr>
            <a:xfrm>
              <a:off x="625" y="3102525"/>
              <a:ext cx="1998900" cy="1599000"/>
            </a:xfrm>
            <a:prstGeom prst="roundRect">
              <a:avLst>
                <a:gd fmla="val 10000" name="adj"/>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txBox="1"/>
            <p:nvPr/>
          </p:nvSpPr>
          <p:spPr>
            <a:xfrm>
              <a:off x="47458" y="3149358"/>
              <a:ext cx="1905000" cy="1505400"/>
            </a:xfrm>
            <a:prstGeom prst="rect">
              <a:avLst/>
            </a:prstGeom>
            <a:noFill/>
            <a:ln>
              <a:noFill/>
            </a:ln>
          </p:spPr>
          <p:txBody>
            <a:bodyPr anchorCtr="0" anchor="ctr" bIns="36175" lIns="36175" spcFirstLastPara="1" rIns="36175" wrap="square" tIns="36175">
              <a:noAutofit/>
            </a:bodyPr>
            <a:lstStyle/>
            <a:p>
              <a:pPr indent="0" lvl="0" marL="0" marR="0" rtl="0" algn="ctr">
                <a:lnSpc>
                  <a:spcPct val="90000"/>
                </a:lnSpc>
                <a:spcBef>
                  <a:spcPts val="0"/>
                </a:spcBef>
                <a:spcAft>
                  <a:spcPts val="0"/>
                </a:spcAft>
                <a:buNone/>
              </a:pPr>
              <a:r>
                <a:rPr lang="nl" sz="1900">
                  <a:solidFill>
                    <a:schemeClr val="lt1"/>
                  </a:solidFill>
                  <a:latin typeface="Calibri"/>
                  <a:ea typeface="Calibri"/>
                  <a:cs typeface="Calibri"/>
                  <a:sym typeface="Calibri"/>
                </a:rPr>
                <a:t>Biologische factoren</a:t>
              </a:r>
              <a:endParaRPr sz="1900">
                <a:solidFill>
                  <a:schemeClr val="lt1"/>
                </a:solidFill>
                <a:latin typeface="Calibri"/>
                <a:ea typeface="Calibri"/>
                <a:cs typeface="Calibri"/>
                <a:sym typeface="Calibri"/>
              </a:endParaRPr>
            </a:p>
          </p:txBody>
        </p:sp>
        <p:sp>
          <p:nvSpPr>
            <p:cNvPr id="209" name="Google Shape;209;p29"/>
            <p:cNvSpPr/>
            <p:nvPr/>
          </p:nvSpPr>
          <p:spPr>
            <a:xfrm rot="-8100000">
              <a:off x="1622479" y="2099049"/>
              <a:ext cx="1924038" cy="599485"/>
            </a:xfrm>
            <a:prstGeom prst="lef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p:nvPr/>
          </p:nvSpPr>
          <p:spPr>
            <a:xfrm>
              <a:off x="905030" y="919099"/>
              <a:ext cx="1998900" cy="1599000"/>
            </a:xfrm>
            <a:prstGeom prst="roundRect">
              <a:avLst>
                <a:gd fmla="val 10000"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9"/>
            <p:cNvSpPr txBox="1"/>
            <p:nvPr/>
          </p:nvSpPr>
          <p:spPr>
            <a:xfrm>
              <a:off x="951863" y="965932"/>
              <a:ext cx="1905000" cy="1505400"/>
            </a:xfrm>
            <a:prstGeom prst="rect">
              <a:avLst/>
            </a:prstGeom>
            <a:noFill/>
            <a:ln>
              <a:noFill/>
            </a:ln>
          </p:spPr>
          <p:txBody>
            <a:bodyPr anchorCtr="0" anchor="ctr" bIns="36175" lIns="36175" spcFirstLastPara="1" rIns="36175" wrap="square" tIns="36175">
              <a:noAutofit/>
            </a:bodyPr>
            <a:lstStyle/>
            <a:p>
              <a:pPr indent="0" lvl="0" marL="0" marR="0" rtl="0" algn="ctr">
                <a:lnSpc>
                  <a:spcPct val="90000"/>
                </a:lnSpc>
                <a:spcBef>
                  <a:spcPts val="0"/>
                </a:spcBef>
                <a:spcAft>
                  <a:spcPts val="0"/>
                </a:spcAft>
                <a:buNone/>
              </a:pPr>
              <a:r>
                <a:rPr lang="nl" sz="1900">
                  <a:solidFill>
                    <a:schemeClr val="lt1"/>
                  </a:solidFill>
                  <a:latin typeface="Calibri"/>
                  <a:ea typeface="Calibri"/>
                  <a:cs typeface="Calibri"/>
                  <a:sym typeface="Calibri"/>
                </a:rPr>
                <a:t>(Neuro)cognitieve factoren</a:t>
              </a:r>
              <a:endParaRPr sz="1900">
                <a:solidFill>
                  <a:schemeClr val="lt1"/>
                </a:solidFill>
                <a:latin typeface="Calibri"/>
                <a:ea typeface="Calibri"/>
                <a:cs typeface="Calibri"/>
                <a:sym typeface="Calibri"/>
              </a:endParaRPr>
            </a:p>
          </p:txBody>
        </p:sp>
        <p:sp>
          <p:nvSpPr>
            <p:cNvPr id="212" name="Google Shape;212;p29"/>
            <p:cNvSpPr/>
            <p:nvPr/>
          </p:nvSpPr>
          <p:spPr>
            <a:xfrm rot="-5400000">
              <a:off x="3125921" y="1476278"/>
              <a:ext cx="1923900" cy="599700"/>
            </a:xfrm>
            <a:prstGeom prst="leftArrow">
              <a:avLst>
                <a:gd fmla="val 6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9"/>
            <p:cNvSpPr/>
            <p:nvPr/>
          </p:nvSpPr>
          <p:spPr>
            <a:xfrm>
              <a:off x="3088456" y="14694"/>
              <a:ext cx="1998900" cy="1599000"/>
            </a:xfrm>
            <a:prstGeom prst="roundRect">
              <a:avLst>
                <a:gd fmla="val 10000"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9"/>
            <p:cNvSpPr txBox="1"/>
            <p:nvPr/>
          </p:nvSpPr>
          <p:spPr>
            <a:xfrm>
              <a:off x="3135289" y="61527"/>
              <a:ext cx="1905000" cy="1505400"/>
            </a:xfrm>
            <a:prstGeom prst="rect">
              <a:avLst/>
            </a:prstGeom>
            <a:noFill/>
            <a:ln>
              <a:noFill/>
            </a:ln>
          </p:spPr>
          <p:txBody>
            <a:bodyPr anchorCtr="0" anchor="ctr" bIns="36175" lIns="36175" spcFirstLastPara="1" rIns="36175" wrap="square" tIns="36175">
              <a:noAutofit/>
            </a:bodyPr>
            <a:lstStyle/>
            <a:p>
              <a:pPr indent="0" lvl="0" marL="0" marR="0" rtl="0" algn="ctr">
                <a:lnSpc>
                  <a:spcPct val="90000"/>
                </a:lnSpc>
                <a:spcBef>
                  <a:spcPts val="0"/>
                </a:spcBef>
                <a:spcAft>
                  <a:spcPts val="0"/>
                </a:spcAft>
                <a:buNone/>
              </a:pPr>
              <a:r>
                <a:rPr lang="nl" sz="1900">
                  <a:solidFill>
                    <a:schemeClr val="lt1"/>
                  </a:solidFill>
                  <a:latin typeface="Calibri"/>
                  <a:ea typeface="Calibri"/>
                  <a:cs typeface="Calibri"/>
                  <a:sym typeface="Calibri"/>
                </a:rPr>
                <a:t>Psychologische en pedagogische factoren</a:t>
              </a:r>
              <a:endParaRPr sz="1900">
                <a:solidFill>
                  <a:schemeClr val="lt1"/>
                </a:solidFill>
                <a:latin typeface="Calibri"/>
                <a:ea typeface="Calibri"/>
                <a:cs typeface="Calibri"/>
                <a:sym typeface="Calibri"/>
              </a:endParaRPr>
            </a:p>
          </p:txBody>
        </p:sp>
        <p:sp>
          <p:nvSpPr>
            <p:cNvPr id="215" name="Google Shape;215;p29"/>
            <p:cNvSpPr/>
            <p:nvPr/>
          </p:nvSpPr>
          <p:spPr>
            <a:xfrm rot="-2700000">
              <a:off x="4629054" y="2098948"/>
              <a:ext cx="1924038" cy="599485"/>
            </a:xfrm>
            <a:prstGeom prst="leftArrow">
              <a:avLst>
                <a:gd fmla="val 60000" name="adj1"/>
                <a:gd fmla="val 50000" name="adj2"/>
              </a:avLst>
            </a:prstGeom>
            <a:solidFill>
              <a:srgbClr val="49AC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9"/>
            <p:cNvSpPr/>
            <p:nvPr/>
          </p:nvSpPr>
          <p:spPr>
            <a:xfrm>
              <a:off x="5271882" y="919099"/>
              <a:ext cx="1998900" cy="1599000"/>
            </a:xfrm>
            <a:prstGeom prst="roundRect">
              <a:avLst>
                <a:gd fmla="val 10000" name="adj"/>
              </a:avLst>
            </a:prstGeom>
            <a:solidFill>
              <a:srgbClr val="49A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9"/>
            <p:cNvSpPr txBox="1"/>
            <p:nvPr/>
          </p:nvSpPr>
          <p:spPr>
            <a:xfrm>
              <a:off x="5318715" y="965932"/>
              <a:ext cx="1905000" cy="1505400"/>
            </a:xfrm>
            <a:prstGeom prst="rect">
              <a:avLst/>
            </a:prstGeom>
            <a:noFill/>
            <a:ln>
              <a:noFill/>
            </a:ln>
          </p:spPr>
          <p:txBody>
            <a:bodyPr anchorCtr="0" anchor="ctr" bIns="36175" lIns="36175" spcFirstLastPara="1" rIns="36175" wrap="square" tIns="36175">
              <a:noAutofit/>
            </a:bodyPr>
            <a:lstStyle/>
            <a:p>
              <a:pPr indent="0" lvl="0" marL="0" marR="0" rtl="0" algn="ctr">
                <a:lnSpc>
                  <a:spcPct val="90000"/>
                </a:lnSpc>
                <a:spcBef>
                  <a:spcPts val="0"/>
                </a:spcBef>
                <a:spcAft>
                  <a:spcPts val="0"/>
                </a:spcAft>
                <a:buNone/>
              </a:pPr>
              <a:r>
                <a:rPr lang="nl" sz="1900">
                  <a:solidFill>
                    <a:schemeClr val="lt1"/>
                  </a:solidFill>
                  <a:latin typeface="Calibri"/>
                  <a:ea typeface="Calibri"/>
                  <a:cs typeface="Calibri"/>
                  <a:sym typeface="Calibri"/>
                </a:rPr>
                <a:t>Psychosociale factoren</a:t>
              </a:r>
              <a:endParaRPr sz="1900">
                <a:solidFill>
                  <a:schemeClr val="lt1"/>
                </a:solidFill>
                <a:latin typeface="Calibri"/>
                <a:ea typeface="Calibri"/>
                <a:cs typeface="Calibri"/>
                <a:sym typeface="Calibri"/>
              </a:endParaRPr>
            </a:p>
          </p:txBody>
        </p:sp>
        <p:sp>
          <p:nvSpPr>
            <p:cNvPr id="218" name="Google Shape;218;p29"/>
            <p:cNvSpPr/>
            <p:nvPr/>
          </p:nvSpPr>
          <p:spPr>
            <a:xfrm>
              <a:off x="5251787" y="3602215"/>
              <a:ext cx="1923900" cy="599700"/>
            </a:xfrm>
            <a:prstGeom prst="leftArrow">
              <a:avLst>
                <a:gd fmla="val 60000" name="adj1"/>
                <a:gd fmla="val 50000" name="adj2"/>
              </a:avLst>
            </a:prstGeom>
            <a:solidFill>
              <a:srgbClr val="F795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p:nvPr/>
          </p:nvSpPr>
          <p:spPr>
            <a:xfrm>
              <a:off x="6176286" y="3102525"/>
              <a:ext cx="1998900" cy="1599000"/>
            </a:xfrm>
            <a:prstGeom prst="roundRect">
              <a:avLst>
                <a:gd fmla="val 10000" name="adj"/>
              </a:avLst>
            </a:prstGeom>
            <a:solidFill>
              <a:srgbClr val="F795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nvSpPr>
          <p:spPr>
            <a:xfrm>
              <a:off x="6223119" y="3149358"/>
              <a:ext cx="1905000" cy="1505400"/>
            </a:xfrm>
            <a:prstGeom prst="rect">
              <a:avLst/>
            </a:prstGeom>
            <a:noFill/>
            <a:ln>
              <a:noFill/>
            </a:ln>
          </p:spPr>
          <p:txBody>
            <a:bodyPr anchorCtr="0" anchor="ctr" bIns="36175" lIns="36175" spcFirstLastPara="1" rIns="36175" wrap="square" tIns="36175">
              <a:noAutofit/>
            </a:bodyPr>
            <a:lstStyle/>
            <a:p>
              <a:pPr indent="0" lvl="0" marL="0" marR="0" rtl="0" algn="ctr">
                <a:lnSpc>
                  <a:spcPct val="90000"/>
                </a:lnSpc>
                <a:spcBef>
                  <a:spcPts val="0"/>
                </a:spcBef>
                <a:spcAft>
                  <a:spcPts val="0"/>
                </a:spcAft>
                <a:buNone/>
              </a:pPr>
              <a:r>
                <a:rPr lang="nl" sz="1900">
                  <a:solidFill>
                    <a:schemeClr val="lt1"/>
                  </a:solidFill>
                  <a:latin typeface="Calibri"/>
                  <a:ea typeface="Calibri"/>
                  <a:cs typeface="Calibri"/>
                  <a:sym typeface="Calibri"/>
                </a:rPr>
                <a:t>Culturele factoren </a:t>
              </a:r>
              <a:endParaRPr sz="1900">
                <a:solidFill>
                  <a:schemeClr val="lt1"/>
                </a:solidFill>
                <a:latin typeface="Calibri"/>
                <a:ea typeface="Calibri"/>
                <a:cs typeface="Calibri"/>
                <a:sym typeface="Calibri"/>
              </a:endParaRPr>
            </a:p>
          </p:txBody>
        </p:sp>
      </p:grpSp>
      <p:sp>
        <p:nvSpPr>
          <p:cNvPr id="221" name="Google Shape;221;p29"/>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22" name="Google Shape;222;p29"/>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6" name="Shape 226"/>
        <p:cNvGrpSpPr/>
        <p:nvPr/>
      </p:nvGrpSpPr>
      <p:grpSpPr>
        <a:xfrm>
          <a:off x="0" y="0"/>
          <a:ext cx="0" cy="0"/>
          <a:chOff x="0" y="0"/>
          <a:chExt cx="0" cy="0"/>
        </a:xfrm>
      </p:grpSpPr>
      <p:sp>
        <p:nvSpPr>
          <p:cNvPr id="227" name="Google Shape;227;p30"/>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nl">
                <a:latin typeface="Calibri"/>
                <a:ea typeface="Calibri"/>
                <a:cs typeface="Calibri"/>
                <a:sym typeface="Calibri"/>
              </a:rPr>
              <a:t>BIOLOGISCHE FACTOREN</a:t>
            </a:r>
            <a:endParaRPr>
              <a:latin typeface="Calibri"/>
              <a:ea typeface="Calibri"/>
              <a:cs typeface="Calibri"/>
              <a:sym typeface="Calibri"/>
            </a:endParaRPr>
          </a:p>
        </p:txBody>
      </p:sp>
      <p:sp>
        <p:nvSpPr>
          <p:cNvPr id="228" name="Google Shape;228;p30"/>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Calibri"/>
              <a:buChar char="●"/>
            </a:pPr>
            <a:r>
              <a:rPr lang="nl" sz="2400">
                <a:latin typeface="Calibri"/>
                <a:ea typeface="Calibri"/>
                <a:cs typeface="Calibri"/>
                <a:sym typeface="Calibri"/>
              </a:rPr>
              <a:t>Genen en biologische omgevingsfactoren (genen, sekse, voeding, slaap)</a:t>
            </a:r>
            <a:endParaRPr>
              <a:latin typeface="Calibri"/>
              <a:ea typeface="Calibri"/>
              <a:cs typeface="Calibri"/>
              <a:sym typeface="Calibri"/>
            </a:endParaRPr>
          </a:p>
          <a:p>
            <a:pPr indent="-342900" lvl="0" marL="342900" rtl="0" algn="l">
              <a:spcBef>
                <a:spcPts val="480"/>
              </a:spcBef>
              <a:spcAft>
                <a:spcPts val="0"/>
              </a:spcAft>
              <a:buSzPts val="2400"/>
              <a:buFont typeface="Calibri"/>
              <a:buChar char="●"/>
            </a:pPr>
            <a:r>
              <a:rPr lang="nl" sz="2400">
                <a:latin typeface="Calibri"/>
                <a:ea typeface="Calibri"/>
                <a:cs typeface="Calibri"/>
                <a:sym typeface="Calibri"/>
              </a:rPr>
              <a:t>Factoren rond hersenrijping en lichamelijk groeiproces</a:t>
            </a:r>
            <a:endParaRPr>
              <a:latin typeface="Calibri"/>
              <a:ea typeface="Calibri"/>
              <a:cs typeface="Calibri"/>
              <a:sym typeface="Calibri"/>
            </a:endParaRPr>
          </a:p>
          <a:p>
            <a:pPr indent="-342900" lvl="0" marL="342900" rtl="0" algn="l">
              <a:spcBef>
                <a:spcPts val="480"/>
              </a:spcBef>
              <a:spcAft>
                <a:spcPts val="0"/>
              </a:spcAft>
              <a:buSzPts val="2400"/>
              <a:buFont typeface="Calibri"/>
              <a:buChar char="●"/>
            </a:pPr>
            <a:r>
              <a:rPr lang="nl" sz="2400">
                <a:latin typeface="Calibri"/>
                <a:ea typeface="Calibri"/>
                <a:cs typeface="Calibri"/>
                <a:sym typeface="Calibri"/>
              </a:rPr>
              <a:t>Gezondheid en ziekte / ontwikkelingsstoornis (ADHD, ASS, angst, stress…)</a:t>
            </a:r>
            <a:endParaRPr>
              <a:latin typeface="Calibri"/>
              <a:ea typeface="Calibri"/>
              <a:cs typeface="Calibri"/>
              <a:sym typeface="Calibri"/>
            </a:endParaRPr>
          </a:p>
          <a:p>
            <a:pPr indent="-190500" lvl="0" marL="342900" rtl="0" algn="l">
              <a:spcBef>
                <a:spcPts val="480"/>
              </a:spcBef>
              <a:spcAft>
                <a:spcPts val="0"/>
              </a:spcAft>
              <a:buSzPts val="2400"/>
              <a:buNone/>
            </a:pPr>
            <a:r>
              <a:t/>
            </a:r>
            <a:endParaRPr sz="2400">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Hoe voelt de persoon zich? </a:t>
            </a:r>
            <a:endParaRPr>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In welke staat is het lichaam? </a:t>
            </a:r>
            <a:endParaRPr>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Welk effect heeft dat op zijn/haar welbevinden? </a:t>
            </a:r>
            <a:endParaRPr>
              <a:latin typeface="Calibri"/>
              <a:ea typeface="Calibri"/>
              <a:cs typeface="Calibri"/>
              <a:sym typeface="Calibri"/>
            </a:endParaRPr>
          </a:p>
          <a:p>
            <a:pPr indent="-190500" lvl="0" marL="342900" rtl="0" algn="l">
              <a:spcBef>
                <a:spcPts val="480"/>
              </a:spcBef>
              <a:spcAft>
                <a:spcPts val="0"/>
              </a:spcAft>
              <a:buSzPts val="2400"/>
              <a:buNone/>
            </a:pPr>
            <a:r>
              <a:t/>
            </a:r>
            <a:endParaRPr sz="2400"/>
          </a:p>
          <a:p>
            <a:pPr indent="0" lvl="0" marL="0" rtl="0" algn="l">
              <a:spcBef>
                <a:spcPts val="480"/>
              </a:spcBef>
              <a:spcAft>
                <a:spcPts val="0"/>
              </a:spcAft>
              <a:buSzPts val="2400"/>
              <a:buNone/>
            </a:pPr>
            <a:r>
              <a:t/>
            </a:r>
            <a:endParaRPr sz="2400"/>
          </a:p>
          <a:p>
            <a:pPr indent="-139700" lvl="0" marL="342900" rtl="0" algn="l">
              <a:spcBef>
                <a:spcPts val="640"/>
              </a:spcBef>
              <a:spcAft>
                <a:spcPts val="0"/>
              </a:spcAft>
              <a:buSzPts val="3200"/>
              <a:buNone/>
            </a:pPr>
            <a:r>
              <a:t/>
            </a:r>
            <a:endParaRPr/>
          </a:p>
          <a:p>
            <a:pPr indent="-139700" lvl="0" marL="342900" rtl="0" algn="l">
              <a:spcBef>
                <a:spcPts val="640"/>
              </a:spcBef>
              <a:spcAft>
                <a:spcPts val="0"/>
              </a:spcAft>
              <a:buSzPts val="3200"/>
              <a:buNone/>
            </a:pPr>
            <a:r>
              <a:t/>
            </a:r>
            <a:endParaRPr/>
          </a:p>
        </p:txBody>
      </p:sp>
      <p:pic>
        <p:nvPicPr>
          <p:cNvPr id="229" name="Google Shape;229;p30"/>
          <p:cNvPicPr preferRelativeResize="0"/>
          <p:nvPr/>
        </p:nvPicPr>
        <p:blipFill rotWithShape="1">
          <a:blip r:embed="rId3">
            <a:alphaModFix/>
          </a:blip>
          <a:srcRect b="0" l="0" r="0" t="0"/>
          <a:stretch/>
        </p:blipFill>
        <p:spPr>
          <a:xfrm>
            <a:off x="6559564" y="2174995"/>
            <a:ext cx="1938327" cy="1389134"/>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3" name="Shape 233"/>
        <p:cNvGrpSpPr/>
        <p:nvPr/>
      </p:nvGrpSpPr>
      <p:grpSpPr>
        <a:xfrm>
          <a:off x="0" y="0"/>
          <a:ext cx="0" cy="0"/>
          <a:chOff x="0" y="0"/>
          <a:chExt cx="0" cy="0"/>
        </a:xfrm>
      </p:grpSpPr>
      <p:sp>
        <p:nvSpPr>
          <p:cNvPr id="234" name="Google Shape;234;p31"/>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(NEURO-)COGNITIEVE FACTOREN</a:t>
            </a:r>
            <a:endParaRPr b="1">
              <a:latin typeface="Calibri"/>
              <a:ea typeface="Calibri"/>
              <a:cs typeface="Calibri"/>
              <a:sym typeface="Calibri"/>
            </a:endParaRPr>
          </a:p>
        </p:txBody>
      </p:sp>
      <p:sp>
        <p:nvSpPr>
          <p:cNvPr id="235" name="Google Shape;235;p31"/>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400"/>
              <a:buFont typeface="Calibri"/>
              <a:buChar char="●"/>
            </a:pPr>
            <a:r>
              <a:rPr lang="nl" sz="2400">
                <a:latin typeface="Calibri"/>
                <a:ea typeface="Calibri"/>
                <a:cs typeface="Calibri"/>
                <a:sym typeface="Calibri"/>
              </a:rPr>
              <a:t>Waarneming, aandacht, informatieverwerking, geheugen, planning, sociale cognitie</a:t>
            </a:r>
            <a:endParaRPr>
              <a:latin typeface="Calibri"/>
              <a:ea typeface="Calibri"/>
              <a:cs typeface="Calibri"/>
              <a:sym typeface="Calibri"/>
            </a:endParaRPr>
          </a:p>
          <a:p>
            <a:pPr indent="-190500" lvl="0" marL="342900" rtl="0" algn="l">
              <a:spcBef>
                <a:spcPts val="480"/>
              </a:spcBef>
              <a:spcAft>
                <a:spcPts val="0"/>
              </a:spcAft>
              <a:buSzPts val="2400"/>
              <a:buNone/>
            </a:pPr>
            <a:r>
              <a:t/>
            </a:r>
            <a:endParaRPr sz="2400">
              <a:latin typeface="Calibri"/>
              <a:ea typeface="Calibri"/>
              <a:cs typeface="Calibri"/>
              <a:sym typeface="Calibri"/>
            </a:endParaRPr>
          </a:p>
          <a:p>
            <a:pPr indent="-190500" lvl="0" marL="342900" rtl="0" algn="l">
              <a:spcBef>
                <a:spcPts val="480"/>
              </a:spcBef>
              <a:spcAft>
                <a:spcPts val="0"/>
              </a:spcAft>
              <a:buSzPts val="2400"/>
              <a:buNone/>
            </a:pPr>
            <a:r>
              <a:t/>
            </a:r>
            <a:endParaRPr sz="2400">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Hoe gaan de hersenen met prikkels om? </a:t>
            </a:r>
            <a:endParaRPr>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Zijn ze verdoofd?</a:t>
            </a:r>
            <a:endParaRPr>
              <a:latin typeface="Calibri"/>
              <a:ea typeface="Calibri"/>
              <a:cs typeface="Calibri"/>
              <a:sym typeface="Calibri"/>
            </a:endParaRPr>
          </a:p>
          <a:p>
            <a:pPr indent="0" lvl="0" marL="0" rtl="0" algn="l">
              <a:spcBef>
                <a:spcPts val="480"/>
              </a:spcBef>
              <a:spcAft>
                <a:spcPts val="0"/>
              </a:spcAft>
              <a:buSzPts val="2400"/>
              <a:buNone/>
            </a:pPr>
            <a:r>
              <a:rPr lang="nl" sz="2400">
                <a:latin typeface="Calibri"/>
                <a:ea typeface="Calibri"/>
                <a:cs typeface="Calibri"/>
                <a:sym typeface="Calibri"/>
              </a:rPr>
              <a:t>Voldoende uitgerust? </a:t>
            </a:r>
            <a:endParaRPr>
              <a:latin typeface="Calibri"/>
              <a:ea typeface="Calibri"/>
              <a:cs typeface="Calibri"/>
              <a:sym typeface="Calibri"/>
            </a:endParaRPr>
          </a:p>
          <a:p>
            <a:pPr indent="0" lvl="0" marL="0" rtl="0" algn="l">
              <a:spcBef>
                <a:spcPts val="480"/>
              </a:spcBef>
              <a:spcAft>
                <a:spcPts val="0"/>
              </a:spcAft>
              <a:buSzPts val="2400"/>
              <a:buNone/>
            </a:pPr>
            <a:r>
              <a:t/>
            </a:r>
            <a:endParaRPr sz="2400"/>
          </a:p>
        </p:txBody>
      </p:sp>
      <p:pic>
        <p:nvPicPr>
          <p:cNvPr id="236" name="Google Shape;236;p31"/>
          <p:cNvPicPr preferRelativeResize="0"/>
          <p:nvPr/>
        </p:nvPicPr>
        <p:blipFill rotWithShape="1">
          <a:blip r:embed="rId3">
            <a:alphaModFix/>
          </a:blip>
          <a:srcRect b="0" l="0" r="0" t="0"/>
          <a:stretch/>
        </p:blipFill>
        <p:spPr>
          <a:xfrm>
            <a:off x="6331526" y="1470863"/>
            <a:ext cx="2695724" cy="3672638"/>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40" name="Shape 240"/>
        <p:cNvGrpSpPr/>
        <p:nvPr/>
      </p:nvGrpSpPr>
      <p:grpSpPr>
        <a:xfrm>
          <a:off x="0" y="0"/>
          <a:ext cx="0" cy="0"/>
          <a:chOff x="0" y="0"/>
          <a:chExt cx="0" cy="0"/>
        </a:xfrm>
      </p:grpSpPr>
      <p:sp>
        <p:nvSpPr>
          <p:cNvPr id="241" name="Google Shape;241;p32"/>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PSYCHOLOGISCHE EN PEDAGOGISCHE FACTOREN</a:t>
            </a:r>
            <a:endParaRPr b="1">
              <a:latin typeface="Calibri"/>
              <a:ea typeface="Calibri"/>
              <a:cs typeface="Calibri"/>
              <a:sym typeface="Calibri"/>
            </a:endParaRPr>
          </a:p>
        </p:txBody>
      </p:sp>
      <p:sp>
        <p:nvSpPr>
          <p:cNvPr id="242" name="Google Shape;242;p32"/>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2400"/>
              <a:buFont typeface="Calibri"/>
              <a:buChar char="●"/>
            </a:pPr>
            <a:r>
              <a:rPr lang="nl" sz="2400">
                <a:latin typeface="Calibri"/>
                <a:ea typeface="Calibri"/>
                <a:cs typeface="Calibri"/>
                <a:sym typeface="Calibri"/>
              </a:rPr>
              <a:t>Psychologische factoren (emotie, motivatie, stress, beleving, angst, ervaringen…)</a:t>
            </a:r>
            <a:endParaRPr sz="2400">
              <a:latin typeface="Calibri"/>
              <a:ea typeface="Calibri"/>
              <a:cs typeface="Calibri"/>
              <a:sym typeface="Calibri"/>
            </a:endParaRPr>
          </a:p>
          <a:p>
            <a:pPr indent="-317500" lvl="0" marL="342900" rtl="0" algn="l">
              <a:spcBef>
                <a:spcPts val="560"/>
              </a:spcBef>
              <a:spcAft>
                <a:spcPts val="0"/>
              </a:spcAft>
              <a:buSzPts val="2400"/>
              <a:buFont typeface="Calibri"/>
              <a:buChar char="●"/>
            </a:pPr>
            <a:r>
              <a:rPr lang="nl" sz="2400">
                <a:latin typeface="Calibri"/>
                <a:ea typeface="Calibri"/>
                <a:cs typeface="Calibri"/>
                <a:sym typeface="Calibri"/>
              </a:rPr>
              <a:t>Pedagogische: structuur kerngezin, kwaliteit gezinsinteracties, opleiding ouders, opvoedingsstijl, ambities</a:t>
            </a:r>
            <a:endParaRPr sz="2400">
              <a:latin typeface="Calibri"/>
              <a:ea typeface="Calibri"/>
              <a:cs typeface="Calibri"/>
              <a:sym typeface="Calibri"/>
            </a:endParaRPr>
          </a:p>
          <a:p>
            <a:pPr indent="-165100" lvl="0" marL="342900" rtl="0" algn="l">
              <a:spcBef>
                <a:spcPts val="560"/>
              </a:spcBef>
              <a:spcAft>
                <a:spcPts val="0"/>
              </a:spcAft>
              <a:buSzPts val="2800"/>
              <a:buNone/>
            </a:pPr>
            <a:r>
              <a:t/>
            </a:r>
            <a:endParaRPr sz="2400">
              <a:latin typeface="Calibri"/>
              <a:ea typeface="Calibri"/>
              <a:cs typeface="Calibri"/>
              <a:sym typeface="Calibri"/>
            </a:endParaRPr>
          </a:p>
          <a:p>
            <a:pPr indent="0" lvl="0" marL="0" rtl="0" algn="l">
              <a:spcBef>
                <a:spcPts val="560"/>
              </a:spcBef>
              <a:spcAft>
                <a:spcPts val="0"/>
              </a:spcAft>
              <a:buSzPts val="2800"/>
              <a:buNone/>
            </a:pPr>
            <a:r>
              <a:rPr lang="nl" sz="2400">
                <a:latin typeface="Calibri"/>
                <a:ea typeface="Calibri"/>
                <a:cs typeface="Calibri"/>
                <a:sym typeface="Calibri"/>
              </a:rPr>
              <a:t>Is er kans tot fouten maken? </a:t>
            </a:r>
            <a:endParaRPr sz="2400">
              <a:latin typeface="Calibri"/>
              <a:ea typeface="Calibri"/>
              <a:cs typeface="Calibri"/>
              <a:sym typeface="Calibri"/>
            </a:endParaRPr>
          </a:p>
          <a:p>
            <a:pPr indent="0" lvl="0" marL="0" rtl="0" algn="l">
              <a:spcBef>
                <a:spcPts val="560"/>
              </a:spcBef>
              <a:spcAft>
                <a:spcPts val="0"/>
              </a:spcAft>
              <a:buSzPts val="2800"/>
              <a:buNone/>
            </a:pPr>
            <a:r>
              <a:rPr lang="nl" sz="2400">
                <a:latin typeface="Calibri"/>
                <a:ea typeface="Calibri"/>
                <a:cs typeface="Calibri"/>
                <a:sym typeface="Calibri"/>
              </a:rPr>
              <a:t>Hoe wordt daar dan op gereageerd? </a:t>
            </a:r>
            <a:endParaRPr sz="2400">
              <a:latin typeface="Calibri"/>
              <a:ea typeface="Calibri"/>
              <a:cs typeface="Calibri"/>
              <a:sym typeface="Calibri"/>
            </a:endParaRPr>
          </a:p>
          <a:p>
            <a:pPr indent="0" lvl="0" marL="0" rtl="0" algn="l">
              <a:spcBef>
                <a:spcPts val="560"/>
              </a:spcBef>
              <a:spcAft>
                <a:spcPts val="0"/>
              </a:spcAft>
              <a:buSzPts val="2800"/>
              <a:buNone/>
            </a:pPr>
            <a:r>
              <a:rPr lang="nl" sz="2400">
                <a:latin typeface="Calibri"/>
                <a:ea typeface="Calibri"/>
                <a:cs typeface="Calibri"/>
                <a:sym typeface="Calibri"/>
              </a:rPr>
              <a:t>Wordt veel oefening gestimuleerd? </a:t>
            </a:r>
            <a:endParaRPr sz="2400">
              <a:latin typeface="Calibri"/>
              <a:ea typeface="Calibri"/>
              <a:cs typeface="Calibri"/>
              <a:sym typeface="Calibri"/>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3"/>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248" name="Google Shape;248;p33"/>
          <p:cNvPicPr preferRelativeResize="0"/>
          <p:nvPr/>
        </p:nvPicPr>
        <p:blipFill rotWithShape="1">
          <a:blip r:embed="rId3">
            <a:alphaModFix/>
          </a:blip>
          <a:srcRect b="0" l="0" r="0" t="0"/>
          <a:stretch/>
        </p:blipFill>
        <p:spPr>
          <a:xfrm>
            <a:off x="165100" y="0"/>
            <a:ext cx="6607971" cy="5143501"/>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PSYCHOSOCIALE FACTOREN</a:t>
            </a:r>
            <a:endParaRPr b="1">
              <a:latin typeface="Calibri"/>
              <a:ea typeface="Calibri"/>
              <a:cs typeface="Calibri"/>
              <a:sym typeface="Calibri"/>
            </a:endParaRPr>
          </a:p>
        </p:txBody>
      </p:sp>
      <p:sp>
        <p:nvSpPr>
          <p:cNvPr id="254" name="Google Shape;254;p34"/>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04800" lvl="0" marL="342900" rtl="0" algn="l">
              <a:spcBef>
                <a:spcPts val="0"/>
              </a:spcBef>
              <a:spcAft>
                <a:spcPts val="0"/>
              </a:spcAft>
              <a:buSzPts val="1800"/>
              <a:buFont typeface="Calibri"/>
              <a:buChar char="●"/>
            </a:pPr>
            <a:r>
              <a:rPr lang="nl" sz="1800">
                <a:latin typeface="Calibri"/>
                <a:ea typeface="Calibri"/>
                <a:cs typeface="Calibri"/>
                <a:sym typeface="Calibri"/>
              </a:rPr>
              <a:t>Buurt, economische status</a:t>
            </a:r>
            <a:endParaRPr sz="1800">
              <a:latin typeface="Calibri"/>
              <a:ea typeface="Calibri"/>
              <a:cs typeface="Calibri"/>
              <a:sym typeface="Calibri"/>
            </a:endParaRPr>
          </a:p>
          <a:p>
            <a:pPr indent="-304800" lvl="0" marL="342900" rtl="0" algn="l">
              <a:spcBef>
                <a:spcPts val="480"/>
              </a:spcBef>
              <a:spcAft>
                <a:spcPts val="0"/>
              </a:spcAft>
              <a:buSzPts val="1800"/>
              <a:buFont typeface="Calibri"/>
              <a:buChar char="●"/>
            </a:pPr>
            <a:r>
              <a:rPr lang="nl" sz="1800">
                <a:latin typeface="Calibri"/>
                <a:ea typeface="Calibri"/>
                <a:cs typeface="Calibri"/>
                <a:sym typeface="Calibri"/>
              </a:rPr>
              <a:t>Gezins- en pedagogische factoren (microcultuur gezin / familie, woonsituatie, opleiding ouders…)</a:t>
            </a:r>
            <a:endParaRPr sz="1800">
              <a:latin typeface="Calibri"/>
              <a:ea typeface="Calibri"/>
              <a:cs typeface="Calibri"/>
              <a:sym typeface="Calibri"/>
            </a:endParaRPr>
          </a:p>
          <a:p>
            <a:pPr indent="-190500" lvl="0" marL="342900" rtl="0" algn="l">
              <a:spcBef>
                <a:spcPts val="480"/>
              </a:spcBef>
              <a:spcAft>
                <a:spcPts val="0"/>
              </a:spcAft>
              <a:buSzPts val="2400"/>
              <a:buNone/>
            </a:pPr>
            <a:r>
              <a:t/>
            </a:r>
            <a:endParaRPr sz="1800">
              <a:latin typeface="Calibri"/>
              <a:ea typeface="Calibri"/>
              <a:cs typeface="Calibri"/>
              <a:sym typeface="Calibri"/>
            </a:endParaRPr>
          </a:p>
          <a:p>
            <a:pPr indent="0" lvl="0" marL="0" rtl="0" algn="l">
              <a:spcBef>
                <a:spcPts val="480"/>
              </a:spcBef>
              <a:spcAft>
                <a:spcPts val="0"/>
              </a:spcAft>
              <a:buSzPts val="2400"/>
              <a:buNone/>
            </a:pPr>
            <a:r>
              <a:rPr lang="nl" sz="1800">
                <a:latin typeface="Calibri"/>
                <a:ea typeface="Calibri"/>
                <a:cs typeface="Calibri"/>
                <a:sym typeface="Calibri"/>
              </a:rPr>
              <a:t>Wordt de tiener gestimuleerd om te leren? </a:t>
            </a:r>
            <a:endParaRPr sz="1800">
              <a:latin typeface="Calibri"/>
              <a:ea typeface="Calibri"/>
              <a:cs typeface="Calibri"/>
              <a:sym typeface="Calibri"/>
            </a:endParaRPr>
          </a:p>
          <a:p>
            <a:pPr indent="0" lvl="0" marL="0" rtl="0" algn="l">
              <a:spcBef>
                <a:spcPts val="480"/>
              </a:spcBef>
              <a:spcAft>
                <a:spcPts val="0"/>
              </a:spcAft>
              <a:buSzPts val="2400"/>
              <a:buNone/>
            </a:pPr>
            <a:r>
              <a:rPr lang="nl" sz="1800">
                <a:latin typeface="Calibri"/>
                <a:ea typeface="Calibri"/>
                <a:cs typeface="Calibri"/>
                <a:sym typeface="Calibri"/>
              </a:rPr>
              <a:t>Wordt er voorgelezen? </a:t>
            </a:r>
            <a:endParaRPr sz="1800">
              <a:latin typeface="Calibri"/>
              <a:ea typeface="Calibri"/>
              <a:cs typeface="Calibri"/>
              <a:sym typeface="Calibri"/>
            </a:endParaRPr>
          </a:p>
          <a:p>
            <a:pPr indent="0" lvl="0" marL="0" rtl="0" algn="l">
              <a:spcBef>
                <a:spcPts val="480"/>
              </a:spcBef>
              <a:spcAft>
                <a:spcPts val="0"/>
              </a:spcAft>
              <a:buSzPts val="2400"/>
              <a:buNone/>
            </a:pPr>
            <a:r>
              <a:rPr lang="nl" sz="1800">
                <a:latin typeface="Calibri"/>
                <a:ea typeface="Calibri"/>
                <a:cs typeface="Calibri"/>
                <a:sym typeface="Calibri"/>
              </a:rPr>
              <a:t>Is de buurt waar de tiener woont uitdagend, fris, prikkelend?</a:t>
            </a:r>
            <a:endParaRPr sz="1800">
              <a:latin typeface="Calibri"/>
              <a:ea typeface="Calibri"/>
              <a:cs typeface="Calibri"/>
              <a:sym typeface="Calibri"/>
            </a:endParaRPr>
          </a:p>
          <a:p>
            <a:pPr indent="0" lvl="0" marL="0" rtl="0" algn="l">
              <a:spcBef>
                <a:spcPts val="480"/>
              </a:spcBef>
              <a:spcAft>
                <a:spcPts val="0"/>
              </a:spcAft>
              <a:buSzPts val="2400"/>
              <a:buNone/>
            </a:pPr>
            <a:r>
              <a:rPr lang="nl" sz="1800">
                <a:latin typeface="Calibri"/>
                <a:ea typeface="Calibri"/>
                <a:cs typeface="Calibri"/>
                <a:sym typeface="Calibri"/>
              </a:rPr>
              <a:t>Hoe wordt er met elkaar omgegaan in het gezin?  </a:t>
            </a:r>
            <a:endParaRPr sz="1800">
              <a:latin typeface="Calibri"/>
              <a:ea typeface="Calibri"/>
              <a:cs typeface="Calibri"/>
              <a:sym typeface="Calibri"/>
            </a:endParaRPr>
          </a:p>
          <a:p>
            <a:pPr indent="0" lvl="0" marL="0" rtl="0" algn="l">
              <a:spcBef>
                <a:spcPts val="480"/>
              </a:spcBef>
              <a:spcAft>
                <a:spcPts val="0"/>
              </a:spcAft>
              <a:buSzPts val="2400"/>
              <a:buNone/>
            </a:pPr>
            <a:r>
              <a:rPr lang="nl" sz="1800">
                <a:latin typeface="Calibri"/>
                <a:ea typeface="Calibri"/>
                <a:cs typeface="Calibri"/>
                <a:sym typeface="Calibri"/>
              </a:rPr>
              <a:t>Wat is het referentiekader van de tiener? In welke omgevingen komt hij / zij? </a:t>
            </a:r>
            <a:endParaRPr sz="1800">
              <a:latin typeface="Calibri"/>
              <a:ea typeface="Calibri"/>
              <a:cs typeface="Calibri"/>
              <a:sym typeface="Calibri"/>
            </a:endParaRPr>
          </a:p>
          <a:p>
            <a:pPr indent="0" lvl="0" marL="0" rtl="0" algn="l">
              <a:spcBef>
                <a:spcPts val="480"/>
              </a:spcBef>
              <a:spcAft>
                <a:spcPts val="0"/>
              </a:spcAft>
              <a:buSzPts val="2400"/>
              <a:buNone/>
            </a:pPr>
            <a:r>
              <a:t/>
            </a:r>
            <a:endParaRPr sz="240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87" name="Google Shape;87;p17"/>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58" name="Shape 258"/>
        <p:cNvGrpSpPr/>
        <p:nvPr/>
      </p:nvGrpSpPr>
      <p:grpSpPr>
        <a:xfrm>
          <a:off x="0" y="0"/>
          <a:ext cx="0" cy="0"/>
          <a:chOff x="0" y="0"/>
          <a:chExt cx="0" cy="0"/>
        </a:xfrm>
      </p:grpSpPr>
      <p:sp>
        <p:nvSpPr>
          <p:cNvPr id="259" name="Google Shape;259;p35"/>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CULTURELE FACTOREN</a:t>
            </a:r>
            <a:endParaRPr b="1">
              <a:latin typeface="Calibri"/>
              <a:ea typeface="Calibri"/>
              <a:cs typeface="Calibri"/>
              <a:sym typeface="Calibri"/>
            </a:endParaRPr>
          </a:p>
        </p:txBody>
      </p:sp>
      <p:sp>
        <p:nvSpPr>
          <p:cNvPr id="260" name="Google Shape;260;p35"/>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2400"/>
              <a:buChar char="●"/>
            </a:pPr>
            <a:r>
              <a:rPr lang="nl" sz="2400"/>
              <a:t>Religie, etniciteit, landsaard…</a:t>
            </a:r>
            <a:endParaRPr sz="2400"/>
          </a:p>
          <a:p>
            <a:pPr indent="-317500" lvl="0" marL="342900" rtl="0" algn="l">
              <a:spcBef>
                <a:spcPts val="560"/>
              </a:spcBef>
              <a:spcAft>
                <a:spcPts val="0"/>
              </a:spcAft>
              <a:buSzPts val="2400"/>
              <a:buChar char="●"/>
            </a:pPr>
            <a:r>
              <a:rPr lang="nl" sz="2400"/>
              <a:t>Normen en waarden, pedagogische visie, gebruik van de sociale groep</a:t>
            </a:r>
            <a:endParaRPr sz="2400"/>
          </a:p>
          <a:p>
            <a:pPr indent="0" lvl="0" marL="0" rtl="0" algn="l">
              <a:spcBef>
                <a:spcPts val="560"/>
              </a:spcBef>
              <a:spcAft>
                <a:spcPts val="0"/>
              </a:spcAft>
              <a:buSzPts val="2800"/>
              <a:buNone/>
            </a:pPr>
            <a:r>
              <a:t/>
            </a:r>
            <a:endParaRPr sz="2800"/>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64" name="Shape 264"/>
        <p:cNvGrpSpPr/>
        <p:nvPr/>
      </p:nvGrpSpPr>
      <p:grpSpPr>
        <a:xfrm>
          <a:off x="0" y="0"/>
          <a:ext cx="0" cy="0"/>
          <a:chOff x="0" y="0"/>
          <a:chExt cx="0" cy="0"/>
        </a:xfrm>
      </p:grpSpPr>
      <p:sp>
        <p:nvSpPr>
          <p:cNvPr id="265" name="Google Shape;265;p36"/>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6"/>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3200"/>
              <a:buChar char="●"/>
            </a:pPr>
            <a:r>
              <a:rPr lang="nl"/>
              <a:t>Dit is cultuur…</a:t>
            </a:r>
            <a:endParaRPr/>
          </a:p>
        </p:txBody>
      </p:sp>
      <p:pic>
        <p:nvPicPr>
          <p:cNvPr id="267" name="Google Shape;267;p36"/>
          <p:cNvPicPr preferRelativeResize="0"/>
          <p:nvPr/>
        </p:nvPicPr>
        <p:blipFill rotWithShape="1">
          <a:blip r:embed="rId3">
            <a:alphaModFix/>
          </a:blip>
          <a:srcRect b="0" l="0" r="0" t="0"/>
          <a:stretch/>
        </p:blipFill>
        <p:spPr>
          <a:xfrm>
            <a:off x="457200" y="1594275"/>
            <a:ext cx="3810000" cy="2533650"/>
          </a:xfrm>
          <a:prstGeom prst="rect">
            <a:avLst/>
          </a:prstGeom>
          <a:noFill/>
          <a:ln>
            <a:noFill/>
          </a:ln>
        </p:spPr>
      </p:pic>
      <p:pic>
        <p:nvPicPr>
          <p:cNvPr id="268" name="Google Shape;268;p36"/>
          <p:cNvPicPr preferRelativeResize="0"/>
          <p:nvPr/>
        </p:nvPicPr>
        <p:blipFill rotWithShape="1">
          <a:blip r:embed="rId4">
            <a:alphaModFix/>
          </a:blip>
          <a:srcRect b="0" l="0" r="0" t="0"/>
          <a:stretch/>
        </p:blipFill>
        <p:spPr>
          <a:xfrm>
            <a:off x="5481470" y="2420536"/>
            <a:ext cx="3298539" cy="2468014"/>
          </a:xfrm>
          <a:prstGeom prst="rect">
            <a:avLst/>
          </a:prstGeom>
          <a:noFill/>
          <a:ln>
            <a:noFill/>
          </a:ln>
        </p:spPr>
      </p:pic>
      <p:sp>
        <p:nvSpPr>
          <p:cNvPr id="269" name="Google Shape;269;p36"/>
          <p:cNvSpPr txBox="1"/>
          <p:nvPr/>
        </p:nvSpPr>
        <p:spPr>
          <a:xfrm>
            <a:off x="5900392" y="1594275"/>
            <a:ext cx="1984200" cy="48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 sz="1800">
                <a:solidFill>
                  <a:schemeClr val="dk1"/>
                </a:solidFill>
                <a:latin typeface="Calibri"/>
                <a:ea typeface="Calibri"/>
                <a:cs typeface="Calibri"/>
                <a:sym typeface="Calibri"/>
              </a:rPr>
              <a:t>“nationale” cultuur</a:t>
            </a:r>
            <a:endParaRPr/>
          </a:p>
          <a:p>
            <a:pPr indent="0" lvl="0" marL="0" marR="0" rtl="0" algn="l">
              <a:spcBef>
                <a:spcPts val="0"/>
              </a:spcBef>
              <a:spcAft>
                <a:spcPts val="0"/>
              </a:spcAft>
              <a:buNone/>
            </a:pPr>
            <a:r>
              <a:rPr lang="nl" sz="1800">
                <a:solidFill>
                  <a:schemeClr val="dk1"/>
                </a:solidFill>
                <a:latin typeface="Calibri"/>
                <a:ea typeface="Calibri"/>
                <a:cs typeface="Calibri"/>
                <a:sym typeface="Calibri"/>
              </a:rPr>
              <a:t>Etnisch-cultureel</a:t>
            </a:r>
            <a:endParaRPr sz="1800">
              <a:solidFill>
                <a:schemeClr val="dk1"/>
              </a:solidFill>
              <a:latin typeface="Calibri"/>
              <a:ea typeface="Calibri"/>
              <a:cs typeface="Calibri"/>
              <a:sym typeface="Calibri"/>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73" name="Shape 273"/>
        <p:cNvGrpSpPr/>
        <p:nvPr/>
      </p:nvGrpSpPr>
      <p:grpSpPr>
        <a:xfrm>
          <a:off x="0" y="0"/>
          <a:ext cx="0" cy="0"/>
          <a:chOff x="0" y="0"/>
          <a:chExt cx="0" cy="0"/>
        </a:xfrm>
      </p:grpSpPr>
      <p:sp>
        <p:nvSpPr>
          <p:cNvPr id="274" name="Google Shape;274;p37"/>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7"/>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292100" lvl="0" marL="342900" rtl="0" algn="l">
              <a:spcBef>
                <a:spcPts val="0"/>
              </a:spcBef>
              <a:spcAft>
                <a:spcPts val="0"/>
              </a:spcAft>
              <a:buSzPts val="2400"/>
              <a:buChar char="●"/>
            </a:pPr>
            <a:r>
              <a:rPr lang="nl" sz="2400"/>
              <a:t>Maar ook dit…</a:t>
            </a:r>
            <a:endParaRPr sz="2400"/>
          </a:p>
        </p:txBody>
      </p:sp>
      <p:pic>
        <p:nvPicPr>
          <p:cNvPr id="276" name="Google Shape;276;p37"/>
          <p:cNvPicPr preferRelativeResize="0"/>
          <p:nvPr/>
        </p:nvPicPr>
        <p:blipFill rotWithShape="1">
          <a:blip r:embed="rId3">
            <a:alphaModFix/>
          </a:blip>
          <a:srcRect b="0" l="0" r="0" t="0"/>
          <a:stretch/>
        </p:blipFill>
        <p:spPr>
          <a:xfrm>
            <a:off x="209005" y="1477715"/>
            <a:ext cx="4566975" cy="2393097"/>
          </a:xfrm>
          <a:prstGeom prst="rect">
            <a:avLst/>
          </a:prstGeom>
          <a:noFill/>
          <a:ln>
            <a:noFill/>
          </a:ln>
        </p:spPr>
      </p:pic>
      <p:pic>
        <p:nvPicPr>
          <p:cNvPr id="277" name="Google Shape;277;p37"/>
          <p:cNvPicPr preferRelativeResize="0"/>
          <p:nvPr/>
        </p:nvPicPr>
        <p:blipFill rotWithShape="1">
          <a:blip r:embed="rId4">
            <a:alphaModFix/>
          </a:blip>
          <a:srcRect b="0" l="0" r="0" t="0"/>
          <a:stretch/>
        </p:blipFill>
        <p:spPr>
          <a:xfrm>
            <a:off x="3881008" y="2946201"/>
            <a:ext cx="3947244" cy="2197299"/>
          </a:xfrm>
          <a:prstGeom prst="rect">
            <a:avLst/>
          </a:prstGeom>
          <a:noFill/>
          <a:ln>
            <a:noFill/>
          </a:ln>
        </p:spPr>
      </p:pic>
      <p:sp>
        <p:nvSpPr>
          <p:cNvPr id="278" name="Google Shape;278;p37"/>
          <p:cNvSpPr txBox="1"/>
          <p:nvPr/>
        </p:nvSpPr>
        <p:spPr>
          <a:xfrm>
            <a:off x="6623873" y="1477715"/>
            <a:ext cx="2160600" cy="692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 sz="1800">
                <a:solidFill>
                  <a:schemeClr val="dk1"/>
                </a:solidFill>
                <a:latin typeface="Calibri"/>
                <a:ea typeface="Calibri"/>
                <a:cs typeface="Calibri"/>
                <a:sym typeface="Calibri"/>
              </a:rPr>
              <a:t>Subculturen: skaters,</a:t>
            </a:r>
            <a:endParaRPr sz="1800">
              <a:latin typeface="Calibri"/>
              <a:ea typeface="Calibri"/>
              <a:cs typeface="Calibri"/>
              <a:sym typeface="Calibri"/>
            </a:endParaRPr>
          </a:p>
          <a:p>
            <a:pPr indent="0" lvl="0" marL="0" marR="0" rtl="0" algn="l">
              <a:spcBef>
                <a:spcPts val="0"/>
              </a:spcBef>
              <a:spcAft>
                <a:spcPts val="0"/>
              </a:spcAft>
              <a:buNone/>
            </a:pPr>
            <a:r>
              <a:rPr lang="nl" sz="1800">
                <a:solidFill>
                  <a:schemeClr val="dk1"/>
                </a:solidFill>
                <a:latin typeface="Calibri"/>
                <a:ea typeface="Calibri"/>
                <a:cs typeface="Calibri"/>
                <a:sym typeface="Calibri"/>
              </a:rPr>
              <a:t> hipsters,</a:t>
            </a:r>
            <a:endParaRPr sz="1800">
              <a:latin typeface="Calibri"/>
              <a:ea typeface="Calibri"/>
              <a:cs typeface="Calibri"/>
              <a:sym typeface="Calibri"/>
            </a:endParaRPr>
          </a:p>
          <a:p>
            <a:pPr indent="0" lvl="0" marL="0" marR="0" rtl="0" algn="l">
              <a:spcBef>
                <a:spcPts val="0"/>
              </a:spcBef>
              <a:spcAft>
                <a:spcPts val="0"/>
              </a:spcAft>
              <a:buNone/>
            </a:pPr>
            <a:r>
              <a:rPr lang="nl" sz="1800">
                <a:solidFill>
                  <a:schemeClr val="dk1"/>
                </a:solidFill>
                <a:latin typeface="Calibri"/>
                <a:ea typeface="Calibri"/>
                <a:cs typeface="Calibri"/>
                <a:sym typeface="Calibri"/>
              </a:rPr>
              <a:t>Combinaties…</a:t>
            </a:r>
            <a:endParaRPr sz="1800">
              <a:solidFill>
                <a:schemeClr val="dk1"/>
              </a:solidFill>
              <a:latin typeface="Calibri"/>
              <a:ea typeface="Calibri"/>
              <a:cs typeface="Calibri"/>
              <a:sym typeface="Calibri"/>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82" name="Shape 282"/>
        <p:cNvGrpSpPr/>
        <p:nvPr/>
      </p:nvGrpSpPr>
      <p:grpSpPr>
        <a:xfrm>
          <a:off x="0" y="0"/>
          <a:ext cx="0" cy="0"/>
          <a:chOff x="0" y="0"/>
          <a:chExt cx="0" cy="0"/>
        </a:xfrm>
      </p:grpSpPr>
      <p:pic>
        <p:nvPicPr>
          <p:cNvPr id="283" name="Google Shape;283;p38"/>
          <p:cNvPicPr preferRelativeResize="0"/>
          <p:nvPr/>
        </p:nvPicPr>
        <p:blipFill rotWithShape="1">
          <a:blip r:embed="rId3">
            <a:alphaModFix/>
          </a:blip>
          <a:srcRect b="0" l="0" r="0" t="0"/>
          <a:stretch/>
        </p:blipFill>
        <p:spPr>
          <a:xfrm>
            <a:off x="289392" y="671344"/>
            <a:ext cx="3076364" cy="2293219"/>
          </a:xfrm>
          <a:prstGeom prst="rect">
            <a:avLst/>
          </a:prstGeom>
          <a:noFill/>
          <a:ln>
            <a:noFill/>
          </a:ln>
        </p:spPr>
      </p:pic>
      <p:pic>
        <p:nvPicPr>
          <p:cNvPr id="284" name="Google Shape;284;p38"/>
          <p:cNvPicPr preferRelativeResize="0"/>
          <p:nvPr/>
        </p:nvPicPr>
        <p:blipFill rotWithShape="1">
          <a:blip r:embed="rId4">
            <a:alphaModFix/>
          </a:blip>
          <a:srcRect b="0" l="0" r="0" t="0"/>
          <a:stretch/>
        </p:blipFill>
        <p:spPr>
          <a:xfrm>
            <a:off x="4598125" y="205978"/>
            <a:ext cx="3204418" cy="2403003"/>
          </a:xfrm>
          <a:prstGeom prst="rect">
            <a:avLst/>
          </a:prstGeom>
          <a:noFill/>
          <a:ln>
            <a:noFill/>
          </a:ln>
        </p:spPr>
      </p:pic>
      <p:pic>
        <p:nvPicPr>
          <p:cNvPr id="285" name="Google Shape;285;p38"/>
          <p:cNvPicPr preferRelativeResize="0"/>
          <p:nvPr/>
        </p:nvPicPr>
        <p:blipFill rotWithShape="1">
          <a:blip r:embed="rId5">
            <a:alphaModFix/>
          </a:blip>
          <a:srcRect b="0" l="0" r="0" t="0"/>
          <a:stretch/>
        </p:blipFill>
        <p:spPr>
          <a:xfrm>
            <a:off x="3883050" y="2748020"/>
            <a:ext cx="3740725" cy="2395480"/>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291" name="Google Shape;291;p39"/>
          <p:cNvGrpSpPr/>
          <p:nvPr/>
        </p:nvGrpSpPr>
        <p:grpSpPr>
          <a:xfrm>
            <a:off x="2807" y="395506"/>
            <a:ext cx="9138481" cy="3901112"/>
            <a:chOff x="2807" y="527341"/>
            <a:chExt cx="9138481" cy="5201482"/>
          </a:xfrm>
        </p:grpSpPr>
        <p:sp>
          <p:nvSpPr>
            <p:cNvPr id="292" name="Google Shape;292;p39"/>
            <p:cNvSpPr/>
            <p:nvPr/>
          </p:nvSpPr>
          <p:spPr>
            <a:xfrm>
              <a:off x="3513912" y="4258223"/>
              <a:ext cx="2116200" cy="1470600"/>
            </a:xfrm>
            <a:prstGeom prst="ellipse">
              <a:avLst/>
            </a:prstGeom>
            <a:gradFill>
              <a:gsLst>
                <a:gs pos="0">
                  <a:srgbClr val="3E7FCD"/>
                </a:gs>
                <a:gs pos="100000">
                  <a:srgbClr val="96C0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nvSpPr>
          <p:spPr>
            <a:xfrm>
              <a:off x="3823819" y="4473605"/>
              <a:ext cx="1496400" cy="10401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1" lang="nl" sz="2400">
                  <a:solidFill>
                    <a:schemeClr val="lt1"/>
                  </a:solidFill>
                  <a:latin typeface="Calibri"/>
                  <a:ea typeface="Calibri"/>
                  <a:cs typeface="Calibri"/>
                  <a:sym typeface="Calibri"/>
                </a:rPr>
                <a:t>IDENTITEIT</a:t>
              </a:r>
              <a:endParaRPr b="1" sz="2400">
                <a:solidFill>
                  <a:schemeClr val="lt1"/>
                </a:solidFill>
                <a:latin typeface="Calibri"/>
                <a:ea typeface="Calibri"/>
                <a:cs typeface="Calibri"/>
                <a:sym typeface="Calibri"/>
              </a:endParaRPr>
            </a:p>
          </p:txBody>
        </p:sp>
        <p:sp>
          <p:nvSpPr>
            <p:cNvPr id="294" name="Google Shape;294;p39"/>
            <p:cNvSpPr/>
            <p:nvPr/>
          </p:nvSpPr>
          <p:spPr>
            <a:xfrm rot="10800000">
              <a:off x="517412" y="4784060"/>
              <a:ext cx="2831700" cy="419100"/>
            </a:xfrm>
            <a:prstGeom prst="leftArrow">
              <a:avLst>
                <a:gd fmla="val 60000" name="adj1"/>
                <a:gd fmla="val 50000" name="adj2"/>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9"/>
            <p:cNvSpPr/>
            <p:nvPr/>
          </p:nvSpPr>
          <p:spPr>
            <a:xfrm>
              <a:off x="2807" y="4581781"/>
              <a:ext cx="1029600" cy="823500"/>
            </a:xfrm>
            <a:prstGeom prst="roundRect">
              <a:avLst>
                <a:gd fmla="val 10000" name="adj"/>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9"/>
            <p:cNvSpPr txBox="1"/>
            <p:nvPr/>
          </p:nvSpPr>
          <p:spPr>
            <a:xfrm>
              <a:off x="26929" y="4605903"/>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Familiale situatie</a:t>
              </a:r>
              <a:endParaRPr sz="1800">
                <a:solidFill>
                  <a:schemeClr val="lt1"/>
                </a:solidFill>
                <a:latin typeface="Calibri"/>
                <a:ea typeface="Calibri"/>
                <a:cs typeface="Calibri"/>
                <a:sym typeface="Calibri"/>
              </a:endParaRPr>
            </a:p>
          </p:txBody>
        </p:sp>
        <p:sp>
          <p:nvSpPr>
            <p:cNvPr id="297" name="Google Shape;297;p39"/>
            <p:cNvSpPr/>
            <p:nvPr/>
          </p:nvSpPr>
          <p:spPr>
            <a:xfrm rot="-9719844">
              <a:off x="645590" y="3975817"/>
              <a:ext cx="2879051" cy="419235"/>
            </a:xfrm>
            <a:prstGeom prst="leftArrow">
              <a:avLst>
                <a:gd fmla="val 60000" name="adj1"/>
                <a:gd fmla="val 50000" name="adj2"/>
              </a:avLst>
            </a:prstGeom>
            <a:gradFill>
              <a:gsLst>
                <a:gs pos="0">
                  <a:srgbClr val="A0C94A"/>
                </a:gs>
                <a:gs pos="100000">
                  <a:srgbClr val="DBFF9C"/>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9"/>
            <p:cNvSpPr/>
            <p:nvPr/>
          </p:nvSpPr>
          <p:spPr>
            <a:xfrm>
              <a:off x="201246" y="3328890"/>
              <a:ext cx="1029600" cy="823500"/>
            </a:xfrm>
            <a:prstGeom prst="roundRect">
              <a:avLst>
                <a:gd fmla="val 10000" name="adj"/>
              </a:avLst>
            </a:prstGeom>
            <a:gradFill>
              <a:gsLst>
                <a:gs pos="0">
                  <a:srgbClr val="A0C94A"/>
                </a:gs>
                <a:gs pos="100000">
                  <a:srgbClr val="DBFF9C"/>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9"/>
            <p:cNvSpPr txBox="1"/>
            <p:nvPr/>
          </p:nvSpPr>
          <p:spPr>
            <a:xfrm>
              <a:off x="225368" y="3353012"/>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Etnisch-culturele groep</a:t>
              </a:r>
              <a:endParaRPr sz="1800">
                <a:solidFill>
                  <a:schemeClr val="lt1"/>
                </a:solidFill>
                <a:latin typeface="Calibri"/>
                <a:ea typeface="Calibri"/>
                <a:cs typeface="Calibri"/>
                <a:sym typeface="Calibri"/>
              </a:endParaRPr>
            </a:p>
          </p:txBody>
        </p:sp>
        <p:sp>
          <p:nvSpPr>
            <p:cNvPr id="300" name="Google Shape;300;p39"/>
            <p:cNvSpPr/>
            <p:nvPr/>
          </p:nvSpPr>
          <p:spPr>
            <a:xfrm rot="-8639911">
              <a:off x="1007688" y="3275935"/>
              <a:ext cx="2977002" cy="419028"/>
            </a:xfrm>
            <a:prstGeom prst="leftArrow">
              <a:avLst>
                <a:gd fmla="val 60000" name="adj1"/>
                <a:gd fmla="val 50000" name="adj2"/>
              </a:avLst>
            </a:prstGeom>
            <a:gradFill>
              <a:gsLst>
                <a:gs pos="0">
                  <a:srgbClr val="7F5AAB"/>
                </a:gs>
                <a:gs pos="100000">
                  <a:srgbClr val="C7AEE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9"/>
            <p:cNvSpPr/>
            <p:nvPr/>
          </p:nvSpPr>
          <p:spPr>
            <a:xfrm>
              <a:off x="777137" y="2198641"/>
              <a:ext cx="1029600" cy="823500"/>
            </a:xfrm>
            <a:prstGeom prst="roundRect">
              <a:avLst>
                <a:gd fmla="val 10000" name="adj"/>
              </a:avLst>
            </a:prstGeom>
            <a:gradFill>
              <a:gsLst>
                <a:gs pos="0">
                  <a:srgbClr val="7F5AAB"/>
                </a:gs>
                <a:gs pos="100000">
                  <a:srgbClr val="C7AEE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txBox="1"/>
            <p:nvPr/>
          </p:nvSpPr>
          <p:spPr>
            <a:xfrm>
              <a:off x="801259" y="2222763"/>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Interesse</a:t>
              </a:r>
              <a:endParaRPr sz="1800">
                <a:solidFill>
                  <a:schemeClr val="lt1"/>
                </a:solidFill>
                <a:latin typeface="Calibri"/>
                <a:ea typeface="Calibri"/>
                <a:cs typeface="Calibri"/>
                <a:sym typeface="Calibri"/>
              </a:endParaRPr>
            </a:p>
          </p:txBody>
        </p:sp>
        <p:sp>
          <p:nvSpPr>
            <p:cNvPr id="303" name="Google Shape;303;p39"/>
            <p:cNvSpPr/>
            <p:nvPr/>
          </p:nvSpPr>
          <p:spPr>
            <a:xfrm rot="-7560034">
              <a:off x="1557009" y="2743628"/>
              <a:ext cx="3064853" cy="419028"/>
            </a:xfrm>
            <a:prstGeom prst="leftArrow">
              <a:avLst>
                <a:gd fmla="val 60000" name="adj1"/>
                <a:gd fmla="val 50000" name="adj2"/>
              </a:avLst>
            </a:prstGeom>
            <a:gradFill>
              <a:gsLst>
                <a:gs pos="0">
                  <a:srgbClr val="36B7D7"/>
                </a:gs>
                <a:gs pos="100000">
                  <a:srgbClr val="90E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9"/>
            <p:cNvSpPr/>
            <p:nvPr/>
          </p:nvSpPr>
          <p:spPr>
            <a:xfrm>
              <a:off x="1674107" y="1301670"/>
              <a:ext cx="1029600" cy="823500"/>
            </a:xfrm>
            <a:prstGeom prst="roundRect">
              <a:avLst>
                <a:gd fmla="val 10000" name="adj"/>
              </a:avLst>
            </a:prstGeom>
            <a:gradFill>
              <a:gsLst>
                <a:gs pos="0">
                  <a:srgbClr val="36B7D7"/>
                </a:gs>
                <a:gs pos="100000">
                  <a:srgbClr val="90E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txBox="1"/>
            <p:nvPr/>
          </p:nvSpPr>
          <p:spPr>
            <a:xfrm>
              <a:off x="1698229" y="1325792"/>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Karakter</a:t>
              </a:r>
              <a:endParaRPr sz="1800">
                <a:solidFill>
                  <a:schemeClr val="lt1"/>
                </a:solidFill>
                <a:latin typeface="Calibri"/>
                <a:ea typeface="Calibri"/>
                <a:cs typeface="Calibri"/>
                <a:sym typeface="Calibri"/>
              </a:endParaRPr>
            </a:p>
          </p:txBody>
        </p:sp>
        <p:sp>
          <p:nvSpPr>
            <p:cNvPr id="306" name="Google Shape;306;p39"/>
            <p:cNvSpPr/>
            <p:nvPr/>
          </p:nvSpPr>
          <p:spPr>
            <a:xfrm rot="-6479849">
              <a:off x="2241726" y="2410950"/>
              <a:ext cx="3118698" cy="419235"/>
            </a:xfrm>
            <a:prstGeom prst="leftArrow">
              <a:avLst>
                <a:gd fmla="val 60000" name="adj1"/>
                <a:gd fmla="val 50000" name="adj2"/>
              </a:avLst>
            </a:prstGeom>
            <a:gradFill>
              <a:gsLst>
                <a:gs pos="0">
                  <a:srgbClr val="FF9228"/>
                </a:gs>
                <a:gs pos="100000">
                  <a:srgbClr val="FFB771"/>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9"/>
            <p:cNvSpPr/>
            <p:nvPr/>
          </p:nvSpPr>
          <p:spPr>
            <a:xfrm>
              <a:off x="2804357" y="725779"/>
              <a:ext cx="1029600" cy="823500"/>
            </a:xfrm>
            <a:prstGeom prst="roundRect">
              <a:avLst>
                <a:gd fmla="val 10000" name="adj"/>
              </a:avLst>
            </a:prstGeom>
            <a:gradFill>
              <a:gsLst>
                <a:gs pos="0">
                  <a:srgbClr val="FF9228"/>
                </a:gs>
                <a:gs pos="100000">
                  <a:srgbClr val="FFB771"/>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9"/>
            <p:cNvSpPr txBox="1"/>
            <p:nvPr/>
          </p:nvSpPr>
          <p:spPr>
            <a:xfrm>
              <a:off x="2828479" y="749901"/>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Evaringen</a:t>
              </a:r>
              <a:endParaRPr sz="1800">
                <a:solidFill>
                  <a:schemeClr val="lt1"/>
                </a:solidFill>
                <a:latin typeface="Calibri"/>
                <a:ea typeface="Calibri"/>
                <a:cs typeface="Calibri"/>
                <a:sym typeface="Calibri"/>
              </a:endParaRPr>
            </a:p>
          </p:txBody>
        </p:sp>
        <p:sp>
          <p:nvSpPr>
            <p:cNvPr id="309" name="Google Shape;309;p39"/>
            <p:cNvSpPr/>
            <p:nvPr/>
          </p:nvSpPr>
          <p:spPr>
            <a:xfrm rot="-5400000">
              <a:off x="3003722" y="2297873"/>
              <a:ext cx="3136500" cy="419100"/>
            </a:xfrm>
            <a:prstGeom prst="leftArrow">
              <a:avLst>
                <a:gd fmla="val 60000" name="adj1"/>
                <a:gd fmla="val 50000" name="adj2"/>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a:off x="4057248" y="527341"/>
              <a:ext cx="1029600" cy="823500"/>
            </a:xfrm>
            <a:prstGeom prst="roundRect">
              <a:avLst>
                <a:gd fmla="val 10000" name="adj"/>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txBox="1"/>
            <p:nvPr/>
          </p:nvSpPr>
          <p:spPr>
            <a:xfrm>
              <a:off x="4081370" y="551463"/>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Religie</a:t>
              </a:r>
              <a:endParaRPr sz="1800">
                <a:solidFill>
                  <a:schemeClr val="lt1"/>
                </a:solidFill>
                <a:latin typeface="Calibri"/>
                <a:ea typeface="Calibri"/>
                <a:cs typeface="Calibri"/>
                <a:sym typeface="Calibri"/>
              </a:endParaRPr>
            </a:p>
          </p:txBody>
        </p:sp>
        <p:sp>
          <p:nvSpPr>
            <p:cNvPr id="312" name="Google Shape;312;p39"/>
            <p:cNvSpPr/>
            <p:nvPr/>
          </p:nvSpPr>
          <p:spPr>
            <a:xfrm rot="-4320151">
              <a:off x="3783636" y="2411024"/>
              <a:ext cx="3118698" cy="419235"/>
            </a:xfrm>
            <a:prstGeom prst="leftArrow">
              <a:avLst>
                <a:gd fmla="val 60000" name="adj1"/>
                <a:gd fmla="val 50000" name="adj2"/>
              </a:avLst>
            </a:prstGeom>
            <a:gradFill>
              <a:gsLst>
                <a:gs pos="0">
                  <a:srgbClr val="A0C94A"/>
                </a:gs>
                <a:gs pos="100000">
                  <a:srgbClr val="DBFF9C"/>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p:nvPr/>
          </p:nvSpPr>
          <p:spPr>
            <a:xfrm>
              <a:off x="5310139" y="725779"/>
              <a:ext cx="1029600" cy="823500"/>
            </a:xfrm>
            <a:prstGeom prst="roundRect">
              <a:avLst>
                <a:gd fmla="val 10000" name="adj"/>
              </a:avLst>
            </a:prstGeom>
            <a:gradFill>
              <a:gsLst>
                <a:gs pos="0">
                  <a:srgbClr val="A0C94A"/>
                </a:gs>
                <a:gs pos="100000">
                  <a:srgbClr val="DBFF9C"/>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txBox="1"/>
            <p:nvPr/>
          </p:nvSpPr>
          <p:spPr>
            <a:xfrm>
              <a:off x="5334261" y="749901"/>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Relaties</a:t>
              </a:r>
              <a:endParaRPr sz="1800">
                <a:solidFill>
                  <a:schemeClr val="lt1"/>
                </a:solidFill>
                <a:latin typeface="Calibri"/>
                <a:ea typeface="Calibri"/>
                <a:cs typeface="Calibri"/>
                <a:sym typeface="Calibri"/>
              </a:endParaRPr>
            </a:p>
          </p:txBody>
        </p:sp>
        <p:sp>
          <p:nvSpPr>
            <p:cNvPr id="315" name="Google Shape;315;p39"/>
            <p:cNvSpPr/>
            <p:nvPr/>
          </p:nvSpPr>
          <p:spPr>
            <a:xfrm rot="-3239966">
              <a:off x="4522034" y="2743555"/>
              <a:ext cx="3064853" cy="419028"/>
            </a:xfrm>
            <a:prstGeom prst="leftArrow">
              <a:avLst>
                <a:gd fmla="val 60000" name="adj1"/>
                <a:gd fmla="val 50000" name="adj2"/>
              </a:avLst>
            </a:prstGeom>
            <a:gradFill>
              <a:gsLst>
                <a:gs pos="0">
                  <a:srgbClr val="7F5AAB"/>
                </a:gs>
                <a:gs pos="100000">
                  <a:srgbClr val="C7AEE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9"/>
            <p:cNvSpPr/>
            <p:nvPr/>
          </p:nvSpPr>
          <p:spPr>
            <a:xfrm>
              <a:off x="6264142" y="1301670"/>
              <a:ext cx="1382100" cy="823500"/>
            </a:xfrm>
            <a:prstGeom prst="roundRect">
              <a:avLst>
                <a:gd fmla="val 10000" name="adj"/>
              </a:avLst>
            </a:prstGeom>
            <a:gradFill>
              <a:gsLst>
                <a:gs pos="0">
                  <a:srgbClr val="7F5AAB"/>
                </a:gs>
                <a:gs pos="100000">
                  <a:srgbClr val="C7AEED"/>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9"/>
            <p:cNvSpPr txBox="1"/>
            <p:nvPr/>
          </p:nvSpPr>
          <p:spPr>
            <a:xfrm>
              <a:off x="6288264" y="1325792"/>
              <a:ext cx="13338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Geaardheid</a:t>
              </a:r>
              <a:endParaRPr sz="1800">
                <a:solidFill>
                  <a:schemeClr val="lt1"/>
                </a:solidFill>
                <a:latin typeface="Calibri"/>
                <a:ea typeface="Calibri"/>
                <a:cs typeface="Calibri"/>
                <a:sym typeface="Calibri"/>
              </a:endParaRPr>
            </a:p>
          </p:txBody>
        </p:sp>
        <p:sp>
          <p:nvSpPr>
            <p:cNvPr id="318" name="Google Shape;318;p39"/>
            <p:cNvSpPr/>
            <p:nvPr/>
          </p:nvSpPr>
          <p:spPr>
            <a:xfrm rot="-2160089">
              <a:off x="5159235" y="3275831"/>
              <a:ext cx="2977002" cy="419028"/>
            </a:xfrm>
            <a:prstGeom prst="leftArrow">
              <a:avLst>
                <a:gd fmla="val 60000" name="adj1"/>
                <a:gd fmla="val 50000" name="adj2"/>
              </a:avLst>
            </a:prstGeom>
            <a:gradFill>
              <a:gsLst>
                <a:gs pos="0">
                  <a:srgbClr val="36B7D7"/>
                </a:gs>
                <a:gs pos="100000">
                  <a:srgbClr val="90E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7091271" y="2198641"/>
              <a:ext cx="1521600" cy="823500"/>
            </a:xfrm>
            <a:prstGeom prst="roundRect">
              <a:avLst>
                <a:gd fmla="val 10000" name="adj"/>
              </a:avLst>
            </a:prstGeom>
            <a:gradFill>
              <a:gsLst>
                <a:gs pos="0">
                  <a:srgbClr val="36B7D7"/>
                </a:gs>
                <a:gs pos="100000">
                  <a:srgbClr val="90E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txBox="1"/>
            <p:nvPr/>
          </p:nvSpPr>
          <p:spPr>
            <a:xfrm>
              <a:off x="7115393" y="2222763"/>
              <a:ext cx="1473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Fysieke gesteldheid</a:t>
              </a:r>
              <a:endParaRPr sz="1800">
                <a:solidFill>
                  <a:schemeClr val="lt1"/>
                </a:solidFill>
                <a:latin typeface="Calibri"/>
                <a:ea typeface="Calibri"/>
                <a:cs typeface="Calibri"/>
                <a:sym typeface="Calibri"/>
              </a:endParaRPr>
            </a:p>
          </p:txBody>
        </p:sp>
        <p:sp>
          <p:nvSpPr>
            <p:cNvPr id="321" name="Google Shape;321;p39"/>
            <p:cNvSpPr/>
            <p:nvPr/>
          </p:nvSpPr>
          <p:spPr>
            <a:xfrm rot="-1080156">
              <a:off x="5619431" y="3975876"/>
              <a:ext cx="2879051" cy="419235"/>
            </a:xfrm>
            <a:prstGeom prst="leftArrow">
              <a:avLst>
                <a:gd fmla="val 60000" name="adj1"/>
                <a:gd fmla="val 50000" name="adj2"/>
              </a:avLst>
            </a:prstGeom>
            <a:gradFill>
              <a:gsLst>
                <a:gs pos="0">
                  <a:srgbClr val="FF9228"/>
                </a:gs>
                <a:gs pos="100000">
                  <a:srgbClr val="FFB771"/>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p:nvPr/>
          </p:nvSpPr>
          <p:spPr>
            <a:xfrm>
              <a:off x="7913250" y="3328890"/>
              <a:ext cx="1029600" cy="823500"/>
            </a:xfrm>
            <a:prstGeom prst="roundRect">
              <a:avLst>
                <a:gd fmla="val 10000" name="adj"/>
              </a:avLst>
            </a:prstGeom>
            <a:gradFill>
              <a:gsLst>
                <a:gs pos="0">
                  <a:srgbClr val="FF9228"/>
                </a:gs>
                <a:gs pos="100000">
                  <a:srgbClr val="FFB771"/>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txBox="1"/>
            <p:nvPr/>
          </p:nvSpPr>
          <p:spPr>
            <a:xfrm>
              <a:off x="7937372" y="3353012"/>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SES</a:t>
              </a:r>
              <a:endParaRPr sz="1800">
                <a:solidFill>
                  <a:schemeClr val="lt1"/>
                </a:solidFill>
                <a:latin typeface="Calibri"/>
                <a:ea typeface="Calibri"/>
                <a:cs typeface="Calibri"/>
                <a:sym typeface="Calibri"/>
              </a:endParaRPr>
            </a:p>
          </p:txBody>
        </p:sp>
        <p:sp>
          <p:nvSpPr>
            <p:cNvPr id="324" name="Google Shape;324;p39"/>
            <p:cNvSpPr/>
            <p:nvPr/>
          </p:nvSpPr>
          <p:spPr>
            <a:xfrm>
              <a:off x="5794886" y="4784005"/>
              <a:ext cx="2831700" cy="419100"/>
            </a:xfrm>
            <a:prstGeom prst="leftArrow">
              <a:avLst>
                <a:gd fmla="val 60000" name="adj1"/>
                <a:gd fmla="val 50000" name="adj2"/>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9"/>
            <p:cNvSpPr/>
            <p:nvPr/>
          </p:nvSpPr>
          <p:spPr>
            <a:xfrm>
              <a:off x="8111688" y="4581781"/>
              <a:ext cx="1029600" cy="823500"/>
            </a:xfrm>
            <a:prstGeom prst="roundRect">
              <a:avLst>
                <a:gd fmla="val 10000" name="adj"/>
              </a:avLst>
            </a:prstGeom>
            <a:gradFill>
              <a:gsLst>
                <a:gs pos="0">
                  <a:srgbClr val="D03F3B"/>
                </a:gs>
                <a:gs pos="100000">
                  <a:srgbClr val="FF9995"/>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txBox="1"/>
            <p:nvPr/>
          </p:nvSpPr>
          <p:spPr>
            <a:xfrm>
              <a:off x="8135810" y="4605903"/>
              <a:ext cx="981300" cy="7755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lang="nl"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p:txBody>
        </p:sp>
      </p:gr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descr="screenshot.png" id="331" name="Google Shape;331;p40"/>
          <p:cNvPicPr preferRelativeResize="0"/>
          <p:nvPr/>
        </p:nvPicPr>
        <p:blipFill rotWithShape="1">
          <a:blip r:embed="rId3">
            <a:alphaModFix/>
          </a:blip>
          <a:srcRect b="0" l="0" r="0" t="0"/>
          <a:stretch/>
        </p:blipFill>
        <p:spPr>
          <a:xfrm>
            <a:off x="1924271" y="229267"/>
            <a:ext cx="4958575" cy="4684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41"/>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solidFill>
                  <a:srgbClr val="FF0000"/>
                </a:solidFill>
                <a:latin typeface="Calibri"/>
                <a:ea typeface="Calibri"/>
                <a:cs typeface="Calibri"/>
                <a:sym typeface="Calibri"/>
              </a:rPr>
              <a:t>VOOR</a:t>
            </a:r>
            <a:r>
              <a:rPr b="1" lang="nl">
                <a:latin typeface="Calibri"/>
                <a:ea typeface="Calibri"/>
                <a:cs typeface="Calibri"/>
                <a:sym typeface="Calibri"/>
              </a:rPr>
              <a:t> DE VROEGE TIENERLEEFTIJD </a:t>
            </a:r>
            <a:endParaRPr b="1">
              <a:latin typeface="Calibri"/>
              <a:ea typeface="Calibri"/>
              <a:cs typeface="Calibri"/>
              <a:sym typeface="Calibri"/>
            </a:endParaRPr>
          </a:p>
        </p:txBody>
      </p:sp>
      <p:sp>
        <p:nvSpPr>
          <p:cNvPr id="337" name="Google Shape;337;p41"/>
          <p:cNvSpPr txBox="1"/>
          <p:nvPr>
            <p:ph idx="4294967295"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t/>
            </a:r>
            <a:endParaRPr sz="1800"/>
          </a:p>
          <a:p>
            <a:pPr indent="-279400" lvl="0" marL="342900" rtl="0" algn="l">
              <a:spcBef>
                <a:spcPts val="0"/>
              </a:spcBef>
              <a:spcAft>
                <a:spcPts val="0"/>
              </a:spcAft>
              <a:buSzPts val="1800"/>
              <a:buChar char="●"/>
            </a:pPr>
            <a:r>
              <a:rPr lang="nl" sz="1800"/>
              <a:t>Alle basisvaardigheden worden verworven:</a:t>
            </a:r>
            <a:endParaRPr sz="1800"/>
          </a:p>
          <a:p>
            <a:pPr indent="-222250" lvl="1" marL="742950" rtl="0" algn="l">
              <a:spcBef>
                <a:spcPts val="560"/>
              </a:spcBef>
              <a:spcAft>
                <a:spcPts val="0"/>
              </a:spcAft>
              <a:buSzPts val="1800"/>
              <a:buChar char="○"/>
            </a:pPr>
            <a:r>
              <a:rPr lang="nl" sz="1800"/>
              <a:t>Motorische vaardigheden, van grof naar fijn</a:t>
            </a:r>
            <a:endParaRPr sz="1800"/>
          </a:p>
          <a:p>
            <a:pPr indent="-222250" lvl="1" marL="742950" rtl="0" algn="l">
              <a:spcBef>
                <a:spcPts val="560"/>
              </a:spcBef>
              <a:spcAft>
                <a:spcPts val="0"/>
              </a:spcAft>
              <a:buSzPts val="1800"/>
              <a:buChar char="○"/>
            </a:pPr>
            <a:r>
              <a:rPr lang="nl" sz="1800"/>
              <a:t>Taalvaardigheid</a:t>
            </a:r>
            <a:endParaRPr sz="1800"/>
          </a:p>
          <a:p>
            <a:pPr indent="-222250" lvl="1" marL="742950" rtl="0" algn="l">
              <a:spcBef>
                <a:spcPts val="560"/>
              </a:spcBef>
              <a:spcAft>
                <a:spcPts val="0"/>
              </a:spcAft>
              <a:buSzPts val="1800"/>
              <a:buChar char="○"/>
            </a:pPr>
            <a:r>
              <a:rPr lang="nl" sz="1800"/>
              <a:t>Waarnemingsvaardigheid </a:t>
            </a:r>
            <a:endParaRPr sz="1800"/>
          </a:p>
          <a:p>
            <a:pPr indent="-222250" lvl="1" marL="742950" rtl="0" algn="l">
              <a:spcBef>
                <a:spcPts val="560"/>
              </a:spcBef>
              <a:spcAft>
                <a:spcPts val="0"/>
              </a:spcAft>
              <a:buSzPts val="1800"/>
              <a:buChar char="○"/>
            </a:pPr>
            <a:r>
              <a:rPr lang="nl" sz="1800"/>
              <a:t>Cognitieve vaardigheden</a:t>
            </a:r>
            <a:endParaRPr sz="1800"/>
          </a:p>
          <a:p>
            <a:pPr indent="0" lvl="0" marL="0" rtl="0" algn="l">
              <a:spcBef>
                <a:spcPts val="560"/>
              </a:spcBef>
              <a:spcAft>
                <a:spcPts val="0"/>
              </a:spcAft>
              <a:buSzPts val="2800"/>
              <a:buNone/>
            </a:pPr>
            <a:r>
              <a:rPr lang="nl" sz="1800"/>
              <a:t>-&gt; vaak in een </a:t>
            </a:r>
            <a:r>
              <a:rPr b="1" i="1" lang="nl" sz="1800"/>
              <a:t>beschermde</a:t>
            </a:r>
            <a:r>
              <a:rPr lang="nl" sz="1800"/>
              <a:t> en </a:t>
            </a:r>
            <a:r>
              <a:rPr b="1" i="1" lang="nl" sz="1800"/>
              <a:t>aangepaste</a:t>
            </a:r>
            <a:r>
              <a:rPr lang="nl" sz="1800"/>
              <a:t> omgeving.</a:t>
            </a:r>
            <a:endParaRPr sz="1800"/>
          </a:p>
          <a:p>
            <a:pPr indent="0" lvl="0" marL="0" rtl="0" algn="l">
              <a:spcBef>
                <a:spcPts val="560"/>
              </a:spcBef>
              <a:spcAft>
                <a:spcPts val="0"/>
              </a:spcAft>
              <a:buSzPts val="2800"/>
              <a:buNone/>
            </a:pPr>
            <a:r>
              <a:t/>
            </a:r>
            <a:endParaRPr sz="1800"/>
          </a:p>
          <a:p>
            <a:pPr indent="0" lvl="0" marL="0" rtl="0" algn="l">
              <a:spcBef>
                <a:spcPts val="560"/>
              </a:spcBef>
              <a:spcAft>
                <a:spcPts val="0"/>
              </a:spcAft>
              <a:buSzPts val="2800"/>
              <a:buNone/>
            </a:pPr>
            <a:r>
              <a:rPr lang="nl" sz="1800"/>
              <a:t>-&gt; klaar voor steeds </a:t>
            </a:r>
            <a:r>
              <a:rPr b="1" i="1" lang="nl" sz="1800"/>
              <a:t>authentiekere situaties </a:t>
            </a:r>
            <a:r>
              <a:rPr lang="nl" sz="1800"/>
              <a:t>en </a:t>
            </a:r>
            <a:r>
              <a:rPr b="1" i="1" lang="nl" sz="1800"/>
              <a:t>complexere</a:t>
            </a:r>
            <a:r>
              <a:rPr lang="nl" sz="1800"/>
              <a:t> vaardigheden (zoals skaten, jongleren, voetbal, jazz dance…). </a:t>
            </a:r>
            <a:endParaRPr sz="1800"/>
          </a:p>
        </p:txBody>
      </p:sp>
      <p:pic>
        <p:nvPicPr>
          <p:cNvPr id="338" name="Google Shape;338;p41"/>
          <p:cNvPicPr preferRelativeResize="0"/>
          <p:nvPr/>
        </p:nvPicPr>
        <p:blipFill rotWithShape="1">
          <a:blip r:embed="rId3">
            <a:alphaModFix/>
          </a:blip>
          <a:srcRect b="0" l="0" r="0" t="0"/>
          <a:stretch/>
        </p:blipFill>
        <p:spPr>
          <a:xfrm>
            <a:off x="6883681" y="1832969"/>
            <a:ext cx="1485489" cy="984944"/>
          </a:xfrm>
          <a:prstGeom prst="rect">
            <a:avLst/>
          </a:prstGeom>
          <a:noFill/>
          <a:ln>
            <a:noFill/>
          </a:ln>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2"/>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KENMERKEN VROEGE TIENERS (10 – 14)</a:t>
            </a:r>
            <a:endParaRPr b="1">
              <a:latin typeface="Calibri"/>
              <a:ea typeface="Calibri"/>
              <a:cs typeface="Calibri"/>
              <a:sym typeface="Calibri"/>
            </a:endParaRPr>
          </a:p>
        </p:txBody>
      </p:sp>
      <p:graphicFrame>
        <p:nvGraphicFramePr>
          <p:cNvPr id="344" name="Google Shape;344;p42"/>
          <p:cNvGraphicFramePr/>
          <p:nvPr/>
        </p:nvGraphicFramePr>
        <p:xfrm>
          <a:off x="233316" y="1301475"/>
          <a:ext cx="3000000" cy="3000000"/>
        </p:xfrm>
        <a:graphic>
          <a:graphicData uri="http://schemas.openxmlformats.org/drawingml/2006/table">
            <a:tbl>
              <a:tblPr bandRow="1" firstRow="1">
                <a:noFill/>
                <a:tableStyleId>{A09E93BE-5CBD-4406-AC76-944189744522}</a:tableStyleId>
              </a:tblPr>
              <a:tblGrid>
                <a:gridCol w="3506450"/>
                <a:gridCol w="5170975"/>
              </a:tblGrid>
              <a:tr h="278150">
                <a:tc>
                  <a:txBody>
                    <a:bodyPr/>
                    <a:lstStyle/>
                    <a:p>
                      <a:pPr indent="0" lvl="0" marL="0" marR="0" rtl="0" algn="l">
                        <a:spcBef>
                          <a:spcPts val="0"/>
                        </a:spcBef>
                        <a:spcAft>
                          <a:spcPts val="0"/>
                        </a:spcAft>
                        <a:buNone/>
                      </a:pPr>
                      <a:r>
                        <a:rPr b="1" lang="nl" sz="1800" u="none" cap="none" strike="noStrike">
                          <a:solidFill>
                            <a:schemeClr val="dk1"/>
                          </a:solidFill>
                          <a:latin typeface="Calibri"/>
                          <a:ea typeface="Calibri"/>
                          <a:cs typeface="Calibri"/>
                          <a:sym typeface="Calibri"/>
                        </a:rPr>
                        <a:t>Planmatig handelen</a:t>
                      </a:r>
                      <a:endParaRPr b="1" sz="1800">
                        <a:solidFill>
                          <a:schemeClr val="dk1"/>
                        </a:solidFill>
                        <a:latin typeface="Calibri"/>
                        <a:ea typeface="Calibri"/>
                        <a:cs typeface="Calibri"/>
                        <a:sym typeface="Calibri"/>
                      </a:endParaRPr>
                    </a:p>
                  </a:txBody>
                  <a:tcPr marT="34300" marB="34300" marR="91450" marL="91450">
                    <a:solidFill>
                      <a:srgbClr val="93C47D"/>
                    </a:solidFill>
                  </a:tcPr>
                </a:tc>
                <a:tc>
                  <a:txBody>
                    <a:bodyPr/>
                    <a:lstStyle/>
                    <a:p>
                      <a:pPr indent="0" lvl="0" marL="0" marR="0" rtl="0" algn="l">
                        <a:spcBef>
                          <a:spcPts val="0"/>
                        </a:spcBef>
                        <a:spcAft>
                          <a:spcPts val="0"/>
                        </a:spcAft>
                        <a:buNone/>
                      </a:pPr>
                      <a:r>
                        <a:rPr lang="nl" sz="1800">
                          <a:solidFill>
                            <a:srgbClr val="000000"/>
                          </a:solidFill>
                          <a:latin typeface="Calibri"/>
                          <a:ea typeface="Calibri"/>
                          <a:cs typeface="Calibri"/>
                          <a:sym typeface="Calibri"/>
                        </a:rPr>
                        <a:t>Basisvaardigheden</a:t>
                      </a:r>
                      <a:r>
                        <a:rPr lang="nl" sz="1800">
                          <a:solidFill>
                            <a:srgbClr val="000000"/>
                          </a:solidFill>
                          <a:latin typeface="Calibri"/>
                          <a:ea typeface="Calibri"/>
                          <a:cs typeface="Calibri"/>
                          <a:sym typeface="Calibri"/>
                        </a:rPr>
                        <a:t> aanwezig </a:t>
                      </a:r>
                      <a:endParaRPr sz="1800">
                        <a:latin typeface="Calibri"/>
                        <a:ea typeface="Calibri"/>
                        <a:cs typeface="Calibri"/>
                        <a:sym typeface="Calibri"/>
                      </a:endParaRPr>
                    </a:p>
                    <a:p>
                      <a:pPr indent="0" lvl="0" marL="0" marR="0" rtl="0" algn="l">
                        <a:spcBef>
                          <a:spcPts val="0"/>
                        </a:spcBef>
                        <a:spcAft>
                          <a:spcPts val="0"/>
                        </a:spcAft>
                        <a:buNone/>
                      </a:pPr>
                      <a:r>
                        <a:rPr lang="nl" sz="1800">
                          <a:solidFill>
                            <a:srgbClr val="000000"/>
                          </a:solidFill>
                          <a:latin typeface="Calibri"/>
                          <a:ea typeface="Calibri"/>
                          <a:cs typeface="Calibri"/>
                          <a:sym typeface="Calibri"/>
                        </a:rPr>
                        <a:t>Prioriteieten bepalen: moeilijk</a:t>
                      </a:r>
                      <a:endParaRPr sz="1800">
                        <a:latin typeface="Calibri"/>
                        <a:ea typeface="Calibri"/>
                        <a:cs typeface="Calibri"/>
                        <a:sym typeface="Calibri"/>
                      </a:endParaRPr>
                    </a:p>
                    <a:p>
                      <a:pPr indent="0" lvl="0" marL="0" marR="0" rtl="0" algn="l">
                        <a:spcBef>
                          <a:spcPts val="0"/>
                        </a:spcBef>
                        <a:spcAft>
                          <a:spcPts val="0"/>
                        </a:spcAft>
                        <a:buNone/>
                      </a:pPr>
                      <a:r>
                        <a:rPr lang="nl" sz="1800">
                          <a:solidFill>
                            <a:srgbClr val="000000"/>
                          </a:solidFill>
                          <a:latin typeface="Calibri"/>
                          <a:ea typeface="Calibri"/>
                          <a:cs typeface="Calibri"/>
                          <a:sym typeface="Calibri"/>
                        </a:rPr>
                        <a:t>Leuk &gt; nuttig </a:t>
                      </a:r>
                      <a:endParaRPr sz="1800">
                        <a:solidFill>
                          <a:srgbClr val="000000"/>
                        </a:solidFill>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800">
                          <a:solidFill>
                            <a:schemeClr val="dk1"/>
                          </a:solidFill>
                          <a:latin typeface="Calibri"/>
                          <a:ea typeface="Calibri"/>
                          <a:cs typeface="Calibri"/>
                          <a:sym typeface="Calibri"/>
                        </a:rPr>
                        <a:t>Impulsiviteit en afleidbaarheid</a:t>
                      </a:r>
                      <a:endParaRPr b="1" sz="1800">
                        <a:solidFill>
                          <a:schemeClr val="dk1"/>
                        </a:solidFill>
                        <a:latin typeface="Calibri"/>
                        <a:ea typeface="Calibri"/>
                        <a:cs typeface="Calibri"/>
                        <a:sym typeface="Calibri"/>
                      </a:endParaRPr>
                    </a:p>
                  </a:txBody>
                  <a:tcPr marT="34300" marB="34300" marR="91450" marL="91450">
                    <a:solidFill>
                      <a:srgbClr val="93C47D"/>
                    </a:solidFill>
                  </a:tcPr>
                </a:tc>
                <a:tc>
                  <a:txBody>
                    <a:bodyPr/>
                    <a:lstStyle/>
                    <a:p>
                      <a:pPr indent="0" lvl="0" marL="0" marR="0" rtl="0" algn="l">
                        <a:spcBef>
                          <a:spcPts val="0"/>
                        </a:spcBef>
                        <a:spcAft>
                          <a:spcPts val="0"/>
                        </a:spcAft>
                        <a:buNone/>
                      </a:pPr>
                      <a:r>
                        <a:rPr lang="nl" sz="1800">
                          <a:latin typeface="Calibri"/>
                          <a:ea typeface="Calibri"/>
                          <a:cs typeface="Calibri"/>
                          <a:sym typeface="Calibri"/>
                        </a:rPr>
                        <a:t>Moeilijk om prikkels te filteren</a:t>
                      </a:r>
                      <a:endParaRPr sz="1800">
                        <a:latin typeface="Calibri"/>
                        <a:ea typeface="Calibri"/>
                        <a:cs typeface="Calibri"/>
                        <a:sym typeface="Calibri"/>
                      </a:endParaRPr>
                    </a:p>
                    <a:p>
                      <a:pPr indent="0" lvl="0" marL="0" marR="0" rtl="0" algn="l">
                        <a:spcBef>
                          <a:spcPts val="0"/>
                        </a:spcBef>
                        <a:spcAft>
                          <a:spcPts val="0"/>
                        </a:spcAft>
                        <a:buNone/>
                      </a:pPr>
                      <a:r>
                        <a:rPr lang="nl" sz="1800">
                          <a:latin typeface="Calibri"/>
                          <a:ea typeface="Calibri"/>
                          <a:cs typeface="Calibri"/>
                          <a:sym typeface="Calibri"/>
                        </a:rPr>
                        <a:t>Leuk &gt; nuttig</a:t>
                      </a:r>
                      <a:endParaRPr sz="1800">
                        <a:latin typeface="Calibri"/>
                        <a:ea typeface="Calibri"/>
                        <a:cs typeface="Calibri"/>
                        <a:sym typeface="Calibri"/>
                      </a:endParaRPr>
                    </a:p>
                    <a:p>
                      <a:pPr indent="0" lvl="0" marL="0" marR="0" rtl="0" algn="l">
                        <a:spcBef>
                          <a:spcPts val="0"/>
                        </a:spcBef>
                        <a:spcAft>
                          <a:spcPts val="0"/>
                        </a:spcAft>
                        <a:buNone/>
                      </a:pPr>
                      <a:r>
                        <a:rPr lang="nl" sz="1800">
                          <a:latin typeface="Calibri"/>
                          <a:ea typeface="Calibri"/>
                          <a:cs typeface="Calibri"/>
                          <a:sym typeface="Calibri"/>
                        </a:rPr>
                        <a:t>Feedback over langetermijnresultaten helpt</a:t>
                      </a:r>
                      <a:endParaRPr sz="18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800">
                          <a:solidFill>
                            <a:schemeClr val="dk1"/>
                          </a:solidFill>
                          <a:latin typeface="Calibri"/>
                          <a:ea typeface="Calibri"/>
                          <a:cs typeface="Calibri"/>
                          <a:sym typeface="Calibri"/>
                        </a:rPr>
                        <a:t>Omgaan met emoties </a:t>
                      </a:r>
                      <a:endParaRPr b="1" sz="1800">
                        <a:solidFill>
                          <a:schemeClr val="dk1"/>
                        </a:solidFill>
                        <a:latin typeface="Calibri"/>
                        <a:ea typeface="Calibri"/>
                        <a:cs typeface="Calibri"/>
                        <a:sym typeface="Calibri"/>
                      </a:endParaRPr>
                    </a:p>
                  </a:txBody>
                  <a:tcPr marT="34300" marB="34300" marR="91450" marL="91450">
                    <a:solidFill>
                      <a:srgbClr val="93C47D"/>
                    </a:solidFill>
                  </a:tcPr>
                </a:tc>
                <a:tc>
                  <a:txBody>
                    <a:bodyPr/>
                    <a:lstStyle/>
                    <a:p>
                      <a:pPr indent="0" lvl="0" marL="0" marR="0" rtl="0" algn="l">
                        <a:spcBef>
                          <a:spcPts val="0"/>
                        </a:spcBef>
                        <a:spcAft>
                          <a:spcPts val="0"/>
                        </a:spcAft>
                        <a:buNone/>
                      </a:pPr>
                      <a:r>
                        <a:rPr lang="nl" sz="1800">
                          <a:latin typeface="Calibri"/>
                          <a:ea typeface="Calibri"/>
                          <a:cs typeface="Calibri"/>
                          <a:sym typeface="Calibri"/>
                        </a:rPr>
                        <a:t>Basisemoties sterk aanwezig (vreugde, geluk, boosheid)</a:t>
                      </a:r>
                      <a:endParaRPr sz="1800">
                        <a:latin typeface="Calibri"/>
                        <a:ea typeface="Calibri"/>
                        <a:cs typeface="Calibri"/>
                        <a:sym typeface="Calibri"/>
                      </a:endParaRPr>
                    </a:p>
                    <a:p>
                      <a:pPr indent="0" lvl="0" marL="0" marR="0" rtl="0" algn="l">
                        <a:spcBef>
                          <a:spcPts val="0"/>
                        </a:spcBef>
                        <a:spcAft>
                          <a:spcPts val="0"/>
                        </a:spcAft>
                        <a:buNone/>
                      </a:pPr>
                      <a:r>
                        <a:rPr lang="nl" sz="1800">
                          <a:latin typeface="Calibri"/>
                          <a:ea typeface="Calibri"/>
                          <a:cs typeface="Calibri"/>
                          <a:sym typeface="Calibri"/>
                        </a:rPr>
                        <a:t>Moeilijk om nuance aan te voelen en te herkennen bij anderen. </a:t>
                      </a:r>
                      <a:endParaRPr sz="18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800">
                          <a:solidFill>
                            <a:schemeClr val="dk1"/>
                          </a:solidFill>
                          <a:latin typeface="Calibri"/>
                          <a:ea typeface="Calibri"/>
                          <a:cs typeface="Calibri"/>
                          <a:sym typeface="Calibri"/>
                        </a:rPr>
                        <a:t>Sociaal gedrag </a:t>
                      </a:r>
                      <a:endParaRPr b="1" sz="1800">
                        <a:solidFill>
                          <a:schemeClr val="dk1"/>
                        </a:solidFill>
                        <a:latin typeface="Calibri"/>
                        <a:ea typeface="Calibri"/>
                        <a:cs typeface="Calibri"/>
                        <a:sym typeface="Calibri"/>
                      </a:endParaRPr>
                    </a:p>
                  </a:txBody>
                  <a:tcPr marT="34300" marB="34300" marR="91450" marL="91450">
                    <a:solidFill>
                      <a:srgbClr val="93C47D"/>
                    </a:solidFill>
                  </a:tcPr>
                </a:tc>
                <a:tc>
                  <a:txBody>
                    <a:bodyPr/>
                    <a:lstStyle/>
                    <a:p>
                      <a:pPr indent="0" lvl="0" marL="0" marR="0" rtl="0" algn="l">
                        <a:spcBef>
                          <a:spcPts val="0"/>
                        </a:spcBef>
                        <a:spcAft>
                          <a:spcPts val="0"/>
                        </a:spcAft>
                        <a:buNone/>
                      </a:pPr>
                      <a:r>
                        <a:rPr lang="nl" sz="1800">
                          <a:latin typeface="Calibri"/>
                          <a:ea typeface="Calibri"/>
                          <a:cs typeface="Calibri"/>
                          <a:sym typeface="Calibri"/>
                        </a:rPr>
                        <a:t>Beginnen autoriteit in vraag te stellen</a:t>
                      </a:r>
                      <a:endParaRPr sz="1800">
                        <a:latin typeface="Calibri"/>
                        <a:ea typeface="Calibri"/>
                        <a:cs typeface="Calibri"/>
                        <a:sym typeface="Calibri"/>
                      </a:endParaRPr>
                    </a:p>
                    <a:p>
                      <a:pPr indent="0" lvl="0" marL="0" marR="0" rtl="0" algn="l">
                        <a:spcBef>
                          <a:spcPts val="0"/>
                        </a:spcBef>
                        <a:spcAft>
                          <a:spcPts val="0"/>
                        </a:spcAft>
                        <a:buNone/>
                      </a:pPr>
                      <a:r>
                        <a:rPr lang="nl" sz="1800">
                          <a:latin typeface="Calibri"/>
                          <a:ea typeface="Calibri"/>
                          <a:cs typeface="Calibri"/>
                          <a:sym typeface="Calibri"/>
                        </a:rPr>
                        <a:t>Sociale druk neemt toe </a:t>
                      </a:r>
                      <a:endParaRPr sz="18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800">
                          <a:solidFill>
                            <a:schemeClr val="dk1"/>
                          </a:solidFill>
                          <a:latin typeface="Calibri"/>
                          <a:ea typeface="Calibri"/>
                          <a:cs typeface="Calibri"/>
                          <a:sym typeface="Calibri"/>
                        </a:rPr>
                        <a:t>Empathisch vermogen </a:t>
                      </a:r>
                      <a:endParaRPr b="1" sz="1800">
                        <a:solidFill>
                          <a:schemeClr val="dk1"/>
                        </a:solidFill>
                        <a:latin typeface="Calibri"/>
                        <a:ea typeface="Calibri"/>
                        <a:cs typeface="Calibri"/>
                        <a:sym typeface="Calibri"/>
                      </a:endParaRPr>
                    </a:p>
                  </a:txBody>
                  <a:tcPr marT="34300" marB="34300" marR="91450" marL="91450">
                    <a:solidFill>
                      <a:srgbClr val="93C47D"/>
                    </a:solidFill>
                  </a:tcPr>
                </a:tc>
                <a:tc>
                  <a:txBody>
                    <a:bodyPr/>
                    <a:lstStyle/>
                    <a:p>
                      <a:pPr indent="0" lvl="0" marL="0" marR="0" rtl="0" algn="l">
                        <a:spcBef>
                          <a:spcPts val="0"/>
                        </a:spcBef>
                        <a:spcAft>
                          <a:spcPts val="0"/>
                        </a:spcAft>
                        <a:buNone/>
                      </a:pPr>
                      <a:r>
                        <a:rPr lang="nl" sz="1800">
                          <a:latin typeface="Calibri"/>
                          <a:ea typeface="Calibri"/>
                          <a:cs typeface="Calibri"/>
                          <a:sym typeface="Calibri"/>
                        </a:rPr>
                        <a:t>Slechts beperkt aanwezig</a:t>
                      </a:r>
                      <a:r>
                        <a:rPr lang="nl" sz="1800">
                          <a:latin typeface="Calibri"/>
                          <a:ea typeface="Calibri"/>
                          <a:cs typeface="Calibri"/>
                          <a:sym typeface="Calibri"/>
                        </a:rPr>
                        <a:t> (cfr. Cyberpesten) </a:t>
                      </a:r>
                      <a:endParaRPr sz="1800">
                        <a:latin typeface="Calibri"/>
                        <a:ea typeface="Calibri"/>
                        <a:cs typeface="Calibri"/>
                        <a:sym typeface="Calibri"/>
                      </a:endParaRPr>
                    </a:p>
                  </a:txBody>
                  <a:tcPr marT="34300" marB="34300" marR="91450" marL="91450"/>
                </a:tc>
              </a:tr>
            </a:tbl>
          </a:graphicData>
        </a:graphic>
      </p:graphicFrame>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3"/>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KENMERKEN MIDDEN-ADOLESCENTEN (14 – 16)</a:t>
            </a:r>
            <a:endParaRPr b="1">
              <a:latin typeface="Calibri"/>
              <a:ea typeface="Calibri"/>
              <a:cs typeface="Calibri"/>
              <a:sym typeface="Calibri"/>
            </a:endParaRPr>
          </a:p>
        </p:txBody>
      </p:sp>
      <p:graphicFrame>
        <p:nvGraphicFramePr>
          <p:cNvPr id="350" name="Google Shape;350;p43"/>
          <p:cNvGraphicFramePr/>
          <p:nvPr/>
        </p:nvGraphicFramePr>
        <p:xfrm>
          <a:off x="457203" y="1665600"/>
          <a:ext cx="3000000" cy="3000000"/>
        </p:xfrm>
        <a:graphic>
          <a:graphicData uri="http://schemas.openxmlformats.org/drawingml/2006/table">
            <a:tbl>
              <a:tblPr bandRow="1" firstRow="1">
                <a:noFill/>
                <a:tableStyleId>{A09E93BE-5CBD-4406-AC76-944189744522}</a:tableStyleId>
              </a:tblPr>
              <a:tblGrid>
                <a:gridCol w="3506450"/>
                <a:gridCol w="5170975"/>
              </a:tblGrid>
              <a:tr h="278150">
                <a:tc>
                  <a:txBody>
                    <a:bodyPr/>
                    <a:lstStyle/>
                    <a:p>
                      <a:pPr indent="0" lvl="0" marL="0" marR="0" rtl="0" algn="l">
                        <a:spcBef>
                          <a:spcPts val="0"/>
                        </a:spcBef>
                        <a:spcAft>
                          <a:spcPts val="0"/>
                        </a:spcAft>
                        <a:buNone/>
                      </a:pPr>
                      <a:r>
                        <a:rPr b="1" lang="nl" sz="1400">
                          <a:solidFill>
                            <a:schemeClr val="dk1"/>
                          </a:solidFill>
                          <a:latin typeface="Calibri"/>
                          <a:ea typeface="Calibri"/>
                          <a:cs typeface="Calibri"/>
                          <a:sym typeface="Calibri"/>
                        </a:rPr>
                        <a:t>Planmatig handelen</a:t>
                      </a:r>
                      <a:endParaRPr b="1" sz="1400">
                        <a:solidFill>
                          <a:schemeClr val="dk1"/>
                        </a:solidFill>
                        <a:latin typeface="Calibri"/>
                        <a:ea typeface="Calibri"/>
                        <a:cs typeface="Calibri"/>
                        <a:sym typeface="Calibri"/>
                      </a:endParaRPr>
                    </a:p>
                  </a:txBody>
                  <a:tcPr marT="34300" marB="34300" marR="91450" marL="91450">
                    <a:solidFill>
                      <a:srgbClr val="6AA84F"/>
                    </a:solidFill>
                  </a:tcPr>
                </a:tc>
                <a:tc>
                  <a:txBody>
                    <a:bodyPr/>
                    <a:lstStyle/>
                    <a:p>
                      <a:pPr indent="0" lvl="0" marL="0" marR="0" rtl="0" algn="l">
                        <a:spcBef>
                          <a:spcPts val="0"/>
                        </a:spcBef>
                        <a:spcAft>
                          <a:spcPts val="0"/>
                        </a:spcAft>
                        <a:buNone/>
                      </a:pPr>
                      <a:r>
                        <a:rPr lang="nl" sz="1400">
                          <a:solidFill>
                            <a:srgbClr val="000000"/>
                          </a:solidFill>
                          <a:latin typeface="Calibri"/>
                          <a:ea typeface="Calibri"/>
                          <a:cs typeface="Calibri"/>
                          <a:sym typeface="Calibri"/>
                        </a:rPr>
                        <a:t>Plannen op korte termijn lukt</a:t>
                      </a:r>
                      <a:endParaRPr sz="1100">
                        <a:latin typeface="Calibri"/>
                        <a:ea typeface="Calibri"/>
                        <a:cs typeface="Calibri"/>
                        <a:sym typeface="Calibri"/>
                      </a:endParaRPr>
                    </a:p>
                    <a:p>
                      <a:pPr indent="0" lvl="0" marL="0" marR="0" rtl="0" algn="l">
                        <a:spcBef>
                          <a:spcPts val="0"/>
                        </a:spcBef>
                        <a:spcAft>
                          <a:spcPts val="0"/>
                        </a:spcAft>
                        <a:buNone/>
                      </a:pPr>
                      <a:r>
                        <a:rPr lang="nl" sz="1400">
                          <a:solidFill>
                            <a:srgbClr val="000000"/>
                          </a:solidFill>
                          <a:latin typeface="Calibri"/>
                          <a:ea typeface="Calibri"/>
                          <a:cs typeface="Calibri"/>
                          <a:sym typeface="Calibri"/>
                        </a:rPr>
                        <a:t>Lange termijn moeilijker</a:t>
                      </a:r>
                      <a:endParaRPr sz="1400">
                        <a:solidFill>
                          <a:srgbClr val="000000"/>
                        </a:solidFill>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400">
                          <a:solidFill>
                            <a:schemeClr val="dk1"/>
                          </a:solidFill>
                          <a:latin typeface="Calibri"/>
                          <a:ea typeface="Calibri"/>
                          <a:cs typeface="Calibri"/>
                          <a:sym typeface="Calibri"/>
                        </a:rPr>
                        <a:t>Impulsiviteit en afleidbaarheid</a:t>
                      </a:r>
                      <a:endParaRPr b="1" sz="1400">
                        <a:solidFill>
                          <a:schemeClr val="dk1"/>
                        </a:solidFill>
                        <a:latin typeface="Calibri"/>
                        <a:ea typeface="Calibri"/>
                        <a:cs typeface="Calibri"/>
                        <a:sym typeface="Calibri"/>
                      </a:endParaRPr>
                    </a:p>
                  </a:txBody>
                  <a:tcPr marT="34300" marB="34300" marR="91450" marL="91450">
                    <a:solidFill>
                      <a:srgbClr val="6AA84F"/>
                    </a:solidFill>
                  </a:tcPr>
                </a:tc>
                <a:tc>
                  <a:txBody>
                    <a:bodyPr/>
                    <a:lstStyle/>
                    <a:p>
                      <a:pPr indent="0" lvl="0" marL="0" marR="0" rtl="0" algn="l">
                        <a:spcBef>
                          <a:spcPts val="0"/>
                        </a:spcBef>
                        <a:spcAft>
                          <a:spcPts val="0"/>
                        </a:spcAft>
                        <a:buNone/>
                      </a:pPr>
                      <a:r>
                        <a:rPr lang="nl" sz="1400">
                          <a:latin typeface="Calibri"/>
                          <a:ea typeface="Calibri"/>
                          <a:cs typeface="Calibri"/>
                          <a:sym typeface="Calibri"/>
                        </a:rPr>
                        <a:t>Vaak handelen voordat planning af is</a:t>
                      </a:r>
                      <a:endParaRPr sz="1100">
                        <a:latin typeface="Calibri"/>
                        <a:ea typeface="Calibri"/>
                        <a:cs typeface="Calibri"/>
                        <a:sym typeface="Calibri"/>
                      </a:endParaRPr>
                    </a:p>
                    <a:p>
                      <a:pPr indent="0" lvl="0" marL="0" marR="0" rtl="0" algn="l">
                        <a:spcBef>
                          <a:spcPts val="0"/>
                        </a:spcBef>
                        <a:spcAft>
                          <a:spcPts val="0"/>
                        </a:spcAft>
                        <a:buNone/>
                      </a:pPr>
                      <a:r>
                        <a:rPr lang="nl" sz="1400">
                          <a:latin typeface="Calibri"/>
                          <a:ea typeface="Calibri"/>
                          <a:cs typeface="Calibri"/>
                          <a:sym typeface="Calibri"/>
                        </a:rPr>
                        <a:t>Gericht op snelle bevrediging </a:t>
                      </a:r>
                      <a:endParaRPr sz="1100">
                        <a:latin typeface="Calibri"/>
                        <a:ea typeface="Calibri"/>
                        <a:cs typeface="Calibri"/>
                        <a:sym typeface="Calibri"/>
                      </a:endParaRPr>
                    </a:p>
                    <a:p>
                      <a:pPr indent="0" lvl="0" marL="0" marR="0" rtl="0" algn="l">
                        <a:spcBef>
                          <a:spcPts val="0"/>
                        </a:spcBef>
                        <a:spcAft>
                          <a:spcPts val="0"/>
                        </a:spcAft>
                        <a:buNone/>
                      </a:pPr>
                      <a:r>
                        <a:rPr lang="nl" sz="1400">
                          <a:latin typeface="Calibri"/>
                          <a:ea typeface="Calibri"/>
                          <a:cs typeface="Calibri"/>
                          <a:sym typeface="Calibri"/>
                        </a:rPr>
                        <a:t>Sensation seeking </a:t>
                      </a:r>
                      <a:endParaRPr sz="1100">
                        <a:latin typeface="Calibri"/>
                        <a:ea typeface="Calibri"/>
                        <a:cs typeface="Calibri"/>
                        <a:sym typeface="Calibri"/>
                      </a:endParaRPr>
                    </a:p>
                    <a:p>
                      <a:pPr indent="0" lvl="0" marL="0" marR="0" rtl="0" algn="l">
                        <a:spcBef>
                          <a:spcPts val="0"/>
                        </a:spcBef>
                        <a:spcAft>
                          <a:spcPts val="0"/>
                        </a:spcAft>
                        <a:buNone/>
                      </a:pPr>
                      <a:r>
                        <a:rPr lang="nl" sz="1400">
                          <a:latin typeface="Calibri"/>
                          <a:ea typeface="Calibri"/>
                          <a:cs typeface="Calibri"/>
                          <a:sym typeface="Calibri"/>
                        </a:rPr>
                        <a:t>Risico’s nemen</a:t>
                      </a:r>
                      <a:endParaRPr sz="14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400">
                          <a:solidFill>
                            <a:schemeClr val="dk1"/>
                          </a:solidFill>
                          <a:latin typeface="Calibri"/>
                          <a:ea typeface="Calibri"/>
                          <a:cs typeface="Calibri"/>
                          <a:sym typeface="Calibri"/>
                        </a:rPr>
                        <a:t>Omgaan met emoties </a:t>
                      </a:r>
                      <a:endParaRPr b="1" sz="1400">
                        <a:solidFill>
                          <a:schemeClr val="dk1"/>
                        </a:solidFill>
                        <a:latin typeface="Calibri"/>
                        <a:ea typeface="Calibri"/>
                        <a:cs typeface="Calibri"/>
                        <a:sym typeface="Calibri"/>
                      </a:endParaRPr>
                    </a:p>
                  </a:txBody>
                  <a:tcPr marT="34300" marB="34300" marR="91450" marL="91450">
                    <a:solidFill>
                      <a:srgbClr val="6AA84F"/>
                    </a:solidFill>
                  </a:tcPr>
                </a:tc>
                <a:tc>
                  <a:txBody>
                    <a:bodyPr/>
                    <a:lstStyle/>
                    <a:p>
                      <a:pPr indent="0" lvl="0" marL="0" marR="0" rtl="0" algn="l">
                        <a:spcBef>
                          <a:spcPts val="0"/>
                        </a:spcBef>
                        <a:spcAft>
                          <a:spcPts val="0"/>
                        </a:spcAft>
                        <a:buNone/>
                      </a:pPr>
                      <a:r>
                        <a:rPr lang="nl" sz="1400">
                          <a:latin typeface="Calibri"/>
                          <a:ea typeface="Calibri"/>
                          <a:cs typeface="Calibri"/>
                          <a:sym typeface="Calibri"/>
                        </a:rPr>
                        <a:t>Vooral gericht op extremere</a:t>
                      </a:r>
                      <a:r>
                        <a:rPr lang="nl" sz="1400">
                          <a:latin typeface="Calibri"/>
                          <a:ea typeface="Calibri"/>
                          <a:cs typeface="Calibri"/>
                          <a:sym typeface="Calibri"/>
                        </a:rPr>
                        <a:t> emoties </a:t>
                      </a:r>
                      <a:endParaRPr sz="14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400">
                          <a:solidFill>
                            <a:schemeClr val="dk1"/>
                          </a:solidFill>
                          <a:latin typeface="Calibri"/>
                          <a:ea typeface="Calibri"/>
                          <a:cs typeface="Calibri"/>
                          <a:sym typeface="Calibri"/>
                        </a:rPr>
                        <a:t>Sociaal gedrag </a:t>
                      </a:r>
                      <a:endParaRPr b="1" sz="1400">
                        <a:solidFill>
                          <a:schemeClr val="dk1"/>
                        </a:solidFill>
                        <a:latin typeface="Calibri"/>
                        <a:ea typeface="Calibri"/>
                        <a:cs typeface="Calibri"/>
                        <a:sym typeface="Calibri"/>
                      </a:endParaRPr>
                    </a:p>
                  </a:txBody>
                  <a:tcPr marT="34300" marB="34300" marR="91450" marL="91450">
                    <a:solidFill>
                      <a:srgbClr val="6AA84F"/>
                    </a:solidFill>
                  </a:tcPr>
                </a:tc>
                <a:tc>
                  <a:txBody>
                    <a:bodyPr/>
                    <a:lstStyle/>
                    <a:p>
                      <a:pPr indent="0" lvl="0" marL="0" marR="0" rtl="0" algn="l">
                        <a:spcBef>
                          <a:spcPts val="0"/>
                        </a:spcBef>
                        <a:spcAft>
                          <a:spcPts val="0"/>
                        </a:spcAft>
                        <a:buNone/>
                      </a:pPr>
                      <a:r>
                        <a:rPr lang="nl" sz="1400">
                          <a:latin typeface="Calibri"/>
                          <a:ea typeface="Calibri"/>
                          <a:cs typeface="Calibri"/>
                          <a:sym typeface="Calibri"/>
                        </a:rPr>
                        <a:t>Sterk afgesteld op heersende</a:t>
                      </a:r>
                      <a:r>
                        <a:rPr lang="nl" sz="1400">
                          <a:latin typeface="Calibri"/>
                          <a:ea typeface="Calibri"/>
                          <a:cs typeface="Calibri"/>
                          <a:sym typeface="Calibri"/>
                        </a:rPr>
                        <a:t> sociale relaties </a:t>
                      </a:r>
                      <a:endParaRPr sz="1100">
                        <a:latin typeface="Calibri"/>
                        <a:ea typeface="Calibri"/>
                        <a:cs typeface="Calibri"/>
                        <a:sym typeface="Calibri"/>
                      </a:endParaRPr>
                    </a:p>
                    <a:p>
                      <a:pPr indent="0" lvl="0" marL="0" marR="0" rtl="0" algn="l">
                        <a:spcBef>
                          <a:spcPts val="0"/>
                        </a:spcBef>
                        <a:spcAft>
                          <a:spcPts val="0"/>
                        </a:spcAft>
                        <a:buNone/>
                      </a:pPr>
                      <a:r>
                        <a:rPr lang="nl" sz="1400">
                          <a:latin typeface="Calibri"/>
                          <a:ea typeface="Calibri"/>
                          <a:cs typeface="Calibri"/>
                          <a:sym typeface="Calibri"/>
                        </a:rPr>
                        <a:t>Goedkeuring van de groep</a:t>
                      </a:r>
                      <a:endParaRPr sz="1100">
                        <a:latin typeface="Calibri"/>
                        <a:ea typeface="Calibri"/>
                        <a:cs typeface="Calibri"/>
                        <a:sym typeface="Calibri"/>
                      </a:endParaRPr>
                    </a:p>
                    <a:p>
                      <a:pPr indent="0" lvl="0" marL="0" marR="0" rtl="0" algn="l">
                        <a:spcBef>
                          <a:spcPts val="0"/>
                        </a:spcBef>
                        <a:spcAft>
                          <a:spcPts val="0"/>
                        </a:spcAft>
                        <a:buNone/>
                      </a:pPr>
                      <a:r>
                        <a:rPr lang="nl" sz="1400">
                          <a:latin typeface="Calibri"/>
                          <a:ea typeface="Calibri"/>
                          <a:cs typeface="Calibri"/>
                          <a:sym typeface="Calibri"/>
                        </a:rPr>
                        <a:t>Ouders hebben wél nog invloed</a:t>
                      </a:r>
                      <a:endParaRPr sz="1400">
                        <a:latin typeface="Calibri"/>
                        <a:ea typeface="Calibri"/>
                        <a:cs typeface="Calibri"/>
                        <a:sym typeface="Calibri"/>
                      </a:endParaRPr>
                    </a:p>
                  </a:txBody>
                  <a:tcPr marT="34300" marB="34300" marR="91450" marL="91450"/>
                </a:tc>
              </a:tr>
              <a:tr h="278150">
                <a:tc>
                  <a:txBody>
                    <a:bodyPr/>
                    <a:lstStyle/>
                    <a:p>
                      <a:pPr indent="0" lvl="0" marL="0" marR="0" rtl="0" algn="l">
                        <a:spcBef>
                          <a:spcPts val="0"/>
                        </a:spcBef>
                        <a:spcAft>
                          <a:spcPts val="0"/>
                        </a:spcAft>
                        <a:buNone/>
                      </a:pPr>
                      <a:r>
                        <a:rPr b="1" lang="nl" sz="1400">
                          <a:solidFill>
                            <a:schemeClr val="dk1"/>
                          </a:solidFill>
                          <a:latin typeface="Calibri"/>
                          <a:ea typeface="Calibri"/>
                          <a:cs typeface="Calibri"/>
                          <a:sym typeface="Calibri"/>
                        </a:rPr>
                        <a:t>Empathisch vermogen </a:t>
                      </a:r>
                      <a:endParaRPr b="1" sz="1400">
                        <a:solidFill>
                          <a:schemeClr val="dk1"/>
                        </a:solidFill>
                        <a:latin typeface="Calibri"/>
                        <a:ea typeface="Calibri"/>
                        <a:cs typeface="Calibri"/>
                        <a:sym typeface="Calibri"/>
                      </a:endParaRPr>
                    </a:p>
                  </a:txBody>
                  <a:tcPr marT="34300" marB="34300" marR="91450" marL="91450">
                    <a:solidFill>
                      <a:srgbClr val="6AA84F"/>
                    </a:solidFill>
                  </a:tcPr>
                </a:tc>
                <a:tc>
                  <a:txBody>
                    <a:bodyPr/>
                    <a:lstStyle/>
                    <a:p>
                      <a:pPr indent="0" lvl="0" marL="0" marR="0" rtl="0" algn="l">
                        <a:spcBef>
                          <a:spcPts val="0"/>
                        </a:spcBef>
                        <a:spcAft>
                          <a:spcPts val="0"/>
                        </a:spcAft>
                        <a:buNone/>
                      </a:pPr>
                      <a:r>
                        <a:rPr lang="nl" sz="1400">
                          <a:latin typeface="Calibri"/>
                          <a:ea typeface="Calibri"/>
                          <a:cs typeface="Calibri"/>
                          <a:sym typeface="Calibri"/>
                        </a:rPr>
                        <a:t>Sterker ontwikkeld </a:t>
                      </a:r>
                      <a:endParaRPr sz="1100">
                        <a:latin typeface="Calibri"/>
                        <a:ea typeface="Calibri"/>
                        <a:cs typeface="Calibri"/>
                        <a:sym typeface="Calibri"/>
                      </a:endParaRPr>
                    </a:p>
                  </a:txBody>
                  <a:tcPr marT="34300" marB="34300" marR="91450" marL="91450"/>
                </a:tc>
              </a:tr>
            </a:tbl>
          </a:graphicData>
        </a:graphic>
      </p:graphicFrame>
      <p:pic>
        <p:nvPicPr>
          <p:cNvPr id="351" name="Google Shape;351;p43"/>
          <p:cNvPicPr preferRelativeResize="0"/>
          <p:nvPr/>
        </p:nvPicPr>
        <p:blipFill rotWithShape="1">
          <a:blip r:embed="rId3">
            <a:alphaModFix/>
          </a:blip>
          <a:srcRect b="0" l="0" r="0" t="0"/>
          <a:stretch/>
        </p:blipFill>
        <p:spPr>
          <a:xfrm>
            <a:off x="7402291" y="3869257"/>
            <a:ext cx="1284510" cy="1024721"/>
          </a:xfrm>
          <a:prstGeom prst="rect">
            <a:avLst/>
          </a:prstGeom>
          <a:noFill/>
          <a:ln>
            <a:noFill/>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graphicFrame>
        <p:nvGraphicFramePr>
          <p:cNvPr id="356" name="Google Shape;356;p44"/>
          <p:cNvGraphicFramePr/>
          <p:nvPr/>
        </p:nvGraphicFramePr>
        <p:xfrm>
          <a:off x="254934" y="1257675"/>
          <a:ext cx="3000000" cy="3000000"/>
        </p:xfrm>
        <a:graphic>
          <a:graphicData uri="http://schemas.openxmlformats.org/drawingml/2006/table">
            <a:tbl>
              <a:tblPr bandRow="1" firstRow="1">
                <a:noFill/>
                <a:tableStyleId>{A09E93BE-5CBD-4406-AC76-944189744522}</a:tableStyleId>
              </a:tblPr>
              <a:tblGrid>
                <a:gridCol w="2810625"/>
                <a:gridCol w="2810625"/>
                <a:gridCol w="2810625"/>
              </a:tblGrid>
              <a:tr h="330575">
                <a:tc>
                  <a:txBody>
                    <a:bodyPr/>
                    <a:lstStyle/>
                    <a:p>
                      <a:pPr indent="0" lvl="0" marL="0" marR="0" rtl="0" algn="l">
                        <a:spcBef>
                          <a:spcPts val="0"/>
                        </a:spcBef>
                        <a:spcAft>
                          <a:spcPts val="0"/>
                        </a:spcAft>
                        <a:buNone/>
                      </a:pPr>
                      <a:r>
                        <a:rPr b="1" lang="nl" sz="1400"/>
                        <a:t>Van</a:t>
                      </a:r>
                      <a:endParaRPr b="1" sz="1400"/>
                    </a:p>
                  </a:txBody>
                  <a:tcPr marT="34300" marB="34300" marR="91450" marL="91450">
                    <a:solidFill>
                      <a:srgbClr val="6AA84F"/>
                    </a:solidFill>
                  </a:tcPr>
                </a:tc>
                <a:tc>
                  <a:txBody>
                    <a:bodyPr/>
                    <a:lstStyle/>
                    <a:p>
                      <a:pPr indent="0" lvl="0" marL="0" marR="0" rtl="0" algn="l">
                        <a:spcBef>
                          <a:spcPts val="0"/>
                        </a:spcBef>
                        <a:spcAft>
                          <a:spcPts val="0"/>
                        </a:spcAft>
                        <a:buNone/>
                      </a:pPr>
                      <a:r>
                        <a:rPr b="1" lang="nl" sz="1400"/>
                        <a:t>Naar</a:t>
                      </a:r>
                      <a:endParaRPr b="1" sz="1400"/>
                    </a:p>
                  </a:txBody>
                  <a:tcPr marT="34300" marB="34300" marR="91450" marL="91450">
                    <a:solidFill>
                      <a:srgbClr val="6AA84F"/>
                    </a:solidFill>
                  </a:tcPr>
                </a:tc>
                <a:tc>
                  <a:txBody>
                    <a:bodyPr/>
                    <a:lstStyle/>
                    <a:p>
                      <a:pPr indent="0" lvl="0" marL="0" marR="0" rtl="0" algn="l">
                        <a:spcBef>
                          <a:spcPts val="0"/>
                        </a:spcBef>
                        <a:spcAft>
                          <a:spcPts val="0"/>
                        </a:spcAft>
                        <a:buNone/>
                      </a:pPr>
                      <a:r>
                        <a:rPr b="1" lang="nl" sz="1400"/>
                        <a:t>dankzij</a:t>
                      </a:r>
                      <a:endParaRPr b="1" sz="1400"/>
                    </a:p>
                  </a:txBody>
                  <a:tcPr marT="34300" marB="34300" marR="91450" marL="91450">
                    <a:solidFill>
                      <a:srgbClr val="6AA84F"/>
                    </a:solidFill>
                  </a:tcPr>
                </a:tc>
              </a:tr>
              <a:tr h="330575">
                <a:tc>
                  <a:txBody>
                    <a:bodyPr/>
                    <a:lstStyle/>
                    <a:p>
                      <a:pPr indent="0" lvl="0" marL="0" marR="0" rtl="0" algn="l">
                        <a:spcBef>
                          <a:spcPts val="0"/>
                        </a:spcBef>
                        <a:spcAft>
                          <a:spcPts val="0"/>
                        </a:spcAft>
                        <a:buNone/>
                      </a:pPr>
                      <a:r>
                        <a:rPr lang="nl" sz="1400"/>
                        <a:t>Weinig planningsvermogen</a:t>
                      </a:r>
                      <a:endParaRPr sz="1400"/>
                    </a:p>
                  </a:txBody>
                  <a:tcPr marT="34300" marB="34300" marR="91450" marL="91450"/>
                </a:tc>
                <a:tc>
                  <a:txBody>
                    <a:bodyPr/>
                    <a:lstStyle/>
                    <a:p>
                      <a:pPr indent="0" lvl="0" marL="0" marR="0" rtl="0" algn="l">
                        <a:spcBef>
                          <a:spcPts val="0"/>
                        </a:spcBef>
                        <a:spcAft>
                          <a:spcPts val="0"/>
                        </a:spcAft>
                        <a:buNone/>
                      </a:pPr>
                      <a:r>
                        <a:rPr lang="nl" sz="1400"/>
                        <a:t>Eenvoudige planning</a:t>
                      </a:r>
                      <a:endParaRPr sz="1400"/>
                    </a:p>
                  </a:txBody>
                  <a:tcPr marT="34300" marB="34300" marR="91450" marL="91450"/>
                </a:tc>
                <a:tc>
                  <a:txBody>
                    <a:bodyPr/>
                    <a:lstStyle/>
                    <a:p>
                      <a:pPr indent="0" lvl="0" marL="0" marR="0" rtl="0" algn="l">
                        <a:spcBef>
                          <a:spcPts val="0"/>
                        </a:spcBef>
                        <a:spcAft>
                          <a:spcPts val="0"/>
                        </a:spcAft>
                        <a:buNone/>
                      </a:pPr>
                      <a:r>
                        <a:rPr lang="nl" sz="1400"/>
                        <a:t>Doelgericht werken en ondersteuning (visualisering, deelopdrachten…)</a:t>
                      </a:r>
                      <a:endParaRPr sz="1400"/>
                    </a:p>
                  </a:txBody>
                  <a:tcPr marT="34300" marB="34300" marR="91450" marL="91450"/>
                </a:tc>
              </a:tr>
              <a:tr h="330575">
                <a:tc>
                  <a:txBody>
                    <a:bodyPr/>
                    <a:lstStyle/>
                    <a:p>
                      <a:pPr indent="0" lvl="0" marL="0" marR="0" rtl="0" algn="l">
                        <a:spcBef>
                          <a:spcPts val="0"/>
                        </a:spcBef>
                        <a:spcAft>
                          <a:spcPts val="0"/>
                        </a:spcAft>
                        <a:buNone/>
                      </a:pPr>
                      <a:r>
                        <a:rPr lang="nl" sz="1400"/>
                        <a:t>Zeer impulsief </a:t>
                      </a:r>
                      <a:endParaRPr sz="1400"/>
                    </a:p>
                  </a:txBody>
                  <a:tcPr marT="34300" marB="34300" marR="91450" marL="91450"/>
                </a:tc>
                <a:tc>
                  <a:txBody>
                    <a:bodyPr/>
                    <a:lstStyle/>
                    <a:p>
                      <a:pPr indent="0" lvl="0" marL="0" marR="0" rtl="0" algn="l">
                        <a:spcBef>
                          <a:spcPts val="0"/>
                        </a:spcBef>
                        <a:spcAft>
                          <a:spcPts val="0"/>
                        </a:spcAft>
                        <a:buNone/>
                      </a:pPr>
                      <a:r>
                        <a:rPr lang="nl" sz="1400"/>
                        <a:t>Behoorlijke concentratie </a:t>
                      </a:r>
                      <a:endParaRPr sz="1400"/>
                    </a:p>
                  </a:txBody>
                  <a:tcPr marT="34300" marB="34300" marR="91450" marL="91450"/>
                </a:tc>
                <a:tc>
                  <a:txBody>
                    <a:bodyPr/>
                    <a:lstStyle/>
                    <a:p>
                      <a:pPr indent="0" lvl="0" marL="0" marR="0" rtl="0" algn="l">
                        <a:spcBef>
                          <a:spcPts val="0"/>
                        </a:spcBef>
                        <a:spcAft>
                          <a:spcPts val="0"/>
                        </a:spcAft>
                        <a:buNone/>
                      </a:pPr>
                      <a:r>
                        <a:rPr lang="nl" sz="1400"/>
                        <a:t>Prikkels</a:t>
                      </a:r>
                      <a:r>
                        <a:rPr lang="nl" sz="1400"/>
                        <a:t> leren beheersen en leren leren</a:t>
                      </a:r>
                      <a:endParaRPr sz="1100"/>
                    </a:p>
                    <a:p>
                      <a:pPr indent="0" lvl="0" marL="0" marR="0" rtl="0" algn="l">
                        <a:spcBef>
                          <a:spcPts val="0"/>
                        </a:spcBef>
                        <a:spcAft>
                          <a:spcPts val="0"/>
                        </a:spcAft>
                        <a:buNone/>
                      </a:pPr>
                      <a:r>
                        <a:rPr lang="nl" sz="1400"/>
                        <a:t>Feedback over gevolgen op lange termijn</a:t>
                      </a:r>
                      <a:endParaRPr sz="1400"/>
                    </a:p>
                  </a:txBody>
                  <a:tcPr marT="34300" marB="34300" marR="91450" marL="91450"/>
                </a:tc>
              </a:tr>
              <a:tr h="330575">
                <a:tc>
                  <a:txBody>
                    <a:bodyPr/>
                    <a:lstStyle/>
                    <a:p>
                      <a:pPr indent="0" lvl="0" marL="0" marR="0" rtl="0" algn="l">
                        <a:spcBef>
                          <a:spcPts val="0"/>
                        </a:spcBef>
                        <a:spcAft>
                          <a:spcPts val="0"/>
                        </a:spcAft>
                        <a:buNone/>
                      </a:pPr>
                      <a:r>
                        <a:rPr lang="nl" sz="1400"/>
                        <a:t>Basis-emoties</a:t>
                      </a:r>
                      <a:endParaRPr sz="1400"/>
                    </a:p>
                  </a:txBody>
                  <a:tcPr marT="34300" marB="34300" marR="91450" marL="91450"/>
                </a:tc>
                <a:tc>
                  <a:txBody>
                    <a:bodyPr/>
                    <a:lstStyle/>
                    <a:p>
                      <a:pPr indent="0" lvl="0" marL="0" marR="0" rtl="0" algn="l">
                        <a:spcBef>
                          <a:spcPts val="0"/>
                        </a:spcBef>
                        <a:spcAft>
                          <a:spcPts val="0"/>
                        </a:spcAft>
                        <a:buNone/>
                      </a:pPr>
                      <a:r>
                        <a:rPr lang="nl" sz="1400"/>
                        <a:t>Exploreren van het hele gamma</a:t>
                      </a:r>
                      <a:endParaRPr sz="1400"/>
                    </a:p>
                  </a:txBody>
                  <a:tcPr marT="34300" marB="34300" marR="91450" marL="91450"/>
                </a:tc>
                <a:tc>
                  <a:txBody>
                    <a:bodyPr/>
                    <a:lstStyle/>
                    <a:p>
                      <a:pPr indent="0" lvl="0" marL="0" marR="0" rtl="0" algn="l">
                        <a:spcBef>
                          <a:spcPts val="0"/>
                        </a:spcBef>
                        <a:spcAft>
                          <a:spcPts val="0"/>
                        </a:spcAft>
                        <a:buNone/>
                      </a:pPr>
                      <a:r>
                        <a:rPr lang="nl" sz="1400"/>
                        <a:t>Bespreekbaar maken, nabijheid en betrokkenheid </a:t>
                      </a:r>
                      <a:endParaRPr sz="1400"/>
                    </a:p>
                  </a:txBody>
                  <a:tcPr marT="34300" marB="34300" marR="91450" marL="91450"/>
                </a:tc>
              </a:tr>
              <a:tr h="330575">
                <a:tc>
                  <a:txBody>
                    <a:bodyPr/>
                    <a:lstStyle/>
                    <a:p>
                      <a:pPr indent="0" lvl="0" marL="0" marR="0" rtl="0" algn="l">
                        <a:spcBef>
                          <a:spcPts val="0"/>
                        </a:spcBef>
                        <a:spcAft>
                          <a:spcPts val="0"/>
                        </a:spcAft>
                        <a:buNone/>
                      </a:pPr>
                      <a:r>
                        <a:rPr lang="nl" sz="1400"/>
                        <a:t>Egocentrische</a:t>
                      </a:r>
                      <a:r>
                        <a:rPr lang="nl" sz="1400"/>
                        <a:t> keuzes </a:t>
                      </a:r>
                      <a:endParaRPr sz="1400"/>
                    </a:p>
                  </a:txBody>
                  <a:tcPr marT="34300" marB="34300" marR="91450" marL="91450"/>
                </a:tc>
                <a:tc>
                  <a:txBody>
                    <a:bodyPr/>
                    <a:lstStyle/>
                    <a:p>
                      <a:pPr indent="0" lvl="0" marL="0" marR="0" rtl="0" algn="l">
                        <a:spcBef>
                          <a:spcPts val="0"/>
                        </a:spcBef>
                        <a:spcAft>
                          <a:spcPts val="0"/>
                        </a:spcAft>
                        <a:buNone/>
                      </a:pPr>
                      <a:r>
                        <a:rPr lang="nl" sz="1400"/>
                        <a:t>Samenwerking </a:t>
                      </a:r>
                      <a:endParaRPr sz="1400"/>
                    </a:p>
                  </a:txBody>
                  <a:tcPr marT="34300" marB="34300" marR="91450" marL="91450"/>
                </a:tc>
                <a:tc>
                  <a:txBody>
                    <a:bodyPr/>
                    <a:lstStyle/>
                    <a:p>
                      <a:pPr indent="0" lvl="0" marL="0" marR="0" rtl="0" algn="l">
                        <a:spcBef>
                          <a:spcPts val="0"/>
                        </a:spcBef>
                        <a:spcAft>
                          <a:spcPts val="0"/>
                        </a:spcAft>
                        <a:buNone/>
                      </a:pPr>
                      <a:r>
                        <a:rPr lang="nl" sz="1400"/>
                        <a:t>Omkaderd coöperatief leren en samenwerking </a:t>
                      </a:r>
                      <a:endParaRPr sz="1400"/>
                    </a:p>
                  </a:txBody>
                  <a:tcPr marT="34300" marB="34300" marR="91450" marL="91450"/>
                </a:tc>
              </a:tr>
              <a:tr h="330575">
                <a:tc>
                  <a:txBody>
                    <a:bodyPr/>
                    <a:lstStyle/>
                    <a:p>
                      <a:pPr indent="0" lvl="0" marL="0" marR="0" rtl="0" algn="l">
                        <a:spcBef>
                          <a:spcPts val="0"/>
                        </a:spcBef>
                        <a:spcAft>
                          <a:spcPts val="0"/>
                        </a:spcAft>
                        <a:buNone/>
                      </a:pPr>
                      <a:r>
                        <a:rPr lang="nl" sz="1400"/>
                        <a:t>Basisvaardigheden</a:t>
                      </a:r>
                      <a:endParaRPr sz="1400"/>
                    </a:p>
                  </a:txBody>
                  <a:tcPr marT="34300" marB="34300" marR="91450" marL="91450"/>
                </a:tc>
                <a:tc>
                  <a:txBody>
                    <a:bodyPr/>
                    <a:lstStyle/>
                    <a:p>
                      <a:pPr indent="0" lvl="0" marL="0" marR="0" rtl="0" algn="l">
                        <a:spcBef>
                          <a:spcPts val="0"/>
                        </a:spcBef>
                        <a:spcAft>
                          <a:spcPts val="0"/>
                        </a:spcAft>
                        <a:buNone/>
                      </a:pPr>
                      <a:r>
                        <a:rPr lang="nl" sz="1400"/>
                        <a:t>Complexe opdrachten</a:t>
                      </a:r>
                      <a:endParaRPr sz="1400"/>
                    </a:p>
                  </a:txBody>
                  <a:tcPr marT="34300" marB="34300" marR="91450" marL="91450"/>
                </a:tc>
                <a:tc>
                  <a:txBody>
                    <a:bodyPr/>
                    <a:lstStyle/>
                    <a:p>
                      <a:pPr indent="0" lvl="0" marL="0" marR="0" rtl="0" algn="l">
                        <a:spcBef>
                          <a:spcPts val="0"/>
                        </a:spcBef>
                        <a:spcAft>
                          <a:spcPts val="0"/>
                        </a:spcAft>
                        <a:buNone/>
                      </a:pPr>
                      <a:r>
                        <a:rPr lang="nl" sz="1400"/>
                        <a:t>Stapsgewijze</a:t>
                      </a:r>
                      <a:r>
                        <a:rPr lang="nl" sz="1400"/>
                        <a:t> opbouw op maat van elke individuele leerling. </a:t>
                      </a:r>
                      <a:endParaRPr sz="1400"/>
                    </a:p>
                  </a:txBody>
                  <a:tcPr marT="34300" marB="34300" marR="91450" marL="91450"/>
                </a:tc>
              </a:tr>
            </a:tbl>
          </a:graphicData>
        </a:graphic>
      </p:graphicFrame>
      <p:sp>
        <p:nvSpPr>
          <p:cNvPr id="357" name="Google Shape;357;p44"/>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OVERGANGEN tussen 10 en 14 jaar </a:t>
            </a:r>
            <a:endParaRPr b="1">
              <a:latin typeface="Calibri"/>
              <a:ea typeface="Calibri"/>
              <a:cs typeface="Calibri"/>
              <a:sym typeface="Calibri"/>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93" name="Google Shape;93;p18"/>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nl" sz="1800"/>
              <a:t>Bekend benieuwd bewaard</a:t>
            </a:r>
            <a:endParaRPr b="1"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a:t>
            </a:r>
            <a:endParaRPr sz="1800"/>
          </a:p>
          <a:p>
            <a:pPr indent="0" lvl="0" marL="0" rtl="0" algn="l">
              <a:spcBef>
                <a:spcPts val="1600"/>
              </a:spcBef>
              <a:spcAft>
                <a:spcPts val="1600"/>
              </a:spcAft>
              <a:buNone/>
            </a:pPr>
            <a:r>
              <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graphicFrame>
        <p:nvGraphicFramePr>
          <p:cNvPr id="362" name="Google Shape;362;p45"/>
          <p:cNvGraphicFramePr/>
          <p:nvPr/>
        </p:nvGraphicFramePr>
        <p:xfrm>
          <a:off x="254934" y="1257675"/>
          <a:ext cx="3000000" cy="3000000"/>
        </p:xfrm>
        <a:graphic>
          <a:graphicData uri="http://schemas.openxmlformats.org/drawingml/2006/table">
            <a:tbl>
              <a:tblPr bandRow="1" firstRow="1">
                <a:noFill/>
                <a:tableStyleId>{A09E93BE-5CBD-4406-AC76-944189744522}</a:tableStyleId>
              </a:tblPr>
              <a:tblGrid>
                <a:gridCol w="2810625"/>
                <a:gridCol w="2810625"/>
                <a:gridCol w="2810625"/>
              </a:tblGrid>
              <a:tr h="330575">
                <a:tc>
                  <a:txBody>
                    <a:bodyPr/>
                    <a:lstStyle/>
                    <a:p>
                      <a:pPr indent="0" lvl="0" marL="0" marR="0" rtl="0" algn="l">
                        <a:spcBef>
                          <a:spcPts val="0"/>
                        </a:spcBef>
                        <a:spcAft>
                          <a:spcPts val="0"/>
                        </a:spcAft>
                        <a:buNone/>
                      </a:pPr>
                      <a:r>
                        <a:rPr b="1" lang="nl" sz="1400"/>
                        <a:t>Van</a:t>
                      </a:r>
                      <a:endParaRPr b="1" sz="1400"/>
                    </a:p>
                  </a:txBody>
                  <a:tcPr marT="34300" marB="34300" marR="91450" marL="91450">
                    <a:solidFill>
                      <a:srgbClr val="6AA84F"/>
                    </a:solidFill>
                  </a:tcPr>
                </a:tc>
                <a:tc>
                  <a:txBody>
                    <a:bodyPr/>
                    <a:lstStyle/>
                    <a:p>
                      <a:pPr indent="0" lvl="0" marL="0" marR="0" rtl="0" algn="l">
                        <a:spcBef>
                          <a:spcPts val="0"/>
                        </a:spcBef>
                        <a:spcAft>
                          <a:spcPts val="0"/>
                        </a:spcAft>
                        <a:buNone/>
                      </a:pPr>
                      <a:r>
                        <a:rPr b="1" lang="nl" sz="1400"/>
                        <a:t>Naar</a:t>
                      </a:r>
                      <a:endParaRPr b="1" sz="1400"/>
                    </a:p>
                  </a:txBody>
                  <a:tcPr marT="34300" marB="34300" marR="91450" marL="91450">
                    <a:solidFill>
                      <a:srgbClr val="6AA84F"/>
                    </a:solidFill>
                  </a:tcPr>
                </a:tc>
                <a:tc>
                  <a:txBody>
                    <a:bodyPr/>
                    <a:lstStyle/>
                    <a:p>
                      <a:pPr indent="0" lvl="0" marL="0" marR="0" rtl="0" algn="l">
                        <a:spcBef>
                          <a:spcPts val="0"/>
                        </a:spcBef>
                        <a:spcAft>
                          <a:spcPts val="0"/>
                        </a:spcAft>
                        <a:buNone/>
                      </a:pPr>
                      <a:r>
                        <a:rPr b="1" lang="nl" sz="1400"/>
                        <a:t>dankzij</a:t>
                      </a:r>
                      <a:endParaRPr b="1" sz="1400"/>
                    </a:p>
                  </a:txBody>
                  <a:tcPr marT="34300" marB="34300" marR="91450" marL="91450">
                    <a:solidFill>
                      <a:srgbClr val="6AA84F"/>
                    </a:solidFill>
                  </a:tcPr>
                </a:tc>
              </a:tr>
              <a:tr h="330575">
                <a:tc>
                  <a:txBody>
                    <a:bodyPr/>
                    <a:lstStyle/>
                    <a:p>
                      <a:pPr indent="0" lvl="0" marL="0" marR="0" rtl="0" algn="l">
                        <a:spcBef>
                          <a:spcPts val="0"/>
                        </a:spcBef>
                        <a:spcAft>
                          <a:spcPts val="0"/>
                        </a:spcAft>
                        <a:buNone/>
                      </a:pPr>
                      <a:r>
                        <a:rPr lang="nl" sz="1400"/>
                        <a:t>Weinig planningsvermogen</a:t>
                      </a:r>
                      <a:endParaRPr sz="1400"/>
                    </a:p>
                  </a:txBody>
                  <a:tcPr marT="34300" marB="34300" marR="91450" marL="91450"/>
                </a:tc>
                <a:tc>
                  <a:txBody>
                    <a:bodyPr/>
                    <a:lstStyle/>
                    <a:p>
                      <a:pPr indent="0" lvl="0" marL="0" marR="0" rtl="0" algn="l">
                        <a:spcBef>
                          <a:spcPts val="0"/>
                        </a:spcBef>
                        <a:spcAft>
                          <a:spcPts val="0"/>
                        </a:spcAft>
                        <a:buNone/>
                      </a:pPr>
                      <a:r>
                        <a:rPr lang="nl" sz="1400"/>
                        <a:t>Eenvoudige planning</a:t>
                      </a:r>
                      <a:endParaRPr sz="1400"/>
                    </a:p>
                  </a:txBody>
                  <a:tcPr marT="34300" marB="34300" marR="91450" marL="91450"/>
                </a:tc>
                <a:tc>
                  <a:txBody>
                    <a:bodyPr/>
                    <a:lstStyle/>
                    <a:p>
                      <a:pPr indent="0" lvl="0" marL="0" marR="0" rtl="0" algn="l">
                        <a:spcBef>
                          <a:spcPts val="0"/>
                        </a:spcBef>
                        <a:spcAft>
                          <a:spcPts val="0"/>
                        </a:spcAft>
                        <a:buNone/>
                      </a:pPr>
                      <a:r>
                        <a:rPr lang="nl" sz="1400"/>
                        <a:t>Doelgericht werken en ondersteuning (visualisering, deelopdrachten…)</a:t>
                      </a:r>
                      <a:endParaRPr sz="1400"/>
                    </a:p>
                  </a:txBody>
                  <a:tcPr marT="34300" marB="34300" marR="91450" marL="91450"/>
                </a:tc>
              </a:tr>
              <a:tr h="330575">
                <a:tc>
                  <a:txBody>
                    <a:bodyPr/>
                    <a:lstStyle/>
                    <a:p>
                      <a:pPr indent="0" lvl="0" marL="0" marR="0" rtl="0" algn="l">
                        <a:spcBef>
                          <a:spcPts val="0"/>
                        </a:spcBef>
                        <a:spcAft>
                          <a:spcPts val="0"/>
                        </a:spcAft>
                        <a:buNone/>
                      </a:pPr>
                      <a:r>
                        <a:rPr lang="nl" sz="1400"/>
                        <a:t>Zeer impulsief </a:t>
                      </a:r>
                      <a:endParaRPr sz="1400"/>
                    </a:p>
                  </a:txBody>
                  <a:tcPr marT="34300" marB="34300" marR="91450" marL="91450"/>
                </a:tc>
                <a:tc>
                  <a:txBody>
                    <a:bodyPr/>
                    <a:lstStyle/>
                    <a:p>
                      <a:pPr indent="0" lvl="0" marL="0" marR="0" rtl="0" algn="l">
                        <a:spcBef>
                          <a:spcPts val="0"/>
                        </a:spcBef>
                        <a:spcAft>
                          <a:spcPts val="0"/>
                        </a:spcAft>
                        <a:buNone/>
                      </a:pPr>
                      <a:r>
                        <a:rPr lang="nl" sz="1400"/>
                        <a:t>Behoorlijke concentratie </a:t>
                      </a:r>
                      <a:endParaRPr sz="1400"/>
                    </a:p>
                  </a:txBody>
                  <a:tcPr marT="34300" marB="34300" marR="91450" marL="91450"/>
                </a:tc>
                <a:tc>
                  <a:txBody>
                    <a:bodyPr/>
                    <a:lstStyle/>
                    <a:p>
                      <a:pPr indent="0" lvl="0" marL="0" marR="0" rtl="0" algn="l">
                        <a:spcBef>
                          <a:spcPts val="0"/>
                        </a:spcBef>
                        <a:spcAft>
                          <a:spcPts val="0"/>
                        </a:spcAft>
                        <a:buNone/>
                      </a:pPr>
                      <a:r>
                        <a:rPr lang="nl" sz="1400"/>
                        <a:t>Prikkels</a:t>
                      </a:r>
                      <a:r>
                        <a:rPr lang="nl" sz="1400"/>
                        <a:t> leren beheersen en leren leren</a:t>
                      </a:r>
                      <a:endParaRPr sz="1100"/>
                    </a:p>
                    <a:p>
                      <a:pPr indent="0" lvl="0" marL="0" marR="0" rtl="0" algn="l">
                        <a:spcBef>
                          <a:spcPts val="0"/>
                        </a:spcBef>
                        <a:spcAft>
                          <a:spcPts val="0"/>
                        </a:spcAft>
                        <a:buNone/>
                      </a:pPr>
                      <a:r>
                        <a:rPr lang="nl" sz="1400"/>
                        <a:t>Feedback over gevolgen op lange termijn</a:t>
                      </a:r>
                      <a:endParaRPr sz="1400"/>
                    </a:p>
                  </a:txBody>
                  <a:tcPr marT="34300" marB="34300" marR="91450" marL="91450"/>
                </a:tc>
              </a:tr>
              <a:tr h="330575">
                <a:tc>
                  <a:txBody>
                    <a:bodyPr/>
                    <a:lstStyle/>
                    <a:p>
                      <a:pPr indent="0" lvl="0" marL="0" marR="0" rtl="0" algn="l">
                        <a:spcBef>
                          <a:spcPts val="0"/>
                        </a:spcBef>
                        <a:spcAft>
                          <a:spcPts val="0"/>
                        </a:spcAft>
                        <a:buNone/>
                      </a:pPr>
                      <a:r>
                        <a:rPr lang="nl" sz="1400"/>
                        <a:t>Basis-emoties</a:t>
                      </a:r>
                      <a:endParaRPr sz="1400"/>
                    </a:p>
                  </a:txBody>
                  <a:tcPr marT="34300" marB="34300" marR="91450" marL="91450"/>
                </a:tc>
                <a:tc>
                  <a:txBody>
                    <a:bodyPr/>
                    <a:lstStyle/>
                    <a:p>
                      <a:pPr indent="0" lvl="0" marL="0" marR="0" rtl="0" algn="l">
                        <a:spcBef>
                          <a:spcPts val="0"/>
                        </a:spcBef>
                        <a:spcAft>
                          <a:spcPts val="0"/>
                        </a:spcAft>
                        <a:buNone/>
                      </a:pPr>
                      <a:r>
                        <a:rPr lang="nl" sz="1400"/>
                        <a:t>Exploreren van het hele gamma</a:t>
                      </a:r>
                      <a:endParaRPr sz="1400"/>
                    </a:p>
                  </a:txBody>
                  <a:tcPr marT="34300" marB="34300" marR="91450" marL="91450"/>
                </a:tc>
                <a:tc>
                  <a:txBody>
                    <a:bodyPr/>
                    <a:lstStyle/>
                    <a:p>
                      <a:pPr indent="0" lvl="0" marL="0" marR="0" rtl="0" algn="l">
                        <a:spcBef>
                          <a:spcPts val="0"/>
                        </a:spcBef>
                        <a:spcAft>
                          <a:spcPts val="0"/>
                        </a:spcAft>
                        <a:buNone/>
                      </a:pPr>
                      <a:r>
                        <a:rPr lang="nl" sz="1400"/>
                        <a:t>Bespreekbaar maken, nabijheid en betrokkenheid </a:t>
                      </a:r>
                      <a:endParaRPr sz="1400"/>
                    </a:p>
                  </a:txBody>
                  <a:tcPr marT="34300" marB="34300" marR="91450" marL="91450"/>
                </a:tc>
              </a:tr>
              <a:tr h="330575">
                <a:tc>
                  <a:txBody>
                    <a:bodyPr/>
                    <a:lstStyle/>
                    <a:p>
                      <a:pPr indent="0" lvl="0" marL="0" marR="0" rtl="0" algn="l">
                        <a:spcBef>
                          <a:spcPts val="0"/>
                        </a:spcBef>
                        <a:spcAft>
                          <a:spcPts val="0"/>
                        </a:spcAft>
                        <a:buNone/>
                      </a:pPr>
                      <a:r>
                        <a:rPr lang="nl" sz="1400"/>
                        <a:t>Egocentrische</a:t>
                      </a:r>
                      <a:r>
                        <a:rPr lang="nl" sz="1400"/>
                        <a:t> keuzes </a:t>
                      </a:r>
                      <a:endParaRPr sz="1400"/>
                    </a:p>
                  </a:txBody>
                  <a:tcPr marT="34300" marB="34300" marR="91450" marL="91450"/>
                </a:tc>
                <a:tc>
                  <a:txBody>
                    <a:bodyPr/>
                    <a:lstStyle/>
                    <a:p>
                      <a:pPr indent="0" lvl="0" marL="0" marR="0" rtl="0" algn="l">
                        <a:spcBef>
                          <a:spcPts val="0"/>
                        </a:spcBef>
                        <a:spcAft>
                          <a:spcPts val="0"/>
                        </a:spcAft>
                        <a:buNone/>
                      </a:pPr>
                      <a:r>
                        <a:rPr lang="nl" sz="1400"/>
                        <a:t>Samenwerking </a:t>
                      </a:r>
                      <a:endParaRPr sz="1400"/>
                    </a:p>
                  </a:txBody>
                  <a:tcPr marT="34300" marB="34300" marR="91450" marL="91450"/>
                </a:tc>
                <a:tc>
                  <a:txBody>
                    <a:bodyPr/>
                    <a:lstStyle/>
                    <a:p>
                      <a:pPr indent="0" lvl="0" marL="0" marR="0" rtl="0" algn="l">
                        <a:spcBef>
                          <a:spcPts val="0"/>
                        </a:spcBef>
                        <a:spcAft>
                          <a:spcPts val="0"/>
                        </a:spcAft>
                        <a:buNone/>
                      </a:pPr>
                      <a:r>
                        <a:rPr lang="nl" sz="1400"/>
                        <a:t>Omkaderd coöperatief leren en samenwerking </a:t>
                      </a:r>
                      <a:endParaRPr sz="1400"/>
                    </a:p>
                  </a:txBody>
                  <a:tcPr marT="34300" marB="34300" marR="91450" marL="91450"/>
                </a:tc>
              </a:tr>
              <a:tr h="330575">
                <a:tc>
                  <a:txBody>
                    <a:bodyPr/>
                    <a:lstStyle/>
                    <a:p>
                      <a:pPr indent="0" lvl="0" marL="0" marR="0" rtl="0" algn="l">
                        <a:spcBef>
                          <a:spcPts val="0"/>
                        </a:spcBef>
                        <a:spcAft>
                          <a:spcPts val="0"/>
                        </a:spcAft>
                        <a:buNone/>
                      </a:pPr>
                      <a:r>
                        <a:rPr lang="nl" sz="1400"/>
                        <a:t>Basisvaardigheden</a:t>
                      </a:r>
                      <a:endParaRPr sz="1400"/>
                    </a:p>
                  </a:txBody>
                  <a:tcPr marT="34300" marB="34300" marR="91450" marL="91450"/>
                </a:tc>
                <a:tc>
                  <a:txBody>
                    <a:bodyPr/>
                    <a:lstStyle/>
                    <a:p>
                      <a:pPr indent="0" lvl="0" marL="0" marR="0" rtl="0" algn="l">
                        <a:spcBef>
                          <a:spcPts val="0"/>
                        </a:spcBef>
                        <a:spcAft>
                          <a:spcPts val="0"/>
                        </a:spcAft>
                        <a:buNone/>
                      </a:pPr>
                      <a:r>
                        <a:rPr lang="nl" sz="1400"/>
                        <a:t>Complexe opdrachten</a:t>
                      </a:r>
                      <a:endParaRPr sz="1400"/>
                    </a:p>
                  </a:txBody>
                  <a:tcPr marT="34300" marB="34300" marR="91450" marL="91450"/>
                </a:tc>
                <a:tc>
                  <a:txBody>
                    <a:bodyPr/>
                    <a:lstStyle/>
                    <a:p>
                      <a:pPr indent="0" lvl="0" marL="0" marR="0" rtl="0" algn="l">
                        <a:spcBef>
                          <a:spcPts val="0"/>
                        </a:spcBef>
                        <a:spcAft>
                          <a:spcPts val="0"/>
                        </a:spcAft>
                        <a:buNone/>
                      </a:pPr>
                      <a:r>
                        <a:rPr lang="nl" sz="1400"/>
                        <a:t>Stapsgewijze</a:t>
                      </a:r>
                      <a:r>
                        <a:rPr lang="nl" sz="1400"/>
                        <a:t> opbouw op maat van elke individuele leerling. </a:t>
                      </a:r>
                      <a:endParaRPr sz="1400"/>
                    </a:p>
                  </a:txBody>
                  <a:tcPr marT="34300" marB="34300" marR="91450" marL="91450"/>
                </a:tc>
              </a:tr>
            </a:tbl>
          </a:graphicData>
        </a:graphic>
      </p:graphicFrame>
      <p:sp>
        <p:nvSpPr>
          <p:cNvPr id="363" name="Google Shape;363;p45"/>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OVERGANGEN tussen 10 en 14 jaar </a:t>
            </a:r>
            <a:endParaRPr b="1">
              <a:latin typeface="Calibri"/>
              <a:ea typeface="Calibri"/>
              <a:cs typeface="Calibri"/>
              <a:sym typeface="Calibri"/>
            </a:endParaRPr>
          </a:p>
        </p:txBody>
      </p:sp>
      <p:sp>
        <p:nvSpPr>
          <p:cNvPr id="364" name="Google Shape;364;p45"/>
          <p:cNvSpPr txBox="1"/>
          <p:nvPr/>
        </p:nvSpPr>
        <p:spPr>
          <a:xfrm>
            <a:off x="6293325" y="192975"/>
            <a:ext cx="2981100" cy="10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nl">
                <a:solidFill>
                  <a:srgbClr val="FFFFFF"/>
                </a:solidFill>
                <a:latin typeface="Roboto"/>
                <a:ea typeface="Roboto"/>
                <a:cs typeface="Roboto"/>
                <a:sym typeface="Roboto"/>
              </a:rPr>
              <a:t>Waar zet jij al sterk op in? </a:t>
            </a:r>
            <a:endParaRPr i="1">
              <a:solidFill>
                <a:srgbClr val="FFFFFF"/>
              </a:solidFill>
              <a:latin typeface="Roboto"/>
              <a:ea typeface="Roboto"/>
              <a:cs typeface="Roboto"/>
              <a:sym typeface="Roboto"/>
            </a:endParaRPr>
          </a:p>
          <a:p>
            <a:pPr indent="0" lvl="0" marL="0" rtl="0" algn="l">
              <a:spcBef>
                <a:spcPts val="0"/>
              </a:spcBef>
              <a:spcAft>
                <a:spcPts val="0"/>
              </a:spcAft>
              <a:buNone/>
            </a:pPr>
            <a:r>
              <a:rPr i="1" lang="nl">
                <a:solidFill>
                  <a:srgbClr val="FFFFFF"/>
                </a:solidFill>
                <a:latin typeface="Roboto"/>
                <a:ea typeface="Roboto"/>
                <a:cs typeface="Roboto"/>
                <a:sym typeface="Roboto"/>
              </a:rPr>
              <a:t>Waar het minst? </a:t>
            </a:r>
            <a:endParaRPr i="1">
              <a:solidFill>
                <a:srgbClr val="FFFFFF"/>
              </a:solidFill>
              <a:latin typeface="Roboto"/>
              <a:ea typeface="Roboto"/>
              <a:cs typeface="Roboto"/>
              <a:sym typeface="Roboto"/>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6"/>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370" name="Google Shape;370;p46"/>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b="1" lang="nl" sz="1800"/>
              <a:t>Hersenontwikkeling</a:t>
            </a:r>
            <a:endParaRPr b="1"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7"/>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376" name="Google Shape;376;p47"/>
          <p:cNvPicPr preferRelativeResize="0"/>
          <p:nvPr/>
        </p:nvPicPr>
        <p:blipFill rotWithShape="1">
          <a:blip r:embed="rId3">
            <a:alphaModFix/>
          </a:blip>
          <a:srcRect b="0" l="0" r="0" t="0"/>
          <a:stretch/>
        </p:blipFill>
        <p:spPr>
          <a:xfrm>
            <a:off x="1120075" y="44084"/>
            <a:ext cx="6740435" cy="5055326"/>
          </a:xfrm>
          <a:prstGeom prst="rect">
            <a:avLst/>
          </a:prstGeom>
          <a:noFill/>
          <a:ln>
            <a:noFill/>
          </a:ln>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8"/>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382" name="Google Shape;382;p48"/>
          <p:cNvPicPr preferRelativeResize="0"/>
          <p:nvPr/>
        </p:nvPicPr>
        <p:blipFill rotWithShape="1">
          <a:blip r:embed="rId3">
            <a:alphaModFix/>
          </a:blip>
          <a:srcRect b="0" l="0" r="0" t="0"/>
          <a:stretch/>
        </p:blipFill>
        <p:spPr>
          <a:xfrm>
            <a:off x="1728681" y="1073019"/>
            <a:ext cx="6421650" cy="3448338"/>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9"/>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388" name="Google Shape;388;p49"/>
          <p:cNvGrpSpPr/>
          <p:nvPr/>
        </p:nvGrpSpPr>
        <p:grpSpPr>
          <a:xfrm>
            <a:off x="129268" y="950710"/>
            <a:ext cx="9004899" cy="3823650"/>
            <a:chOff x="9694" y="0"/>
            <a:chExt cx="9004899" cy="5098200"/>
          </a:xfrm>
        </p:grpSpPr>
        <p:sp>
          <p:nvSpPr>
            <p:cNvPr id="389" name="Google Shape;389;p49"/>
            <p:cNvSpPr/>
            <p:nvPr/>
          </p:nvSpPr>
          <p:spPr>
            <a:xfrm>
              <a:off x="676831" y="0"/>
              <a:ext cx="7670700" cy="5098200"/>
            </a:xfrm>
            <a:prstGeom prst="rightArrow">
              <a:avLst>
                <a:gd fmla="val 50000" name="adj1"/>
                <a:gd fmla="val 50000" name="adj2"/>
              </a:avLst>
            </a:prstGeom>
            <a:solidFill>
              <a:srgbClr val="E7CF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9"/>
            <p:cNvSpPr/>
            <p:nvPr/>
          </p:nvSpPr>
          <p:spPr>
            <a:xfrm>
              <a:off x="9694" y="1529427"/>
              <a:ext cx="2904600" cy="2039100"/>
            </a:xfrm>
            <a:prstGeom prst="roundRect">
              <a:avLst>
                <a:gd fmla="val 16667" name="adj"/>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9"/>
            <p:cNvSpPr txBox="1"/>
            <p:nvPr/>
          </p:nvSpPr>
          <p:spPr>
            <a:xfrm>
              <a:off x="109241" y="1628974"/>
              <a:ext cx="2705700" cy="184020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lang="nl" sz="2200">
                  <a:solidFill>
                    <a:schemeClr val="lt1"/>
                  </a:solidFill>
                  <a:latin typeface="Calibri"/>
                  <a:ea typeface="Calibri"/>
                  <a:cs typeface="Calibri"/>
                  <a:sym typeface="Calibri"/>
                </a:rPr>
                <a:t>Van binnenuit - hersenstam</a:t>
              </a:r>
              <a:endParaRPr/>
            </a:p>
            <a:p>
              <a:pPr indent="0" lvl="0" marL="0" marR="0" rtl="0" algn="ctr">
                <a:lnSpc>
                  <a:spcPct val="90000"/>
                </a:lnSpc>
                <a:spcBef>
                  <a:spcPts val="770"/>
                </a:spcBef>
                <a:spcAft>
                  <a:spcPts val="0"/>
                </a:spcAft>
                <a:buNone/>
              </a:pPr>
              <a:r>
                <a:rPr lang="nl" sz="2200">
                  <a:solidFill>
                    <a:schemeClr val="lt1"/>
                  </a:solidFill>
                  <a:latin typeface="Calibri"/>
                  <a:ea typeface="Calibri"/>
                  <a:cs typeface="Calibri"/>
                  <a:sym typeface="Calibri"/>
                </a:rPr>
                <a:t>(emoties, intuïtie, affectie)</a:t>
              </a:r>
              <a:endParaRPr sz="2200">
                <a:solidFill>
                  <a:schemeClr val="lt1"/>
                </a:solidFill>
                <a:latin typeface="Calibri"/>
                <a:ea typeface="Calibri"/>
                <a:cs typeface="Calibri"/>
                <a:sym typeface="Calibri"/>
              </a:endParaRPr>
            </a:p>
          </p:txBody>
        </p:sp>
        <p:sp>
          <p:nvSpPr>
            <p:cNvPr id="392" name="Google Shape;392;p49"/>
            <p:cNvSpPr/>
            <p:nvPr/>
          </p:nvSpPr>
          <p:spPr>
            <a:xfrm>
              <a:off x="3059844" y="1529427"/>
              <a:ext cx="2904600" cy="2039100"/>
            </a:xfrm>
            <a:prstGeom prst="roundRect">
              <a:avLst>
                <a:gd fmla="val 16667"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9"/>
            <p:cNvSpPr txBox="1"/>
            <p:nvPr/>
          </p:nvSpPr>
          <p:spPr>
            <a:xfrm>
              <a:off x="3159391" y="1628974"/>
              <a:ext cx="2705700" cy="184020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b="1" lang="nl" sz="2200">
                  <a:solidFill>
                    <a:schemeClr val="lt1"/>
                  </a:solidFill>
                  <a:latin typeface="Calibri"/>
                  <a:ea typeface="Calibri"/>
                  <a:cs typeface="Calibri"/>
                  <a:sym typeface="Calibri"/>
                </a:rPr>
                <a:t>Naar buiten</a:t>
              </a:r>
              <a:endParaRPr b="1" sz="2200">
                <a:solidFill>
                  <a:schemeClr val="lt1"/>
                </a:solidFill>
                <a:latin typeface="Calibri"/>
                <a:ea typeface="Calibri"/>
                <a:cs typeface="Calibri"/>
                <a:sym typeface="Calibri"/>
              </a:endParaRPr>
            </a:p>
          </p:txBody>
        </p:sp>
        <p:sp>
          <p:nvSpPr>
            <p:cNvPr id="394" name="Google Shape;394;p49"/>
            <p:cNvSpPr/>
            <p:nvPr/>
          </p:nvSpPr>
          <p:spPr>
            <a:xfrm>
              <a:off x="6109993" y="1529427"/>
              <a:ext cx="2904600" cy="2039100"/>
            </a:xfrm>
            <a:prstGeom prst="roundRect">
              <a:avLst>
                <a:gd fmla="val 16667"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9"/>
            <p:cNvSpPr txBox="1"/>
            <p:nvPr/>
          </p:nvSpPr>
          <p:spPr>
            <a:xfrm>
              <a:off x="6209540" y="1628974"/>
              <a:ext cx="2705700" cy="184020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None/>
              </a:pPr>
              <a:r>
                <a:rPr lang="nl" sz="2200">
                  <a:solidFill>
                    <a:schemeClr val="lt1"/>
                  </a:solidFill>
                  <a:latin typeface="Calibri"/>
                  <a:ea typeface="Calibri"/>
                  <a:cs typeface="Calibri"/>
                  <a:sym typeface="Calibri"/>
                </a:rPr>
                <a:t>Tot helemaal vooraan (prefrontale cortex: planning, beheersing, gedragsbepaling in nieuwe situaties…)  </a:t>
              </a:r>
              <a:endParaRPr sz="2200">
                <a:solidFill>
                  <a:schemeClr val="lt1"/>
                </a:solidFill>
                <a:latin typeface="Calibri"/>
                <a:ea typeface="Calibri"/>
                <a:cs typeface="Calibri"/>
                <a:sym typeface="Calibri"/>
              </a:endParaRPr>
            </a:p>
          </p:txBody>
        </p:sp>
      </p:gr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0"/>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401" name="Google Shape;401;p50"/>
          <p:cNvPicPr preferRelativeResize="0"/>
          <p:nvPr/>
        </p:nvPicPr>
        <p:blipFill rotWithShape="1">
          <a:blip r:embed="rId3">
            <a:alphaModFix/>
          </a:blip>
          <a:srcRect b="0" l="0" r="0" t="0"/>
          <a:stretch/>
        </p:blipFill>
        <p:spPr>
          <a:xfrm>
            <a:off x="0" y="904875"/>
            <a:ext cx="6858000" cy="3332860"/>
          </a:xfrm>
          <a:prstGeom prst="rect">
            <a:avLst/>
          </a:prstGeom>
          <a:noFill/>
          <a:ln>
            <a:noFill/>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1"/>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407" name="Google Shape;407;p51"/>
          <p:cNvPicPr preferRelativeResize="0"/>
          <p:nvPr/>
        </p:nvPicPr>
        <p:blipFill rotWithShape="1">
          <a:blip r:embed="rId3">
            <a:alphaModFix/>
          </a:blip>
          <a:srcRect b="0" l="0" r="0" t="0"/>
          <a:stretch/>
        </p:blipFill>
        <p:spPr>
          <a:xfrm>
            <a:off x="1274725" y="866875"/>
            <a:ext cx="6858000" cy="3856938"/>
          </a:xfrm>
          <a:prstGeom prst="rect">
            <a:avLst/>
          </a:prstGeom>
          <a:noFill/>
          <a:ln>
            <a:noFill/>
          </a:ln>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413" name="Google Shape;413;p52"/>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b="1" lang="nl" sz="1800"/>
              <a:t>Ontwikkeling van executieve functies</a:t>
            </a:r>
            <a:endParaRPr b="1"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3"/>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Zo goed mogelijk inspelen op hersenontwikkeling</a:t>
            </a:r>
            <a:endParaRPr b="1">
              <a:latin typeface="Calibri"/>
              <a:ea typeface="Calibri"/>
              <a:cs typeface="Calibri"/>
              <a:sym typeface="Calibri"/>
            </a:endParaRPr>
          </a:p>
        </p:txBody>
      </p:sp>
      <p:sp>
        <p:nvSpPr>
          <p:cNvPr id="419" name="Google Shape;419;p53"/>
          <p:cNvSpPr txBox="1"/>
          <p:nvPr>
            <p:ph idx="4294967295"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latin typeface="Calibri"/>
              <a:ea typeface="Calibri"/>
              <a:cs typeface="Calibri"/>
              <a:sym typeface="Calibri"/>
            </a:endParaRPr>
          </a:p>
          <a:p>
            <a:pPr indent="-279400" lvl="0" marL="342900" rtl="0" algn="l">
              <a:spcBef>
                <a:spcPts val="0"/>
              </a:spcBef>
              <a:spcAft>
                <a:spcPts val="0"/>
              </a:spcAft>
              <a:buSzPts val="1800"/>
              <a:buFont typeface="Calibri"/>
              <a:buChar char="●"/>
            </a:pPr>
            <a:r>
              <a:rPr lang="nl" sz="1800">
                <a:latin typeface="Calibri"/>
                <a:ea typeface="Calibri"/>
                <a:cs typeface="Calibri"/>
                <a:sym typeface="Calibri"/>
              </a:rPr>
              <a:t>Een hersenhelft ontwikkelt beter wanneer er nieuwe verbindingen gelegd worden tussen hersencellen:</a:t>
            </a:r>
            <a:endParaRPr sz="1800">
              <a:latin typeface="Calibri"/>
              <a:ea typeface="Calibri"/>
              <a:cs typeface="Calibri"/>
              <a:sym typeface="Calibri"/>
            </a:endParaRPr>
          </a:p>
          <a:p>
            <a:pPr indent="-222250" lvl="1" marL="742950" rtl="0" algn="l">
              <a:spcBef>
                <a:spcPts val="560"/>
              </a:spcBef>
              <a:spcAft>
                <a:spcPts val="0"/>
              </a:spcAft>
              <a:buSzPts val="1800"/>
              <a:buFont typeface="Calibri"/>
              <a:buChar char="○"/>
            </a:pPr>
            <a:r>
              <a:rPr lang="nl" sz="1800">
                <a:latin typeface="Calibri"/>
                <a:ea typeface="Calibri"/>
                <a:cs typeface="Calibri"/>
                <a:sym typeface="Calibri"/>
              </a:rPr>
              <a:t>Prikkeling</a:t>
            </a:r>
            <a:endParaRPr sz="1800">
              <a:latin typeface="Calibri"/>
              <a:ea typeface="Calibri"/>
              <a:cs typeface="Calibri"/>
              <a:sym typeface="Calibri"/>
            </a:endParaRPr>
          </a:p>
          <a:p>
            <a:pPr indent="-222250" lvl="1" marL="742950" rtl="0" algn="l">
              <a:spcBef>
                <a:spcPts val="560"/>
              </a:spcBef>
              <a:spcAft>
                <a:spcPts val="0"/>
              </a:spcAft>
              <a:buSzPts val="1800"/>
              <a:buFont typeface="Calibri"/>
              <a:buChar char="○"/>
            </a:pPr>
            <a:r>
              <a:rPr lang="nl" sz="1800">
                <a:latin typeface="Calibri"/>
                <a:ea typeface="Calibri"/>
                <a:cs typeface="Calibri"/>
                <a:sym typeface="Calibri"/>
              </a:rPr>
              <a:t>Uitdaging </a:t>
            </a:r>
            <a:endParaRPr sz="1800">
              <a:latin typeface="Calibri"/>
              <a:ea typeface="Calibri"/>
              <a:cs typeface="Calibri"/>
              <a:sym typeface="Calibri"/>
            </a:endParaRPr>
          </a:p>
          <a:p>
            <a:pPr indent="-222250" lvl="1" marL="742950" rtl="0" algn="l">
              <a:spcBef>
                <a:spcPts val="560"/>
              </a:spcBef>
              <a:spcAft>
                <a:spcPts val="0"/>
              </a:spcAft>
              <a:buSzPts val="1800"/>
              <a:buFont typeface="Calibri"/>
              <a:buChar char="○"/>
            </a:pPr>
            <a:r>
              <a:rPr lang="nl" sz="1800">
                <a:latin typeface="Calibri"/>
                <a:ea typeface="Calibri"/>
                <a:cs typeface="Calibri"/>
                <a:sym typeface="Calibri"/>
              </a:rPr>
              <a:t>Humor</a:t>
            </a:r>
            <a:endParaRPr sz="1800">
              <a:latin typeface="Calibri"/>
              <a:ea typeface="Calibri"/>
              <a:cs typeface="Calibri"/>
              <a:sym typeface="Calibri"/>
            </a:endParaRPr>
          </a:p>
          <a:p>
            <a:pPr indent="-222250" lvl="1" marL="742950" rtl="0" algn="l">
              <a:spcBef>
                <a:spcPts val="560"/>
              </a:spcBef>
              <a:spcAft>
                <a:spcPts val="0"/>
              </a:spcAft>
              <a:buSzPts val="1800"/>
              <a:buFont typeface="Calibri"/>
              <a:buChar char="○"/>
            </a:pPr>
            <a:r>
              <a:rPr lang="nl" sz="1800">
                <a:latin typeface="Calibri"/>
                <a:ea typeface="Calibri"/>
                <a:cs typeface="Calibri"/>
                <a:sym typeface="Calibri"/>
              </a:rPr>
              <a:t>Meditatie </a:t>
            </a:r>
            <a:endParaRPr sz="1800">
              <a:latin typeface="Calibri"/>
              <a:ea typeface="Calibri"/>
              <a:cs typeface="Calibri"/>
              <a:sym typeface="Calibri"/>
            </a:endParaRPr>
          </a:p>
          <a:p>
            <a:pPr indent="-107950" lvl="1" marL="742950" rtl="0" algn="l">
              <a:spcBef>
                <a:spcPts val="560"/>
              </a:spcBef>
              <a:spcAft>
                <a:spcPts val="0"/>
              </a:spcAft>
              <a:buSzPts val="2800"/>
              <a:buNone/>
            </a:pPr>
            <a:r>
              <a:t/>
            </a:r>
            <a:endParaRPr sz="1800"/>
          </a:p>
          <a:p>
            <a:pPr indent="-342900" lvl="0" marL="342900" rtl="0" algn="l">
              <a:spcBef>
                <a:spcPts val="560"/>
              </a:spcBef>
              <a:spcAft>
                <a:spcPts val="0"/>
              </a:spcAft>
              <a:buSzPts val="2800"/>
              <a:buChar char="●"/>
            </a:pPr>
            <a:r>
              <a:rPr lang="nl" sz="1800"/>
              <a:t>Een hersenhelft ontwikkelt beter wanneer hij autonomieversterkend wordt geprikkeld.</a:t>
            </a:r>
            <a:r>
              <a:rPr lang="nl" sz="2800"/>
              <a:t> </a:t>
            </a:r>
            <a:endParaRPr sz="280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54"/>
          <p:cNvPicPr preferRelativeResize="0"/>
          <p:nvPr/>
        </p:nvPicPr>
        <p:blipFill>
          <a:blip r:embed="rId3">
            <a:alphaModFix/>
          </a:blip>
          <a:stretch>
            <a:fillRect/>
          </a:stretch>
        </p:blipFill>
        <p:spPr>
          <a:xfrm>
            <a:off x="1660775" y="1247550"/>
            <a:ext cx="5822442" cy="3714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Bekend - benieuwd - bewaard</a:t>
            </a:r>
            <a:endParaRPr/>
          </a:p>
        </p:txBody>
      </p:sp>
      <p:graphicFrame>
        <p:nvGraphicFramePr>
          <p:cNvPr id="99" name="Google Shape;99;p19"/>
          <p:cNvGraphicFramePr/>
          <p:nvPr/>
        </p:nvGraphicFramePr>
        <p:xfrm>
          <a:off x="311725" y="1586500"/>
          <a:ext cx="3000000" cy="3000000"/>
        </p:xfrm>
        <a:graphic>
          <a:graphicData uri="http://schemas.openxmlformats.org/drawingml/2006/table">
            <a:tbl>
              <a:tblPr>
                <a:noFill/>
                <a:tableStyleId>{00B29019-0A93-4751-8A7E-36D98B6C031E}</a:tableStyleId>
              </a:tblPr>
              <a:tblGrid>
                <a:gridCol w="2840200"/>
                <a:gridCol w="2840200"/>
                <a:gridCol w="2840200"/>
              </a:tblGrid>
              <a:tr h="448975">
                <a:tc>
                  <a:txBody>
                    <a:bodyPr/>
                    <a:lstStyle/>
                    <a:p>
                      <a:pPr indent="0" lvl="0" marL="0" rtl="0" algn="ctr">
                        <a:spcBef>
                          <a:spcPts val="0"/>
                        </a:spcBef>
                        <a:spcAft>
                          <a:spcPts val="0"/>
                        </a:spcAft>
                        <a:buNone/>
                      </a:pPr>
                      <a:r>
                        <a:rPr b="1" lang="nl" sz="2400"/>
                        <a:t>BEKEND</a:t>
                      </a:r>
                      <a:endParaRPr b="1" sz="2400"/>
                    </a:p>
                  </a:txBody>
                  <a:tcPr marT="91425" marB="91425" marR="91425" marL="91425">
                    <a:solidFill>
                      <a:srgbClr val="3C78D8"/>
                    </a:solidFill>
                  </a:tcPr>
                </a:tc>
                <a:tc>
                  <a:txBody>
                    <a:bodyPr/>
                    <a:lstStyle/>
                    <a:p>
                      <a:pPr indent="0" lvl="0" marL="0" rtl="0" algn="ctr">
                        <a:spcBef>
                          <a:spcPts val="0"/>
                        </a:spcBef>
                        <a:spcAft>
                          <a:spcPts val="0"/>
                        </a:spcAft>
                        <a:buNone/>
                      </a:pPr>
                      <a:r>
                        <a:rPr b="1" lang="nl" sz="2400"/>
                        <a:t>BENIEUWD</a:t>
                      </a:r>
                      <a:endParaRPr b="1" sz="2400"/>
                    </a:p>
                  </a:txBody>
                  <a:tcPr marT="91425" marB="91425" marR="91425" marL="91425">
                    <a:solidFill>
                      <a:srgbClr val="3C78D8"/>
                    </a:solidFill>
                  </a:tcPr>
                </a:tc>
                <a:tc>
                  <a:txBody>
                    <a:bodyPr/>
                    <a:lstStyle/>
                    <a:p>
                      <a:pPr indent="0" lvl="0" marL="0" rtl="0" algn="ctr">
                        <a:spcBef>
                          <a:spcPts val="0"/>
                        </a:spcBef>
                        <a:spcAft>
                          <a:spcPts val="0"/>
                        </a:spcAft>
                        <a:buNone/>
                      </a:pPr>
                      <a:r>
                        <a:rPr b="1" lang="nl" sz="2400"/>
                        <a:t>BEWAARD</a:t>
                      </a:r>
                      <a:endParaRPr b="1" sz="2400"/>
                    </a:p>
                  </a:txBody>
                  <a:tcPr marT="91425" marB="91425" marR="91425" marL="91425">
                    <a:solidFill>
                      <a:srgbClr val="3C78D8"/>
                    </a:solidFill>
                  </a:tcPr>
                </a:tc>
              </a:tr>
              <a:tr h="435925">
                <a:tc>
                  <a:txBody>
                    <a:bodyPr/>
                    <a:lstStyle/>
                    <a:p>
                      <a:pPr indent="0" lvl="0" marL="0" rtl="0" algn="l">
                        <a:spcBef>
                          <a:spcPts val="0"/>
                        </a:spcBef>
                        <a:spcAft>
                          <a:spcPts val="0"/>
                        </a:spcAft>
                        <a:buNone/>
                      </a:pPr>
                      <a:r>
                        <a:rPr lang="nl"/>
                        <a:t>Wat weet je al over de OP van jonge tieners?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nl"/>
                        <a:t>Waar ben je benieuwd naar? </a:t>
                      </a:r>
                      <a:endParaRPr/>
                    </a:p>
                  </a:txBody>
                  <a:tcPr marT="91425" marB="91425" marR="91425" marL="91425"/>
                </a:tc>
                <a:tc>
                  <a:txBody>
                    <a:bodyPr/>
                    <a:lstStyle/>
                    <a:p>
                      <a:pPr indent="0" lvl="0" marL="0" rtl="0" algn="l">
                        <a:spcBef>
                          <a:spcPts val="0"/>
                        </a:spcBef>
                        <a:spcAft>
                          <a:spcPts val="0"/>
                        </a:spcAft>
                        <a:buNone/>
                      </a:pPr>
                      <a:r>
                        <a:rPr lang="nl"/>
                        <a:t>Wat neem je hier zeker uit mee? </a:t>
                      </a:r>
                      <a:endParaRP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5"/>
          <p:cNvSpPr txBox="1"/>
          <p:nvPr>
            <p:ph idx="4294967295" type="body"/>
          </p:nvPr>
        </p:nvSpPr>
        <p:spPr>
          <a:xfrm>
            <a:off x="628650" y="1671637"/>
            <a:ext cx="7886700" cy="296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nl"/>
              <a:t>Meer weten? </a:t>
            </a:r>
            <a:endParaRPr/>
          </a:p>
        </p:txBody>
      </p:sp>
      <p:pic>
        <p:nvPicPr>
          <p:cNvPr id="433" name="Google Shape;433;p55"/>
          <p:cNvPicPr preferRelativeResize="0"/>
          <p:nvPr/>
        </p:nvPicPr>
        <p:blipFill>
          <a:blip r:embed="rId3">
            <a:alphaModFix/>
          </a:blip>
          <a:stretch>
            <a:fillRect/>
          </a:stretch>
        </p:blipFill>
        <p:spPr>
          <a:xfrm>
            <a:off x="717795" y="2231175"/>
            <a:ext cx="1962025" cy="2768250"/>
          </a:xfrm>
          <a:prstGeom prst="rect">
            <a:avLst/>
          </a:prstGeom>
          <a:noFill/>
          <a:ln>
            <a:noFill/>
          </a:ln>
        </p:spPr>
      </p:pic>
      <p:pic>
        <p:nvPicPr>
          <p:cNvPr id="434" name="Google Shape;434;p55"/>
          <p:cNvPicPr preferRelativeResize="0"/>
          <p:nvPr/>
        </p:nvPicPr>
        <p:blipFill>
          <a:blip r:embed="rId4">
            <a:alphaModFix/>
          </a:blip>
          <a:stretch>
            <a:fillRect/>
          </a:stretch>
        </p:blipFill>
        <p:spPr>
          <a:xfrm>
            <a:off x="4095750" y="895350"/>
            <a:ext cx="5048250" cy="4248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6"/>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56"/>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800"/>
              <a:buFont typeface="Calibri"/>
              <a:buChar char="●"/>
            </a:pPr>
            <a:r>
              <a:rPr b="1" lang="nl" sz="2800">
                <a:latin typeface="Calibri"/>
                <a:ea typeface="Calibri"/>
                <a:cs typeface="Calibri"/>
                <a:sym typeface="Calibri"/>
              </a:rPr>
              <a:t>Executieve functie</a:t>
            </a:r>
            <a:endParaRPr>
              <a:latin typeface="Calibri"/>
              <a:ea typeface="Calibri"/>
              <a:cs typeface="Calibri"/>
              <a:sym typeface="Calibri"/>
            </a:endParaRPr>
          </a:p>
          <a:p>
            <a:pPr indent="-165100" lvl="0" marL="342900" rtl="0" algn="l">
              <a:spcBef>
                <a:spcPts val="560"/>
              </a:spcBef>
              <a:spcAft>
                <a:spcPts val="0"/>
              </a:spcAft>
              <a:buSzPts val="2800"/>
              <a:buNone/>
            </a:pPr>
            <a:r>
              <a:t/>
            </a:r>
            <a:endParaRPr b="1" sz="2800">
              <a:latin typeface="Calibri"/>
              <a:ea typeface="Calibri"/>
              <a:cs typeface="Calibri"/>
              <a:sym typeface="Calibri"/>
            </a:endParaRPr>
          </a:p>
          <a:p>
            <a:pPr indent="-342900" lvl="0" marL="342900" rtl="0" algn="l">
              <a:spcBef>
                <a:spcPts val="560"/>
              </a:spcBef>
              <a:spcAft>
                <a:spcPts val="0"/>
              </a:spcAft>
              <a:buSzPts val="2800"/>
              <a:buFont typeface="Calibri"/>
              <a:buChar char="●"/>
            </a:pPr>
            <a:r>
              <a:rPr i="1" lang="nl" sz="2800">
                <a:latin typeface="Calibri"/>
                <a:ea typeface="Calibri"/>
                <a:cs typeface="Calibri"/>
                <a:sym typeface="Calibri"/>
              </a:rPr>
              <a:t>Functies die ons in staat stellen om zeer simpele tot zeer complexe dingen te doen. </a:t>
            </a:r>
            <a:endParaRPr>
              <a:latin typeface="Calibri"/>
              <a:ea typeface="Calibri"/>
              <a:cs typeface="Calibri"/>
              <a:sym typeface="Calibri"/>
            </a:endParaRPr>
          </a:p>
          <a:p>
            <a:pPr indent="-165100" lvl="0" marL="342900" rtl="0" algn="l">
              <a:spcBef>
                <a:spcPts val="560"/>
              </a:spcBef>
              <a:spcAft>
                <a:spcPts val="0"/>
              </a:spcAft>
              <a:buSzPts val="2800"/>
              <a:buNone/>
            </a:pPr>
            <a:r>
              <a:t/>
            </a:r>
            <a:endParaRPr i="1" sz="2800"/>
          </a:p>
          <a:p>
            <a:pPr indent="0" lvl="0" marL="0" rtl="0" algn="l">
              <a:spcBef>
                <a:spcPts val="640"/>
              </a:spcBef>
              <a:spcAft>
                <a:spcPts val="0"/>
              </a:spcAft>
              <a:buSzPts val="3200"/>
              <a:buNone/>
            </a:pPr>
            <a:r>
              <a:t/>
            </a:r>
            <a:endParaRPr/>
          </a:p>
          <a:p>
            <a:pPr indent="-139700" lvl="0" marL="342900" rtl="0" algn="l">
              <a:spcBef>
                <a:spcPts val="640"/>
              </a:spcBef>
              <a:spcAft>
                <a:spcPts val="0"/>
              </a:spcAft>
              <a:buSzPts val="3200"/>
              <a:buNone/>
            </a:pPr>
            <a:r>
              <a:t/>
            </a:r>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7"/>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OVERZICHT VAN EXECUTIEVE FUNCTIES DIE ERTOE DOEN IN ONDERWIJS</a:t>
            </a:r>
            <a:endParaRPr b="1">
              <a:latin typeface="Calibri"/>
              <a:ea typeface="Calibri"/>
              <a:cs typeface="Calibri"/>
              <a:sym typeface="Calibri"/>
            </a:endParaRPr>
          </a:p>
        </p:txBody>
      </p:sp>
      <p:sp>
        <p:nvSpPr>
          <p:cNvPr id="446" name="Google Shape;446;p57"/>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nl" sz="1800"/>
              <a:t>Welke executieve functies doen ertoe voor jullie? </a:t>
            </a:r>
            <a:endParaRPr sz="1800"/>
          </a:p>
        </p:txBody>
      </p:sp>
      <p:sp>
        <p:nvSpPr>
          <p:cNvPr id="447" name="Google Shape;447;p57"/>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8"/>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OVERZICHT VAN EXECUTIEVE FUNCTIES DIE ERTOE DOEN IN ONDERWIJS</a:t>
            </a:r>
            <a:endParaRPr b="1">
              <a:latin typeface="Calibri"/>
              <a:ea typeface="Calibri"/>
              <a:cs typeface="Calibri"/>
              <a:sym typeface="Calibri"/>
            </a:endParaRPr>
          </a:p>
        </p:txBody>
      </p:sp>
      <p:pic>
        <p:nvPicPr>
          <p:cNvPr id="453" name="Google Shape;453;p58"/>
          <p:cNvPicPr preferRelativeResize="0"/>
          <p:nvPr/>
        </p:nvPicPr>
        <p:blipFill>
          <a:blip r:embed="rId3">
            <a:alphaModFix/>
          </a:blip>
          <a:stretch>
            <a:fillRect/>
          </a:stretch>
        </p:blipFill>
        <p:spPr>
          <a:xfrm>
            <a:off x="845075" y="1512850"/>
            <a:ext cx="7084174" cy="3300150"/>
          </a:xfrm>
          <a:prstGeom prst="rect">
            <a:avLst/>
          </a:prstGeom>
          <a:noFill/>
          <a:ln>
            <a:noFill/>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9"/>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Belang van executieve functies</a:t>
            </a:r>
            <a:endParaRPr/>
          </a:p>
        </p:txBody>
      </p:sp>
      <p:sp>
        <p:nvSpPr>
          <p:cNvPr id="459" name="Google Shape;459;p59"/>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sz="1800"/>
              <a:t>Executieve functies (= “kernvaardigheden”) zijn cruciaal om tot ontwikkeling te brengen. </a:t>
            </a:r>
            <a:endParaRPr sz="1800"/>
          </a:p>
          <a:p>
            <a:pPr indent="0" lvl="0" marL="0" rtl="0" algn="l">
              <a:spcBef>
                <a:spcPts val="1600"/>
              </a:spcBef>
              <a:spcAft>
                <a:spcPts val="0"/>
              </a:spcAft>
              <a:buNone/>
            </a:pPr>
            <a:r>
              <a:rPr lang="nl" sz="1800"/>
              <a:t>Indien dit niet gebeurt, kan de leerling niet ten volle meedraaien in een schoolse context. </a:t>
            </a:r>
            <a:endParaRPr sz="1800"/>
          </a:p>
          <a:p>
            <a:pPr indent="0" lvl="0" marL="0" rtl="0" algn="l">
              <a:spcBef>
                <a:spcPts val="1600"/>
              </a:spcBef>
              <a:spcAft>
                <a:spcPts val="1600"/>
              </a:spcAft>
              <a:buNone/>
            </a:pPr>
            <a:r>
              <a:rPr lang="nl" sz="1800"/>
              <a:t>Daardoor krijgen we ook geen volledig zicht op haar/zijn functioneren. </a:t>
            </a:r>
            <a:endParaRPr sz="1800"/>
          </a:p>
        </p:txBody>
      </p:sp>
      <p:pic>
        <p:nvPicPr>
          <p:cNvPr id="460" name="Google Shape;460;p59"/>
          <p:cNvPicPr preferRelativeResize="0"/>
          <p:nvPr/>
        </p:nvPicPr>
        <p:blipFill>
          <a:blip r:embed="rId3">
            <a:alphaModFix/>
          </a:blip>
          <a:stretch>
            <a:fillRect/>
          </a:stretch>
        </p:blipFill>
        <p:spPr>
          <a:xfrm>
            <a:off x="167125" y="2770650"/>
            <a:ext cx="3657750" cy="1828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0"/>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466" name="Google Shape;466;p60"/>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b="1" lang="nl" sz="1800"/>
              <a:t>Even terugdenken </a:t>
            </a:r>
            <a:endParaRPr b="1" sz="1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61"/>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nl"/>
              <a:t>DENK EENS AAN EEN JONGERE…</a:t>
            </a:r>
            <a:endParaRPr/>
          </a:p>
        </p:txBody>
      </p:sp>
      <p:sp>
        <p:nvSpPr>
          <p:cNvPr id="472" name="Google Shape;472;p61"/>
          <p:cNvSpPr txBox="1"/>
          <p:nvPr>
            <p:ph idx="4294967295"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None/>
            </a:pPr>
            <a:r>
              <a:t/>
            </a:r>
            <a:endParaRPr sz="1400"/>
          </a:p>
          <a:p>
            <a:pPr indent="0" lvl="0" marL="457200" rtl="0" algn="l">
              <a:spcBef>
                <a:spcPts val="0"/>
              </a:spcBef>
              <a:spcAft>
                <a:spcPts val="0"/>
              </a:spcAft>
              <a:buNone/>
            </a:pPr>
            <a:r>
              <a:t/>
            </a:r>
            <a:endParaRPr sz="1800"/>
          </a:p>
          <a:p>
            <a:pPr indent="-279400" lvl="0" marL="342900" rtl="0" algn="l">
              <a:spcBef>
                <a:spcPts val="0"/>
              </a:spcBef>
              <a:spcAft>
                <a:spcPts val="0"/>
              </a:spcAft>
              <a:buSzPts val="1800"/>
              <a:buChar char="●"/>
            </a:pPr>
            <a:r>
              <a:rPr lang="nl" sz="1800"/>
              <a:t>Waar je in een bepaalde situatie weinig vat op had. </a:t>
            </a:r>
            <a:endParaRPr sz="1800"/>
          </a:p>
          <a:p>
            <a:pPr indent="-165100" lvl="0" marL="342900" rtl="0" algn="l">
              <a:spcBef>
                <a:spcPts val="560"/>
              </a:spcBef>
              <a:spcAft>
                <a:spcPts val="0"/>
              </a:spcAft>
              <a:buSzPts val="2800"/>
              <a:buNone/>
            </a:pPr>
            <a:r>
              <a:t/>
            </a:r>
            <a:endParaRPr sz="1800"/>
          </a:p>
          <a:p>
            <a:pPr indent="-279400" lvl="0" marL="342900" rtl="0" algn="l">
              <a:spcBef>
                <a:spcPts val="560"/>
              </a:spcBef>
              <a:spcAft>
                <a:spcPts val="0"/>
              </a:spcAft>
              <a:buSzPts val="1800"/>
              <a:buChar char="●"/>
            </a:pPr>
            <a:r>
              <a:rPr lang="nl" sz="1800"/>
              <a:t>Beschrijf de situatie.  </a:t>
            </a:r>
            <a:endParaRPr sz="1800"/>
          </a:p>
          <a:p>
            <a:pPr indent="-279400" lvl="0" marL="342900" rtl="0" algn="l">
              <a:spcBef>
                <a:spcPts val="560"/>
              </a:spcBef>
              <a:spcAft>
                <a:spcPts val="0"/>
              </a:spcAft>
              <a:buSzPts val="1800"/>
              <a:buChar char="●"/>
            </a:pPr>
            <a:r>
              <a:rPr lang="nl" sz="1800"/>
              <a:t>Wat heb jij gedaan? </a:t>
            </a:r>
            <a:endParaRPr sz="1800"/>
          </a:p>
          <a:p>
            <a:pPr indent="-279400" lvl="0" marL="342900" rtl="0" algn="l">
              <a:spcBef>
                <a:spcPts val="560"/>
              </a:spcBef>
              <a:spcAft>
                <a:spcPts val="0"/>
              </a:spcAft>
              <a:buSzPts val="1800"/>
              <a:buChar char="●"/>
            </a:pPr>
            <a:r>
              <a:rPr lang="nl" sz="1800"/>
              <a:t>Welk effect had dat? </a:t>
            </a:r>
            <a:endParaRPr sz="1800"/>
          </a:p>
          <a:p>
            <a:pPr indent="-279400" lvl="0" marL="342900" rtl="0" algn="l">
              <a:spcBef>
                <a:spcPts val="560"/>
              </a:spcBef>
              <a:spcAft>
                <a:spcPts val="0"/>
              </a:spcAft>
              <a:buSzPts val="1800"/>
              <a:buChar char="●"/>
            </a:pPr>
            <a:r>
              <a:rPr b="1" i="1" lang="nl" sz="1800">
                <a:solidFill>
                  <a:srgbClr val="FF0000"/>
                </a:solidFill>
              </a:rPr>
              <a:t>Stel dat de situatie zich opnieuw voordoet,</a:t>
            </a:r>
            <a:endParaRPr sz="1800"/>
          </a:p>
          <a:p>
            <a:pPr indent="0" lvl="0" marL="0" rtl="0" algn="l">
              <a:spcBef>
                <a:spcPts val="560"/>
              </a:spcBef>
              <a:spcAft>
                <a:spcPts val="0"/>
              </a:spcAft>
              <a:buSzPts val="2800"/>
              <a:buNone/>
            </a:pPr>
            <a:r>
              <a:rPr b="1" i="1" lang="nl" sz="1800">
                <a:solidFill>
                  <a:srgbClr val="FF0000"/>
                </a:solidFill>
              </a:rPr>
              <a:t>	hoe zou je nu reageren? </a:t>
            </a:r>
            <a:endParaRPr b="1" i="1" sz="1800">
              <a:solidFill>
                <a:srgbClr val="FF0000"/>
              </a:solidFill>
            </a:endParaRPr>
          </a:p>
        </p:txBody>
      </p:sp>
      <p:pic>
        <p:nvPicPr>
          <p:cNvPr id="473" name="Google Shape;473;p61"/>
          <p:cNvPicPr preferRelativeResize="0"/>
          <p:nvPr/>
        </p:nvPicPr>
        <p:blipFill rotWithShape="1">
          <a:blip r:embed="rId3">
            <a:alphaModFix/>
          </a:blip>
          <a:srcRect b="0" l="0" r="0" t="0"/>
          <a:stretch/>
        </p:blipFill>
        <p:spPr>
          <a:xfrm>
            <a:off x="7239000" y="3714750"/>
            <a:ext cx="1428750" cy="1428750"/>
          </a:xfrm>
          <a:prstGeom prst="rect">
            <a:avLst/>
          </a:prstGeom>
          <a:noFill/>
          <a:ln>
            <a:noFill/>
          </a:ln>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6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Bekend - benieuwd - bewaard</a:t>
            </a:r>
            <a:endParaRPr/>
          </a:p>
        </p:txBody>
      </p:sp>
      <p:graphicFrame>
        <p:nvGraphicFramePr>
          <p:cNvPr id="479" name="Google Shape;479;p62"/>
          <p:cNvGraphicFramePr/>
          <p:nvPr/>
        </p:nvGraphicFramePr>
        <p:xfrm>
          <a:off x="311725" y="1586500"/>
          <a:ext cx="3000000" cy="3000000"/>
        </p:xfrm>
        <a:graphic>
          <a:graphicData uri="http://schemas.openxmlformats.org/drawingml/2006/table">
            <a:tbl>
              <a:tblPr>
                <a:noFill/>
                <a:tableStyleId>{00B29019-0A93-4751-8A7E-36D98B6C031E}</a:tableStyleId>
              </a:tblPr>
              <a:tblGrid>
                <a:gridCol w="2840200"/>
                <a:gridCol w="2840200"/>
                <a:gridCol w="2840200"/>
              </a:tblGrid>
              <a:tr h="448975">
                <a:tc>
                  <a:txBody>
                    <a:bodyPr/>
                    <a:lstStyle/>
                    <a:p>
                      <a:pPr indent="0" lvl="0" marL="0" rtl="0" algn="ctr">
                        <a:spcBef>
                          <a:spcPts val="0"/>
                        </a:spcBef>
                        <a:spcAft>
                          <a:spcPts val="0"/>
                        </a:spcAft>
                        <a:buNone/>
                      </a:pPr>
                      <a:r>
                        <a:rPr b="1" lang="nl" sz="2400"/>
                        <a:t>BEKEND</a:t>
                      </a:r>
                      <a:endParaRPr b="1" sz="2400"/>
                    </a:p>
                  </a:txBody>
                  <a:tcPr marT="91425" marB="91425" marR="91425" marL="91425">
                    <a:solidFill>
                      <a:srgbClr val="3C78D8"/>
                    </a:solidFill>
                  </a:tcPr>
                </a:tc>
                <a:tc>
                  <a:txBody>
                    <a:bodyPr/>
                    <a:lstStyle/>
                    <a:p>
                      <a:pPr indent="0" lvl="0" marL="0" rtl="0" algn="ctr">
                        <a:spcBef>
                          <a:spcPts val="0"/>
                        </a:spcBef>
                        <a:spcAft>
                          <a:spcPts val="0"/>
                        </a:spcAft>
                        <a:buNone/>
                      </a:pPr>
                      <a:r>
                        <a:rPr b="1" lang="nl" sz="2400"/>
                        <a:t>BENIEUWD</a:t>
                      </a:r>
                      <a:endParaRPr b="1" sz="2400"/>
                    </a:p>
                  </a:txBody>
                  <a:tcPr marT="91425" marB="91425" marR="91425" marL="91425">
                    <a:solidFill>
                      <a:srgbClr val="3C78D8"/>
                    </a:solidFill>
                  </a:tcPr>
                </a:tc>
                <a:tc>
                  <a:txBody>
                    <a:bodyPr/>
                    <a:lstStyle/>
                    <a:p>
                      <a:pPr indent="0" lvl="0" marL="0" rtl="0" algn="ctr">
                        <a:spcBef>
                          <a:spcPts val="0"/>
                        </a:spcBef>
                        <a:spcAft>
                          <a:spcPts val="0"/>
                        </a:spcAft>
                        <a:buNone/>
                      </a:pPr>
                      <a:r>
                        <a:rPr b="1" lang="nl" sz="2400"/>
                        <a:t>BEWAARD</a:t>
                      </a:r>
                      <a:endParaRPr b="1" sz="2400"/>
                    </a:p>
                  </a:txBody>
                  <a:tcPr marT="91425" marB="91425" marR="91425" marL="91425">
                    <a:solidFill>
                      <a:srgbClr val="3C78D8"/>
                    </a:solidFill>
                  </a:tcPr>
                </a:tc>
              </a:tr>
              <a:tr h="435925">
                <a:tc>
                  <a:txBody>
                    <a:bodyPr/>
                    <a:lstStyle/>
                    <a:p>
                      <a:pPr indent="0" lvl="0" marL="0" rtl="0" algn="l">
                        <a:spcBef>
                          <a:spcPts val="0"/>
                        </a:spcBef>
                        <a:spcAft>
                          <a:spcPts val="0"/>
                        </a:spcAft>
                        <a:buNone/>
                      </a:pPr>
                      <a:r>
                        <a:rPr lang="nl"/>
                        <a:t>Wat weet je al over de OP van jonge tieners?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nl"/>
                        <a:t>Waar ben je benieuwd naar? </a:t>
                      </a:r>
                      <a:endParaRPr/>
                    </a:p>
                  </a:txBody>
                  <a:tcPr marT="91425" marB="91425" marR="91425" marL="91425"/>
                </a:tc>
                <a:tc>
                  <a:txBody>
                    <a:bodyPr/>
                    <a:lstStyle/>
                    <a:p>
                      <a:pPr indent="0" lvl="0" marL="0" rtl="0" algn="l">
                        <a:spcBef>
                          <a:spcPts val="0"/>
                        </a:spcBef>
                        <a:spcAft>
                          <a:spcPts val="0"/>
                        </a:spcAft>
                        <a:buNone/>
                      </a:pPr>
                      <a:r>
                        <a:rPr lang="nl"/>
                        <a:t>Wat neem je hier zeker uit mee? </a:t>
                      </a:r>
                      <a:endParaRPr/>
                    </a:p>
                  </a:txBody>
                  <a:tcPr marT="91425" marB="91425" marR="91425" marL="91425"/>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6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Opdracht </a:t>
            </a:r>
            <a:endParaRPr/>
          </a:p>
        </p:txBody>
      </p:sp>
      <p:sp>
        <p:nvSpPr>
          <p:cNvPr id="485" name="Google Shape;485;p63"/>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nl" sz="1800"/>
              <a:t>Observatie in functie van executieve functies.</a:t>
            </a:r>
            <a:r>
              <a:rPr lang="nl"/>
              <a:t> </a:t>
            </a:r>
            <a:endParaRPr/>
          </a:p>
        </p:txBody>
      </p:sp>
      <p:sp>
        <p:nvSpPr>
          <p:cNvPr id="486" name="Google Shape;486;p63"/>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105" name="Google Shape;105;p20"/>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b="1" lang="nl" sz="1800"/>
              <a:t>Even terugdenken</a:t>
            </a:r>
            <a:endParaRPr b="1" sz="1800"/>
          </a:p>
          <a:p>
            <a:pPr indent="-342900" lvl="0" marL="457200" rtl="0" algn="l">
              <a:spcBef>
                <a:spcPts val="0"/>
              </a:spcBef>
              <a:spcAft>
                <a:spcPts val="0"/>
              </a:spcAft>
              <a:buSzPts val="1800"/>
              <a:buAutoNum type="arabicPeriod"/>
            </a:pPr>
            <a:r>
              <a:rPr lang="nl" sz="1800"/>
              <a:t>Jelle Jolles</a:t>
            </a:r>
            <a:endParaRPr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DENK EENS AAN EEN TIENER…</a:t>
            </a:r>
            <a:endParaRPr b="1">
              <a:latin typeface="Calibri"/>
              <a:ea typeface="Calibri"/>
              <a:cs typeface="Calibri"/>
              <a:sym typeface="Calibri"/>
            </a:endParaRPr>
          </a:p>
        </p:txBody>
      </p:sp>
      <p:sp>
        <p:nvSpPr>
          <p:cNvPr id="111" name="Google Shape;111;p21"/>
          <p:cNvSpPr txBox="1"/>
          <p:nvPr>
            <p:ph idx="1" type="body"/>
          </p:nvPr>
        </p:nvSpPr>
        <p:spPr>
          <a:xfrm>
            <a:off x="311700" y="1505700"/>
            <a:ext cx="3999900" cy="30762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2400"/>
              <a:buFont typeface="Calibri"/>
              <a:buChar char="●"/>
            </a:pPr>
            <a:r>
              <a:rPr lang="nl" sz="2400">
                <a:latin typeface="Calibri"/>
                <a:ea typeface="Calibri"/>
                <a:cs typeface="Calibri"/>
                <a:sym typeface="Calibri"/>
              </a:rPr>
              <a:t>Waar je in een bepaalde situatie weinig vat op had. </a:t>
            </a:r>
            <a:endParaRPr sz="2400">
              <a:latin typeface="Calibri"/>
              <a:ea typeface="Calibri"/>
              <a:cs typeface="Calibri"/>
              <a:sym typeface="Calibri"/>
            </a:endParaRPr>
          </a:p>
          <a:p>
            <a:pPr indent="0" lvl="0" marL="0" rtl="0" algn="l">
              <a:spcBef>
                <a:spcPts val="560"/>
              </a:spcBef>
              <a:spcAft>
                <a:spcPts val="0"/>
              </a:spcAft>
              <a:buSzPts val="2800"/>
              <a:buNone/>
            </a:pPr>
            <a:r>
              <a:t/>
            </a:r>
            <a:endParaRPr sz="2400">
              <a:latin typeface="Calibri"/>
              <a:ea typeface="Calibri"/>
              <a:cs typeface="Calibri"/>
              <a:sym typeface="Calibri"/>
            </a:endParaRPr>
          </a:p>
          <a:p>
            <a:pPr indent="-317500" lvl="0" marL="342900" rtl="0" algn="l">
              <a:spcBef>
                <a:spcPts val="560"/>
              </a:spcBef>
              <a:spcAft>
                <a:spcPts val="0"/>
              </a:spcAft>
              <a:buSzPts val="2400"/>
              <a:buFont typeface="Calibri"/>
              <a:buChar char="●"/>
            </a:pPr>
            <a:r>
              <a:rPr lang="nl" sz="2400">
                <a:latin typeface="Calibri"/>
                <a:ea typeface="Calibri"/>
                <a:cs typeface="Calibri"/>
                <a:sym typeface="Calibri"/>
              </a:rPr>
              <a:t>Beschrijf de situatie.  </a:t>
            </a:r>
            <a:endParaRPr sz="2400">
              <a:latin typeface="Calibri"/>
              <a:ea typeface="Calibri"/>
              <a:cs typeface="Calibri"/>
              <a:sym typeface="Calibri"/>
            </a:endParaRPr>
          </a:p>
          <a:p>
            <a:pPr indent="-317500" lvl="0" marL="342900" rtl="0" algn="l">
              <a:spcBef>
                <a:spcPts val="560"/>
              </a:spcBef>
              <a:spcAft>
                <a:spcPts val="0"/>
              </a:spcAft>
              <a:buSzPts val="2400"/>
              <a:buFont typeface="Calibri"/>
              <a:buChar char="●"/>
            </a:pPr>
            <a:r>
              <a:rPr lang="nl" sz="2400">
                <a:latin typeface="Calibri"/>
                <a:ea typeface="Calibri"/>
                <a:cs typeface="Calibri"/>
                <a:sym typeface="Calibri"/>
              </a:rPr>
              <a:t>Wat heb jij gedaan? </a:t>
            </a:r>
            <a:endParaRPr sz="2400">
              <a:latin typeface="Calibri"/>
              <a:ea typeface="Calibri"/>
              <a:cs typeface="Calibri"/>
              <a:sym typeface="Calibri"/>
            </a:endParaRPr>
          </a:p>
          <a:p>
            <a:pPr indent="-317500" lvl="0" marL="342900" rtl="0" algn="l">
              <a:spcBef>
                <a:spcPts val="560"/>
              </a:spcBef>
              <a:spcAft>
                <a:spcPts val="0"/>
              </a:spcAft>
              <a:buSzPts val="2400"/>
              <a:buFont typeface="Calibri"/>
              <a:buChar char="●"/>
            </a:pPr>
            <a:r>
              <a:rPr lang="nl" sz="2400">
                <a:latin typeface="Calibri"/>
                <a:ea typeface="Calibri"/>
                <a:cs typeface="Calibri"/>
                <a:sym typeface="Calibri"/>
              </a:rPr>
              <a:t>Welk effect had dat? </a:t>
            </a:r>
            <a:endParaRPr sz="2400">
              <a:latin typeface="Calibri"/>
              <a:ea typeface="Calibri"/>
              <a:cs typeface="Calibri"/>
              <a:sym typeface="Calibri"/>
            </a:endParaRPr>
          </a:p>
        </p:txBody>
      </p:sp>
      <p:pic>
        <p:nvPicPr>
          <p:cNvPr id="112" name="Google Shape;112;p21"/>
          <p:cNvPicPr preferRelativeResize="0"/>
          <p:nvPr/>
        </p:nvPicPr>
        <p:blipFill rotWithShape="1">
          <a:blip r:embed="rId3">
            <a:alphaModFix/>
          </a:blip>
          <a:srcRect b="0" l="0" r="0" t="0"/>
          <a:stretch/>
        </p:blipFill>
        <p:spPr>
          <a:xfrm>
            <a:off x="6625967" y="3165872"/>
            <a:ext cx="1428750" cy="1428750"/>
          </a:xfrm>
          <a:prstGeom prst="rect">
            <a:avLst/>
          </a:prstGeom>
          <a:noFill/>
          <a:ln>
            <a:noFill/>
          </a:ln>
        </p:spPr>
      </p:pic>
      <p:sp>
        <p:nvSpPr>
          <p:cNvPr id="113" name="Google Shape;113;p21"/>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Programma</a:t>
            </a:r>
            <a:endParaRPr/>
          </a:p>
        </p:txBody>
      </p:sp>
      <p:sp>
        <p:nvSpPr>
          <p:cNvPr id="119" name="Google Shape;119;p22"/>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nl" sz="1800"/>
              <a:t>Bekend benieuwd bewaard</a:t>
            </a:r>
            <a:endParaRPr sz="1800"/>
          </a:p>
          <a:p>
            <a:pPr indent="-342900" lvl="0" marL="457200" rtl="0" algn="l">
              <a:spcBef>
                <a:spcPts val="0"/>
              </a:spcBef>
              <a:spcAft>
                <a:spcPts val="0"/>
              </a:spcAft>
              <a:buSzPts val="1800"/>
              <a:buAutoNum type="arabicPeriod"/>
            </a:pPr>
            <a:r>
              <a:rPr lang="nl" sz="1800"/>
              <a:t>Even terugdenken</a:t>
            </a:r>
            <a:endParaRPr sz="1800"/>
          </a:p>
          <a:p>
            <a:pPr indent="-342900" lvl="0" marL="457200" rtl="0" algn="l">
              <a:spcBef>
                <a:spcPts val="0"/>
              </a:spcBef>
              <a:spcAft>
                <a:spcPts val="0"/>
              </a:spcAft>
              <a:buSzPts val="1800"/>
              <a:buAutoNum type="arabicPeriod"/>
            </a:pPr>
            <a:r>
              <a:rPr b="1" lang="nl" sz="1800"/>
              <a:t>Jelle Jolles</a:t>
            </a:r>
            <a:endParaRPr b="1" sz="1800"/>
          </a:p>
          <a:p>
            <a:pPr indent="-342900" lvl="0" marL="457200" rtl="0" algn="l">
              <a:spcBef>
                <a:spcPts val="0"/>
              </a:spcBef>
              <a:spcAft>
                <a:spcPts val="0"/>
              </a:spcAft>
              <a:buSzPts val="1800"/>
              <a:buAutoNum type="arabicPeriod"/>
            </a:pPr>
            <a:r>
              <a:rPr lang="nl" sz="1800"/>
              <a:t>Tienerfases</a:t>
            </a:r>
            <a:endParaRPr sz="1800"/>
          </a:p>
          <a:p>
            <a:pPr indent="-342900" lvl="0" marL="457200" rtl="0" algn="l">
              <a:spcBef>
                <a:spcPts val="0"/>
              </a:spcBef>
              <a:spcAft>
                <a:spcPts val="0"/>
              </a:spcAft>
              <a:buSzPts val="1800"/>
              <a:buAutoNum type="arabicPeriod"/>
            </a:pPr>
            <a:r>
              <a:rPr lang="nl" sz="1800"/>
              <a:t>Hersenontwikkeling</a:t>
            </a:r>
            <a:endParaRPr sz="1800"/>
          </a:p>
          <a:p>
            <a:pPr indent="-342900" lvl="0" marL="457200" rtl="0" algn="l">
              <a:spcBef>
                <a:spcPts val="0"/>
              </a:spcBef>
              <a:spcAft>
                <a:spcPts val="0"/>
              </a:spcAft>
              <a:buSzPts val="1800"/>
              <a:buAutoNum type="arabicPeriod"/>
            </a:pPr>
            <a:r>
              <a:rPr lang="nl" sz="1800"/>
              <a:t>Ontwikkeling van executieve functies</a:t>
            </a:r>
            <a:endParaRPr sz="1800"/>
          </a:p>
          <a:p>
            <a:pPr indent="-342900" lvl="0" marL="457200" rtl="0" algn="l">
              <a:spcBef>
                <a:spcPts val="0"/>
              </a:spcBef>
              <a:spcAft>
                <a:spcPts val="0"/>
              </a:spcAft>
              <a:buSzPts val="1800"/>
              <a:buAutoNum type="arabicPeriod"/>
            </a:pPr>
            <a:r>
              <a:rPr lang="nl" sz="1800"/>
              <a:t>Even terugdenken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457200" y="205978"/>
            <a:ext cx="8229600" cy="660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nl">
                <a:latin typeface="Calibri"/>
                <a:ea typeface="Calibri"/>
                <a:cs typeface="Calibri"/>
                <a:sym typeface="Calibri"/>
              </a:rPr>
              <a:t>2 CITATEN</a:t>
            </a:r>
            <a:endParaRPr b="1">
              <a:latin typeface="Calibri"/>
              <a:ea typeface="Calibri"/>
              <a:cs typeface="Calibri"/>
              <a:sym typeface="Calibri"/>
            </a:endParaRPr>
          </a:p>
        </p:txBody>
      </p:sp>
      <p:sp>
        <p:nvSpPr>
          <p:cNvPr id="125" name="Google Shape;125;p23"/>
          <p:cNvSpPr txBox="1"/>
          <p:nvPr>
            <p:ph idx="1" type="body"/>
          </p:nvPr>
        </p:nvSpPr>
        <p:spPr>
          <a:xfrm>
            <a:off x="457200" y="998935"/>
            <a:ext cx="8229600" cy="3595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000"/>
              <a:buFont typeface="Calibri"/>
              <a:buChar char="●"/>
            </a:pPr>
            <a:r>
              <a:rPr lang="nl" sz="2000">
                <a:latin typeface="Calibri"/>
                <a:ea typeface="Calibri"/>
                <a:cs typeface="Calibri"/>
                <a:sym typeface="Calibri"/>
              </a:rPr>
              <a:t>“Een kleine jongen van dertien pleegt nu meer bedrog, meer kwalijke praktijken dan tien robuuste kerels in de tijd van onze ouders? Zo ook meisjes… wat is de oorzaak daarvan? De kinderen zijn nu vroegtijdig rijp”. </a:t>
            </a:r>
            <a:endParaRPr sz="2000">
              <a:latin typeface="Calibri"/>
              <a:ea typeface="Calibri"/>
              <a:cs typeface="Calibri"/>
              <a:sym typeface="Calibri"/>
            </a:endParaRPr>
          </a:p>
          <a:p>
            <a:pPr indent="-139700" lvl="0" marL="342900" rtl="0" algn="l">
              <a:spcBef>
                <a:spcPts val="640"/>
              </a:spcBef>
              <a:spcAft>
                <a:spcPts val="0"/>
              </a:spcAft>
              <a:buSzPts val="3200"/>
              <a:buNone/>
            </a:pPr>
            <a:r>
              <a:t/>
            </a:r>
            <a:endParaRPr/>
          </a:p>
          <a:p>
            <a:pPr indent="-139700" lvl="0" marL="342900" rtl="0" algn="l">
              <a:spcBef>
                <a:spcPts val="640"/>
              </a:spcBef>
              <a:spcAft>
                <a:spcPts val="0"/>
              </a:spcAft>
              <a:buSzPts val="3200"/>
              <a:buNone/>
            </a:pPr>
            <a:r>
              <a:t/>
            </a:r>
            <a:endParaRPr/>
          </a:p>
          <a:p>
            <a:pPr indent="0" lvl="0" marL="0" rtl="0" algn="l">
              <a:spcBef>
                <a:spcPts val="640"/>
              </a:spcBef>
              <a:spcAft>
                <a:spcPts val="0"/>
              </a:spcAft>
              <a:buSzPts val="3200"/>
              <a:buNone/>
            </a:pPr>
            <a:r>
              <a:t/>
            </a:r>
            <a:endParaRPr/>
          </a:p>
          <a:p>
            <a:pPr indent="-342900" lvl="0" marL="342900" rtl="0" algn="l">
              <a:spcBef>
                <a:spcPts val="360"/>
              </a:spcBef>
              <a:spcAft>
                <a:spcPts val="0"/>
              </a:spcAft>
              <a:buSzPts val="1800"/>
              <a:buFont typeface="Calibri"/>
              <a:buChar char="●"/>
            </a:pPr>
            <a:r>
              <a:rPr lang="nl" sz="1800">
                <a:latin typeface="Calibri"/>
                <a:ea typeface="Calibri"/>
                <a:cs typeface="Calibri"/>
                <a:sym typeface="Calibri"/>
              </a:rPr>
              <a:t>“De jeugd van nu houdt van luxe. Ze heeft slechte manieren, geen eerbied voor ouderen, en ze kletst in plaats van dat ze werkt, ze schrokt bij maaltijden het eten naar binnen, legt de benen over elkaar en tiranniseert de ouders”. </a:t>
            </a:r>
            <a:endParaRPr>
              <a:latin typeface="Calibri"/>
              <a:ea typeface="Calibri"/>
              <a:cs typeface="Calibri"/>
              <a:sym typeface="Calibri"/>
            </a:endParaRPr>
          </a:p>
        </p:txBody>
      </p:sp>
      <p:sp>
        <p:nvSpPr>
          <p:cNvPr id="126" name="Google Shape;126;p23"/>
          <p:cNvSpPr txBox="1"/>
          <p:nvPr/>
        </p:nvSpPr>
        <p:spPr>
          <a:xfrm>
            <a:off x="5346308" y="2571757"/>
            <a:ext cx="3340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nl" sz="1800" u="none" cap="none" strike="noStrike">
                <a:solidFill>
                  <a:schemeClr val="dk1"/>
                </a:solidFill>
                <a:latin typeface="Calibri"/>
                <a:ea typeface="Calibri"/>
                <a:cs typeface="Calibri"/>
                <a:sym typeface="Calibri"/>
              </a:rPr>
              <a:t>N. Borbonius, Parijs, 1503 - 1550</a:t>
            </a:r>
            <a:endParaRPr b="1" i="1" sz="1800">
              <a:solidFill>
                <a:schemeClr val="dk1"/>
              </a:solidFill>
              <a:latin typeface="Calibri"/>
              <a:ea typeface="Calibri"/>
              <a:cs typeface="Calibri"/>
              <a:sym typeface="Calibri"/>
            </a:endParaRPr>
          </a:p>
        </p:txBody>
      </p:sp>
      <p:sp>
        <p:nvSpPr>
          <p:cNvPr id="127" name="Google Shape;127;p23"/>
          <p:cNvSpPr txBox="1"/>
          <p:nvPr/>
        </p:nvSpPr>
        <p:spPr>
          <a:xfrm>
            <a:off x="928983" y="4726772"/>
            <a:ext cx="70173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nl" sz="1800">
                <a:solidFill>
                  <a:schemeClr val="dk1"/>
                </a:solidFill>
                <a:latin typeface="Calibri"/>
                <a:ea typeface="Calibri"/>
                <a:cs typeface="Calibri"/>
                <a:sym typeface="Calibri"/>
              </a:rPr>
              <a:t>Oud-Grieks citaat, onbekende tijdsgenoot van Socrates (470 – 339 v.C.)</a:t>
            </a:r>
            <a:endParaRPr b="1" i="1" sz="1800">
              <a:solidFill>
                <a:schemeClr val="dk1"/>
              </a:solidFill>
              <a:latin typeface="Calibri"/>
              <a:ea typeface="Calibri"/>
              <a:cs typeface="Calibri"/>
              <a:sym typeface="Calibri"/>
            </a:endParaRPr>
          </a:p>
        </p:txBody>
      </p:sp>
      <p:pic>
        <p:nvPicPr>
          <p:cNvPr id="128" name="Google Shape;128;p23"/>
          <p:cNvPicPr preferRelativeResize="0"/>
          <p:nvPr/>
        </p:nvPicPr>
        <p:blipFill rotWithShape="1">
          <a:blip r:embed="rId3">
            <a:alphaModFix/>
          </a:blip>
          <a:srcRect b="0" l="0" r="0" t="0"/>
          <a:stretch/>
        </p:blipFill>
        <p:spPr>
          <a:xfrm>
            <a:off x="7946285" y="0"/>
            <a:ext cx="898286" cy="1062396"/>
          </a:xfrm>
          <a:prstGeom prst="rect">
            <a:avLst/>
          </a:prstGeom>
          <a:noFill/>
          <a:ln>
            <a:noFill/>
          </a:ln>
        </p:spPr>
      </p:pic>
      <p:pic>
        <p:nvPicPr>
          <p:cNvPr id="129" name="Google Shape;129;p23"/>
          <p:cNvPicPr preferRelativeResize="0"/>
          <p:nvPr/>
        </p:nvPicPr>
        <p:blipFill rotWithShape="1">
          <a:blip r:embed="rId4">
            <a:alphaModFix/>
          </a:blip>
          <a:srcRect b="0" l="0" r="0" t="0"/>
          <a:stretch/>
        </p:blipFill>
        <p:spPr>
          <a:xfrm>
            <a:off x="7823584" y="4071671"/>
            <a:ext cx="990312" cy="103082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4"/>
          <p:cNvSpPr txBox="1"/>
          <p:nvPr>
            <p:ph type="title"/>
          </p:nvPr>
        </p:nvSpPr>
        <p:spPr>
          <a:xfrm>
            <a:off x="311725" y="500925"/>
            <a:ext cx="8520600" cy="623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35" name="Google Shape;135;p24"/>
          <p:cNvPicPr preferRelativeResize="0"/>
          <p:nvPr/>
        </p:nvPicPr>
        <p:blipFill rotWithShape="1">
          <a:blip r:embed="rId3">
            <a:alphaModFix/>
          </a:blip>
          <a:srcRect b="0" l="0" r="0" t="0"/>
          <a:stretch/>
        </p:blipFill>
        <p:spPr>
          <a:xfrm>
            <a:off x="457199" y="1787220"/>
            <a:ext cx="3419870" cy="3419870"/>
          </a:xfrm>
          <a:prstGeom prst="rect">
            <a:avLst/>
          </a:prstGeom>
          <a:noFill/>
          <a:ln>
            <a:noFill/>
          </a:ln>
        </p:spPr>
      </p:pic>
      <p:pic>
        <p:nvPicPr>
          <p:cNvPr id="136" name="Google Shape;136;p24"/>
          <p:cNvPicPr preferRelativeResize="0"/>
          <p:nvPr/>
        </p:nvPicPr>
        <p:blipFill rotWithShape="1">
          <a:blip r:embed="rId4">
            <a:alphaModFix/>
          </a:blip>
          <a:srcRect b="0" l="0" r="0" t="0"/>
          <a:stretch/>
        </p:blipFill>
        <p:spPr>
          <a:xfrm>
            <a:off x="5017027" y="1787221"/>
            <a:ext cx="2114620" cy="3338873"/>
          </a:xfrm>
          <a:prstGeom prst="rect">
            <a:avLst/>
          </a:prstGeom>
          <a:noFill/>
          <a:ln>
            <a:noFill/>
          </a:ln>
        </p:spPr>
      </p:pic>
      <p:sp>
        <p:nvSpPr>
          <p:cNvPr id="137" name="Google Shape;137;p24"/>
          <p:cNvSpPr txBox="1"/>
          <p:nvPr/>
        </p:nvSpPr>
        <p:spPr>
          <a:xfrm>
            <a:off x="457200" y="1092013"/>
            <a:ext cx="82296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 sz="1800" u="sng">
                <a:solidFill>
                  <a:schemeClr val="hlink"/>
                </a:solidFill>
                <a:latin typeface="Calibri"/>
                <a:ea typeface="Calibri"/>
                <a:cs typeface="Calibri"/>
                <a:sym typeface="Calibri"/>
                <a:hlinkClick r:id="rId5"/>
              </a:rPr>
              <a:t>https://www.youtube.com/watch?v=cx0Emn-zJsw</a:t>
            </a:r>
            <a:r>
              <a:rPr lang="nl"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38" name="Google Shape;138;p24"/>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39" name="Google Shape;139;p24"/>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