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Proxima Nova Extrabold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E2E1FB-7DA6-417E-ACCC-5F4A8BA84671}">
  <a:tblStyle styleId="{B1E2E1FB-7DA6-417E-ACCC-5F4A8BA846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Extrabold-bold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fbe687cd5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efbe687cd5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22f17cc1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g5222f17cc1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2883e6895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g52883e6895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2230cbde6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g52230cbde6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2230cbde6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g52230cbde6_1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2883e6895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g52883e6895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ba6259b4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g2fba6259b4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ba6259b4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g2fba6259b4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fbe687cd5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efbe687cd5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2230cbde6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g52230cbde6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fbe687cd5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efbe687cd5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2230cbde6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" name="Google Shape;282;g52230cbde6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2230cbde6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4" name="Google Shape;294;g52230cbde6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2230cbde6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g52230cbde6_1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2230cbde6_1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8" name="Google Shape;318;g52230cbde6_1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ba6259b4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Google Shape;330;g2fba6259b4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ba6259b4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g2fba6259b4d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fbe687cd5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0" name="Google Shape;350;g2efbe687cd5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efbe687cd5_0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efbe687cd5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efbe687cd5_0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fbe687cd5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2" name="Google Shape;372;g2efbe687cd5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fbe687cd5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efbe687cd5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42d4a2bd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g5242d4a2bd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2883e689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g52883e689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883e6895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g52883e6895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883e6895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g52883e6895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42d4a2b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g5242d4a2b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9427fd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g2fb9427fd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b9427fdd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g2fb9427fdd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ompletely 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3.jpg"/><Relationship Id="rId6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1624575" y="1965174"/>
            <a:ext cx="88542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Cours </a:t>
            </a:r>
            <a:endParaRPr sz="50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Les ventes : </a:t>
            </a:r>
            <a:endParaRPr sz="50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Produits finis, marchandises, prestations de services  </a:t>
            </a:r>
            <a:endParaRPr sz="50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10559143" y="235130"/>
            <a:ext cx="1632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DCC57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FDCC5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68249"/>
            <a:ext cx="12192000" cy="7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1158100" y="2658625"/>
            <a:ext cx="85197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</a:t>
            </a: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. </a:t>
            </a:r>
            <a:r>
              <a:rPr lang="fr-FR" sz="7000">
                <a:solidFill>
                  <a:srgbClr val="FDCC6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Vendre des </a:t>
            </a: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marchandises</a:t>
            </a:r>
            <a:endParaRPr sz="70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Exemple : Vente de marchandises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6540425" y="1127900"/>
            <a:ext cx="5080500" cy="47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latin typeface="Source Sans Pro"/>
                <a:ea typeface="Source Sans Pro"/>
                <a:cs typeface="Source Sans Pro"/>
                <a:sym typeface="Source Sans Pro"/>
              </a:rPr>
              <a:t>Je fais quoi ? 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-"/>
            </a:pPr>
            <a:r>
              <a:rPr lang="fr-FR" sz="1600">
                <a:latin typeface="Source Sans Pro"/>
                <a:ea typeface="Source Sans Pro"/>
                <a:cs typeface="Source Sans Pro"/>
                <a:sym typeface="Source Sans Pro"/>
              </a:rPr>
              <a:t>Je vends des marchandises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-"/>
            </a:pPr>
            <a:r>
              <a:rPr lang="fr-FR" sz="1600">
                <a:latin typeface="Source Sans Pro"/>
                <a:ea typeface="Source Sans Pro"/>
                <a:cs typeface="Source Sans Pro"/>
                <a:sym typeface="Source Sans Pro"/>
              </a:rPr>
              <a:t>Je collecte de la TVA sur ma vente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-"/>
            </a:pPr>
            <a:r>
              <a:rPr lang="fr-FR" sz="1600">
                <a:latin typeface="Source Sans Pro"/>
                <a:ea typeface="Source Sans Pro"/>
                <a:cs typeface="Source Sans Pro"/>
                <a:sym typeface="Source Sans Pro"/>
              </a:rPr>
              <a:t>Je vends à qui ? Un client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latin typeface="Source Sans Pro"/>
                <a:ea typeface="Source Sans Pro"/>
                <a:cs typeface="Source Sans Pro"/>
                <a:sym typeface="Source Sans Pro"/>
              </a:rPr>
              <a:t>Quelle est la conséquence de cette action ? 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2400" y="3327050"/>
            <a:ext cx="4568924" cy="30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5">
            <a:alphaModFix/>
          </a:blip>
          <a:srcRect b="0" l="-1355" r="-1355" t="0"/>
          <a:stretch/>
        </p:blipFill>
        <p:spPr>
          <a:xfrm>
            <a:off x="153275" y="1127900"/>
            <a:ext cx="5514500" cy="54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-1355" r="-1355" t="0"/>
          <a:stretch/>
        </p:blipFill>
        <p:spPr>
          <a:xfrm>
            <a:off x="153275" y="1127900"/>
            <a:ext cx="5514500" cy="54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6150075" y="335610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4778500" y="4446525"/>
            <a:ext cx="698400" cy="1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7338" y="1178975"/>
            <a:ext cx="2974624" cy="511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-1355" r="-1355" t="0"/>
          <a:stretch/>
        </p:blipFill>
        <p:spPr>
          <a:xfrm>
            <a:off x="153275" y="1127900"/>
            <a:ext cx="5514500" cy="54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4797575" y="4646850"/>
            <a:ext cx="698400" cy="1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6050" y="1543425"/>
            <a:ext cx="3371525" cy="434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6594450" y="54676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-1355" r="-1355" t="0"/>
          <a:stretch/>
        </p:blipFill>
        <p:spPr>
          <a:xfrm>
            <a:off x="153275" y="1127900"/>
            <a:ext cx="5514500" cy="54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4768950" y="4819575"/>
            <a:ext cx="698400" cy="17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915450" y="32988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0175" y="2986612"/>
            <a:ext cx="3128925" cy="11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 écriture comptable...</a:t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37" name="Google Shape;237;p28"/>
          <p:cNvGraphicFramePr/>
          <p:nvPr/>
        </p:nvGraphicFramePr>
        <p:xfrm>
          <a:off x="859275" y="195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{B1E2E1FB-7DA6-417E-ACCC-5F4A8BA84671}</a:tableStyleId>
              </a:tblPr>
              <a:tblGrid>
                <a:gridCol w="1079225"/>
                <a:gridCol w="2493000"/>
                <a:gridCol w="990725"/>
                <a:gridCol w="1079125"/>
              </a:tblGrid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</a:t>
                      </a: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° de comptes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Libellé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Débit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Crédit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411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Clients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3900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Vente de marchandises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3250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44571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T.V.A. collectée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650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Vente Client Le sportif du dimanche - FA3009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38" name="Google Shape;238;p28"/>
          <p:cNvSpPr/>
          <p:nvPr/>
        </p:nvSpPr>
        <p:spPr>
          <a:xfrm>
            <a:off x="5854350" y="2476800"/>
            <a:ext cx="483300" cy="1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 rot="10800000">
            <a:off x="4630775" y="2476800"/>
            <a:ext cx="483300" cy="1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 txBox="1"/>
          <p:nvPr/>
        </p:nvSpPr>
        <p:spPr>
          <a:xfrm>
            <a:off x="2315250" y="1221525"/>
            <a:ext cx="2243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latin typeface="Source Sans Pro"/>
                <a:ea typeface="Source Sans Pro"/>
                <a:cs typeface="Source Sans Pro"/>
                <a:sym typeface="Source Sans Pro"/>
              </a:rPr>
              <a:t>Date : 28/12/N</a:t>
            </a:r>
            <a:endParaRPr b="1"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400" y="1929600"/>
            <a:ext cx="4568924" cy="30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9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925050" y="1235350"/>
            <a:ext cx="10341127" cy="54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43151">
            <a:off x="2625711" y="543874"/>
            <a:ext cx="700701" cy="45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88763">
            <a:off x="523517" y="214692"/>
            <a:ext cx="847539" cy="5482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 rot="-861171">
            <a:off x="-149942" y="432936"/>
            <a:ext cx="3528947" cy="3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 SUR 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LE COMPTE DE RÉSULTAT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0346228">
            <a:off x="5672888" y="826475"/>
            <a:ext cx="846225" cy="35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9"/>
          <p:cNvCxnSpPr/>
          <p:nvPr/>
        </p:nvCxnSpPr>
        <p:spPr>
          <a:xfrm flipH="1" rot="10800000">
            <a:off x="5619500" y="772325"/>
            <a:ext cx="768600" cy="133800"/>
          </a:xfrm>
          <a:prstGeom prst="straightConnector1">
            <a:avLst/>
          </a:prstGeom>
          <a:noFill/>
          <a:ln cap="flat" cmpd="sng" w="76200">
            <a:solidFill>
              <a:srgbClr val="FDCC6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9"/>
          <p:cNvCxnSpPr/>
          <p:nvPr/>
        </p:nvCxnSpPr>
        <p:spPr>
          <a:xfrm flipH="1" rot="10800000">
            <a:off x="5619500" y="508825"/>
            <a:ext cx="768600" cy="133800"/>
          </a:xfrm>
          <a:prstGeom prst="straightConnector1">
            <a:avLst/>
          </a:prstGeom>
          <a:noFill/>
          <a:ln cap="flat" cmpd="sng" w="76200">
            <a:solidFill>
              <a:srgbClr val="FDCC6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29"/>
          <p:cNvSpPr txBox="1"/>
          <p:nvPr/>
        </p:nvSpPr>
        <p:spPr>
          <a:xfrm rot="-559764">
            <a:off x="4200908" y="317352"/>
            <a:ext cx="3529080" cy="304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MODÈLE</a:t>
            </a:r>
            <a:endParaRPr b="1"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LISTE</a:t>
            </a:r>
            <a:endParaRPr b="1"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49170">
            <a:off x="2839952" y="609942"/>
            <a:ext cx="643550" cy="41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55673">
            <a:off x="530707" y="547700"/>
            <a:ext cx="836398" cy="53985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 rot="-848566">
            <a:off x="-251205" y="621228"/>
            <a:ext cx="4617765" cy="3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 SUR LE BILAN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4">
            <a:alphaModFix/>
          </a:blip>
          <a:srcRect b="59" l="0" r="0" t="59"/>
          <a:stretch/>
        </p:blipFill>
        <p:spPr>
          <a:xfrm>
            <a:off x="656450" y="1756025"/>
            <a:ext cx="10935624" cy="46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1158100" y="2658625"/>
            <a:ext cx="100140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</a:t>
            </a: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. </a:t>
            </a:r>
            <a:r>
              <a:rPr lang="fr-FR" sz="7000">
                <a:solidFill>
                  <a:srgbClr val="FDCC6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Vendre des </a:t>
            </a: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prestations de services</a:t>
            </a:r>
            <a:endParaRPr sz="70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Exemple concret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6540425" y="1127900"/>
            <a:ext cx="50805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latin typeface="Source Sans Pro"/>
                <a:ea typeface="Source Sans Pro"/>
                <a:cs typeface="Source Sans Pro"/>
                <a:sym typeface="Source Sans Pro"/>
              </a:rPr>
              <a:t>Je fais quoi ? 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-"/>
            </a:pPr>
            <a:r>
              <a:rPr lang="fr-FR" sz="1600">
                <a:latin typeface="Source Sans Pro"/>
                <a:ea typeface="Source Sans Pro"/>
                <a:cs typeface="Source Sans Pro"/>
                <a:sym typeface="Source Sans Pro"/>
              </a:rPr>
              <a:t>Je vends un service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-"/>
            </a:pPr>
            <a:r>
              <a:rPr lang="fr-FR" sz="1600">
                <a:latin typeface="Source Sans Pro"/>
                <a:ea typeface="Source Sans Pro"/>
                <a:cs typeface="Source Sans Pro"/>
                <a:sym typeface="Source Sans Pro"/>
              </a:rPr>
              <a:t>Je collecte de la TVA sur ma vente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-"/>
            </a:pPr>
            <a:r>
              <a:rPr lang="fr-FR" sz="1600">
                <a:latin typeface="Source Sans Pro"/>
                <a:ea typeface="Source Sans Pro"/>
                <a:cs typeface="Source Sans Pro"/>
                <a:sym typeface="Source Sans Pro"/>
              </a:rPr>
              <a:t>Je vends à qui ? Un client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latin typeface="Source Sans Pro"/>
                <a:ea typeface="Source Sans Pro"/>
                <a:cs typeface="Source Sans Pro"/>
                <a:sym typeface="Source Sans Pro"/>
              </a:rPr>
              <a:t>Quelle est la conséquence de cette action ? 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7" name="Google Shape;2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2400" y="3327050"/>
            <a:ext cx="4568924" cy="30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5">
            <a:alphaModFix/>
          </a:blip>
          <a:srcRect b="951" l="0" r="0" t="951"/>
          <a:stretch/>
        </p:blipFill>
        <p:spPr>
          <a:xfrm>
            <a:off x="155700" y="1019750"/>
            <a:ext cx="5684598" cy="563025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158100" y="2658625"/>
            <a:ext cx="85197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1. </a:t>
            </a:r>
            <a:r>
              <a:rPr lang="fr-FR" sz="7000">
                <a:solidFill>
                  <a:srgbClr val="FDCC6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Vendre des</a:t>
            </a:r>
            <a:r>
              <a:rPr lang="fr-FR" sz="7000">
                <a:solidFill>
                  <a:srgbClr val="FDCC6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fr-FR" sz="7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produits finis</a:t>
            </a:r>
            <a:endParaRPr sz="70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b="951" l="0" r="0" t="951"/>
          <a:stretch/>
        </p:blipFill>
        <p:spPr>
          <a:xfrm>
            <a:off x="155700" y="1019750"/>
            <a:ext cx="5684598" cy="563025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6117763" y="31581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5109200" y="4527300"/>
            <a:ext cx="617100" cy="1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3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290" name="Google Shape;29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7338" y="1178975"/>
            <a:ext cx="2974624" cy="511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951" l="0" r="0" t="951"/>
          <a:stretch/>
        </p:blipFill>
        <p:spPr>
          <a:xfrm>
            <a:off x="155700" y="1019750"/>
            <a:ext cx="5684598" cy="563025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5201050" y="4729300"/>
            <a:ext cx="519600" cy="1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6050" y="1543425"/>
            <a:ext cx="3371525" cy="4340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>
            <a:off x="6594450" y="54676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5"/>
          <p:cNvPicPr preferRelativeResize="0"/>
          <p:nvPr/>
        </p:nvPicPr>
        <p:blipFill rotWithShape="1">
          <a:blip r:embed="rId3">
            <a:alphaModFix/>
          </a:blip>
          <a:srcRect b="951" l="0" r="0" t="951"/>
          <a:stretch/>
        </p:blipFill>
        <p:spPr>
          <a:xfrm>
            <a:off x="155700" y="1019750"/>
            <a:ext cx="5684598" cy="5630250"/>
          </a:xfrm>
          <a:prstGeom prst="rect">
            <a:avLst/>
          </a:prstGeom>
          <a:solidFill>
            <a:srgbClr val="F3F3F3"/>
          </a:solidFill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5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5132450" y="4939275"/>
            <a:ext cx="582600" cy="1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DCC60"/>
              </a:solidFill>
            </a:endParaRPr>
          </a:p>
        </p:txBody>
      </p:sp>
      <p:sp>
        <p:nvSpPr>
          <p:cNvPr id="312" name="Google Shape;312;p35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13" name="Google Shape;313;p35"/>
          <p:cNvSpPr/>
          <p:nvPr/>
        </p:nvSpPr>
        <p:spPr>
          <a:xfrm>
            <a:off x="5915450" y="32988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0175" y="2986612"/>
            <a:ext cx="3128925" cy="11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89750"/>
            <a:ext cx="2476100" cy="9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 écriture comptable...</a:t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22" name="Google Shape;322;p36"/>
          <p:cNvGraphicFramePr/>
          <p:nvPr/>
        </p:nvGraphicFramePr>
        <p:xfrm>
          <a:off x="859275" y="195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{B1E2E1FB-7DA6-417E-ACCC-5F4A8BA84671}</a:tableStyleId>
              </a:tblPr>
              <a:tblGrid>
                <a:gridCol w="1079225"/>
                <a:gridCol w="2493000"/>
                <a:gridCol w="990725"/>
                <a:gridCol w="1079125"/>
              </a:tblGrid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</a:t>
                      </a: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° de comptes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Libellé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Débit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Crédit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411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Clients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Prestations de services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44571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T.V.A. collectée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Vente </a:t>
                      </a: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Client  Freelance - Facture N°111242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23" name="Google Shape;323;p36"/>
          <p:cNvSpPr/>
          <p:nvPr/>
        </p:nvSpPr>
        <p:spPr>
          <a:xfrm>
            <a:off x="5854350" y="2476800"/>
            <a:ext cx="483300" cy="1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6"/>
          <p:cNvSpPr/>
          <p:nvPr/>
        </p:nvSpPr>
        <p:spPr>
          <a:xfrm rot="10800000">
            <a:off x="4630775" y="2476800"/>
            <a:ext cx="483300" cy="1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6"/>
          <p:cNvSpPr txBox="1"/>
          <p:nvPr/>
        </p:nvSpPr>
        <p:spPr>
          <a:xfrm>
            <a:off x="2315250" y="1221525"/>
            <a:ext cx="2243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latin typeface="Source Sans Pro"/>
                <a:ea typeface="Source Sans Pro"/>
                <a:cs typeface="Source Sans Pro"/>
                <a:sym typeface="Source Sans Pro"/>
              </a:rPr>
              <a:t>Date : 16/10/N</a:t>
            </a:r>
            <a:endParaRPr b="1"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6" name="Google Shape;3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400" y="1929600"/>
            <a:ext cx="4568924" cy="30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7"/>
          <p:cNvPicPr preferRelativeResize="0"/>
          <p:nvPr/>
        </p:nvPicPr>
        <p:blipFill rotWithShape="1">
          <a:blip r:embed="rId3">
            <a:alphaModFix/>
          </a:blip>
          <a:srcRect b="129" l="0" r="0" t="139"/>
          <a:stretch/>
        </p:blipFill>
        <p:spPr>
          <a:xfrm>
            <a:off x="925050" y="1235350"/>
            <a:ext cx="10341129" cy="54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43151">
            <a:off x="2625711" y="543874"/>
            <a:ext cx="700701" cy="45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88763">
            <a:off x="523517" y="214692"/>
            <a:ext cx="847539" cy="54821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/>
        </p:nvSpPr>
        <p:spPr>
          <a:xfrm rot="-861171">
            <a:off x="-149942" y="432936"/>
            <a:ext cx="3528947" cy="3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 SUR 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LE COMPTE DE RÉSULTAT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6" name="Google Shape;3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0346228">
            <a:off x="5672888" y="826475"/>
            <a:ext cx="846225" cy="35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37"/>
          <p:cNvCxnSpPr/>
          <p:nvPr/>
        </p:nvCxnSpPr>
        <p:spPr>
          <a:xfrm flipH="1" rot="10800000">
            <a:off x="5619500" y="772325"/>
            <a:ext cx="768600" cy="133800"/>
          </a:xfrm>
          <a:prstGeom prst="straightConnector1">
            <a:avLst/>
          </a:prstGeom>
          <a:noFill/>
          <a:ln cap="flat" cmpd="sng" w="76200">
            <a:solidFill>
              <a:srgbClr val="FDCC6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7"/>
          <p:cNvCxnSpPr/>
          <p:nvPr/>
        </p:nvCxnSpPr>
        <p:spPr>
          <a:xfrm flipH="1" rot="10800000">
            <a:off x="5619500" y="508825"/>
            <a:ext cx="768600" cy="133800"/>
          </a:xfrm>
          <a:prstGeom prst="straightConnector1">
            <a:avLst/>
          </a:prstGeom>
          <a:noFill/>
          <a:ln cap="flat" cmpd="sng" w="76200">
            <a:solidFill>
              <a:srgbClr val="FDCC6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7"/>
          <p:cNvSpPr txBox="1"/>
          <p:nvPr/>
        </p:nvSpPr>
        <p:spPr>
          <a:xfrm rot="-559764">
            <a:off x="4200908" y="317352"/>
            <a:ext cx="3529080" cy="304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MODÈLE</a:t>
            </a:r>
            <a:endParaRPr b="1"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LISTE</a:t>
            </a:r>
            <a:endParaRPr b="1"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49170">
            <a:off x="2839952" y="609942"/>
            <a:ext cx="643550" cy="41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55673">
            <a:off x="530707" y="547700"/>
            <a:ext cx="836398" cy="539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8"/>
          <p:cNvSpPr txBox="1"/>
          <p:nvPr/>
        </p:nvSpPr>
        <p:spPr>
          <a:xfrm rot="-848566">
            <a:off x="-251205" y="621228"/>
            <a:ext cx="4617765" cy="3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 SUR LE BILAN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7" name="Google Shape;347;p38"/>
          <p:cNvPicPr preferRelativeResize="0"/>
          <p:nvPr/>
        </p:nvPicPr>
        <p:blipFill rotWithShape="1">
          <a:blip r:embed="rId4">
            <a:alphaModFix/>
          </a:blip>
          <a:srcRect b="695" l="0" r="0" t="0"/>
          <a:stretch/>
        </p:blipFill>
        <p:spPr>
          <a:xfrm>
            <a:off x="656450" y="1723050"/>
            <a:ext cx="10935624" cy="46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 écriture comptable...</a:t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4" name="Google Shape;354;p39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aphicFrame>
        <p:nvGraphicFramePr>
          <p:cNvPr id="355" name="Google Shape;355;p39"/>
          <p:cNvGraphicFramePr/>
          <p:nvPr/>
        </p:nvGraphicFramePr>
        <p:xfrm>
          <a:off x="5624275" y="273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{B1E2E1FB-7DA6-417E-ACCC-5F4A8BA84671}</a:tableStyleId>
              </a:tblPr>
              <a:tblGrid>
                <a:gridCol w="1079225"/>
                <a:gridCol w="2493000"/>
                <a:gridCol w="990725"/>
                <a:gridCol w="1079125"/>
              </a:tblGrid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N° de comptes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Libellé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Débit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Crédit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44574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TVA sur les encaissements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44571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T.V.A. collectée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Paiement -  Solde TVA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356" name="Google Shape;3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25" y="2893650"/>
            <a:ext cx="5185906" cy="34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9"/>
          <p:cNvSpPr txBox="1"/>
          <p:nvPr/>
        </p:nvSpPr>
        <p:spPr>
          <a:xfrm>
            <a:off x="869375" y="1012950"/>
            <a:ext cx="10577400" cy="1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la TVA relevait de l’encaissement, le compte </a:t>
            </a:r>
            <a:r>
              <a:rPr b="1" lang="fr-FR" sz="2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44574 TVA sur les encaissements</a:t>
            </a:r>
            <a:r>
              <a:rPr lang="fr-FR" sz="2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serait utilisé pour enregistrer la vente.</a:t>
            </a:r>
            <a:endParaRPr sz="2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TVA serait collectée lors du paiement : </a:t>
            </a:r>
            <a:endParaRPr b="1" sz="2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58" name="Google Shape;35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9394835">
            <a:off x="9073612" y="2171065"/>
            <a:ext cx="751200" cy="31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3601" y="1086126"/>
            <a:ext cx="484173" cy="3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9"/>
          <p:cNvSpPr txBox="1"/>
          <p:nvPr/>
        </p:nvSpPr>
        <p:spPr>
          <a:xfrm>
            <a:off x="217450" y="5263100"/>
            <a:ext cx="76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4457</a:t>
            </a:r>
            <a:r>
              <a:rPr b="1" lang="fr-FR" sz="1500">
                <a:solidFill>
                  <a:srgbClr val="FF6161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1500">
              <a:solidFill>
                <a:srgbClr val="FF6161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1" name="Google Shape;361;p39"/>
          <p:cNvSpPr txBox="1"/>
          <p:nvPr/>
        </p:nvSpPr>
        <p:spPr>
          <a:xfrm>
            <a:off x="944250" y="5263100"/>
            <a:ext cx="2376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TVA Sur les encaissements</a:t>
            </a:r>
            <a:endParaRPr b="1" sz="1300">
              <a:solidFill>
                <a:srgbClr val="FF6161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2" name="Google Shape;362;p39"/>
          <p:cNvSpPr txBox="1"/>
          <p:nvPr/>
        </p:nvSpPr>
        <p:spPr>
          <a:xfrm>
            <a:off x="1063950" y="4749900"/>
            <a:ext cx="19023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Prestations de services</a:t>
            </a:r>
            <a:endParaRPr b="1">
              <a:solidFill>
                <a:srgbClr val="FF6161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0"/>
          <p:cNvSpPr txBox="1"/>
          <p:nvPr/>
        </p:nvSpPr>
        <p:spPr>
          <a:xfrm>
            <a:off x="76200" y="2438400"/>
            <a:ext cx="12192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La </a:t>
            </a:r>
            <a:r>
              <a:rPr lang="fr-FR" sz="7400">
                <a:solidFill>
                  <a:srgbClr val="FDCC57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To do </a:t>
            </a:r>
            <a:r>
              <a:rPr lang="fr-FR" sz="74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list</a:t>
            </a:r>
            <a:r>
              <a:rPr lang="fr-FR" sz="7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.</a:t>
            </a:r>
            <a:endParaRPr sz="60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1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To Do List</a:t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41"/>
          <p:cNvSpPr txBox="1"/>
          <p:nvPr/>
        </p:nvSpPr>
        <p:spPr>
          <a:xfrm>
            <a:off x="328925" y="1211850"/>
            <a:ext cx="11254500" cy="4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●"/>
            </a:pPr>
            <a:r>
              <a:rPr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Faire le quiz 🎮</a:t>
            </a:r>
            <a:endParaRPr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●"/>
            </a:pPr>
            <a:r>
              <a:rPr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S’entraîner à faire l’écriture de vente de prestation de services avec la TVA sur les encaissements.</a:t>
            </a:r>
            <a:endParaRPr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7" name="Google Shape;377;p41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68249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2"/>
          <p:cNvSpPr txBox="1"/>
          <p:nvPr/>
        </p:nvSpPr>
        <p:spPr>
          <a:xfrm>
            <a:off x="1668900" y="2297549"/>
            <a:ext cx="88542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FC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Merci d’avoir suivi ce cours.</a:t>
            </a:r>
            <a:r>
              <a:rPr lang="fr-FR" sz="4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endParaRPr sz="60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10559143" y="235130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DCC57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FDCC5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85" name="Google Shape;385;p42"/>
          <p:cNvSpPr txBox="1"/>
          <p:nvPr/>
        </p:nvSpPr>
        <p:spPr>
          <a:xfrm>
            <a:off x="3564750" y="6311038"/>
            <a:ext cx="5062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© Les Geeks des Chiffres - Tous droits réservés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 </a:t>
            </a: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réflexions</a:t>
            </a: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...</a:t>
            </a: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6611350" y="1127900"/>
            <a:ext cx="5080500" cy="47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Source Sans Pro"/>
                <a:ea typeface="Source Sans Pro"/>
                <a:cs typeface="Source Sans Pro"/>
                <a:sym typeface="Source Sans Pro"/>
              </a:rPr>
              <a:t>Je fais quoi ?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fr-FR">
                <a:latin typeface="Source Sans Pro"/>
                <a:ea typeface="Source Sans Pro"/>
                <a:cs typeface="Source Sans Pro"/>
                <a:sym typeface="Source Sans Pro"/>
              </a:rPr>
              <a:t>Je vends des produits finis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fr-FR">
                <a:latin typeface="Source Sans Pro"/>
                <a:ea typeface="Source Sans Pro"/>
                <a:cs typeface="Source Sans Pro"/>
                <a:sym typeface="Source Sans Pro"/>
              </a:rPr>
              <a:t>Un taux de 20 % au titre de la TVA doit s’appliquer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fr-FR">
                <a:latin typeface="Source Sans Pro"/>
                <a:ea typeface="Source Sans Pro"/>
                <a:cs typeface="Source Sans Pro"/>
                <a:sym typeface="Source Sans Pro"/>
              </a:rPr>
              <a:t>Je vends à qui ? Un client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Source Sans Pro"/>
                <a:ea typeface="Source Sans Pro"/>
                <a:cs typeface="Source Sans Pro"/>
                <a:sym typeface="Source Sans Pro"/>
              </a:rPr>
              <a:t>Quelle est la conséquence de cette action ?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852" y="3157525"/>
            <a:ext cx="4850375" cy="321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42149"/>
            <a:ext cx="5731009" cy="576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52400" y="789750"/>
            <a:ext cx="2358300" cy="3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www.Jvendetout.fr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149"/>
            <a:ext cx="5731009" cy="57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6155550" y="2149625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5036075" y="3058525"/>
            <a:ext cx="698400" cy="42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7338" y="1178975"/>
            <a:ext cx="2974624" cy="51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52400" y="789750"/>
            <a:ext cx="2358300" cy="3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www.Jvendetout.fr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149"/>
            <a:ext cx="5731009" cy="57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5030275" y="4600475"/>
            <a:ext cx="698400" cy="18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6050" y="1543425"/>
            <a:ext cx="3371525" cy="434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6594450" y="54676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152400" y="789750"/>
            <a:ext cx="2358300" cy="3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www.Jvendetout.fr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149"/>
            <a:ext cx="5731009" cy="57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regarde mon plan de comptes...    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915450" y="3298850"/>
            <a:ext cx="1059000" cy="145800"/>
          </a:xfrm>
          <a:prstGeom prst="rightArrow">
            <a:avLst>
              <a:gd fmla="val 50000" name="adj1"/>
              <a:gd fmla="val 97295" name="adj2"/>
            </a:avLst>
          </a:prstGeom>
          <a:solidFill>
            <a:srgbClr val="FDCC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4997675" y="4815800"/>
            <a:ext cx="698400" cy="1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DC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0175" y="2986612"/>
            <a:ext cx="3128925" cy="11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152400" y="789750"/>
            <a:ext cx="2358300" cy="3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www.Jvendetout.fr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281975" y="234150"/>
            <a:ext cx="11752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 écriture comptable...</a:t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52" name="Google Shape;152;p20"/>
          <p:cNvGraphicFramePr/>
          <p:nvPr/>
        </p:nvGraphicFramePr>
        <p:xfrm>
          <a:off x="535100" y="1892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{B1E2E1FB-7DA6-417E-ACCC-5F4A8BA84671}</a:tableStyleId>
              </a:tblPr>
              <a:tblGrid>
                <a:gridCol w="1105850"/>
                <a:gridCol w="3242425"/>
                <a:gridCol w="1205975"/>
                <a:gridCol w="1313550"/>
              </a:tblGrid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</a:t>
                      </a: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° de comptes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Libellé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Débit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Crédit 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411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Client www.JacheteDesMat1ère.fr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1200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Ventes de produits finis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44571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T.V.A. collectée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r>
                        <a:rPr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6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Vente client www.JacheteDesMat1ère.fr </a:t>
                      </a:r>
                      <a:r>
                        <a:rPr b="1" lang="fr-FR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 N°211241</a:t>
                      </a:r>
                      <a:endParaRPr b="1"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53" name="Google Shape;153;p20"/>
          <p:cNvSpPr/>
          <p:nvPr/>
        </p:nvSpPr>
        <p:spPr>
          <a:xfrm>
            <a:off x="6594250" y="2394875"/>
            <a:ext cx="483300" cy="1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10800000">
            <a:off x="5198025" y="2394875"/>
            <a:ext cx="483300" cy="1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2315250" y="1221525"/>
            <a:ext cx="1895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latin typeface="Source Sans Pro"/>
                <a:ea typeface="Source Sans Pro"/>
                <a:cs typeface="Source Sans Pro"/>
                <a:sym typeface="Source Sans Pro"/>
              </a:rPr>
              <a:t>Date : 16/10/N</a:t>
            </a:r>
            <a:endParaRPr b="1"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525" y="1892325"/>
            <a:ext cx="3963176" cy="26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0523093" y="6025655"/>
            <a:ext cx="16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Les Geeks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des Chiffres.</a:t>
            </a:r>
            <a:endParaRPr sz="16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99" l="0" r="0" t="89"/>
          <a:stretch/>
        </p:blipFill>
        <p:spPr>
          <a:xfrm>
            <a:off x="925050" y="1235350"/>
            <a:ext cx="10341126" cy="54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43151">
            <a:off x="2625711" y="543874"/>
            <a:ext cx="700701" cy="45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88763">
            <a:off x="523517" y="214692"/>
            <a:ext cx="847539" cy="54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 rot="-861171">
            <a:off x="-149942" y="432936"/>
            <a:ext cx="3528947" cy="3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 SUR 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LE COMPTE DE RÉSULTAT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0346228">
            <a:off x="5672888" y="826475"/>
            <a:ext cx="846225" cy="35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1"/>
          <p:cNvCxnSpPr/>
          <p:nvPr/>
        </p:nvCxnSpPr>
        <p:spPr>
          <a:xfrm flipH="1" rot="10800000">
            <a:off x="5619500" y="772325"/>
            <a:ext cx="768600" cy="133800"/>
          </a:xfrm>
          <a:prstGeom prst="straightConnector1">
            <a:avLst/>
          </a:prstGeom>
          <a:noFill/>
          <a:ln cap="flat" cmpd="sng" w="76200">
            <a:solidFill>
              <a:srgbClr val="FDCC6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1"/>
          <p:cNvCxnSpPr/>
          <p:nvPr/>
        </p:nvCxnSpPr>
        <p:spPr>
          <a:xfrm flipH="1" rot="10800000">
            <a:off x="5619500" y="508825"/>
            <a:ext cx="768600" cy="133800"/>
          </a:xfrm>
          <a:prstGeom prst="straightConnector1">
            <a:avLst/>
          </a:prstGeom>
          <a:noFill/>
          <a:ln cap="flat" cmpd="sng" w="76200">
            <a:solidFill>
              <a:srgbClr val="FDCC6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1"/>
          <p:cNvSpPr txBox="1"/>
          <p:nvPr/>
        </p:nvSpPr>
        <p:spPr>
          <a:xfrm rot="-559764">
            <a:off x="4200908" y="317352"/>
            <a:ext cx="3529080" cy="304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MODÈLE</a:t>
            </a:r>
            <a:endParaRPr b="1"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LISTE</a:t>
            </a:r>
            <a:endParaRPr b="1"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49170">
            <a:off x="2839952" y="609942"/>
            <a:ext cx="643550" cy="41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55673">
            <a:off x="530707" y="547700"/>
            <a:ext cx="836398" cy="539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 rot="-848566">
            <a:off x="-251205" y="621228"/>
            <a:ext cx="4617765" cy="3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 SUR LE BILAN</a:t>
            </a:r>
            <a:endParaRPr b="1" sz="1600">
              <a:solidFill>
                <a:srgbClr val="FFFFFF"/>
              </a:solidFill>
              <a:highlight>
                <a:srgbClr val="000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 b="583" l="0" r="0" t="592"/>
          <a:stretch/>
        </p:blipFill>
        <p:spPr>
          <a:xfrm>
            <a:off x="656450" y="1756025"/>
            <a:ext cx="10935624" cy="464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