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13716000" cx="24377650"/>
  <p:notesSz cx="6858000" cy="9144000"/>
  <p:embeddedFontLst>
    <p:embeddedFont>
      <p:font typeface="Source Sans Pro Light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Lato Light"/>
      <p:regular r:id="rId23"/>
      <p:bold r:id="rId24"/>
      <p:italic r:id="rId25"/>
      <p:boldItalic r:id="rId26"/>
    </p:embeddedFont>
    <p:embeddedFont>
      <p:font typeface="Montserrat Light"/>
      <p:regular r:id="rId27"/>
      <p:bold r:id="rId28"/>
      <p:italic r:id="rId29"/>
      <p:boldItalic r:id="rId30"/>
    </p:embeddedFont>
    <p:embeddedFont>
      <p:font typeface="Source Sans Pro"/>
      <p:regular r:id="rId31"/>
      <p:bold r:id="rId32"/>
      <p:italic r:id="rId33"/>
      <p:boldItalic r:id="rId34"/>
    </p:embeddedFont>
    <p:embeddedFont>
      <p:font typeface="Montserrat Thin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8640">
          <p15:clr>
            <a:srgbClr val="A4A3A4"/>
          </p15:clr>
        </p15:guide>
        <p15:guide id="2" pos="284">
          <p15:clr>
            <a:srgbClr val="A4A3A4"/>
          </p15:clr>
        </p15:guide>
        <p15:guide id="3" orient="horz" pos="623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9" roundtripDataSignature="AMtx7mjkIHfI1TRicTWjeuBSVEkpsj08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8640" orient="horz"/>
        <p:guide pos="284"/>
        <p:guide pos="62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22" Type="http://schemas.openxmlformats.org/officeDocument/2006/relationships/font" Target="fonts/Montserrat-boldItalic.fntdata"/><Relationship Id="rId21" Type="http://schemas.openxmlformats.org/officeDocument/2006/relationships/font" Target="fonts/Montserrat-italic.fntdata"/><Relationship Id="rId24" Type="http://schemas.openxmlformats.org/officeDocument/2006/relationships/font" Target="fonts/LatoLight-bold.fntdata"/><Relationship Id="rId23" Type="http://schemas.openxmlformats.org/officeDocument/2006/relationships/font" Target="fonts/Lato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Light-boldItalic.fntdata"/><Relationship Id="rId25" Type="http://schemas.openxmlformats.org/officeDocument/2006/relationships/font" Target="fonts/LatoLight-italic.fntdata"/><Relationship Id="rId28" Type="http://schemas.openxmlformats.org/officeDocument/2006/relationships/font" Target="fonts/MontserratLight-bold.fntdata"/><Relationship Id="rId27" Type="http://schemas.openxmlformats.org/officeDocument/2006/relationships/font" Target="fonts/MontserratLight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Ligh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SourceSansPro-regular.fntdata"/><Relationship Id="rId30" Type="http://schemas.openxmlformats.org/officeDocument/2006/relationships/font" Target="fonts/MontserratLight-boldItalic.fntdata"/><Relationship Id="rId11" Type="http://schemas.openxmlformats.org/officeDocument/2006/relationships/slide" Target="slides/slide6.xml"/><Relationship Id="rId33" Type="http://schemas.openxmlformats.org/officeDocument/2006/relationships/font" Target="fonts/SourceSansPro-italic.fntdata"/><Relationship Id="rId10" Type="http://schemas.openxmlformats.org/officeDocument/2006/relationships/slide" Target="slides/slide5.xml"/><Relationship Id="rId32" Type="http://schemas.openxmlformats.org/officeDocument/2006/relationships/font" Target="fonts/SourceSansPro-bold.fntdata"/><Relationship Id="rId13" Type="http://schemas.openxmlformats.org/officeDocument/2006/relationships/slide" Target="slides/slide8.xml"/><Relationship Id="rId35" Type="http://schemas.openxmlformats.org/officeDocument/2006/relationships/font" Target="fonts/MontserratThin-regular.fntdata"/><Relationship Id="rId12" Type="http://schemas.openxmlformats.org/officeDocument/2006/relationships/slide" Target="slides/slide7.xml"/><Relationship Id="rId34" Type="http://schemas.openxmlformats.org/officeDocument/2006/relationships/font" Target="fonts/SourceSansPro-boldItalic.fntdata"/><Relationship Id="rId15" Type="http://schemas.openxmlformats.org/officeDocument/2006/relationships/font" Target="fonts/SourceSansProLight-regular.fntdata"/><Relationship Id="rId37" Type="http://schemas.openxmlformats.org/officeDocument/2006/relationships/font" Target="fonts/MontserratThin-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Thin-bold.fntdata"/><Relationship Id="rId17" Type="http://schemas.openxmlformats.org/officeDocument/2006/relationships/font" Target="fonts/SourceSansProLight-italic.fntdata"/><Relationship Id="rId39" Type="http://customschemas.google.com/relationships/presentationmetadata" Target="metadata"/><Relationship Id="rId16" Type="http://schemas.openxmlformats.org/officeDocument/2006/relationships/font" Target="fonts/SourceSansProLight-bold.fntdata"/><Relationship Id="rId38" Type="http://schemas.openxmlformats.org/officeDocument/2006/relationships/font" Target="fonts/MontserratThin-boldItalic.fntdata"/><Relationship Id="rId19" Type="http://schemas.openxmlformats.org/officeDocument/2006/relationships/font" Target="fonts/Montserrat-regular.fntdata"/><Relationship Id="rId18" Type="http://schemas.openxmlformats.org/officeDocument/2006/relationships/font" Target="fonts/SourceSansProLight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" name="Google Shape;3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1384d84c811_0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" name="Google Shape;46;g1384d84c81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" name="Google Shape;47;g1384d84c811_0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4817ec1be3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g14817ec1be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" name="Google Shape;58;g14817ec1be3_0_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14817ec1be3_0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g14817ec1be3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" name="Google Shape;67;g14817ec1be3_0_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4817ec1be3_0_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" name="Google Shape;75;g14817ec1be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6" name="Google Shape;76;g14817ec1be3_0_2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4817ec1be3_0_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g14817ec1be3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" name="Google Shape;85;g14817ec1be3_0_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4817ec1be3_0_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g14817ec1be3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" name="Google Shape;94;g14817ec1be3_0_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4817ec1be3_0_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g14817ec1be3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" name="Google Shape;103;g14817ec1be3_0_5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8a192cc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2" name="Google Shape;112;g138a192ccf5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">
  <p:cSld name="10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1384d84c811_0_68"/>
          <p:cNvSpPr/>
          <p:nvPr>
            <p:ph idx="2" type="pic"/>
          </p:nvPr>
        </p:nvSpPr>
        <p:spPr>
          <a:xfrm>
            <a:off x="0" y="-7928"/>
            <a:ext cx="24377700" cy="13723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">
  <p:cSld name="28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1384d84c811_0_70"/>
          <p:cNvSpPr/>
          <p:nvPr/>
        </p:nvSpPr>
        <p:spPr>
          <a:xfrm>
            <a:off x="10905893" y="12489366"/>
            <a:ext cx="2631600" cy="37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24" name="Google Shape;24;g1384d84c811_0_70"/>
          <p:cNvSpPr/>
          <p:nvPr>
            <p:ph idx="2" type="pic"/>
          </p:nvPr>
        </p:nvSpPr>
        <p:spPr>
          <a:xfrm>
            <a:off x="12188826" y="0"/>
            <a:ext cx="6096000" cy="13716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">
  <p:cSld name="1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1384d84c811_0_73"/>
          <p:cNvSpPr/>
          <p:nvPr/>
        </p:nvSpPr>
        <p:spPr>
          <a:xfrm>
            <a:off x="9077093" y="12489366"/>
            <a:ext cx="6579300" cy="78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7" name="Google Shape;27;g1384d84c811_0_73"/>
          <p:cNvSpPr/>
          <p:nvPr/>
        </p:nvSpPr>
        <p:spPr>
          <a:xfrm>
            <a:off x="22926907" y="-1"/>
            <a:ext cx="1450800" cy="14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" name="Google Shape;28;g1384d84c811_0_73"/>
          <p:cNvSpPr/>
          <p:nvPr/>
        </p:nvSpPr>
        <p:spPr>
          <a:xfrm>
            <a:off x="713678" y="289932"/>
            <a:ext cx="3963900" cy="713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">
  <p:cSld name="2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1384d84c811_0_77"/>
          <p:cNvSpPr/>
          <p:nvPr/>
        </p:nvSpPr>
        <p:spPr>
          <a:xfrm>
            <a:off x="9077093" y="12489366"/>
            <a:ext cx="6579300" cy="78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">
  <p:cSld name="3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384d84c811_0_79"/>
          <p:cNvSpPr/>
          <p:nvPr>
            <p:ph idx="2" type="pic"/>
          </p:nvPr>
        </p:nvSpPr>
        <p:spPr>
          <a:xfrm>
            <a:off x="10078735" y="3553609"/>
            <a:ext cx="4143900" cy="4143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384d84c811_0_57"/>
          <p:cNvSpPr txBox="1"/>
          <p:nvPr>
            <p:ph type="title"/>
          </p:nvPr>
        </p:nvSpPr>
        <p:spPr>
          <a:xfrm>
            <a:off x="1676400" y="1382750"/>
            <a:ext cx="21024900" cy="199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 Light"/>
              <a:buNone/>
              <a:defRPr b="0" i="0" sz="44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g1384d84c811_0_57"/>
          <p:cNvSpPr txBox="1"/>
          <p:nvPr>
            <p:ph idx="1" type="body"/>
          </p:nvPr>
        </p:nvSpPr>
        <p:spPr>
          <a:xfrm>
            <a:off x="1676400" y="3651250"/>
            <a:ext cx="21024900" cy="8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72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-406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-3810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-355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/>
        </p:txBody>
      </p:sp>
      <p:sp>
        <p:nvSpPr>
          <p:cNvPr id="12" name="Google Shape;12;g1384d84c811_0_57"/>
          <p:cNvSpPr txBox="1"/>
          <p:nvPr>
            <p:ph idx="10" type="dt"/>
          </p:nvPr>
        </p:nvSpPr>
        <p:spPr>
          <a:xfrm>
            <a:off x="1676400" y="12712700"/>
            <a:ext cx="5484900" cy="7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/>
        </p:txBody>
      </p:sp>
      <p:sp>
        <p:nvSpPr>
          <p:cNvPr id="13" name="Google Shape;13;g1384d84c811_0_57"/>
          <p:cNvSpPr txBox="1"/>
          <p:nvPr>
            <p:ph idx="12" type="sldNum"/>
          </p:nvPr>
        </p:nvSpPr>
        <p:spPr>
          <a:xfrm>
            <a:off x="17216438" y="12712700"/>
            <a:ext cx="5484900" cy="7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AAAAAA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g1384d84c811_0_57"/>
          <p:cNvSpPr/>
          <p:nvPr/>
        </p:nvSpPr>
        <p:spPr>
          <a:xfrm rot="10800000">
            <a:off x="22994950" y="52"/>
            <a:ext cx="1382700" cy="1382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5" name="Google Shape;15;g1384d84c811_0_57"/>
          <p:cNvSpPr txBox="1"/>
          <p:nvPr/>
        </p:nvSpPr>
        <p:spPr>
          <a:xfrm>
            <a:off x="23600529" y="146322"/>
            <a:ext cx="888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182825" spcFirstLastPara="1" rIns="182825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fld id="{00000000-1234-1234-1234-123412341234}" type="slidenum"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‹#›</a:t>
            </a:fld>
            <a:r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g1384d84c811_0_57"/>
          <p:cNvSpPr txBox="1"/>
          <p:nvPr/>
        </p:nvSpPr>
        <p:spPr>
          <a:xfrm>
            <a:off x="10442375" y="13042750"/>
            <a:ext cx="323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CBCBCB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www.dataforge.academy</a:t>
            </a:r>
            <a:endParaRPr b="0" i="0" sz="2000" u="none" cap="none" strike="noStrike">
              <a:solidFill>
                <a:srgbClr val="CBCBCB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7" name="Google Shape;17;g1384d84c811_0_57"/>
          <p:cNvSpPr/>
          <p:nvPr/>
        </p:nvSpPr>
        <p:spPr>
          <a:xfrm rot="10800000">
            <a:off x="22994950" y="52"/>
            <a:ext cx="1382700" cy="1382700"/>
          </a:xfrm>
          <a:prstGeom prst="rtTriangle">
            <a:avLst/>
          </a:prstGeom>
          <a:gradFill>
            <a:gsLst>
              <a:gs pos="0">
                <a:srgbClr val="8A26BA"/>
              </a:gs>
              <a:gs pos="100000">
                <a:srgbClr val="0C71C3"/>
              </a:gs>
            </a:gsLst>
            <a:lin ang="3719986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8" name="Google Shape;18;g1384d84c811_0_57"/>
          <p:cNvSpPr txBox="1"/>
          <p:nvPr/>
        </p:nvSpPr>
        <p:spPr>
          <a:xfrm>
            <a:off x="23600529" y="146322"/>
            <a:ext cx="888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182825" spcFirstLastPara="1" rIns="182825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fld id="{00000000-1234-1234-1234-123412341234}" type="slidenum"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‹#›</a:t>
            </a:fld>
            <a:r>
              <a:rPr b="1" i="0" lang="en-US" sz="22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19;g1384d84c811_0_5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82522" y="214013"/>
            <a:ext cx="4129825" cy="95477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5.png"/><Relationship Id="rId5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47" r="2445" t="0"/>
          <a:stretch/>
        </p:blipFill>
        <p:spPr>
          <a:xfrm>
            <a:off x="0" y="-7928"/>
            <a:ext cx="24377702" cy="137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/>
          <p:nvPr/>
        </p:nvSpPr>
        <p:spPr>
          <a:xfrm>
            <a:off x="41698" y="-19413"/>
            <a:ext cx="24377700" cy="13746900"/>
          </a:xfrm>
          <a:prstGeom prst="rect">
            <a:avLst/>
          </a:prstGeom>
          <a:gradFill>
            <a:gsLst>
              <a:gs pos="0">
                <a:srgbClr val="817E9A">
                  <a:alpha val="12549"/>
                </a:srgbClr>
              </a:gs>
              <a:gs pos="29000">
                <a:srgbClr val="2D1E42">
                  <a:alpha val="77254"/>
                </a:srgbClr>
              </a:gs>
              <a:gs pos="100000">
                <a:srgbClr val="2D1E42">
                  <a:alpha val="77254"/>
                </a:srgbClr>
              </a:gs>
            </a:gsLst>
            <a:lin ang="372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</a:t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3306700" y="2909650"/>
            <a:ext cx="18271200" cy="262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Inteligencia Artificial Estratégica:</a:t>
            </a:r>
            <a:endParaRPr b="1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De Cero a Experto.</a:t>
            </a:r>
            <a:endParaRPr b="0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40" name="Google Shape;4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7801" y="11512625"/>
            <a:ext cx="5373550" cy="124232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"/>
          <p:cNvSpPr txBox="1"/>
          <p:nvPr/>
        </p:nvSpPr>
        <p:spPr>
          <a:xfrm>
            <a:off x="6307250" y="1938600"/>
            <a:ext cx="12033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Lección #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Tendencias</a:t>
            </a:r>
            <a:endParaRPr b="1" i="0" sz="36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2" name="Google Shape;42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00763">
            <a:off x="14822665" y="6550989"/>
            <a:ext cx="4464993" cy="511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599856">
            <a:off x="4070204" y="6519809"/>
            <a:ext cx="7331321" cy="4985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g1384d84c811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g1384d84c811_0_16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i="0" lang="en-US" sz="3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Mejor comprensión y uso del lenguaje humano!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1" name="Google Shape;51;g1384d84c811_0_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8774" y="2444037"/>
            <a:ext cx="8192984" cy="3950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g1384d84c811_0_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5075" y="7351238"/>
            <a:ext cx="10878759" cy="395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g1384d84c811_0_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419850" y="2444025"/>
            <a:ext cx="9187075" cy="87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g1384d84c811_0_16"/>
          <p:cNvSpPr txBox="1"/>
          <p:nvPr/>
        </p:nvSpPr>
        <p:spPr>
          <a:xfrm>
            <a:off x="6675325" y="12144425"/>
            <a:ext cx="12033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GPT-4: </a:t>
            </a:r>
            <a:r>
              <a:rPr b="1" lang="en-US" sz="4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Soon!!</a:t>
            </a:r>
            <a:endParaRPr b="1" i="0" sz="36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g14817ec1be3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g14817ec1be3_0_5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Ciberseguridad Inteligente!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2" name="Google Shape;62;g14817ec1be3_0_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850" y="2237400"/>
            <a:ext cx="17396999" cy="641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g14817ec1be3_0_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98550" y="6967222"/>
            <a:ext cx="10657326" cy="5697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g14817ec1be3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g14817ec1be3_0_17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Metaverso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1" name="Google Shape;71;g14817ec1be3_0_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6173" y="2211450"/>
            <a:ext cx="12788449" cy="626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g14817ec1be3_0_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847025" y="7059125"/>
            <a:ext cx="10721172" cy="6030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g14817ec1be3_0_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g14817ec1be3_0_27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No Code AI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0" name="Google Shape;80;g14817ec1be3_0_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1825" y="2339200"/>
            <a:ext cx="11831126" cy="6787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14817ec1be3_0_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59974" y="6303949"/>
            <a:ext cx="13380449" cy="646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g14817ec1be3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g14817ec1be3_0_37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Ayudando a las personas!!!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9" name="Google Shape;89;g14817ec1be3_0_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2772" y="2278900"/>
            <a:ext cx="10117202" cy="663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g14817ec1be3_0_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71263" y="3849638"/>
            <a:ext cx="12182475" cy="8658225"/>
          </a:xfrm>
          <a:prstGeom prst="rect">
            <a:avLst/>
          </a:prstGeom>
          <a:noFill/>
          <a:ln>
            <a:noFill/>
          </a:ln>
          <a:effectLst>
            <a:outerShdw blurRad="314325" rotWithShape="0" algn="bl" dir="14280000" dist="762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g14817ec1be3_0_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g14817ec1be3_0_47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La Ética en IA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" name="Google Shape;98;g14817ec1be3_0_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850" y="2076400"/>
            <a:ext cx="14037874" cy="5319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14817ec1be3_0_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70850" y="5782350"/>
            <a:ext cx="11255352" cy="727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g14817ec1be3_0_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6557" y="-39425"/>
            <a:ext cx="24549326" cy="13824784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14817ec1be3_0_58"/>
          <p:cNvSpPr txBox="1"/>
          <p:nvPr/>
        </p:nvSpPr>
        <p:spPr>
          <a:xfrm>
            <a:off x="1552775" y="1378700"/>
            <a:ext cx="195837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lang="en-US" sz="3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Una tendencia importante: falta talento!</a:t>
            </a:r>
            <a:endParaRPr b="1" i="0" sz="200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7" name="Google Shape;107;g14817ec1be3_0_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7663" y="2475675"/>
            <a:ext cx="11828074" cy="5519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g14817ec1be3_0_58"/>
          <p:cNvSpPr txBox="1"/>
          <p:nvPr/>
        </p:nvSpPr>
        <p:spPr>
          <a:xfrm>
            <a:off x="1569625" y="8789825"/>
            <a:ext cx="91521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Fuente: https://www.snaplogic.com/resources/infographics/ai-skills-gap-research</a:t>
            </a:r>
            <a:endParaRPr sz="20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9" name="Google Shape;109;g14817ec1be3_0_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83275" y="6187725"/>
            <a:ext cx="11568824" cy="6848551"/>
          </a:xfrm>
          <a:prstGeom prst="rect">
            <a:avLst/>
          </a:prstGeom>
          <a:noFill/>
          <a:ln>
            <a:noFill/>
          </a:ln>
          <a:effectLst>
            <a:outerShdw blurRad="228600" rotWithShape="0" algn="bl" dir="14040000" dist="161925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g138a192ccf5_0_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44" r="2444" t="0"/>
          <a:stretch/>
        </p:blipFill>
        <p:spPr>
          <a:xfrm>
            <a:off x="0" y="-7928"/>
            <a:ext cx="24377702" cy="137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g138a192ccf5_0_0"/>
          <p:cNvSpPr/>
          <p:nvPr/>
        </p:nvSpPr>
        <p:spPr>
          <a:xfrm>
            <a:off x="41698" y="-19413"/>
            <a:ext cx="24377700" cy="13746900"/>
          </a:xfrm>
          <a:prstGeom prst="rect">
            <a:avLst/>
          </a:prstGeom>
          <a:gradFill>
            <a:gsLst>
              <a:gs pos="0">
                <a:srgbClr val="817E9A">
                  <a:alpha val="12549"/>
                </a:srgbClr>
              </a:gs>
              <a:gs pos="29000">
                <a:srgbClr val="2D1E42">
                  <a:alpha val="77254"/>
                </a:srgbClr>
              </a:gs>
              <a:gs pos="100000">
                <a:srgbClr val="2D1E42">
                  <a:alpha val="77254"/>
                </a:srgbClr>
              </a:gs>
            </a:gsLst>
            <a:lin ang="3719986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 </a:t>
            </a:r>
            <a:endParaRPr b="0" i="0" sz="3600" u="none" cap="none" strike="noStrike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sp>
        <p:nvSpPr>
          <p:cNvPr id="116" name="Google Shape;116;g138a192ccf5_0_0"/>
          <p:cNvSpPr txBox="1"/>
          <p:nvPr/>
        </p:nvSpPr>
        <p:spPr>
          <a:xfrm>
            <a:off x="3306700" y="2909650"/>
            <a:ext cx="18271200" cy="262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Inteligencia Artificial Estratégica:</a:t>
            </a:r>
            <a:endParaRPr b="1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F2F2F2"/>
                </a:solidFill>
                <a:highlight>
                  <a:schemeClr val="accent2"/>
                </a:highlight>
                <a:latin typeface="Montserrat"/>
                <a:ea typeface="Montserrat"/>
                <a:cs typeface="Montserrat"/>
                <a:sym typeface="Montserrat"/>
              </a:rPr>
              <a:t>De Cero a Experto.</a:t>
            </a:r>
            <a:endParaRPr b="0" i="0" sz="8000" u="none" cap="none" strike="noStrike">
              <a:solidFill>
                <a:srgbClr val="F2F2F2"/>
              </a:solidFill>
              <a:highlight>
                <a:schemeClr val="accent2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17" name="Google Shape;117;g138a192ccf5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7801" y="11512625"/>
            <a:ext cx="5373550" cy="1242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g138a192ccf5_0_0"/>
          <p:cNvSpPr txBox="1"/>
          <p:nvPr/>
        </p:nvSpPr>
        <p:spPr>
          <a:xfrm>
            <a:off x="6307250" y="1938600"/>
            <a:ext cx="12033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5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Lección #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r>
              <a:rPr b="1" i="0" lang="en-US" sz="4800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lang="en-US" sz="48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Tendencias</a:t>
            </a:r>
            <a:endParaRPr b="1" i="0" sz="3600" u="none" cap="none" strike="noStrike">
              <a:solidFill>
                <a:srgbClr val="F2F2F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9" name="Google Shape;119;g138a192ccf5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00763">
            <a:off x="14822665" y="6550989"/>
            <a:ext cx="4464993" cy="511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g138a192ccf5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599856">
            <a:off x="4070204" y="6519809"/>
            <a:ext cx="7331321" cy="4985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ataforgeAcademy Theme">
  <a:themeElements>
    <a:clrScheme name="Hybrid Light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2E2E35"/>
      </a:accent1>
      <a:accent2>
        <a:srgbClr val="F53A4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F33B48"/>
      </a:hlink>
      <a:folHlink>
        <a:srgbClr val="FFC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2014-11-12T21:47:38Z</dcterms:created>
  <dc:creator>Slidepro Design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0x010100566A892938CE2E489B121F6523BF8EF4</vt:lpwstr>
  </property>
</Properties>
</file>