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13716000" cx="24377650"/>
  <p:notesSz cx="6858000" cy="9144000"/>
  <p:embeddedFontLst>
    <p:embeddedFont>
      <p:font typeface="Source Sans Pro Light"/>
      <p:regular r:id="rId15"/>
      <p:bold r:id="rId16"/>
      <p:italic r:id="rId17"/>
      <p:boldItalic r:id="rId18"/>
    </p:embeddedFont>
    <p:embeddedFont>
      <p:font typeface="Montserrat"/>
      <p:regular r:id="rId19"/>
      <p:bold r:id="rId20"/>
      <p:italic r:id="rId21"/>
      <p:boldItalic r:id="rId22"/>
    </p:embeddedFont>
    <p:embeddedFont>
      <p:font typeface="Lato Light"/>
      <p:regular r:id="rId23"/>
      <p:bold r:id="rId24"/>
      <p:italic r:id="rId25"/>
      <p:boldItalic r:id="rId26"/>
    </p:embeddedFont>
    <p:embeddedFont>
      <p:font typeface="Montserrat Light"/>
      <p:regular r:id="rId27"/>
      <p:bold r:id="rId28"/>
      <p:italic r:id="rId29"/>
      <p:boldItalic r:id="rId30"/>
    </p:embeddedFont>
    <p:embeddedFont>
      <p:font typeface="Montserrat ExtraBold"/>
      <p:bold r:id="rId31"/>
      <p:boldItalic r:id="rId32"/>
    </p:embeddedFont>
    <p:embeddedFont>
      <p:font typeface="Source Sans Pro"/>
      <p:regular r:id="rId33"/>
      <p:bold r:id="rId34"/>
      <p:italic r:id="rId35"/>
      <p:boldItalic r:id="rId36"/>
    </p:embeddedFont>
    <p:embeddedFont>
      <p:font typeface="Montserrat Thin"/>
      <p:regular r:id="rId37"/>
      <p:bold r:id="rId38"/>
      <p:italic r:id="rId39"/>
      <p:boldItalic r:id="rId4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8640">
          <p15:clr>
            <a:srgbClr val="A4A3A4"/>
          </p15:clr>
        </p15:guide>
        <p15:guide id="2" pos="284">
          <p15:clr>
            <a:srgbClr val="A4A3A4"/>
          </p15:clr>
        </p15:guide>
        <p15:guide id="3" orient="horz" pos="623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41" roundtripDataSignature="AMtx7mhkEMPOEJM0pI4Y3/3zMwuQf8P0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8640" orient="horz"/>
        <p:guide pos="284"/>
        <p:guide pos="623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Thin-boldItalic.fntdata"/><Relationship Id="rId20" Type="http://schemas.openxmlformats.org/officeDocument/2006/relationships/font" Target="fonts/Montserrat-bold.fntdata"/><Relationship Id="rId41" Type="http://customschemas.google.com/relationships/presentationmetadata" Target="metadata"/><Relationship Id="rId22" Type="http://schemas.openxmlformats.org/officeDocument/2006/relationships/font" Target="fonts/Montserrat-boldItalic.fntdata"/><Relationship Id="rId21" Type="http://schemas.openxmlformats.org/officeDocument/2006/relationships/font" Target="fonts/Montserrat-italic.fntdata"/><Relationship Id="rId24" Type="http://schemas.openxmlformats.org/officeDocument/2006/relationships/font" Target="fonts/LatoLight-bold.fntdata"/><Relationship Id="rId23" Type="http://schemas.openxmlformats.org/officeDocument/2006/relationships/font" Target="fonts/Lato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atoLight-boldItalic.fntdata"/><Relationship Id="rId25" Type="http://schemas.openxmlformats.org/officeDocument/2006/relationships/font" Target="fonts/LatoLight-italic.fntdata"/><Relationship Id="rId28" Type="http://schemas.openxmlformats.org/officeDocument/2006/relationships/font" Target="fonts/MontserratLight-bold.fntdata"/><Relationship Id="rId27" Type="http://schemas.openxmlformats.org/officeDocument/2006/relationships/font" Target="fonts/MontserratLight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MontserratLight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MontserratExtraBold-bold.fntdata"/><Relationship Id="rId30" Type="http://schemas.openxmlformats.org/officeDocument/2006/relationships/font" Target="fonts/MontserratLight-boldItalic.fntdata"/><Relationship Id="rId11" Type="http://schemas.openxmlformats.org/officeDocument/2006/relationships/slide" Target="slides/slide6.xml"/><Relationship Id="rId33" Type="http://schemas.openxmlformats.org/officeDocument/2006/relationships/font" Target="fonts/SourceSansPro-regular.fntdata"/><Relationship Id="rId10" Type="http://schemas.openxmlformats.org/officeDocument/2006/relationships/slide" Target="slides/slide5.xml"/><Relationship Id="rId32" Type="http://schemas.openxmlformats.org/officeDocument/2006/relationships/font" Target="fonts/MontserratExtraBold-boldItalic.fntdata"/><Relationship Id="rId13" Type="http://schemas.openxmlformats.org/officeDocument/2006/relationships/slide" Target="slides/slide8.xml"/><Relationship Id="rId35" Type="http://schemas.openxmlformats.org/officeDocument/2006/relationships/font" Target="fonts/SourceSansPro-italic.fntdata"/><Relationship Id="rId12" Type="http://schemas.openxmlformats.org/officeDocument/2006/relationships/slide" Target="slides/slide7.xml"/><Relationship Id="rId34" Type="http://schemas.openxmlformats.org/officeDocument/2006/relationships/font" Target="fonts/SourceSansPro-bold.fntdata"/><Relationship Id="rId15" Type="http://schemas.openxmlformats.org/officeDocument/2006/relationships/font" Target="fonts/SourceSansProLight-regular.fntdata"/><Relationship Id="rId37" Type="http://schemas.openxmlformats.org/officeDocument/2006/relationships/font" Target="fonts/MontserratThin-regular.fntdata"/><Relationship Id="rId14" Type="http://schemas.openxmlformats.org/officeDocument/2006/relationships/slide" Target="slides/slide9.xml"/><Relationship Id="rId36" Type="http://schemas.openxmlformats.org/officeDocument/2006/relationships/font" Target="fonts/SourceSansPro-boldItalic.fntdata"/><Relationship Id="rId17" Type="http://schemas.openxmlformats.org/officeDocument/2006/relationships/font" Target="fonts/SourceSansProLight-italic.fntdata"/><Relationship Id="rId39" Type="http://schemas.openxmlformats.org/officeDocument/2006/relationships/font" Target="fonts/MontserratThin-italic.fntdata"/><Relationship Id="rId16" Type="http://schemas.openxmlformats.org/officeDocument/2006/relationships/font" Target="fonts/SourceSansProLight-bold.fntdata"/><Relationship Id="rId38" Type="http://schemas.openxmlformats.org/officeDocument/2006/relationships/font" Target="fonts/MontserratThin-bold.fntdata"/><Relationship Id="rId19" Type="http://schemas.openxmlformats.org/officeDocument/2006/relationships/font" Target="fonts/Montserrat-regular.fntdata"/><Relationship Id="rId18" Type="http://schemas.openxmlformats.org/officeDocument/2006/relationships/font" Target="fonts/SourceSansProLight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" name="Google Shape;35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1384d84c811_0_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" name="Google Shape;46;g1384d84c811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" name="Google Shape;47;g1384d84c811_0_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51cfaca590_0_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g151cfaca59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5" name="Google Shape;65;g151cfaca590_0_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51cfaca590_0_5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g151cfaca590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8" name="Google Shape;78;g151cfaca590_0_5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51cfaca590_0_6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g151cfaca590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1" name="Google Shape;91;g151cfaca590_0_6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51cfaca590_0_7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151cfaca590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4" name="Google Shape;104;g151cfaca590_0_7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51cfaca590_0_8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g151cfaca590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" name="Google Shape;116;g151cfaca590_0_8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51cfaca590_0_10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g151cfaca590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9" name="Google Shape;129;g151cfaca590_0_10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51cfaca590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6" name="Google Shape;146;g151cfaca590_0_1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">
  <p:cSld name="10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1384d84c811_0_68"/>
          <p:cNvSpPr/>
          <p:nvPr>
            <p:ph idx="2" type="pic"/>
          </p:nvPr>
        </p:nvSpPr>
        <p:spPr>
          <a:xfrm>
            <a:off x="0" y="-7928"/>
            <a:ext cx="24377700" cy="13723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8">
  <p:cSld name="28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1384d84c811_0_70"/>
          <p:cNvSpPr/>
          <p:nvPr/>
        </p:nvSpPr>
        <p:spPr>
          <a:xfrm>
            <a:off x="10905893" y="12489366"/>
            <a:ext cx="2631600" cy="37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24" name="Google Shape;24;g1384d84c811_0_70"/>
          <p:cNvSpPr/>
          <p:nvPr>
            <p:ph idx="2" type="pic"/>
          </p:nvPr>
        </p:nvSpPr>
        <p:spPr>
          <a:xfrm>
            <a:off x="12188826" y="0"/>
            <a:ext cx="6096000" cy="13716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">
  <p:cSld name="1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1384d84c811_0_73"/>
          <p:cNvSpPr/>
          <p:nvPr/>
        </p:nvSpPr>
        <p:spPr>
          <a:xfrm>
            <a:off x="9077093" y="12489366"/>
            <a:ext cx="6579300" cy="780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7" name="Google Shape;27;g1384d84c811_0_73"/>
          <p:cNvSpPr/>
          <p:nvPr/>
        </p:nvSpPr>
        <p:spPr>
          <a:xfrm>
            <a:off x="22926907" y="-1"/>
            <a:ext cx="1450800" cy="14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8" name="Google Shape;28;g1384d84c811_0_73"/>
          <p:cNvSpPr/>
          <p:nvPr/>
        </p:nvSpPr>
        <p:spPr>
          <a:xfrm>
            <a:off x="713678" y="289932"/>
            <a:ext cx="3963900" cy="713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">
  <p:cSld name="2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1384d84c811_0_77"/>
          <p:cNvSpPr/>
          <p:nvPr/>
        </p:nvSpPr>
        <p:spPr>
          <a:xfrm>
            <a:off x="9077093" y="12489366"/>
            <a:ext cx="6579300" cy="780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">
  <p:cSld name="3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1384d84c811_0_79"/>
          <p:cNvSpPr/>
          <p:nvPr>
            <p:ph idx="2" type="pic"/>
          </p:nvPr>
        </p:nvSpPr>
        <p:spPr>
          <a:xfrm>
            <a:off x="10078735" y="3553609"/>
            <a:ext cx="4143900" cy="4143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1384d84c811_0_57"/>
          <p:cNvSpPr txBox="1"/>
          <p:nvPr>
            <p:ph type="title"/>
          </p:nvPr>
        </p:nvSpPr>
        <p:spPr>
          <a:xfrm>
            <a:off x="1676400" y="1382750"/>
            <a:ext cx="21024900" cy="19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 Light"/>
              <a:buNone/>
              <a:defRPr b="0" i="0" sz="44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g1384d84c811_0_57"/>
          <p:cNvSpPr txBox="1"/>
          <p:nvPr>
            <p:ph idx="1" type="body"/>
          </p:nvPr>
        </p:nvSpPr>
        <p:spPr>
          <a:xfrm>
            <a:off x="1676400" y="3651250"/>
            <a:ext cx="21024900" cy="87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572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-406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-3810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-355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/>
        </p:txBody>
      </p:sp>
      <p:sp>
        <p:nvSpPr>
          <p:cNvPr id="12" name="Google Shape;12;g1384d84c811_0_57"/>
          <p:cNvSpPr txBox="1"/>
          <p:nvPr>
            <p:ph idx="10" type="dt"/>
          </p:nvPr>
        </p:nvSpPr>
        <p:spPr>
          <a:xfrm>
            <a:off x="1676400" y="12712700"/>
            <a:ext cx="5484900" cy="73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/>
        </p:txBody>
      </p:sp>
      <p:sp>
        <p:nvSpPr>
          <p:cNvPr id="13" name="Google Shape;13;g1384d84c811_0_57"/>
          <p:cNvSpPr txBox="1"/>
          <p:nvPr>
            <p:ph idx="12" type="sldNum"/>
          </p:nvPr>
        </p:nvSpPr>
        <p:spPr>
          <a:xfrm>
            <a:off x="17216438" y="12712700"/>
            <a:ext cx="5484900" cy="73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" name="Google Shape;14;g1384d84c811_0_57"/>
          <p:cNvSpPr/>
          <p:nvPr/>
        </p:nvSpPr>
        <p:spPr>
          <a:xfrm rot="10800000">
            <a:off x="22994950" y="52"/>
            <a:ext cx="1382700" cy="13827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15" name="Google Shape;15;g1384d84c811_0_57"/>
          <p:cNvSpPr txBox="1"/>
          <p:nvPr/>
        </p:nvSpPr>
        <p:spPr>
          <a:xfrm>
            <a:off x="23600529" y="146322"/>
            <a:ext cx="888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182825" spcFirstLastPara="1" rIns="182825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fld id="{00000000-1234-1234-1234-123412341234}" type="slidenum">
              <a:rPr b="1" i="0" lang="en-US" sz="2200" u="none" cap="none" strike="noStrike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‹#›</a:t>
            </a:fld>
            <a:r>
              <a:rPr b="1" i="0" lang="en-US" sz="2200" u="none" cap="none" strike="noStrike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g1384d84c811_0_57"/>
          <p:cNvSpPr txBox="1"/>
          <p:nvPr/>
        </p:nvSpPr>
        <p:spPr>
          <a:xfrm>
            <a:off x="10442375" y="13042750"/>
            <a:ext cx="3238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CBCBCB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www.dataforge.academy</a:t>
            </a:r>
            <a:endParaRPr b="0" i="0" sz="2000" u="none" cap="none" strike="noStrike">
              <a:solidFill>
                <a:srgbClr val="CBCBCB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7" name="Google Shape;17;g1384d84c811_0_57"/>
          <p:cNvSpPr/>
          <p:nvPr/>
        </p:nvSpPr>
        <p:spPr>
          <a:xfrm rot="10800000">
            <a:off x="22994950" y="52"/>
            <a:ext cx="1382700" cy="1382700"/>
          </a:xfrm>
          <a:prstGeom prst="rtTriangle">
            <a:avLst/>
          </a:prstGeom>
          <a:gradFill>
            <a:gsLst>
              <a:gs pos="0">
                <a:srgbClr val="8A26BA"/>
              </a:gs>
              <a:gs pos="100000">
                <a:srgbClr val="0C71C3"/>
              </a:gs>
            </a:gsLst>
            <a:lin ang="3719986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18" name="Google Shape;18;g1384d84c811_0_57"/>
          <p:cNvSpPr txBox="1"/>
          <p:nvPr/>
        </p:nvSpPr>
        <p:spPr>
          <a:xfrm>
            <a:off x="23600529" y="146322"/>
            <a:ext cx="888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182825" spcFirstLastPara="1" rIns="182825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fld id="{00000000-1234-1234-1234-123412341234}" type="slidenum">
              <a:rPr b="1" i="0" lang="en-US" sz="2200" u="none" cap="none" strike="noStrike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‹#›</a:t>
            </a:fld>
            <a:r>
              <a:rPr b="1" i="0" lang="en-US" sz="2200" u="none" cap="none" strike="noStrike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" name="Google Shape;19;g1384d84c811_0_5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82522" y="214013"/>
            <a:ext cx="4129825" cy="95477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5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9.png"/><Relationship Id="rId5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Relationship Id="rId4" Type="http://schemas.openxmlformats.org/officeDocument/2006/relationships/image" Target="../media/image11.png"/><Relationship Id="rId5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447" r="2445" t="0"/>
          <a:stretch/>
        </p:blipFill>
        <p:spPr>
          <a:xfrm>
            <a:off x="0" y="-7928"/>
            <a:ext cx="24377702" cy="1372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1"/>
          <p:cNvSpPr/>
          <p:nvPr/>
        </p:nvSpPr>
        <p:spPr>
          <a:xfrm>
            <a:off x="41698" y="-19413"/>
            <a:ext cx="24377700" cy="13746900"/>
          </a:xfrm>
          <a:prstGeom prst="rect">
            <a:avLst/>
          </a:prstGeom>
          <a:gradFill>
            <a:gsLst>
              <a:gs pos="0">
                <a:srgbClr val="817E9A">
                  <a:alpha val="12549"/>
                </a:srgbClr>
              </a:gs>
              <a:gs pos="29000">
                <a:srgbClr val="2D1E42">
                  <a:alpha val="77254"/>
                </a:srgbClr>
              </a:gs>
              <a:gs pos="100000">
                <a:srgbClr val="2D1E42">
                  <a:alpha val="77254"/>
                </a:srgbClr>
              </a:gs>
            </a:gsLst>
            <a:lin ang="372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</a:t>
            </a:r>
            <a:endParaRPr b="0" i="0" sz="3600" u="none" cap="none" strike="noStrike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39" name="Google Shape;39;p1"/>
          <p:cNvSpPr txBox="1"/>
          <p:nvPr/>
        </p:nvSpPr>
        <p:spPr>
          <a:xfrm>
            <a:off x="3306700" y="2909650"/>
            <a:ext cx="18271200" cy="262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en-US" sz="8000" u="none" cap="none" strike="noStrike">
                <a:solidFill>
                  <a:srgbClr val="F2F2F2"/>
                </a:solidFill>
                <a:highlight>
                  <a:schemeClr val="accent2"/>
                </a:highlight>
                <a:latin typeface="Montserrat"/>
                <a:ea typeface="Montserrat"/>
                <a:cs typeface="Montserrat"/>
                <a:sym typeface="Montserrat"/>
              </a:rPr>
              <a:t>Inteligencia Artificial Estratégica:</a:t>
            </a:r>
            <a:endParaRPr b="1" i="0" sz="8000" u="none" cap="none" strike="noStrike">
              <a:solidFill>
                <a:srgbClr val="F2F2F2"/>
              </a:solidFill>
              <a:highlight>
                <a:schemeClr val="accent2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en-US" sz="8000" u="none" cap="none" strike="noStrike">
                <a:solidFill>
                  <a:srgbClr val="F2F2F2"/>
                </a:solidFill>
                <a:highlight>
                  <a:schemeClr val="accent2"/>
                </a:highlight>
                <a:latin typeface="Montserrat"/>
                <a:ea typeface="Montserrat"/>
                <a:cs typeface="Montserrat"/>
                <a:sym typeface="Montserrat"/>
              </a:rPr>
              <a:t>De Cero a Experto.</a:t>
            </a:r>
            <a:endParaRPr b="0" i="0" sz="8000" u="none" cap="none" strike="noStrike">
              <a:solidFill>
                <a:srgbClr val="F2F2F2"/>
              </a:solidFill>
              <a:highlight>
                <a:schemeClr val="accent2"/>
              </a:highlight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40" name="Google Shape;4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57801" y="11512625"/>
            <a:ext cx="5373550" cy="1242325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1"/>
          <p:cNvSpPr txBox="1"/>
          <p:nvPr/>
        </p:nvSpPr>
        <p:spPr>
          <a:xfrm>
            <a:off x="5289000" y="1999200"/>
            <a:ext cx="130521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US" sz="4800" u="none" cap="none" strike="noStrike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Lección #</a:t>
            </a:r>
            <a:r>
              <a:rPr b="1" lang="en-US" sz="4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r>
              <a:rPr b="1" i="0" lang="en-US" sz="4800" u="none" cap="none" strike="noStrike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b="1" lang="en-US" sz="4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Cómo ser un experto en IA</a:t>
            </a:r>
            <a:endParaRPr b="1" i="0" sz="36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2" name="Google Shape;42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1000763">
            <a:off x="14822665" y="6550989"/>
            <a:ext cx="4464993" cy="5115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599856">
            <a:off x="4070204" y="6519809"/>
            <a:ext cx="7331321" cy="49852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g1384d84c811_0_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71682" y="-54387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g1384d84c811_0_16"/>
          <p:cNvSpPr txBox="1"/>
          <p:nvPr/>
        </p:nvSpPr>
        <p:spPr>
          <a:xfrm>
            <a:off x="1552775" y="1378700"/>
            <a:ext cx="195837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i="0" lang="en-US" sz="3800" u="none" cap="none" strike="noStrike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¿Por qué fracasan las iniciativas de IA?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1" name="Google Shape;51;g1384d84c811_0_16"/>
          <p:cNvSpPr/>
          <p:nvPr/>
        </p:nvSpPr>
        <p:spPr>
          <a:xfrm>
            <a:off x="1211575" y="2898675"/>
            <a:ext cx="9144000" cy="1165800"/>
          </a:xfrm>
          <a:prstGeom prst="rect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Razones Técnicas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2" name="Google Shape;52;g1384d84c811_0_16"/>
          <p:cNvSpPr/>
          <p:nvPr/>
        </p:nvSpPr>
        <p:spPr>
          <a:xfrm>
            <a:off x="12679675" y="2898675"/>
            <a:ext cx="9144000" cy="1165800"/>
          </a:xfrm>
          <a:prstGeom prst="rect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Razones No Técnicas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3" name="Google Shape;53;g1384d84c811_0_16"/>
          <p:cNvSpPr/>
          <p:nvPr/>
        </p:nvSpPr>
        <p:spPr>
          <a:xfrm>
            <a:off x="3589025" y="4882900"/>
            <a:ext cx="4663200" cy="1028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Data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4" name="Google Shape;54;g1384d84c811_0_16"/>
          <p:cNvSpPr/>
          <p:nvPr/>
        </p:nvSpPr>
        <p:spPr>
          <a:xfrm>
            <a:off x="3695700" y="6452625"/>
            <a:ext cx="4663200" cy="1028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Capacidades TI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5" name="Google Shape;55;g1384d84c811_0_16"/>
          <p:cNvSpPr/>
          <p:nvPr/>
        </p:nvSpPr>
        <p:spPr>
          <a:xfrm>
            <a:off x="3695700" y="8022350"/>
            <a:ext cx="4663200" cy="1028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Talento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6" name="Google Shape;56;g1384d84c811_0_16"/>
          <p:cNvSpPr/>
          <p:nvPr/>
        </p:nvSpPr>
        <p:spPr>
          <a:xfrm>
            <a:off x="3695700" y="9706375"/>
            <a:ext cx="4663200" cy="1326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Integración al Negocio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7" name="Google Shape;57;g1384d84c811_0_16"/>
          <p:cNvSpPr/>
          <p:nvPr/>
        </p:nvSpPr>
        <p:spPr>
          <a:xfrm>
            <a:off x="14241775" y="4814350"/>
            <a:ext cx="6019800" cy="116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Generación de Valor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8" name="Google Shape;58;g1384d84c811_0_16"/>
          <p:cNvSpPr/>
          <p:nvPr/>
        </p:nvSpPr>
        <p:spPr>
          <a:xfrm>
            <a:off x="14241775" y="6384075"/>
            <a:ext cx="6019800" cy="116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Cambio Organizacional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9" name="Google Shape;59;g1384d84c811_0_16"/>
          <p:cNvSpPr/>
          <p:nvPr/>
        </p:nvSpPr>
        <p:spPr>
          <a:xfrm>
            <a:off x="14241775" y="8022350"/>
            <a:ext cx="6019800" cy="116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Expectativas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60" name="Google Shape;60;g1384d84c811_0_16"/>
          <p:cNvSpPr/>
          <p:nvPr/>
        </p:nvSpPr>
        <p:spPr>
          <a:xfrm>
            <a:off x="14241775" y="9786475"/>
            <a:ext cx="6019800" cy="116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Estructura Organizacional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61" name="Google Shape;61;g1384d84c811_0_16"/>
          <p:cNvSpPr/>
          <p:nvPr/>
        </p:nvSpPr>
        <p:spPr>
          <a:xfrm>
            <a:off x="14241775" y="11550600"/>
            <a:ext cx="6019800" cy="116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Cultura de Experimentación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g151cfaca590_0_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g151cfaca590_0_11"/>
          <p:cNvSpPr txBox="1"/>
          <p:nvPr/>
        </p:nvSpPr>
        <p:spPr>
          <a:xfrm>
            <a:off x="2228550" y="1378700"/>
            <a:ext cx="195837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Generación de Valor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" name="Google Shape;69;g151cfaca590_0_11"/>
          <p:cNvSpPr txBox="1"/>
          <p:nvPr/>
        </p:nvSpPr>
        <p:spPr>
          <a:xfrm>
            <a:off x="1552775" y="2552675"/>
            <a:ext cx="15638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“Si mejoramos esta decisión en un </a:t>
            </a:r>
            <a:r>
              <a:rPr b="1" lang="en-US" sz="2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X%</a:t>
            </a: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¿Cuál es el impacto en la </a:t>
            </a:r>
            <a:r>
              <a:rPr b="1" lang="en-US" sz="2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última línea</a:t>
            </a: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?”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0" name="Google Shape;70;g151cfaca590_0_11"/>
          <p:cNvSpPr txBox="1"/>
          <p:nvPr/>
        </p:nvSpPr>
        <p:spPr>
          <a:xfrm>
            <a:off x="2101425" y="4036738"/>
            <a:ext cx="8894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Desafío: La “novedad” tecnológica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g151cfaca590_0_11"/>
          <p:cNvSpPr txBox="1"/>
          <p:nvPr/>
        </p:nvSpPr>
        <p:spPr>
          <a:xfrm>
            <a:off x="1552775" y="5759675"/>
            <a:ext cx="145863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Ejemplo</a:t>
            </a: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: Análisis de Redes Sociales en Servicios Financieros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2" name="Google Shape;72;g151cfaca590_0_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28550" y="7059925"/>
            <a:ext cx="8640149" cy="5760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g151cfaca590_0_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885950" y="7059925"/>
            <a:ext cx="8640151" cy="5723346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g151cfaca590_0_11"/>
          <p:cNvSpPr/>
          <p:nvPr/>
        </p:nvSpPr>
        <p:spPr>
          <a:xfrm>
            <a:off x="2022775" y="1075850"/>
            <a:ext cx="6019800" cy="116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Generación de Valor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g151cfaca590_0_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g151cfaca590_0_50"/>
          <p:cNvSpPr txBox="1"/>
          <p:nvPr/>
        </p:nvSpPr>
        <p:spPr>
          <a:xfrm>
            <a:off x="2125975" y="1378700"/>
            <a:ext cx="195837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Cambio Organizacional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" name="Google Shape;82;g151cfaca590_0_50"/>
          <p:cNvSpPr txBox="1"/>
          <p:nvPr/>
        </p:nvSpPr>
        <p:spPr>
          <a:xfrm>
            <a:off x="1552775" y="2552675"/>
            <a:ext cx="13416900" cy="97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“¿Cómo logramos que la organización adopte el cambio que nace producto de la iniciativa de IA?”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g151cfaca590_0_50"/>
          <p:cNvSpPr txBox="1"/>
          <p:nvPr/>
        </p:nvSpPr>
        <p:spPr>
          <a:xfrm>
            <a:off x="1552775" y="4144250"/>
            <a:ext cx="15089400" cy="143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Desafío</a:t>
            </a: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: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- Miedo a perder el trabajo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- Interpretación del resultado del modelo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g151cfaca590_0_50"/>
          <p:cNvSpPr txBox="1"/>
          <p:nvPr/>
        </p:nvSpPr>
        <p:spPr>
          <a:xfrm>
            <a:off x="1438475" y="6056438"/>
            <a:ext cx="145863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Ejemplo: Predicción de Fuga en Retail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5" name="Google Shape;85;g151cfaca590_0_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086100" y="7059950"/>
            <a:ext cx="9088101" cy="605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g151cfaca590_0_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25975" y="7013800"/>
            <a:ext cx="8846826" cy="5897874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g151cfaca590_0_50"/>
          <p:cNvSpPr/>
          <p:nvPr/>
        </p:nvSpPr>
        <p:spPr>
          <a:xfrm>
            <a:off x="1981125" y="1075850"/>
            <a:ext cx="6588900" cy="116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Cambio Organizacional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g151cfaca590_0_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g151cfaca590_0_63"/>
          <p:cNvSpPr txBox="1"/>
          <p:nvPr/>
        </p:nvSpPr>
        <p:spPr>
          <a:xfrm>
            <a:off x="2058325" y="1378700"/>
            <a:ext cx="190782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Expectativas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g151cfaca590_0_63"/>
          <p:cNvSpPr txBox="1"/>
          <p:nvPr/>
        </p:nvSpPr>
        <p:spPr>
          <a:xfrm>
            <a:off x="1552775" y="2552675"/>
            <a:ext cx="15638100" cy="97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“¿Apostamos por soluciones innovadoras de alto impacto o por automatizar procesos del día a día?”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g151cfaca590_0_63"/>
          <p:cNvSpPr txBox="1"/>
          <p:nvPr/>
        </p:nvSpPr>
        <p:spPr>
          <a:xfrm>
            <a:off x="1552775" y="4144250"/>
            <a:ext cx="15089400" cy="143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Desafío: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- Atractivo de la “Innovación”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- Horizonte de tiempo (madurez)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g151cfaca590_0_63"/>
          <p:cNvSpPr txBox="1"/>
          <p:nvPr/>
        </p:nvSpPr>
        <p:spPr>
          <a:xfrm>
            <a:off x="1438475" y="6056438"/>
            <a:ext cx="145863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Ejemplo: Chatbot vs Clasificación de Libro Mayor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8" name="Google Shape;98;g151cfaca590_0_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33325" y="6892250"/>
            <a:ext cx="8425176" cy="5616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g151cfaca590_0_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834035" y="6785997"/>
            <a:ext cx="8417960" cy="5616774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g151cfaca590_0_63"/>
          <p:cNvSpPr/>
          <p:nvPr/>
        </p:nvSpPr>
        <p:spPr>
          <a:xfrm>
            <a:off x="2058325" y="1075850"/>
            <a:ext cx="6019800" cy="116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Expectativas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g151cfaca590_0_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g151cfaca590_0_76"/>
          <p:cNvSpPr txBox="1"/>
          <p:nvPr/>
        </p:nvSpPr>
        <p:spPr>
          <a:xfrm>
            <a:off x="2301600" y="1378700"/>
            <a:ext cx="188349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Estructura Organizacional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g151cfaca590_0_76"/>
          <p:cNvSpPr txBox="1"/>
          <p:nvPr/>
        </p:nvSpPr>
        <p:spPr>
          <a:xfrm>
            <a:off x="1552775" y="2552675"/>
            <a:ext cx="15638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“¿Cómo nos organizamos como compañía para sacar mayor provecho a esto?”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g151cfaca590_0_76"/>
          <p:cNvSpPr txBox="1"/>
          <p:nvPr/>
        </p:nvSpPr>
        <p:spPr>
          <a:xfrm>
            <a:off x="1552775" y="3689750"/>
            <a:ext cx="15089400" cy="143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Desafío: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- Lucha de poderes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- Madurez y recursos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" name="Google Shape;110;g151cfaca590_0_76"/>
          <p:cNvSpPr txBox="1"/>
          <p:nvPr/>
        </p:nvSpPr>
        <p:spPr>
          <a:xfrm>
            <a:off x="1438475" y="6056450"/>
            <a:ext cx="17100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Ejemplo: Dependencia de TI vs Dependencia de CEO vs Dependencia de CxO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1" name="Google Shape;111;g151cfaca590_0_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26375" y="7059950"/>
            <a:ext cx="9052474" cy="6034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g151cfaca590_0_76"/>
          <p:cNvSpPr/>
          <p:nvPr/>
        </p:nvSpPr>
        <p:spPr>
          <a:xfrm>
            <a:off x="2041450" y="989025"/>
            <a:ext cx="7969500" cy="116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Estructura Organizacional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g151cfaca590_0_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g151cfaca590_0_87"/>
          <p:cNvSpPr txBox="1"/>
          <p:nvPr/>
        </p:nvSpPr>
        <p:spPr>
          <a:xfrm>
            <a:off x="2039625" y="1378700"/>
            <a:ext cx="190968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Cultura de Experimentación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g151cfaca590_0_87"/>
          <p:cNvSpPr txBox="1"/>
          <p:nvPr/>
        </p:nvSpPr>
        <p:spPr>
          <a:xfrm>
            <a:off x="1552775" y="2552675"/>
            <a:ext cx="15638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Lograr resultados requiere constancia, es un proceso de prueba y error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" name="Google Shape;121;g151cfaca590_0_87"/>
          <p:cNvSpPr txBox="1"/>
          <p:nvPr/>
        </p:nvSpPr>
        <p:spPr>
          <a:xfrm>
            <a:off x="1552775" y="4144250"/>
            <a:ext cx="15089400" cy="143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Desafío: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- Costumbre de “iniciativas con plazos y resultados definidos”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- Ansiedad de la primera plana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g151cfaca590_0_87"/>
          <p:cNvSpPr txBox="1"/>
          <p:nvPr/>
        </p:nvSpPr>
        <p:spPr>
          <a:xfrm>
            <a:off x="1438475" y="6056438"/>
            <a:ext cx="145863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457200" marR="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Ejemplo: Google y su algoritmo de Búsqueda</a:t>
            </a:r>
            <a:endParaRPr b="1" sz="2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3" name="Google Shape;123;g151cfaca590_0_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88738" y="5943625"/>
            <a:ext cx="11687175" cy="731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g151cfaca590_0_87"/>
          <p:cNvSpPr txBox="1"/>
          <p:nvPr/>
        </p:nvSpPr>
        <p:spPr>
          <a:xfrm>
            <a:off x="1438475" y="7059950"/>
            <a:ext cx="8488500" cy="3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Eric Schmidt, ex Ceo de Google:</a:t>
            </a:r>
            <a:endParaRPr b="1" sz="2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06400" lvl="0" marL="91440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Char char="-"/>
            </a:pPr>
            <a:r>
              <a:rPr b="1" lang="en-US"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Audiencia con el Senado el 2011</a:t>
            </a:r>
            <a:endParaRPr b="1" sz="2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06400" lvl="0" marL="91440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Char char="-"/>
            </a:pPr>
            <a:r>
              <a:rPr b="1" lang="en-US"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2010 generan 13.311 propuestas de cambio al algoritmo</a:t>
            </a:r>
            <a:endParaRPr b="1" sz="2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06400" lvl="0" marL="91440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Char char="-"/>
            </a:pPr>
            <a:r>
              <a:rPr b="1" lang="en-US"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Validaciones muestran que solo 516 generan valor</a:t>
            </a:r>
            <a:endParaRPr b="1" sz="2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06400" lvl="0" marL="914400" rtl="0" algn="l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Char char="-"/>
            </a:pPr>
            <a:r>
              <a:rPr b="1" lang="en-US"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Tasa de aprobación 3,8%</a:t>
            </a:r>
            <a:endParaRPr b="1" sz="2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" name="Google Shape;125;g151cfaca590_0_87"/>
          <p:cNvSpPr/>
          <p:nvPr/>
        </p:nvSpPr>
        <p:spPr>
          <a:xfrm>
            <a:off x="2039625" y="989025"/>
            <a:ext cx="9112800" cy="116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Cultura de Experimentación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g151cfaca590_0_10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g151cfaca590_0_105"/>
          <p:cNvSpPr txBox="1"/>
          <p:nvPr/>
        </p:nvSpPr>
        <p:spPr>
          <a:xfrm>
            <a:off x="1552775" y="1378700"/>
            <a:ext cx="195837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¡Puedes ser un experto en lo que genera la diferencia!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3" name="Google Shape;133;g151cfaca590_0_105"/>
          <p:cNvSpPr/>
          <p:nvPr/>
        </p:nvSpPr>
        <p:spPr>
          <a:xfrm>
            <a:off x="1211575" y="2898675"/>
            <a:ext cx="9144000" cy="11658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Razones Técnicas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34" name="Google Shape;134;g151cfaca590_0_105"/>
          <p:cNvSpPr/>
          <p:nvPr/>
        </p:nvSpPr>
        <p:spPr>
          <a:xfrm>
            <a:off x="12679675" y="2898675"/>
            <a:ext cx="9144000" cy="1165800"/>
          </a:xfrm>
          <a:prstGeom prst="rect">
            <a:avLst/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Razones No Técnicas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35" name="Google Shape;135;g151cfaca590_0_105"/>
          <p:cNvSpPr/>
          <p:nvPr/>
        </p:nvSpPr>
        <p:spPr>
          <a:xfrm>
            <a:off x="3589025" y="4882900"/>
            <a:ext cx="4663200" cy="10287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Data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36" name="Google Shape;136;g151cfaca590_0_105"/>
          <p:cNvSpPr/>
          <p:nvPr/>
        </p:nvSpPr>
        <p:spPr>
          <a:xfrm>
            <a:off x="3589025" y="6452625"/>
            <a:ext cx="4663200" cy="10287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Capacidades TI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37" name="Google Shape;137;g151cfaca590_0_105"/>
          <p:cNvSpPr/>
          <p:nvPr/>
        </p:nvSpPr>
        <p:spPr>
          <a:xfrm>
            <a:off x="3589025" y="8022350"/>
            <a:ext cx="4663200" cy="10287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Talento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38" name="Google Shape;138;g151cfaca590_0_105"/>
          <p:cNvSpPr/>
          <p:nvPr/>
        </p:nvSpPr>
        <p:spPr>
          <a:xfrm>
            <a:off x="3589025" y="9706375"/>
            <a:ext cx="4663200" cy="13260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Integración al Negocio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39" name="Google Shape;139;g151cfaca590_0_105"/>
          <p:cNvSpPr/>
          <p:nvPr/>
        </p:nvSpPr>
        <p:spPr>
          <a:xfrm>
            <a:off x="14241775" y="4814350"/>
            <a:ext cx="6019800" cy="1165800"/>
          </a:xfrm>
          <a:prstGeom prst="roundRect">
            <a:avLst>
              <a:gd fmla="val 16667" name="adj"/>
            </a:avLst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Generación de Valor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40" name="Google Shape;140;g151cfaca590_0_105"/>
          <p:cNvSpPr/>
          <p:nvPr/>
        </p:nvSpPr>
        <p:spPr>
          <a:xfrm>
            <a:off x="14241775" y="6435488"/>
            <a:ext cx="6019800" cy="1165800"/>
          </a:xfrm>
          <a:prstGeom prst="roundRect">
            <a:avLst>
              <a:gd fmla="val 16667" name="adj"/>
            </a:avLst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Cambio Organizacional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41" name="Google Shape;141;g151cfaca590_0_105"/>
          <p:cNvSpPr/>
          <p:nvPr/>
        </p:nvSpPr>
        <p:spPr>
          <a:xfrm>
            <a:off x="14241775" y="8056625"/>
            <a:ext cx="6019800" cy="1165800"/>
          </a:xfrm>
          <a:prstGeom prst="roundRect">
            <a:avLst>
              <a:gd fmla="val 16667" name="adj"/>
            </a:avLst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Expectativas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42" name="Google Shape;142;g151cfaca590_0_105"/>
          <p:cNvSpPr/>
          <p:nvPr/>
        </p:nvSpPr>
        <p:spPr>
          <a:xfrm>
            <a:off x="14241775" y="9677763"/>
            <a:ext cx="6019800" cy="1165800"/>
          </a:xfrm>
          <a:prstGeom prst="roundRect">
            <a:avLst>
              <a:gd fmla="val 16667" name="adj"/>
            </a:avLst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Estructura Organizacional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43" name="Google Shape;143;g151cfaca590_0_105"/>
          <p:cNvSpPr/>
          <p:nvPr/>
        </p:nvSpPr>
        <p:spPr>
          <a:xfrm>
            <a:off x="14241775" y="11298900"/>
            <a:ext cx="6019800" cy="1165800"/>
          </a:xfrm>
          <a:prstGeom prst="roundRect">
            <a:avLst>
              <a:gd fmla="val 16667" name="adj"/>
            </a:avLst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latin typeface="Montserrat ExtraBold"/>
                <a:ea typeface="Montserrat ExtraBold"/>
                <a:cs typeface="Montserrat ExtraBold"/>
                <a:sym typeface="Montserrat ExtraBold"/>
              </a:rPr>
              <a:t>Cultura de Experimentación</a:t>
            </a:r>
            <a:endParaRPr sz="34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g151cfaca590_0_12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444" r="2444" t="0"/>
          <a:stretch/>
        </p:blipFill>
        <p:spPr>
          <a:xfrm>
            <a:off x="0" y="-7928"/>
            <a:ext cx="24377702" cy="13723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g151cfaca590_0_128"/>
          <p:cNvSpPr/>
          <p:nvPr/>
        </p:nvSpPr>
        <p:spPr>
          <a:xfrm>
            <a:off x="41698" y="-19413"/>
            <a:ext cx="24377700" cy="13746900"/>
          </a:xfrm>
          <a:prstGeom prst="rect">
            <a:avLst/>
          </a:prstGeom>
          <a:gradFill>
            <a:gsLst>
              <a:gs pos="0">
                <a:srgbClr val="817E9A">
                  <a:alpha val="12549"/>
                </a:srgbClr>
              </a:gs>
              <a:gs pos="29000">
                <a:srgbClr val="2D1E42">
                  <a:alpha val="77254"/>
                </a:srgbClr>
              </a:gs>
              <a:gs pos="100000">
                <a:srgbClr val="2D1E42">
                  <a:alpha val="77254"/>
                </a:srgbClr>
              </a:gs>
            </a:gsLst>
            <a:lin ang="3719986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</a:t>
            </a:r>
            <a:endParaRPr b="0" i="0" sz="3600" u="none" cap="none" strike="noStrike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150" name="Google Shape;150;g151cfaca590_0_128"/>
          <p:cNvSpPr txBox="1"/>
          <p:nvPr/>
        </p:nvSpPr>
        <p:spPr>
          <a:xfrm>
            <a:off x="3306700" y="2909650"/>
            <a:ext cx="18271200" cy="262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en-US" sz="8000" u="none" cap="none" strike="noStrike">
                <a:solidFill>
                  <a:srgbClr val="F2F2F2"/>
                </a:solidFill>
                <a:highlight>
                  <a:schemeClr val="accent2"/>
                </a:highlight>
                <a:latin typeface="Montserrat"/>
                <a:ea typeface="Montserrat"/>
                <a:cs typeface="Montserrat"/>
                <a:sym typeface="Montserrat"/>
              </a:rPr>
              <a:t>Inteligencia Artificial Estratégica:</a:t>
            </a:r>
            <a:endParaRPr b="1" i="0" sz="8000" u="none" cap="none" strike="noStrike">
              <a:solidFill>
                <a:srgbClr val="F2F2F2"/>
              </a:solidFill>
              <a:highlight>
                <a:schemeClr val="accent2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en-US" sz="8000" u="none" cap="none" strike="noStrike">
                <a:solidFill>
                  <a:srgbClr val="F2F2F2"/>
                </a:solidFill>
                <a:highlight>
                  <a:schemeClr val="accent2"/>
                </a:highlight>
                <a:latin typeface="Montserrat"/>
                <a:ea typeface="Montserrat"/>
                <a:cs typeface="Montserrat"/>
                <a:sym typeface="Montserrat"/>
              </a:rPr>
              <a:t>De Cero a Experto.</a:t>
            </a:r>
            <a:endParaRPr b="0" i="0" sz="8000" u="none" cap="none" strike="noStrike">
              <a:solidFill>
                <a:srgbClr val="F2F2F2"/>
              </a:solidFill>
              <a:highlight>
                <a:schemeClr val="accent2"/>
              </a:highlight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51" name="Google Shape;151;g151cfaca590_0_1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57801" y="11512625"/>
            <a:ext cx="5373550" cy="1242325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g151cfaca590_0_128"/>
          <p:cNvSpPr txBox="1"/>
          <p:nvPr/>
        </p:nvSpPr>
        <p:spPr>
          <a:xfrm>
            <a:off x="5289000" y="1999200"/>
            <a:ext cx="130521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US" sz="4800" u="none" cap="none" strike="noStrike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Lección #</a:t>
            </a:r>
            <a:r>
              <a:rPr b="1" lang="en-US" sz="4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r>
              <a:rPr b="1" i="0" lang="en-US" sz="4800" u="none" cap="none" strike="noStrike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b="1" lang="en-US" sz="4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Cómo ser un experto en IA</a:t>
            </a:r>
            <a:endParaRPr b="1" i="0" sz="36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3" name="Google Shape;153;g151cfaca590_0_1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1000763">
            <a:off x="14822665" y="6550989"/>
            <a:ext cx="4464993" cy="5115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g151cfaca590_0_1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599856">
            <a:off x="4070204" y="6519809"/>
            <a:ext cx="7331321" cy="49852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ataforgeAcademy Theme">
  <a:themeElements>
    <a:clrScheme name="Hybrid Light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2E2E35"/>
      </a:accent1>
      <a:accent2>
        <a:srgbClr val="F53A45"/>
      </a:accent2>
      <a:accent3>
        <a:srgbClr val="9F9EA2"/>
      </a:accent3>
      <a:accent4>
        <a:srgbClr val="D7D5D4"/>
      </a:accent4>
      <a:accent5>
        <a:srgbClr val="2E2E35"/>
      </a:accent5>
      <a:accent6>
        <a:srgbClr val="9F9EA2"/>
      </a:accent6>
      <a:hlink>
        <a:srgbClr val="F33B48"/>
      </a:hlink>
      <a:folHlink>
        <a:srgbClr val="FFC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2014-11-12T21:47:38Z</dcterms:created>
  <dc:creator>Slidepro Design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0x010100566A892938CE2E489B121F6523BF8EF4</vt:lpwstr>
  </property>
</Properties>
</file>