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Lst>
  <p:sldSz cy="13716000" cx="24377650"/>
  <p:notesSz cx="6858000" cy="9144000"/>
  <p:embeddedFontLst>
    <p:embeddedFont>
      <p:font typeface="Source Sans Pro Light"/>
      <p:regular r:id="rId19"/>
      <p:bold r:id="rId20"/>
      <p:italic r:id="rId21"/>
      <p:boldItalic r:id="rId22"/>
    </p:embeddedFont>
    <p:embeddedFont>
      <p:font typeface="Montserrat"/>
      <p:regular r:id="rId23"/>
      <p:bold r:id="rId24"/>
      <p:italic r:id="rId25"/>
      <p:boldItalic r:id="rId26"/>
    </p:embeddedFont>
    <p:embeddedFont>
      <p:font typeface="Lato Light"/>
      <p:regular r:id="rId27"/>
      <p:bold r:id="rId28"/>
      <p:italic r:id="rId29"/>
      <p:boldItalic r:id="rId30"/>
    </p:embeddedFont>
    <p:embeddedFont>
      <p:font typeface="Montserrat Light"/>
      <p:regular r:id="rId31"/>
      <p:bold r:id="rId32"/>
      <p:italic r:id="rId33"/>
      <p:boldItalic r:id="rId34"/>
    </p:embeddedFont>
    <p:embeddedFont>
      <p:font typeface="Source Sans Pro"/>
      <p:regular r:id="rId35"/>
      <p:bold r:id="rId36"/>
      <p:italic r:id="rId37"/>
      <p:boldItalic r:id="rId38"/>
    </p:embeddedFont>
    <p:embeddedFont>
      <p:font typeface="Montserrat Thin"/>
      <p:regular r:id="rId39"/>
      <p:bold r:id="rId40"/>
      <p:italic r:id="rId41"/>
      <p:boldItalic r:id="rId4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8640">
          <p15:clr>
            <a:srgbClr val="A4A3A4"/>
          </p15:clr>
        </p15:guide>
        <p15:guide id="2" pos="284">
          <p15:clr>
            <a:srgbClr val="A4A3A4"/>
          </p15:clr>
        </p15:guide>
        <p15:guide id="3" orient="horz" pos="623">
          <p15:clr>
            <a:srgbClr val="A4A3A4"/>
          </p15:clr>
        </p15:guide>
      </p15:sldGuideLst>
    </p:ext>
    <p:ext uri="http://customooxmlschemas.google.com/">
      <go:slidesCustomData xmlns:go="http://customooxmlschemas.google.com/" r:id="rId43" roundtripDataSignature="AMtx7mhx4rrxZYtYdQ13jMdXGIOqpVcxO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8640" orient="horz"/>
        <p:guide pos="284"/>
        <p:guide pos="623"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MontserratThin-bold.fntdata"/><Relationship Id="rId20" Type="http://schemas.openxmlformats.org/officeDocument/2006/relationships/font" Target="fonts/SourceSansProLight-bold.fntdata"/><Relationship Id="rId42" Type="http://schemas.openxmlformats.org/officeDocument/2006/relationships/font" Target="fonts/MontserratThin-boldItalic.fntdata"/><Relationship Id="rId41" Type="http://schemas.openxmlformats.org/officeDocument/2006/relationships/font" Target="fonts/MontserratThin-italic.fntdata"/><Relationship Id="rId22" Type="http://schemas.openxmlformats.org/officeDocument/2006/relationships/font" Target="fonts/SourceSansProLight-boldItalic.fntdata"/><Relationship Id="rId21" Type="http://schemas.openxmlformats.org/officeDocument/2006/relationships/font" Target="fonts/SourceSansProLight-italic.fntdata"/><Relationship Id="rId43" Type="http://customschemas.google.com/relationships/presentationmetadata" Target="metadata"/><Relationship Id="rId24" Type="http://schemas.openxmlformats.org/officeDocument/2006/relationships/font" Target="fonts/Montserrat-bold.fntdata"/><Relationship Id="rId23" Type="http://schemas.openxmlformats.org/officeDocument/2006/relationships/font" Target="fonts/Montserrat-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Montserrat-boldItalic.fntdata"/><Relationship Id="rId25" Type="http://schemas.openxmlformats.org/officeDocument/2006/relationships/font" Target="fonts/Montserrat-italic.fntdata"/><Relationship Id="rId28" Type="http://schemas.openxmlformats.org/officeDocument/2006/relationships/font" Target="fonts/LatoLight-bold.fntdata"/><Relationship Id="rId27" Type="http://schemas.openxmlformats.org/officeDocument/2006/relationships/font" Target="fonts/LatoLight-regular.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LatoLight-italic.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MontserratLight-regular.fntdata"/><Relationship Id="rId30" Type="http://schemas.openxmlformats.org/officeDocument/2006/relationships/font" Target="fonts/LatoLight-boldItalic.fntdata"/><Relationship Id="rId11" Type="http://schemas.openxmlformats.org/officeDocument/2006/relationships/slide" Target="slides/slide6.xml"/><Relationship Id="rId33" Type="http://schemas.openxmlformats.org/officeDocument/2006/relationships/font" Target="fonts/MontserratLight-italic.fntdata"/><Relationship Id="rId10" Type="http://schemas.openxmlformats.org/officeDocument/2006/relationships/slide" Target="slides/slide5.xml"/><Relationship Id="rId32" Type="http://schemas.openxmlformats.org/officeDocument/2006/relationships/font" Target="fonts/MontserratLight-bold.fntdata"/><Relationship Id="rId13" Type="http://schemas.openxmlformats.org/officeDocument/2006/relationships/slide" Target="slides/slide8.xml"/><Relationship Id="rId35" Type="http://schemas.openxmlformats.org/officeDocument/2006/relationships/font" Target="fonts/SourceSansPro-regular.fntdata"/><Relationship Id="rId12" Type="http://schemas.openxmlformats.org/officeDocument/2006/relationships/slide" Target="slides/slide7.xml"/><Relationship Id="rId34" Type="http://schemas.openxmlformats.org/officeDocument/2006/relationships/font" Target="fonts/MontserratLight-boldItalic.fntdata"/><Relationship Id="rId15" Type="http://schemas.openxmlformats.org/officeDocument/2006/relationships/slide" Target="slides/slide10.xml"/><Relationship Id="rId37" Type="http://schemas.openxmlformats.org/officeDocument/2006/relationships/font" Target="fonts/SourceSansPro-italic.fntdata"/><Relationship Id="rId14" Type="http://schemas.openxmlformats.org/officeDocument/2006/relationships/slide" Target="slides/slide9.xml"/><Relationship Id="rId36" Type="http://schemas.openxmlformats.org/officeDocument/2006/relationships/font" Target="fonts/SourceSansPro-bold.fntdata"/><Relationship Id="rId17" Type="http://schemas.openxmlformats.org/officeDocument/2006/relationships/slide" Target="slides/slide12.xml"/><Relationship Id="rId39" Type="http://schemas.openxmlformats.org/officeDocument/2006/relationships/font" Target="fonts/MontserratThin-regular.fntdata"/><Relationship Id="rId16" Type="http://schemas.openxmlformats.org/officeDocument/2006/relationships/slide" Target="slides/slide11.xml"/><Relationship Id="rId38" Type="http://schemas.openxmlformats.org/officeDocument/2006/relationships/font" Target="fonts/SourceSansPro-boldItalic.fntdata"/><Relationship Id="rId19" Type="http://schemas.openxmlformats.org/officeDocument/2006/relationships/font" Target="fonts/SourceSansProLight-regular.fntdata"/><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www.nickbostrom.com/superintelligence.html" TargetMode="Externa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 name="Shape 33"/>
        <p:cNvGrpSpPr/>
        <p:nvPr/>
      </p:nvGrpSpPr>
      <p:grpSpPr>
        <a:xfrm>
          <a:off x="0" y="0"/>
          <a:ext cx="0" cy="0"/>
          <a:chOff x="0" y="0"/>
          <a:chExt cx="0" cy="0"/>
        </a:xfrm>
      </p:grpSpPr>
      <p:sp>
        <p:nvSpPr>
          <p:cNvPr id="34" name="Google Shape;34;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5" name="Google Shape;35;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g1476109136b_0_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6" name="Google Shape;126;g1476109136b_0_1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7" name="Google Shape;127;g1476109136b_0_1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1476109136b_0_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6" name="Google Shape;136;g1476109136b_0_2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7" name="Google Shape;137;g1476109136b_0_2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g1476109136b_0_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4" name="Google Shape;144;g1476109136b_0_3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5" name="Google Shape;145;g1476109136b_0_3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g1476109136b_0_4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3" name="Google Shape;153;g1476109136b_0_4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4" name="Google Shape;154;g1476109136b_0_4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 name="Shape 44"/>
        <p:cNvGrpSpPr/>
        <p:nvPr/>
      </p:nvGrpSpPr>
      <p:grpSpPr>
        <a:xfrm>
          <a:off x="0" y="0"/>
          <a:ext cx="0" cy="0"/>
          <a:chOff x="0" y="0"/>
          <a:chExt cx="0" cy="0"/>
        </a:xfrm>
      </p:grpSpPr>
      <p:sp>
        <p:nvSpPr>
          <p:cNvPr id="45" name="Google Shape;45;g1384d84c811_0_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6" name="Google Shape;46;g1384d84c811_0_1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7" name="Google Shape;47;g1384d84c811_0_1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 name="Shape 53"/>
        <p:cNvGrpSpPr/>
        <p:nvPr/>
      </p:nvGrpSpPr>
      <p:grpSpPr>
        <a:xfrm>
          <a:off x="0" y="0"/>
          <a:ext cx="0" cy="0"/>
          <a:chOff x="0" y="0"/>
          <a:chExt cx="0" cy="0"/>
        </a:xfrm>
      </p:grpSpPr>
      <p:sp>
        <p:nvSpPr>
          <p:cNvPr id="54" name="Google Shape;54;gfe6b10232c_0_3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5" name="Google Shape;55;gfe6b10232c_0_3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6" name="Google Shape;56;gfe6b10232c_0_3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 name="Shape 60"/>
        <p:cNvGrpSpPr/>
        <p:nvPr/>
      </p:nvGrpSpPr>
      <p:grpSpPr>
        <a:xfrm>
          <a:off x="0" y="0"/>
          <a:ext cx="0" cy="0"/>
          <a:chOff x="0" y="0"/>
          <a:chExt cx="0" cy="0"/>
        </a:xfrm>
      </p:grpSpPr>
      <p:sp>
        <p:nvSpPr>
          <p:cNvPr id="61" name="Google Shape;61;gfe6b10232c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2" name="Google Shape;62;gfe6b10232c_0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3" name="Google Shape;63;gfe6b10232c_0_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g149e02676cf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0" name="Google Shape;70;g149e02676cf_0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1" name="Google Shape;71;g149e02676cf_0_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 name="Shape 76"/>
        <p:cNvGrpSpPr/>
        <p:nvPr/>
      </p:nvGrpSpPr>
      <p:grpSpPr>
        <a:xfrm>
          <a:off x="0" y="0"/>
          <a:ext cx="0" cy="0"/>
          <a:chOff x="0" y="0"/>
          <a:chExt cx="0" cy="0"/>
        </a:xfrm>
      </p:grpSpPr>
      <p:sp>
        <p:nvSpPr>
          <p:cNvPr id="77" name="Google Shape;77;gfe6b10232c_0_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8" name="Google Shape;78;gfe6b10232c_0_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9" name="Google Shape;79;gfe6b10232c_0_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gfe6b10232c_0_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2" name="Google Shape;92;gfe6b10232c_0_1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3" name="Google Shape;93;gfe6b10232c_0_1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g1476109136b_0_8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0" name="Google Shape;100;g1476109136b_0_8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b="1" lang="en-US" sz="1200">
                <a:solidFill>
                  <a:srgbClr val="333333"/>
                </a:solidFill>
                <a:highlight>
                  <a:srgbClr val="FFFFFF"/>
                </a:highlight>
                <a:latin typeface="Arial"/>
                <a:ea typeface="Arial"/>
                <a:cs typeface="Arial"/>
                <a:sym typeface="Arial"/>
              </a:rPr>
              <a:t>AI Caliber 1) Artificial Narrow Intelligence (ANI): </a:t>
            </a:r>
            <a:r>
              <a:rPr lang="en-US" sz="1200">
                <a:solidFill>
                  <a:srgbClr val="333333"/>
                </a:solidFill>
                <a:highlight>
                  <a:srgbClr val="FFFFFF"/>
                </a:highlight>
                <a:latin typeface="Arial"/>
                <a:ea typeface="Arial"/>
                <a:cs typeface="Arial"/>
                <a:sym typeface="Arial"/>
              </a:rPr>
              <a:t>Sometimes referred to as </a:t>
            </a:r>
            <a:r>
              <a:rPr i="1" lang="en-US" sz="1200">
                <a:solidFill>
                  <a:srgbClr val="333333"/>
                </a:solidFill>
                <a:highlight>
                  <a:srgbClr val="FFFFFF"/>
                </a:highlight>
                <a:latin typeface="Arial"/>
                <a:ea typeface="Arial"/>
                <a:cs typeface="Arial"/>
                <a:sym typeface="Arial"/>
              </a:rPr>
              <a:t>Weak AI</a:t>
            </a:r>
            <a:r>
              <a:rPr lang="en-US" sz="1200">
                <a:solidFill>
                  <a:srgbClr val="333333"/>
                </a:solidFill>
                <a:highlight>
                  <a:srgbClr val="FFFFFF"/>
                </a:highlight>
                <a:latin typeface="Arial"/>
                <a:ea typeface="Arial"/>
                <a:cs typeface="Arial"/>
                <a:sym typeface="Arial"/>
              </a:rPr>
              <a:t>, Artificial Narrow Intelligence is AI that specializes in </a:t>
            </a:r>
            <a:r>
              <a:rPr i="1" lang="en-US" sz="1200">
                <a:solidFill>
                  <a:srgbClr val="333333"/>
                </a:solidFill>
                <a:highlight>
                  <a:srgbClr val="FFFFFF"/>
                </a:highlight>
                <a:latin typeface="Arial"/>
                <a:ea typeface="Arial"/>
                <a:cs typeface="Arial"/>
                <a:sym typeface="Arial"/>
              </a:rPr>
              <a:t>one</a:t>
            </a:r>
            <a:r>
              <a:rPr lang="en-US" sz="1200">
                <a:solidFill>
                  <a:srgbClr val="333333"/>
                </a:solidFill>
                <a:highlight>
                  <a:srgbClr val="FFFFFF"/>
                </a:highlight>
                <a:latin typeface="Arial"/>
                <a:ea typeface="Arial"/>
                <a:cs typeface="Arial"/>
                <a:sym typeface="Arial"/>
              </a:rPr>
              <a:t> area. There’s AI that can beat the world chess champion in chess, but that’s the only thing it does. Ask it to figure out a better way to store data on a hard drive, and it’ll look at you blankly.</a:t>
            </a:r>
            <a:endParaRPr sz="1200">
              <a:solidFill>
                <a:srgbClr val="333333"/>
              </a:solidFill>
              <a:highlight>
                <a:srgbClr val="FFFFFF"/>
              </a:highlight>
              <a:latin typeface="Arial"/>
              <a:ea typeface="Arial"/>
              <a:cs typeface="Arial"/>
              <a:sym typeface="Arial"/>
            </a:endParaRPr>
          </a:p>
          <a:p>
            <a:pPr indent="0" lvl="0" marL="0" rtl="0" algn="l">
              <a:lnSpc>
                <a:spcPct val="115000"/>
              </a:lnSpc>
              <a:spcBef>
                <a:spcPts val="1100"/>
              </a:spcBef>
              <a:spcAft>
                <a:spcPts val="0"/>
              </a:spcAft>
              <a:buClr>
                <a:schemeClr val="dk1"/>
              </a:buClr>
              <a:buSzPts val="1100"/>
              <a:buFont typeface="Arial"/>
              <a:buNone/>
            </a:pPr>
            <a:r>
              <a:rPr b="1" lang="en-US" sz="1200">
                <a:solidFill>
                  <a:srgbClr val="333333"/>
                </a:solidFill>
                <a:highlight>
                  <a:srgbClr val="FFFFFF"/>
                </a:highlight>
                <a:latin typeface="Arial"/>
                <a:ea typeface="Arial"/>
                <a:cs typeface="Arial"/>
                <a:sym typeface="Arial"/>
              </a:rPr>
              <a:t>AI Caliber 2) Artificial General Intelligence (AGI): </a:t>
            </a:r>
            <a:r>
              <a:rPr lang="en-US" sz="1200">
                <a:solidFill>
                  <a:srgbClr val="333333"/>
                </a:solidFill>
                <a:highlight>
                  <a:srgbClr val="FFFFFF"/>
                </a:highlight>
                <a:latin typeface="Arial"/>
                <a:ea typeface="Arial"/>
                <a:cs typeface="Arial"/>
                <a:sym typeface="Arial"/>
              </a:rPr>
              <a:t>Sometimes referred to as </a:t>
            </a:r>
            <a:r>
              <a:rPr i="1" lang="en-US" sz="1200">
                <a:solidFill>
                  <a:srgbClr val="333333"/>
                </a:solidFill>
                <a:highlight>
                  <a:srgbClr val="FFFFFF"/>
                </a:highlight>
                <a:latin typeface="Arial"/>
                <a:ea typeface="Arial"/>
                <a:cs typeface="Arial"/>
                <a:sym typeface="Arial"/>
              </a:rPr>
              <a:t>Strong AI</a:t>
            </a:r>
            <a:r>
              <a:rPr lang="en-US" sz="1200">
                <a:solidFill>
                  <a:srgbClr val="333333"/>
                </a:solidFill>
                <a:highlight>
                  <a:srgbClr val="FFFFFF"/>
                </a:highlight>
                <a:latin typeface="Arial"/>
                <a:ea typeface="Arial"/>
                <a:cs typeface="Arial"/>
                <a:sym typeface="Arial"/>
              </a:rPr>
              <a:t>, or </a:t>
            </a:r>
            <a:r>
              <a:rPr i="1" lang="en-US" sz="1200">
                <a:solidFill>
                  <a:srgbClr val="333333"/>
                </a:solidFill>
                <a:highlight>
                  <a:srgbClr val="FFFFFF"/>
                </a:highlight>
                <a:latin typeface="Arial"/>
                <a:ea typeface="Arial"/>
                <a:cs typeface="Arial"/>
                <a:sym typeface="Arial"/>
              </a:rPr>
              <a:t>Human-Level AI</a:t>
            </a:r>
            <a:r>
              <a:rPr lang="en-US" sz="1200">
                <a:solidFill>
                  <a:srgbClr val="333333"/>
                </a:solidFill>
                <a:highlight>
                  <a:srgbClr val="FFFFFF"/>
                </a:highlight>
                <a:latin typeface="Arial"/>
                <a:ea typeface="Arial"/>
                <a:cs typeface="Arial"/>
                <a:sym typeface="Arial"/>
              </a:rPr>
              <a:t>, Artificial General Intelligence refers to a computer that is as smart as a human </a:t>
            </a:r>
            <a:r>
              <a:rPr i="1" lang="en-US" sz="1200">
                <a:solidFill>
                  <a:srgbClr val="333333"/>
                </a:solidFill>
                <a:highlight>
                  <a:srgbClr val="FFFFFF"/>
                </a:highlight>
                <a:latin typeface="Arial"/>
                <a:ea typeface="Arial"/>
                <a:cs typeface="Arial"/>
                <a:sym typeface="Arial"/>
              </a:rPr>
              <a:t>across the board—</a:t>
            </a:r>
            <a:r>
              <a:rPr lang="en-US" sz="1200">
                <a:solidFill>
                  <a:srgbClr val="333333"/>
                </a:solidFill>
                <a:highlight>
                  <a:srgbClr val="FFFFFF"/>
                </a:highlight>
                <a:latin typeface="Arial"/>
                <a:ea typeface="Arial"/>
                <a:cs typeface="Arial"/>
                <a:sym typeface="Arial"/>
              </a:rPr>
              <a:t>a machine that can perform any intellectual task that a human being can. Creating AGI is a </a:t>
            </a:r>
            <a:r>
              <a:rPr i="1" lang="en-US" sz="1200">
                <a:solidFill>
                  <a:srgbClr val="333333"/>
                </a:solidFill>
                <a:highlight>
                  <a:srgbClr val="FFFFFF"/>
                </a:highlight>
                <a:latin typeface="Arial"/>
                <a:ea typeface="Arial"/>
                <a:cs typeface="Arial"/>
                <a:sym typeface="Arial"/>
              </a:rPr>
              <a:t>much </a:t>
            </a:r>
            <a:r>
              <a:rPr lang="en-US" sz="1200">
                <a:solidFill>
                  <a:srgbClr val="333333"/>
                </a:solidFill>
                <a:highlight>
                  <a:srgbClr val="FFFFFF"/>
                </a:highlight>
                <a:latin typeface="Arial"/>
                <a:ea typeface="Arial"/>
                <a:cs typeface="Arial"/>
                <a:sym typeface="Arial"/>
              </a:rPr>
              <a:t>harder task than creating ANI, and we’re yet to do it. Professor Linda Gottfredson describes intelligence as “a very general mental capability that, among other things, involves the ability to reason, plan, solve problems, think abstractly, comprehend complex ideas, learn quickly, and learn from experience.” AGI would be able to do all of those things as easily as you can.</a:t>
            </a:r>
            <a:endParaRPr sz="1200">
              <a:solidFill>
                <a:srgbClr val="333333"/>
              </a:solidFill>
              <a:highlight>
                <a:srgbClr val="FFFFFF"/>
              </a:highlight>
              <a:latin typeface="Arial"/>
              <a:ea typeface="Arial"/>
              <a:cs typeface="Arial"/>
              <a:sym typeface="Arial"/>
            </a:endParaRPr>
          </a:p>
          <a:p>
            <a:pPr indent="0" lvl="0" marL="0" rtl="0" algn="l">
              <a:lnSpc>
                <a:spcPct val="115000"/>
              </a:lnSpc>
              <a:spcBef>
                <a:spcPts val="1100"/>
              </a:spcBef>
              <a:spcAft>
                <a:spcPts val="1100"/>
              </a:spcAft>
              <a:buSzPts val="1100"/>
              <a:buNone/>
            </a:pPr>
            <a:r>
              <a:rPr b="1" lang="en-US" sz="1200">
                <a:solidFill>
                  <a:srgbClr val="333333"/>
                </a:solidFill>
                <a:highlight>
                  <a:srgbClr val="FFFFFF"/>
                </a:highlight>
                <a:latin typeface="Arial"/>
                <a:ea typeface="Arial"/>
                <a:cs typeface="Arial"/>
                <a:sym typeface="Arial"/>
              </a:rPr>
              <a:t>AI Caliber 3) Artificial Superintelligence (ASI):</a:t>
            </a:r>
            <a:r>
              <a:rPr lang="en-US" sz="1200">
                <a:solidFill>
                  <a:srgbClr val="333333"/>
                </a:solidFill>
                <a:highlight>
                  <a:srgbClr val="FFFFFF"/>
                </a:highlight>
                <a:latin typeface="Arial"/>
                <a:ea typeface="Arial"/>
                <a:cs typeface="Arial"/>
                <a:sym typeface="Arial"/>
              </a:rPr>
              <a:t> Oxford philosopher and leading AI thinker Nick Bostrom </a:t>
            </a:r>
            <a:r>
              <a:rPr lang="en-US" sz="1200">
                <a:solidFill>
                  <a:srgbClr val="4D96C6"/>
                </a:solidFill>
                <a:highlight>
                  <a:srgbClr val="FFFFFF"/>
                </a:highlight>
                <a:uFill>
                  <a:noFill/>
                </a:uFill>
                <a:latin typeface="Arial"/>
                <a:ea typeface="Arial"/>
                <a:cs typeface="Arial"/>
                <a:sym typeface="Arial"/>
                <a:hlinkClick r:id="rId2">
                  <a:extLst>
                    <a:ext uri="{A12FA001-AC4F-418D-AE19-62706E023703}">
                      <ahyp:hlinkClr val="tx"/>
                    </a:ext>
                  </a:extLst>
                </a:hlinkClick>
              </a:rPr>
              <a:t>defines</a:t>
            </a:r>
            <a:r>
              <a:rPr lang="en-US" sz="1200">
                <a:solidFill>
                  <a:srgbClr val="333333"/>
                </a:solidFill>
                <a:highlight>
                  <a:srgbClr val="FFFFFF"/>
                </a:highlight>
                <a:latin typeface="Arial"/>
                <a:ea typeface="Arial"/>
                <a:cs typeface="Arial"/>
                <a:sym typeface="Arial"/>
              </a:rPr>
              <a:t> superintelligence as “an intellect that is much smarter than the best human brains in practically every field, including scientific creativity, general wisdom and social skills.” Artificial Superintelligence ranges from a computer that’s just a little smarter than a human to one that’s trillions of times smarter—across the board. ASI is the reason the topic of AI is such a spicy meatball and why the words “immortality” and “extinction” will both appear in these posts multiple times.</a:t>
            </a:r>
            <a:endParaRPr/>
          </a:p>
        </p:txBody>
      </p:sp>
      <p:sp>
        <p:nvSpPr>
          <p:cNvPr id="101" name="Google Shape;101;g1476109136b_0_8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g1476109136b_0_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7" name="Google Shape;117;g1476109136b_0_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8" name="Google Shape;118;g1476109136b_0_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0">
  <p:cSld name="10">
    <p:spTree>
      <p:nvGrpSpPr>
        <p:cNvPr id="20" name="Shape 20"/>
        <p:cNvGrpSpPr/>
        <p:nvPr/>
      </p:nvGrpSpPr>
      <p:grpSpPr>
        <a:xfrm>
          <a:off x="0" y="0"/>
          <a:ext cx="0" cy="0"/>
          <a:chOff x="0" y="0"/>
          <a:chExt cx="0" cy="0"/>
        </a:xfrm>
      </p:grpSpPr>
      <p:sp>
        <p:nvSpPr>
          <p:cNvPr id="21" name="Google Shape;21;g1384d84c811_0_68"/>
          <p:cNvSpPr/>
          <p:nvPr>
            <p:ph idx="2" type="pic"/>
          </p:nvPr>
        </p:nvSpPr>
        <p:spPr>
          <a:xfrm>
            <a:off x="0" y="-7928"/>
            <a:ext cx="24377700" cy="13723800"/>
          </a:xfrm>
          <a:prstGeom prst="rect">
            <a:avLst/>
          </a:prstGeom>
          <a:noFill/>
          <a:ln>
            <a:noFill/>
          </a:ln>
        </p:spPr>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8">
  <p:cSld name="28">
    <p:spTree>
      <p:nvGrpSpPr>
        <p:cNvPr id="22" name="Shape 22"/>
        <p:cNvGrpSpPr/>
        <p:nvPr/>
      </p:nvGrpSpPr>
      <p:grpSpPr>
        <a:xfrm>
          <a:off x="0" y="0"/>
          <a:ext cx="0" cy="0"/>
          <a:chOff x="0" y="0"/>
          <a:chExt cx="0" cy="0"/>
        </a:xfrm>
      </p:grpSpPr>
      <p:sp>
        <p:nvSpPr>
          <p:cNvPr id="23" name="Google Shape;23;g1384d84c811_0_70"/>
          <p:cNvSpPr/>
          <p:nvPr/>
        </p:nvSpPr>
        <p:spPr>
          <a:xfrm>
            <a:off x="10905893" y="12489366"/>
            <a:ext cx="2631600" cy="3792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600"/>
              <a:buFont typeface="Arial"/>
              <a:buNone/>
            </a:pPr>
            <a:r>
              <a:t/>
            </a:r>
            <a:endParaRPr b="0" i="0" sz="3600" u="none" cap="none" strike="noStrike">
              <a:solidFill>
                <a:schemeClr val="lt1"/>
              </a:solidFill>
              <a:latin typeface="Source Sans Pro Light"/>
              <a:ea typeface="Source Sans Pro Light"/>
              <a:cs typeface="Source Sans Pro Light"/>
              <a:sym typeface="Source Sans Pro Light"/>
            </a:endParaRPr>
          </a:p>
        </p:txBody>
      </p:sp>
      <p:sp>
        <p:nvSpPr>
          <p:cNvPr id="24" name="Google Shape;24;g1384d84c811_0_70"/>
          <p:cNvSpPr/>
          <p:nvPr>
            <p:ph idx="2" type="pic"/>
          </p:nvPr>
        </p:nvSpPr>
        <p:spPr>
          <a:xfrm>
            <a:off x="12188826" y="0"/>
            <a:ext cx="6096000" cy="13716000"/>
          </a:xfrm>
          <a:prstGeom prst="rect">
            <a:avLst/>
          </a:prstGeom>
          <a:noFill/>
          <a:ln>
            <a:noFill/>
          </a:ln>
        </p:spPr>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
  <p:cSld name="1">
    <p:spTree>
      <p:nvGrpSpPr>
        <p:cNvPr id="25" name="Shape 25"/>
        <p:cNvGrpSpPr/>
        <p:nvPr/>
      </p:nvGrpSpPr>
      <p:grpSpPr>
        <a:xfrm>
          <a:off x="0" y="0"/>
          <a:ext cx="0" cy="0"/>
          <a:chOff x="0" y="0"/>
          <a:chExt cx="0" cy="0"/>
        </a:xfrm>
      </p:grpSpPr>
      <p:sp>
        <p:nvSpPr>
          <p:cNvPr id="26" name="Google Shape;26;g1384d84c811_0_73"/>
          <p:cNvSpPr/>
          <p:nvPr/>
        </p:nvSpPr>
        <p:spPr>
          <a:xfrm>
            <a:off x="9077093" y="12489366"/>
            <a:ext cx="6579300" cy="7806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600"/>
              <a:buFont typeface="Arial"/>
              <a:buNone/>
            </a:pPr>
            <a:r>
              <a:t/>
            </a:r>
            <a:endParaRPr b="0" i="0" sz="3600" u="none" cap="none" strike="noStrike">
              <a:solidFill>
                <a:schemeClr val="lt1"/>
              </a:solidFill>
              <a:latin typeface="Lato Light"/>
              <a:ea typeface="Lato Light"/>
              <a:cs typeface="Lato Light"/>
              <a:sym typeface="Lato Light"/>
            </a:endParaRPr>
          </a:p>
        </p:txBody>
      </p:sp>
      <p:sp>
        <p:nvSpPr>
          <p:cNvPr id="27" name="Google Shape;27;g1384d84c811_0_73"/>
          <p:cNvSpPr/>
          <p:nvPr/>
        </p:nvSpPr>
        <p:spPr>
          <a:xfrm>
            <a:off x="22926907" y="-1"/>
            <a:ext cx="1450800" cy="14496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600"/>
              <a:buFont typeface="Arial"/>
              <a:buNone/>
            </a:pPr>
            <a:r>
              <a:t/>
            </a:r>
            <a:endParaRPr b="0" i="0" sz="3600" u="none" cap="none" strike="noStrike">
              <a:solidFill>
                <a:schemeClr val="lt1"/>
              </a:solidFill>
              <a:latin typeface="Lato Light"/>
              <a:ea typeface="Lato Light"/>
              <a:cs typeface="Lato Light"/>
              <a:sym typeface="Lato Light"/>
            </a:endParaRPr>
          </a:p>
        </p:txBody>
      </p:sp>
      <p:sp>
        <p:nvSpPr>
          <p:cNvPr id="28" name="Google Shape;28;g1384d84c811_0_73"/>
          <p:cNvSpPr/>
          <p:nvPr/>
        </p:nvSpPr>
        <p:spPr>
          <a:xfrm>
            <a:off x="713678" y="289932"/>
            <a:ext cx="3963900" cy="7137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600"/>
              <a:buFont typeface="Arial"/>
              <a:buNone/>
            </a:pPr>
            <a:r>
              <a:t/>
            </a:r>
            <a:endParaRPr b="0" i="0" sz="3600" u="none" cap="none" strike="noStrike">
              <a:solidFill>
                <a:schemeClr val="lt1"/>
              </a:solidFill>
              <a:latin typeface="Lato Light"/>
              <a:ea typeface="Lato Light"/>
              <a:cs typeface="Lato Light"/>
              <a:sym typeface="Lato Light"/>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p:cSld name="2">
    <p:spTree>
      <p:nvGrpSpPr>
        <p:cNvPr id="29" name="Shape 29"/>
        <p:cNvGrpSpPr/>
        <p:nvPr/>
      </p:nvGrpSpPr>
      <p:grpSpPr>
        <a:xfrm>
          <a:off x="0" y="0"/>
          <a:ext cx="0" cy="0"/>
          <a:chOff x="0" y="0"/>
          <a:chExt cx="0" cy="0"/>
        </a:xfrm>
      </p:grpSpPr>
      <p:sp>
        <p:nvSpPr>
          <p:cNvPr id="30" name="Google Shape;30;g1384d84c811_0_77"/>
          <p:cNvSpPr/>
          <p:nvPr/>
        </p:nvSpPr>
        <p:spPr>
          <a:xfrm>
            <a:off x="9077093" y="12489366"/>
            <a:ext cx="6579300" cy="7806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600"/>
              <a:buFont typeface="Arial"/>
              <a:buNone/>
            </a:pPr>
            <a:r>
              <a:t/>
            </a:r>
            <a:endParaRPr b="0" i="0" sz="3600" u="none" cap="none" strike="noStrike">
              <a:solidFill>
                <a:schemeClr val="lt1"/>
              </a:solidFill>
              <a:latin typeface="Lato Light"/>
              <a:ea typeface="Lato Light"/>
              <a:cs typeface="Lato Light"/>
              <a:sym typeface="Lato Light"/>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p:cSld name="3">
    <p:spTree>
      <p:nvGrpSpPr>
        <p:cNvPr id="31" name="Shape 31"/>
        <p:cNvGrpSpPr/>
        <p:nvPr/>
      </p:nvGrpSpPr>
      <p:grpSpPr>
        <a:xfrm>
          <a:off x="0" y="0"/>
          <a:ext cx="0" cy="0"/>
          <a:chOff x="0" y="0"/>
          <a:chExt cx="0" cy="0"/>
        </a:xfrm>
      </p:grpSpPr>
      <p:sp>
        <p:nvSpPr>
          <p:cNvPr id="32" name="Google Shape;32;g1384d84c811_0_79"/>
          <p:cNvSpPr/>
          <p:nvPr>
            <p:ph idx="2" type="pic"/>
          </p:nvPr>
        </p:nvSpPr>
        <p:spPr>
          <a:xfrm>
            <a:off x="10078735" y="3553609"/>
            <a:ext cx="4143900" cy="4143900"/>
          </a:xfrm>
          <a:prstGeom prst="rect">
            <a:avLst/>
          </a:prstGeom>
          <a:noFill/>
          <a:ln>
            <a:noFill/>
          </a:ln>
        </p:spPr>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9.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g1384d84c811_0_57"/>
          <p:cNvSpPr txBox="1"/>
          <p:nvPr>
            <p:ph type="title"/>
          </p:nvPr>
        </p:nvSpPr>
        <p:spPr>
          <a:xfrm>
            <a:off x="1676400" y="1382750"/>
            <a:ext cx="21024900" cy="1998600"/>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Montserrat Light"/>
              <a:buNone/>
              <a:defRPr b="0" i="0" sz="4400" u="none" cap="none" strike="noStrike">
                <a:solidFill>
                  <a:schemeClr val="dk1"/>
                </a:solidFill>
                <a:latin typeface="Montserrat Light"/>
                <a:ea typeface="Montserrat Light"/>
                <a:cs typeface="Montserrat Light"/>
                <a:sym typeface="Montserrat Light"/>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g1384d84c811_0_57"/>
          <p:cNvSpPr txBox="1"/>
          <p:nvPr>
            <p:ph idx="1" type="body"/>
          </p:nvPr>
        </p:nvSpPr>
        <p:spPr>
          <a:xfrm>
            <a:off x="1676400" y="3651250"/>
            <a:ext cx="21024900" cy="8702700"/>
          </a:xfrm>
          <a:prstGeom prst="rect">
            <a:avLst/>
          </a:prstGeom>
          <a:noFill/>
          <a:ln>
            <a:noFill/>
          </a:ln>
        </p:spPr>
        <p:txBody>
          <a:bodyPr anchorCtr="0" anchor="t" bIns="45700" lIns="91425" spcFirstLastPara="1" rIns="91425" wrap="square" tIns="45700">
            <a:normAutofit/>
          </a:bodyPr>
          <a:lstStyle>
            <a:lvl1pPr indent="-457200" lvl="0" marL="457200" marR="0" rtl="0" algn="l">
              <a:lnSpc>
                <a:spcPct val="90000"/>
              </a:lnSpc>
              <a:spcBef>
                <a:spcPts val="2000"/>
              </a:spcBef>
              <a:spcAft>
                <a:spcPts val="0"/>
              </a:spcAft>
              <a:buClr>
                <a:schemeClr val="dk1"/>
              </a:buClr>
              <a:buSzPts val="3600"/>
              <a:buFont typeface="Arial"/>
              <a:buChar char="•"/>
              <a:defRPr b="0" i="0" sz="3600" u="none" cap="none" strike="noStrike">
                <a:solidFill>
                  <a:schemeClr val="dk1"/>
                </a:solidFill>
                <a:latin typeface="Montserrat Light"/>
                <a:ea typeface="Montserrat Light"/>
                <a:cs typeface="Montserrat Light"/>
                <a:sym typeface="Montserrat Light"/>
              </a:defRPr>
            </a:lvl1pPr>
            <a:lvl2pPr indent="-406400" lvl="1" marL="9144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Montserrat Light"/>
                <a:ea typeface="Montserrat Light"/>
                <a:cs typeface="Montserrat Light"/>
                <a:sym typeface="Montserrat Light"/>
              </a:defRPr>
            </a:lvl2pPr>
            <a:lvl3pPr indent="-381000" lvl="2" marL="1371600" marR="0" rtl="0" algn="l">
              <a:lnSpc>
                <a:spcPct val="90000"/>
              </a:lnSpc>
              <a:spcBef>
                <a:spcPts val="1000"/>
              </a:spcBef>
              <a:spcAft>
                <a:spcPts val="0"/>
              </a:spcAft>
              <a:buClr>
                <a:schemeClr val="dk1"/>
              </a:buClr>
              <a:buSzPts val="2400"/>
              <a:buFont typeface="Arial"/>
              <a:buChar char="•"/>
              <a:defRPr b="0" i="0" sz="2400" u="none" cap="none" strike="noStrike">
                <a:solidFill>
                  <a:schemeClr val="dk1"/>
                </a:solidFill>
                <a:latin typeface="Montserrat Light"/>
                <a:ea typeface="Montserrat Light"/>
                <a:cs typeface="Montserrat Light"/>
                <a:sym typeface="Montserrat Light"/>
              </a:defRPr>
            </a:lvl3pPr>
            <a:lvl4pPr indent="-355600" lvl="3" marL="1828800" marR="0" rtl="0" algn="l">
              <a:lnSpc>
                <a:spcPct val="90000"/>
              </a:lnSpc>
              <a:spcBef>
                <a:spcPts val="1000"/>
              </a:spcBef>
              <a:spcAft>
                <a:spcPts val="0"/>
              </a:spcAft>
              <a:buClr>
                <a:schemeClr val="dk1"/>
              </a:buClr>
              <a:buSzPts val="2000"/>
              <a:buFont typeface="Arial"/>
              <a:buChar char="•"/>
              <a:defRPr b="0" i="0" sz="2000" u="none" cap="none" strike="noStrike">
                <a:solidFill>
                  <a:schemeClr val="dk1"/>
                </a:solidFill>
                <a:latin typeface="Montserrat Light"/>
                <a:ea typeface="Montserrat Light"/>
                <a:cs typeface="Montserrat Light"/>
                <a:sym typeface="Montserrat Light"/>
              </a:defRPr>
            </a:lvl4pPr>
            <a:lvl5pPr indent="-355600" lvl="4" marL="2286000" marR="0" rtl="0" algn="l">
              <a:lnSpc>
                <a:spcPct val="90000"/>
              </a:lnSpc>
              <a:spcBef>
                <a:spcPts val="1000"/>
              </a:spcBef>
              <a:spcAft>
                <a:spcPts val="0"/>
              </a:spcAft>
              <a:buClr>
                <a:schemeClr val="dk1"/>
              </a:buClr>
              <a:buSzPts val="2000"/>
              <a:buFont typeface="Arial"/>
              <a:buChar char="•"/>
              <a:defRPr b="0" i="0" sz="2000" u="none" cap="none" strike="noStrike">
                <a:solidFill>
                  <a:schemeClr val="dk1"/>
                </a:solidFill>
                <a:latin typeface="Montserrat Light"/>
                <a:ea typeface="Montserrat Light"/>
                <a:cs typeface="Montserrat Light"/>
                <a:sym typeface="Montserrat Light"/>
              </a:defRPr>
            </a:lvl5pPr>
            <a:lvl6pPr indent="-457200" lvl="5" marL="2743200" marR="0" rtl="0" algn="l">
              <a:lnSpc>
                <a:spcPct val="90000"/>
              </a:lnSpc>
              <a:spcBef>
                <a:spcPts val="1000"/>
              </a:spcBef>
              <a:spcAft>
                <a:spcPts val="0"/>
              </a:spcAft>
              <a:buClr>
                <a:schemeClr val="dk1"/>
              </a:buClr>
              <a:buSzPts val="3600"/>
              <a:buFont typeface="Arial"/>
              <a:buChar char="•"/>
              <a:defRPr b="0" i="0" sz="3600" u="none" cap="none" strike="noStrike">
                <a:solidFill>
                  <a:schemeClr val="dk1"/>
                </a:solidFill>
                <a:latin typeface="Lato Light"/>
                <a:ea typeface="Lato Light"/>
                <a:cs typeface="Lato Light"/>
                <a:sym typeface="Lato Light"/>
              </a:defRPr>
            </a:lvl6pPr>
            <a:lvl7pPr indent="-457200" lvl="6" marL="3200400" marR="0" rtl="0" algn="l">
              <a:lnSpc>
                <a:spcPct val="90000"/>
              </a:lnSpc>
              <a:spcBef>
                <a:spcPts val="1000"/>
              </a:spcBef>
              <a:spcAft>
                <a:spcPts val="0"/>
              </a:spcAft>
              <a:buClr>
                <a:schemeClr val="dk1"/>
              </a:buClr>
              <a:buSzPts val="3600"/>
              <a:buFont typeface="Arial"/>
              <a:buChar char="•"/>
              <a:defRPr b="0" i="0" sz="3600" u="none" cap="none" strike="noStrike">
                <a:solidFill>
                  <a:schemeClr val="dk1"/>
                </a:solidFill>
                <a:latin typeface="Lato Light"/>
                <a:ea typeface="Lato Light"/>
                <a:cs typeface="Lato Light"/>
                <a:sym typeface="Lato Light"/>
              </a:defRPr>
            </a:lvl7pPr>
            <a:lvl8pPr indent="-457200" lvl="7" marL="3657600" marR="0" rtl="0" algn="l">
              <a:lnSpc>
                <a:spcPct val="90000"/>
              </a:lnSpc>
              <a:spcBef>
                <a:spcPts val="1000"/>
              </a:spcBef>
              <a:spcAft>
                <a:spcPts val="0"/>
              </a:spcAft>
              <a:buClr>
                <a:schemeClr val="dk1"/>
              </a:buClr>
              <a:buSzPts val="3600"/>
              <a:buFont typeface="Arial"/>
              <a:buChar char="•"/>
              <a:defRPr b="0" i="0" sz="3600" u="none" cap="none" strike="noStrike">
                <a:solidFill>
                  <a:schemeClr val="dk1"/>
                </a:solidFill>
                <a:latin typeface="Lato Light"/>
                <a:ea typeface="Lato Light"/>
                <a:cs typeface="Lato Light"/>
                <a:sym typeface="Lato Light"/>
              </a:defRPr>
            </a:lvl8pPr>
            <a:lvl9pPr indent="-457200" lvl="8" marL="4114800" marR="0" rtl="0" algn="l">
              <a:lnSpc>
                <a:spcPct val="90000"/>
              </a:lnSpc>
              <a:spcBef>
                <a:spcPts val="1000"/>
              </a:spcBef>
              <a:spcAft>
                <a:spcPts val="0"/>
              </a:spcAft>
              <a:buClr>
                <a:schemeClr val="dk1"/>
              </a:buClr>
              <a:buSzPts val="3600"/>
              <a:buFont typeface="Arial"/>
              <a:buChar char="•"/>
              <a:defRPr b="0" i="0" sz="3600" u="none" cap="none" strike="noStrike">
                <a:solidFill>
                  <a:schemeClr val="dk1"/>
                </a:solidFill>
                <a:latin typeface="Lato Light"/>
                <a:ea typeface="Lato Light"/>
                <a:cs typeface="Lato Light"/>
                <a:sym typeface="Lato Light"/>
              </a:defRPr>
            </a:lvl9pPr>
          </a:lstStyle>
          <a:p/>
        </p:txBody>
      </p:sp>
      <p:sp>
        <p:nvSpPr>
          <p:cNvPr id="12" name="Google Shape;12;g1384d84c811_0_57"/>
          <p:cNvSpPr txBox="1"/>
          <p:nvPr>
            <p:ph idx="10" type="dt"/>
          </p:nvPr>
        </p:nvSpPr>
        <p:spPr>
          <a:xfrm>
            <a:off x="1676400" y="12712700"/>
            <a:ext cx="5484900" cy="7302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AAAAAA"/>
                </a:solidFill>
                <a:latin typeface="Montserrat Light"/>
                <a:ea typeface="Montserrat Light"/>
                <a:cs typeface="Montserrat Light"/>
                <a:sym typeface="Montserrat Light"/>
              </a:defRPr>
            </a:lvl1pPr>
            <a:lvl2pPr lvl="1"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Lato Light"/>
                <a:ea typeface="Lato Light"/>
                <a:cs typeface="Lato Light"/>
                <a:sym typeface="Lato Light"/>
              </a:defRPr>
            </a:lvl2pPr>
            <a:lvl3pPr lvl="2"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Lato Light"/>
                <a:ea typeface="Lato Light"/>
                <a:cs typeface="Lato Light"/>
                <a:sym typeface="Lato Light"/>
              </a:defRPr>
            </a:lvl3pPr>
            <a:lvl4pPr lvl="3"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Lato Light"/>
                <a:ea typeface="Lato Light"/>
                <a:cs typeface="Lato Light"/>
                <a:sym typeface="Lato Light"/>
              </a:defRPr>
            </a:lvl4pPr>
            <a:lvl5pPr lvl="4"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Lato Light"/>
                <a:ea typeface="Lato Light"/>
                <a:cs typeface="Lato Light"/>
                <a:sym typeface="Lato Light"/>
              </a:defRPr>
            </a:lvl5pPr>
            <a:lvl6pPr lvl="5"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Lato Light"/>
                <a:ea typeface="Lato Light"/>
                <a:cs typeface="Lato Light"/>
                <a:sym typeface="Lato Light"/>
              </a:defRPr>
            </a:lvl6pPr>
            <a:lvl7pPr lvl="6"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Lato Light"/>
                <a:ea typeface="Lato Light"/>
                <a:cs typeface="Lato Light"/>
                <a:sym typeface="Lato Light"/>
              </a:defRPr>
            </a:lvl7pPr>
            <a:lvl8pPr lvl="7"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Lato Light"/>
                <a:ea typeface="Lato Light"/>
                <a:cs typeface="Lato Light"/>
                <a:sym typeface="Lato Light"/>
              </a:defRPr>
            </a:lvl8pPr>
            <a:lvl9pPr lvl="8"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Lato Light"/>
                <a:ea typeface="Lato Light"/>
                <a:cs typeface="Lato Light"/>
                <a:sym typeface="Lato Light"/>
              </a:defRPr>
            </a:lvl9pPr>
          </a:lstStyle>
          <a:p/>
        </p:txBody>
      </p:sp>
      <p:sp>
        <p:nvSpPr>
          <p:cNvPr id="13" name="Google Shape;13;g1384d84c811_0_57"/>
          <p:cNvSpPr txBox="1"/>
          <p:nvPr>
            <p:ph idx="12" type="sldNum"/>
          </p:nvPr>
        </p:nvSpPr>
        <p:spPr>
          <a:xfrm>
            <a:off x="17216438" y="12712700"/>
            <a:ext cx="5484900" cy="7302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AAAAAA"/>
                </a:solidFill>
                <a:latin typeface="Montserrat Light"/>
                <a:ea typeface="Montserrat Light"/>
                <a:cs typeface="Montserrat Light"/>
                <a:sym typeface="Montserrat Light"/>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AAAAAA"/>
                </a:solidFill>
                <a:latin typeface="Montserrat Light"/>
                <a:ea typeface="Montserrat Light"/>
                <a:cs typeface="Montserrat Light"/>
                <a:sym typeface="Montserrat Light"/>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AAAAAA"/>
                </a:solidFill>
                <a:latin typeface="Montserrat Light"/>
                <a:ea typeface="Montserrat Light"/>
                <a:cs typeface="Montserrat Light"/>
                <a:sym typeface="Montserrat Light"/>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AAAAAA"/>
                </a:solidFill>
                <a:latin typeface="Montserrat Light"/>
                <a:ea typeface="Montserrat Light"/>
                <a:cs typeface="Montserrat Light"/>
                <a:sym typeface="Montserrat Light"/>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AAAAAA"/>
                </a:solidFill>
                <a:latin typeface="Montserrat Light"/>
                <a:ea typeface="Montserrat Light"/>
                <a:cs typeface="Montserrat Light"/>
                <a:sym typeface="Montserrat Light"/>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AAAAAA"/>
                </a:solidFill>
                <a:latin typeface="Montserrat Light"/>
                <a:ea typeface="Montserrat Light"/>
                <a:cs typeface="Montserrat Light"/>
                <a:sym typeface="Montserrat Light"/>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AAAAAA"/>
                </a:solidFill>
                <a:latin typeface="Montserrat Light"/>
                <a:ea typeface="Montserrat Light"/>
                <a:cs typeface="Montserrat Light"/>
                <a:sym typeface="Montserrat Light"/>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AAAAAA"/>
                </a:solidFill>
                <a:latin typeface="Montserrat Light"/>
                <a:ea typeface="Montserrat Light"/>
                <a:cs typeface="Montserrat Light"/>
                <a:sym typeface="Montserrat Light"/>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AAAAAA"/>
                </a:solidFill>
                <a:latin typeface="Montserrat Light"/>
                <a:ea typeface="Montserrat Light"/>
                <a:cs typeface="Montserrat Light"/>
                <a:sym typeface="Montserrat Light"/>
              </a:defRPr>
            </a:lvl9pPr>
          </a:lstStyle>
          <a:p>
            <a:pPr indent="0" lvl="0" marL="0" rtl="0" algn="r">
              <a:spcBef>
                <a:spcPts val="0"/>
              </a:spcBef>
              <a:spcAft>
                <a:spcPts val="0"/>
              </a:spcAft>
              <a:buNone/>
            </a:pPr>
            <a:fld id="{00000000-1234-1234-1234-123412341234}" type="slidenum">
              <a:rPr lang="en-US"/>
              <a:t>‹#›</a:t>
            </a:fld>
            <a:endParaRPr/>
          </a:p>
        </p:txBody>
      </p:sp>
      <p:sp>
        <p:nvSpPr>
          <p:cNvPr id="14" name="Google Shape;14;g1384d84c811_0_57"/>
          <p:cNvSpPr/>
          <p:nvPr/>
        </p:nvSpPr>
        <p:spPr>
          <a:xfrm rot="10800000">
            <a:off x="22994950" y="52"/>
            <a:ext cx="1382700" cy="1382700"/>
          </a:xfrm>
          <a:prstGeom prst="rtTriangle">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600"/>
              <a:buFont typeface="Arial"/>
              <a:buNone/>
            </a:pPr>
            <a:r>
              <a:t/>
            </a:r>
            <a:endParaRPr b="0" i="0" sz="3600" u="none" cap="none" strike="noStrike">
              <a:solidFill>
                <a:schemeClr val="lt1"/>
              </a:solidFill>
              <a:latin typeface="Source Sans Pro Light"/>
              <a:ea typeface="Source Sans Pro Light"/>
              <a:cs typeface="Source Sans Pro Light"/>
              <a:sym typeface="Source Sans Pro Light"/>
            </a:endParaRPr>
          </a:p>
        </p:txBody>
      </p:sp>
      <p:sp>
        <p:nvSpPr>
          <p:cNvPr id="15" name="Google Shape;15;g1384d84c811_0_57"/>
          <p:cNvSpPr txBox="1"/>
          <p:nvPr/>
        </p:nvSpPr>
        <p:spPr>
          <a:xfrm>
            <a:off x="23600529" y="146322"/>
            <a:ext cx="888600" cy="523200"/>
          </a:xfrm>
          <a:prstGeom prst="rect">
            <a:avLst/>
          </a:prstGeom>
          <a:noFill/>
          <a:ln>
            <a:noFill/>
          </a:ln>
        </p:spPr>
        <p:txBody>
          <a:bodyPr anchorCtr="0" anchor="t" bIns="91400" lIns="182825" spcFirstLastPara="1" rIns="182825" wrap="square" tIns="91400">
            <a:spAutoFit/>
          </a:bodyPr>
          <a:lstStyle/>
          <a:p>
            <a:pPr indent="0" lvl="0" marL="0" marR="0" rtl="0" algn="ctr">
              <a:lnSpc>
                <a:spcPct val="100000"/>
              </a:lnSpc>
              <a:spcBef>
                <a:spcPts val="0"/>
              </a:spcBef>
              <a:spcAft>
                <a:spcPts val="0"/>
              </a:spcAft>
              <a:buClr>
                <a:srgbClr val="000000"/>
              </a:buClr>
              <a:buSzPts val="2200"/>
              <a:buFont typeface="Arial"/>
              <a:buNone/>
            </a:pPr>
            <a:fld id="{00000000-1234-1234-1234-123412341234}" type="slidenum">
              <a:rPr b="1" i="0" lang="en-US" sz="2200" u="none" cap="none" strike="noStrike">
                <a:solidFill>
                  <a:schemeClr val="lt1"/>
                </a:solidFill>
                <a:latin typeface="Montserrat Thin"/>
                <a:ea typeface="Montserrat Thin"/>
                <a:cs typeface="Montserrat Thin"/>
                <a:sym typeface="Montserrat Thin"/>
              </a:rPr>
              <a:t>‹#›</a:t>
            </a:fld>
            <a:r>
              <a:rPr b="1" i="0" lang="en-US" sz="2200" u="none" cap="none" strike="noStrike">
                <a:solidFill>
                  <a:schemeClr val="lt1"/>
                </a:solidFill>
                <a:latin typeface="Montserrat Thin"/>
                <a:ea typeface="Montserrat Thin"/>
                <a:cs typeface="Montserrat Thin"/>
                <a:sym typeface="Montserrat Thin"/>
              </a:rPr>
              <a:t>  </a:t>
            </a:r>
            <a:endParaRPr b="0" i="0" sz="1400" u="none" cap="none" strike="noStrike">
              <a:solidFill>
                <a:srgbClr val="000000"/>
              </a:solidFill>
              <a:latin typeface="Arial"/>
              <a:ea typeface="Arial"/>
              <a:cs typeface="Arial"/>
              <a:sym typeface="Arial"/>
            </a:endParaRPr>
          </a:p>
        </p:txBody>
      </p:sp>
      <p:sp>
        <p:nvSpPr>
          <p:cNvPr id="16" name="Google Shape;16;g1384d84c811_0_57"/>
          <p:cNvSpPr txBox="1"/>
          <p:nvPr/>
        </p:nvSpPr>
        <p:spPr>
          <a:xfrm>
            <a:off x="10442375" y="13042750"/>
            <a:ext cx="3238800" cy="400200"/>
          </a:xfrm>
          <a:prstGeom prst="rect">
            <a:avLst/>
          </a:prstGeom>
          <a:noFill/>
          <a:ln>
            <a:noFill/>
          </a:ln>
        </p:spPr>
        <p:txBody>
          <a:bodyPr anchorCtr="0" anchor="ctr"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0" i="0" lang="en-US" sz="2000" u="none" cap="none" strike="noStrike">
                <a:solidFill>
                  <a:srgbClr val="CBCBCB"/>
                </a:solidFill>
                <a:latin typeface="Source Sans Pro"/>
                <a:ea typeface="Source Sans Pro"/>
                <a:cs typeface="Source Sans Pro"/>
                <a:sym typeface="Source Sans Pro"/>
              </a:rPr>
              <a:t>www.dataforge.academy</a:t>
            </a:r>
            <a:endParaRPr b="0" i="0" sz="2000" u="none" cap="none" strike="noStrike">
              <a:solidFill>
                <a:srgbClr val="CBCBCB"/>
              </a:solidFill>
              <a:latin typeface="Source Sans Pro"/>
              <a:ea typeface="Source Sans Pro"/>
              <a:cs typeface="Source Sans Pro"/>
              <a:sym typeface="Source Sans Pro"/>
            </a:endParaRPr>
          </a:p>
        </p:txBody>
      </p:sp>
      <p:sp>
        <p:nvSpPr>
          <p:cNvPr id="17" name="Google Shape;17;g1384d84c811_0_57"/>
          <p:cNvSpPr/>
          <p:nvPr/>
        </p:nvSpPr>
        <p:spPr>
          <a:xfrm rot="10800000">
            <a:off x="22994950" y="52"/>
            <a:ext cx="1382700" cy="1382700"/>
          </a:xfrm>
          <a:prstGeom prst="rtTriangle">
            <a:avLst/>
          </a:prstGeom>
          <a:gradFill>
            <a:gsLst>
              <a:gs pos="0">
                <a:srgbClr val="8A26BA"/>
              </a:gs>
              <a:gs pos="100000">
                <a:srgbClr val="0C71C3"/>
              </a:gs>
            </a:gsLst>
            <a:lin ang="371998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600"/>
              <a:buFont typeface="Arial"/>
              <a:buNone/>
            </a:pPr>
            <a:r>
              <a:t/>
            </a:r>
            <a:endParaRPr b="0" i="0" sz="3600" u="none" cap="none" strike="noStrike">
              <a:solidFill>
                <a:schemeClr val="lt1"/>
              </a:solidFill>
              <a:latin typeface="Source Sans Pro Light"/>
              <a:ea typeface="Source Sans Pro Light"/>
              <a:cs typeface="Source Sans Pro Light"/>
              <a:sym typeface="Source Sans Pro Light"/>
            </a:endParaRPr>
          </a:p>
        </p:txBody>
      </p:sp>
      <p:sp>
        <p:nvSpPr>
          <p:cNvPr id="18" name="Google Shape;18;g1384d84c811_0_57"/>
          <p:cNvSpPr txBox="1"/>
          <p:nvPr/>
        </p:nvSpPr>
        <p:spPr>
          <a:xfrm>
            <a:off x="23600529" y="146322"/>
            <a:ext cx="888600" cy="523200"/>
          </a:xfrm>
          <a:prstGeom prst="rect">
            <a:avLst/>
          </a:prstGeom>
          <a:noFill/>
          <a:ln>
            <a:noFill/>
          </a:ln>
        </p:spPr>
        <p:txBody>
          <a:bodyPr anchorCtr="0" anchor="t" bIns="91400" lIns="182825" spcFirstLastPara="1" rIns="182825" wrap="square" tIns="91400">
            <a:spAutoFit/>
          </a:bodyPr>
          <a:lstStyle/>
          <a:p>
            <a:pPr indent="0" lvl="0" marL="0" marR="0" rtl="0" algn="ctr">
              <a:lnSpc>
                <a:spcPct val="100000"/>
              </a:lnSpc>
              <a:spcBef>
                <a:spcPts val="0"/>
              </a:spcBef>
              <a:spcAft>
                <a:spcPts val="0"/>
              </a:spcAft>
              <a:buClr>
                <a:srgbClr val="000000"/>
              </a:buClr>
              <a:buSzPts val="2200"/>
              <a:buFont typeface="Arial"/>
              <a:buNone/>
            </a:pPr>
            <a:fld id="{00000000-1234-1234-1234-123412341234}" type="slidenum">
              <a:rPr b="1" i="0" lang="en-US" sz="2200" u="none" cap="none" strike="noStrike">
                <a:solidFill>
                  <a:schemeClr val="lt1"/>
                </a:solidFill>
                <a:latin typeface="Montserrat Thin"/>
                <a:ea typeface="Montserrat Thin"/>
                <a:cs typeface="Montserrat Thin"/>
                <a:sym typeface="Montserrat Thin"/>
              </a:rPr>
              <a:t>‹#›</a:t>
            </a:fld>
            <a:r>
              <a:rPr b="1" i="0" lang="en-US" sz="2200" u="none" cap="none" strike="noStrike">
                <a:solidFill>
                  <a:schemeClr val="lt1"/>
                </a:solidFill>
                <a:latin typeface="Montserrat Thin"/>
                <a:ea typeface="Montserrat Thin"/>
                <a:cs typeface="Montserrat Thin"/>
                <a:sym typeface="Montserrat Thin"/>
              </a:rPr>
              <a:t>  </a:t>
            </a:r>
            <a:endParaRPr b="0" i="0" sz="1400" u="none" cap="none" strike="noStrike">
              <a:solidFill>
                <a:srgbClr val="000000"/>
              </a:solidFill>
              <a:latin typeface="Arial"/>
              <a:ea typeface="Arial"/>
              <a:cs typeface="Arial"/>
              <a:sym typeface="Arial"/>
            </a:endParaRPr>
          </a:p>
        </p:txBody>
      </p:sp>
      <p:pic>
        <p:nvPicPr>
          <p:cNvPr id="19" name="Google Shape;19;g1384d84c811_0_57"/>
          <p:cNvPicPr preferRelativeResize="0"/>
          <p:nvPr/>
        </p:nvPicPr>
        <p:blipFill rotWithShape="1">
          <a:blip r:embed="rId1">
            <a:alphaModFix/>
          </a:blip>
          <a:srcRect b="0" l="0" r="0" t="0"/>
          <a:stretch/>
        </p:blipFill>
        <p:spPr>
          <a:xfrm>
            <a:off x="182522" y="214013"/>
            <a:ext cx="4129825" cy="954775"/>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png"/><Relationship Id="rId4" Type="http://schemas.openxmlformats.org/officeDocument/2006/relationships/image" Target="../media/image1.png"/><Relationship Id="rId5" Type="http://schemas.openxmlformats.org/officeDocument/2006/relationships/image" Target="../media/image2.png"/><Relationship Id="rId6"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1.pn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1.pn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1.png"/><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2.jpg"/><Relationship Id="rId4" Type="http://schemas.openxmlformats.org/officeDocument/2006/relationships/image" Target="../media/image23.jpg"/><Relationship Id="rId5" Type="http://schemas.openxmlformats.org/officeDocument/2006/relationships/image" Target="../media/image21.jpg"/><Relationship Id="rId6" Type="http://schemas.openxmlformats.org/officeDocument/2006/relationships/image" Target="../media/image27.jpg"/><Relationship Id="rId7" Type="http://schemas.openxmlformats.org/officeDocument/2006/relationships/image" Target="../media/image19.jpg"/><Relationship Id="rId8" Type="http://schemas.openxmlformats.org/officeDocument/2006/relationships/image" Target="../media/image24.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1.png"/><Relationship Id="rId4" Type="http://schemas.openxmlformats.org/officeDocument/2006/relationships/image" Target="../media/image6.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1.png"/><Relationship Id="rId4" Type="http://schemas.openxmlformats.org/officeDocument/2006/relationships/image" Target="../media/image8.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1.png"/><Relationship Id="rId4" Type="http://schemas.openxmlformats.org/officeDocument/2006/relationships/image" Target="../media/image12.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1.png"/><Relationship Id="rId4" Type="http://schemas.openxmlformats.org/officeDocument/2006/relationships/image" Target="../media/image8.jpg"/><Relationship Id="rId9" Type="http://schemas.openxmlformats.org/officeDocument/2006/relationships/image" Target="../media/image10.jpg"/><Relationship Id="rId5" Type="http://schemas.openxmlformats.org/officeDocument/2006/relationships/image" Target="../media/image12.jpg"/><Relationship Id="rId6" Type="http://schemas.openxmlformats.org/officeDocument/2006/relationships/image" Target="../media/image4.jpg"/><Relationship Id="rId7" Type="http://schemas.openxmlformats.org/officeDocument/2006/relationships/image" Target="../media/image7.jpg"/><Relationship Id="rId8" Type="http://schemas.openxmlformats.org/officeDocument/2006/relationships/image" Target="../media/image15.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3.png"/><Relationship Id="rId4" Type="http://schemas.openxmlformats.org/officeDocument/2006/relationships/image" Target="../media/image14.jpg"/><Relationship Id="rId5" Type="http://schemas.openxmlformats.org/officeDocument/2006/relationships/image" Target="../media/image1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1.png"/><Relationship Id="rId4" Type="http://schemas.openxmlformats.org/officeDocument/2006/relationships/image" Target="../media/image26.png"/><Relationship Id="rId5"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 name="Shape 36"/>
        <p:cNvGrpSpPr/>
        <p:nvPr/>
      </p:nvGrpSpPr>
      <p:grpSpPr>
        <a:xfrm>
          <a:off x="0" y="0"/>
          <a:ext cx="0" cy="0"/>
          <a:chOff x="0" y="0"/>
          <a:chExt cx="0" cy="0"/>
        </a:xfrm>
      </p:grpSpPr>
      <p:pic>
        <p:nvPicPr>
          <p:cNvPr id="37" name="Google Shape;37;p1"/>
          <p:cNvPicPr preferRelativeResize="0"/>
          <p:nvPr>
            <p:ph idx="2" type="pic"/>
          </p:nvPr>
        </p:nvPicPr>
        <p:blipFill rotWithShape="1">
          <a:blip r:embed="rId3">
            <a:alphaModFix/>
          </a:blip>
          <a:srcRect b="0" l="2447" r="2445" t="0"/>
          <a:stretch/>
        </p:blipFill>
        <p:spPr>
          <a:xfrm>
            <a:off x="0" y="-7928"/>
            <a:ext cx="24377702" cy="13723800"/>
          </a:xfrm>
          <a:prstGeom prst="rect">
            <a:avLst/>
          </a:prstGeom>
          <a:noFill/>
          <a:ln>
            <a:noFill/>
          </a:ln>
        </p:spPr>
      </p:pic>
      <p:sp>
        <p:nvSpPr>
          <p:cNvPr id="38" name="Google Shape;38;p1"/>
          <p:cNvSpPr/>
          <p:nvPr/>
        </p:nvSpPr>
        <p:spPr>
          <a:xfrm>
            <a:off x="41698" y="-19413"/>
            <a:ext cx="24377700" cy="13746900"/>
          </a:xfrm>
          <a:prstGeom prst="rect">
            <a:avLst/>
          </a:prstGeom>
          <a:gradFill>
            <a:gsLst>
              <a:gs pos="0">
                <a:srgbClr val="817E9A">
                  <a:alpha val="12549"/>
                </a:srgbClr>
              </a:gs>
              <a:gs pos="29000">
                <a:srgbClr val="2D1E42">
                  <a:alpha val="77254"/>
                </a:srgbClr>
              </a:gs>
              <a:gs pos="100000">
                <a:srgbClr val="2D1E42">
                  <a:alpha val="77254"/>
                </a:srgbClr>
              </a:gs>
            </a:gsLst>
            <a:lin ang="372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600"/>
              <a:buFont typeface="Arial"/>
              <a:buNone/>
            </a:pPr>
            <a:r>
              <a:rPr b="0" i="0" lang="en-US" sz="3600" u="none" cap="none" strike="noStrike">
                <a:solidFill>
                  <a:schemeClr val="lt1"/>
                </a:solidFill>
                <a:latin typeface="Source Sans Pro Light"/>
                <a:ea typeface="Source Sans Pro Light"/>
                <a:cs typeface="Source Sans Pro Light"/>
                <a:sym typeface="Source Sans Pro Light"/>
              </a:rPr>
              <a:t> </a:t>
            </a:r>
            <a:endParaRPr b="0" i="0" sz="3600" u="none" cap="none" strike="noStrike">
              <a:solidFill>
                <a:schemeClr val="lt1"/>
              </a:solidFill>
              <a:latin typeface="Source Sans Pro Light"/>
              <a:ea typeface="Source Sans Pro Light"/>
              <a:cs typeface="Source Sans Pro Light"/>
              <a:sym typeface="Source Sans Pro Light"/>
            </a:endParaRPr>
          </a:p>
        </p:txBody>
      </p:sp>
      <p:sp>
        <p:nvSpPr>
          <p:cNvPr id="39" name="Google Shape;39;p1"/>
          <p:cNvSpPr txBox="1"/>
          <p:nvPr/>
        </p:nvSpPr>
        <p:spPr>
          <a:xfrm>
            <a:off x="3306700" y="2909650"/>
            <a:ext cx="18271200" cy="2621700"/>
          </a:xfrm>
          <a:prstGeom prst="rect">
            <a:avLst/>
          </a:prstGeom>
          <a:noFill/>
          <a:ln>
            <a:noFill/>
          </a:ln>
        </p:spPr>
        <p:txBody>
          <a:bodyPr anchorCtr="0" anchor="ctr" bIns="45700" lIns="91425" spcFirstLastPara="1" rIns="91425" wrap="square" tIns="45700">
            <a:spAutoFit/>
          </a:bodyPr>
          <a:lstStyle/>
          <a:p>
            <a:pPr indent="0" lvl="0" marL="0" marR="0" rtl="0" algn="ctr">
              <a:lnSpc>
                <a:spcPct val="105416"/>
              </a:lnSpc>
              <a:spcBef>
                <a:spcPts val="0"/>
              </a:spcBef>
              <a:spcAft>
                <a:spcPts val="0"/>
              </a:spcAft>
              <a:buClr>
                <a:srgbClr val="000000"/>
              </a:buClr>
              <a:buSzPts val="8000"/>
              <a:buFont typeface="Arial"/>
              <a:buNone/>
            </a:pPr>
            <a:r>
              <a:rPr b="1" i="0" lang="en-US" sz="8000" u="none" cap="none" strike="noStrike">
                <a:solidFill>
                  <a:srgbClr val="F2F2F2"/>
                </a:solidFill>
                <a:highlight>
                  <a:schemeClr val="accent2"/>
                </a:highlight>
                <a:latin typeface="Montserrat"/>
                <a:ea typeface="Montserrat"/>
                <a:cs typeface="Montserrat"/>
                <a:sym typeface="Montserrat"/>
              </a:rPr>
              <a:t>Inteligencia Artificial Estratégica:</a:t>
            </a:r>
            <a:endParaRPr b="1" i="0" sz="8000" u="none" cap="none" strike="noStrike">
              <a:solidFill>
                <a:srgbClr val="F2F2F2"/>
              </a:solidFill>
              <a:highlight>
                <a:schemeClr val="accent2"/>
              </a:highlight>
              <a:latin typeface="Montserrat"/>
              <a:ea typeface="Montserrat"/>
              <a:cs typeface="Montserrat"/>
              <a:sym typeface="Montserrat"/>
            </a:endParaRPr>
          </a:p>
          <a:p>
            <a:pPr indent="0" lvl="0" marL="0" marR="0" rtl="0" algn="ctr">
              <a:lnSpc>
                <a:spcPct val="105416"/>
              </a:lnSpc>
              <a:spcBef>
                <a:spcPts val="0"/>
              </a:spcBef>
              <a:spcAft>
                <a:spcPts val="0"/>
              </a:spcAft>
              <a:buClr>
                <a:srgbClr val="000000"/>
              </a:buClr>
              <a:buSzPts val="8000"/>
              <a:buFont typeface="Arial"/>
              <a:buNone/>
            </a:pPr>
            <a:r>
              <a:rPr b="1" i="0" lang="en-US" sz="8000" u="none" cap="none" strike="noStrike">
                <a:solidFill>
                  <a:srgbClr val="F2F2F2"/>
                </a:solidFill>
                <a:highlight>
                  <a:schemeClr val="accent2"/>
                </a:highlight>
                <a:latin typeface="Montserrat"/>
                <a:ea typeface="Montserrat"/>
                <a:cs typeface="Montserrat"/>
                <a:sym typeface="Montserrat"/>
              </a:rPr>
              <a:t>De Cero a Experto.</a:t>
            </a:r>
            <a:endParaRPr b="0" i="0" sz="8000" u="none" cap="none" strike="noStrike">
              <a:solidFill>
                <a:srgbClr val="F2F2F2"/>
              </a:solidFill>
              <a:highlight>
                <a:schemeClr val="accent2"/>
              </a:highlight>
              <a:latin typeface="Montserrat Light"/>
              <a:ea typeface="Montserrat Light"/>
              <a:cs typeface="Montserrat Light"/>
              <a:sym typeface="Montserrat Light"/>
            </a:endParaRPr>
          </a:p>
        </p:txBody>
      </p:sp>
      <p:pic>
        <p:nvPicPr>
          <p:cNvPr id="40" name="Google Shape;40;p1"/>
          <p:cNvPicPr preferRelativeResize="0"/>
          <p:nvPr/>
        </p:nvPicPr>
        <p:blipFill rotWithShape="1">
          <a:blip r:embed="rId4">
            <a:alphaModFix/>
          </a:blip>
          <a:srcRect b="0" l="0" r="0" t="0"/>
          <a:stretch/>
        </p:blipFill>
        <p:spPr>
          <a:xfrm>
            <a:off x="9357801" y="11512625"/>
            <a:ext cx="5373550" cy="1242325"/>
          </a:xfrm>
          <a:prstGeom prst="rect">
            <a:avLst/>
          </a:prstGeom>
          <a:noFill/>
          <a:ln>
            <a:noFill/>
          </a:ln>
        </p:spPr>
      </p:pic>
      <p:sp>
        <p:nvSpPr>
          <p:cNvPr id="41" name="Google Shape;41;p1"/>
          <p:cNvSpPr txBox="1"/>
          <p:nvPr/>
        </p:nvSpPr>
        <p:spPr>
          <a:xfrm>
            <a:off x="6307250" y="1938600"/>
            <a:ext cx="12033900" cy="831000"/>
          </a:xfrm>
          <a:prstGeom prst="rect">
            <a:avLst/>
          </a:prstGeom>
          <a:noFill/>
          <a:ln>
            <a:noFill/>
          </a:ln>
        </p:spPr>
        <p:txBody>
          <a:bodyPr anchorCtr="0" anchor="ctr" bIns="45700" lIns="91425" spcFirstLastPara="1" rIns="91425" wrap="square" tIns="45700">
            <a:spAutoFit/>
          </a:bodyPr>
          <a:lstStyle/>
          <a:p>
            <a:pPr indent="0" lvl="0" marL="0" marR="0" rtl="0" algn="ctr">
              <a:lnSpc>
                <a:spcPct val="105416"/>
              </a:lnSpc>
              <a:spcBef>
                <a:spcPts val="0"/>
              </a:spcBef>
              <a:spcAft>
                <a:spcPts val="0"/>
              </a:spcAft>
              <a:buClr>
                <a:srgbClr val="000000"/>
              </a:buClr>
              <a:buSzPts val="4800"/>
              <a:buFont typeface="Arial"/>
              <a:buNone/>
            </a:pPr>
            <a:r>
              <a:rPr b="1" i="0" lang="en-US" sz="4800" u="none" cap="none" strike="noStrike">
                <a:solidFill>
                  <a:srgbClr val="F2F2F2"/>
                </a:solidFill>
                <a:latin typeface="Montserrat"/>
                <a:ea typeface="Montserrat"/>
                <a:cs typeface="Montserrat"/>
                <a:sym typeface="Montserrat"/>
              </a:rPr>
              <a:t>Lección #</a:t>
            </a:r>
            <a:r>
              <a:rPr b="1" lang="en-US" sz="4800">
                <a:solidFill>
                  <a:srgbClr val="F2F2F2"/>
                </a:solidFill>
                <a:latin typeface="Montserrat"/>
                <a:ea typeface="Montserrat"/>
                <a:cs typeface="Montserrat"/>
                <a:sym typeface="Montserrat"/>
              </a:rPr>
              <a:t>3</a:t>
            </a:r>
            <a:r>
              <a:rPr b="1" i="0" lang="en-US" sz="4800" u="none" cap="none" strike="noStrike">
                <a:solidFill>
                  <a:srgbClr val="F2F2F2"/>
                </a:solidFill>
                <a:latin typeface="Montserrat"/>
                <a:ea typeface="Montserrat"/>
                <a:cs typeface="Montserrat"/>
                <a:sym typeface="Montserrat"/>
              </a:rPr>
              <a:t>: </a:t>
            </a:r>
            <a:r>
              <a:rPr b="1" lang="en-US" sz="4800">
                <a:solidFill>
                  <a:srgbClr val="F2F2F2"/>
                </a:solidFill>
                <a:latin typeface="Montserrat"/>
                <a:ea typeface="Montserrat"/>
                <a:cs typeface="Montserrat"/>
                <a:sym typeface="Montserrat"/>
              </a:rPr>
              <a:t>¿Qué es IA?</a:t>
            </a:r>
            <a:endParaRPr b="1" i="0" sz="3600" u="none" cap="none" strike="noStrike">
              <a:solidFill>
                <a:srgbClr val="F2F2F2"/>
              </a:solidFill>
              <a:latin typeface="Montserrat"/>
              <a:ea typeface="Montserrat"/>
              <a:cs typeface="Montserrat"/>
              <a:sym typeface="Montserrat"/>
            </a:endParaRPr>
          </a:p>
        </p:txBody>
      </p:sp>
      <p:pic>
        <p:nvPicPr>
          <p:cNvPr id="42" name="Google Shape;42;p1"/>
          <p:cNvPicPr preferRelativeResize="0"/>
          <p:nvPr/>
        </p:nvPicPr>
        <p:blipFill rotWithShape="1">
          <a:blip r:embed="rId5">
            <a:alphaModFix/>
          </a:blip>
          <a:srcRect b="0" l="0" r="0" t="0"/>
          <a:stretch/>
        </p:blipFill>
        <p:spPr>
          <a:xfrm rot="1000763">
            <a:off x="14822665" y="6550989"/>
            <a:ext cx="4464993" cy="5115874"/>
          </a:xfrm>
          <a:prstGeom prst="rect">
            <a:avLst/>
          </a:prstGeom>
          <a:noFill/>
          <a:ln>
            <a:noFill/>
          </a:ln>
        </p:spPr>
      </p:pic>
      <p:pic>
        <p:nvPicPr>
          <p:cNvPr id="43" name="Google Shape;43;p1"/>
          <p:cNvPicPr preferRelativeResize="0"/>
          <p:nvPr/>
        </p:nvPicPr>
        <p:blipFill rotWithShape="1">
          <a:blip r:embed="rId6">
            <a:alphaModFix/>
          </a:blip>
          <a:srcRect b="0" l="0" r="0" t="0"/>
          <a:stretch/>
        </p:blipFill>
        <p:spPr>
          <a:xfrm rot="-599856">
            <a:off x="4070204" y="6519809"/>
            <a:ext cx="7331321" cy="4985282"/>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pic>
        <p:nvPicPr>
          <p:cNvPr id="129" name="Google Shape;129;g1476109136b_0_12"/>
          <p:cNvPicPr preferRelativeResize="0"/>
          <p:nvPr/>
        </p:nvPicPr>
        <p:blipFill rotWithShape="1">
          <a:blip r:embed="rId3">
            <a:alphaModFix/>
          </a:blip>
          <a:srcRect b="0" l="0" r="0" t="0"/>
          <a:stretch/>
        </p:blipFill>
        <p:spPr>
          <a:xfrm>
            <a:off x="-86557" y="-39425"/>
            <a:ext cx="24549326" cy="13824784"/>
          </a:xfrm>
          <a:prstGeom prst="rect">
            <a:avLst/>
          </a:prstGeom>
          <a:noFill/>
          <a:ln>
            <a:noFill/>
          </a:ln>
        </p:spPr>
      </p:pic>
      <p:sp>
        <p:nvSpPr>
          <p:cNvPr id="130" name="Google Shape;130;g1476109136b_0_12"/>
          <p:cNvSpPr txBox="1"/>
          <p:nvPr/>
        </p:nvSpPr>
        <p:spPr>
          <a:xfrm>
            <a:off x="1552775" y="1378700"/>
            <a:ext cx="19583700" cy="560100"/>
          </a:xfrm>
          <a:prstGeom prst="rect">
            <a:avLst/>
          </a:prstGeom>
          <a:noFill/>
          <a:ln>
            <a:noFill/>
          </a:ln>
        </p:spPr>
        <p:txBody>
          <a:bodyPr anchorCtr="0" anchor="ctr" bIns="45700" lIns="91425" spcFirstLastPara="1" rIns="91425" wrap="square" tIns="45700">
            <a:spAutoFit/>
          </a:bodyPr>
          <a:lstStyle/>
          <a:p>
            <a:pPr indent="0" lvl="0" marL="0" marR="0" rtl="0" algn="l">
              <a:lnSpc>
                <a:spcPct val="80000"/>
              </a:lnSpc>
              <a:spcBef>
                <a:spcPts val="0"/>
              </a:spcBef>
              <a:spcAft>
                <a:spcPts val="0"/>
              </a:spcAft>
              <a:buClr>
                <a:srgbClr val="000000"/>
              </a:buClr>
              <a:buSzPts val="3800"/>
              <a:buFont typeface="Arial"/>
              <a:buNone/>
            </a:pPr>
            <a:r>
              <a:rPr b="1" lang="en-US" sz="3800">
                <a:solidFill>
                  <a:srgbClr val="F2F2F2"/>
                </a:solidFill>
                <a:latin typeface="Montserrat"/>
                <a:ea typeface="Montserrat"/>
                <a:cs typeface="Montserrat"/>
                <a:sym typeface="Montserrat"/>
              </a:rPr>
              <a:t>Son realmente inteligentes?</a:t>
            </a:r>
            <a:endParaRPr b="1" i="0" sz="20000" u="none" cap="none" strike="noStrike">
              <a:solidFill>
                <a:srgbClr val="F2F2F2"/>
              </a:solidFill>
              <a:latin typeface="Montserrat"/>
              <a:ea typeface="Montserrat"/>
              <a:cs typeface="Montserrat"/>
              <a:sym typeface="Montserrat"/>
            </a:endParaRPr>
          </a:p>
        </p:txBody>
      </p:sp>
      <p:sp>
        <p:nvSpPr>
          <p:cNvPr id="131" name="Google Shape;131;g1476109136b_0_12"/>
          <p:cNvSpPr txBox="1"/>
          <p:nvPr/>
        </p:nvSpPr>
        <p:spPr>
          <a:xfrm>
            <a:off x="2295100" y="12880050"/>
            <a:ext cx="16199100" cy="461700"/>
          </a:xfrm>
          <a:prstGeom prst="rect">
            <a:avLst/>
          </a:prstGeom>
          <a:noFill/>
          <a:ln>
            <a:noFill/>
          </a:ln>
        </p:spPr>
        <p:txBody>
          <a:bodyPr anchorCtr="0" anchor="ctr" bIns="91425" lIns="91425" spcFirstLastPara="1" rIns="91425" wrap="square" tIns="91425">
            <a:spAutoFit/>
          </a:bodyPr>
          <a:lstStyle/>
          <a:p>
            <a:pPr indent="0" lvl="0" marL="0" marR="0" rtl="0" algn="l">
              <a:lnSpc>
                <a:spcPct val="105416"/>
              </a:lnSpc>
              <a:spcBef>
                <a:spcPts val="0"/>
              </a:spcBef>
              <a:spcAft>
                <a:spcPts val="0"/>
              </a:spcAft>
              <a:buClr>
                <a:schemeClr val="dk2"/>
              </a:buClr>
              <a:buSzPts val="1800"/>
              <a:buFont typeface="Arial"/>
              <a:buNone/>
            </a:pPr>
            <a:r>
              <a:rPr b="1" i="0" lang="en-US" sz="1800" u="none" cap="none" strike="noStrike">
                <a:solidFill>
                  <a:schemeClr val="lt1"/>
                </a:solidFill>
                <a:latin typeface="Montserrat"/>
                <a:ea typeface="Montserrat"/>
                <a:cs typeface="Montserrat"/>
                <a:sym typeface="Montserrat"/>
              </a:rPr>
              <a:t>Fuentes: </a:t>
            </a:r>
            <a:r>
              <a:rPr b="1" lang="en-US" sz="1800" u="none">
                <a:solidFill>
                  <a:schemeClr val="lt1"/>
                </a:solidFill>
                <a:latin typeface="Montserrat"/>
                <a:ea typeface="Montserrat"/>
                <a:cs typeface="Montserrat"/>
                <a:sym typeface="Montserrat"/>
              </a:rPr>
              <a:t>https://medium.com/@maxdeutsch/m2m-day-69-decoding-rubiks-cube-algorithms-6ea7e7704ec9</a:t>
            </a:r>
            <a:endParaRPr b="1" i="0" sz="1800" u="none" cap="none" strike="noStrike">
              <a:solidFill>
                <a:srgbClr val="000000"/>
              </a:solidFill>
              <a:latin typeface="Montserrat"/>
              <a:ea typeface="Montserrat"/>
              <a:cs typeface="Montserrat"/>
              <a:sym typeface="Montserrat"/>
            </a:endParaRPr>
          </a:p>
        </p:txBody>
      </p:sp>
      <p:sp>
        <p:nvSpPr>
          <p:cNvPr id="132" name="Google Shape;132;g1476109136b_0_12"/>
          <p:cNvSpPr/>
          <p:nvPr/>
        </p:nvSpPr>
        <p:spPr>
          <a:xfrm>
            <a:off x="4708850" y="2458250"/>
            <a:ext cx="13547100" cy="100698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3" name="Google Shape;133;g1476109136b_0_12"/>
          <p:cNvPicPr preferRelativeResize="0"/>
          <p:nvPr/>
        </p:nvPicPr>
        <p:blipFill>
          <a:blip r:embed="rId4">
            <a:alphaModFix/>
          </a:blip>
          <a:stretch>
            <a:fillRect/>
          </a:stretch>
        </p:blipFill>
        <p:spPr>
          <a:xfrm>
            <a:off x="4821025" y="2562075"/>
            <a:ext cx="13335000" cy="99441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pic>
        <p:nvPicPr>
          <p:cNvPr id="139" name="Google Shape;139;g1476109136b_0_24"/>
          <p:cNvPicPr preferRelativeResize="0"/>
          <p:nvPr/>
        </p:nvPicPr>
        <p:blipFill rotWithShape="1">
          <a:blip r:embed="rId3">
            <a:alphaModFix/>
          </a:blip>
          <a:srcRect b="0" l="0" r="0" t="0"/>
          <a:stretch/>
        </p:blipFill>
        <p:spPr>
          <a:xfrm>
            <a:off x="-86557" y="-39425"/>
            <a:ext cx="24549326" cy="13824784"/>
          </a:xfrm>
          <a:prstGeom prst="rect">
            <a:avLst/>
          </a:prstGeom>
          <a:noFill/>
          <a:ln>
            <a:noFill/>
          </a:ln>
        </p:spPr>
      </p:pic>
      <p:sp>
        <p:nvSpPr>
          <p:cNvPr id="140" name="Google Shape;140;g1476109136b_0_24"/>
          <p:cNvSpPr txBox="1"/>
          <p:nvPr/>
        </p:nvSpPr>
        <p:spPr>
          <a:xfrm>
            <a:off x="1552775" y="1378700"/>
            <a:ext cx="19583700" cy="560100"/>
          </a:xfrm>
          <a:prstGeom prst="rect">
            <a:avLst/>
          </a:prstGeom>
          <a:noFill/>
          <a:ln>
            <a:noFill/>
          </a:ln>
        </p:spPr>
        <p:txBody>
          <a:bodyPr anchorCtr="0" anchor="ctr" bIns="45700" lIns="91425" spcFirstLastPara="1" rIns="91425" wrap="square" tIns="45700">
            <a:spAutoFit/>
          </a:bodyPr>
          <a:lstStyle/>
          <a:p>
            <a:pPr indent="0" lvl="0" marL="0" marR="0" rtl="0" algn="l">
              <a:lnSpc>
                <a:spcPct val="80000"/>
              </a:lnSpc>
              <a:spcBef>
                <a:spcPts val="0"/>
              </a:spcBef>
              <a:spcAft>
                <a:spcPts val="0"/>
              </a:spcAft>
              <a:buClr>
                <a:srgbClr val="000000"/>
              </a:buClr>
              <a:buSzPts val="3800"/>
              <a:buFont typeface="Arial"/>
              <a:buNone/>
            </a:pPr>
            <a:r>
              <a:rPr b="1" lang="en-US" sz="3800">
                <a:solidFill>
                  <a:srgbClr val="F2F2F2"/>
                </a:solidFill>
                <a:latin typeface="Montserrat"/>
                <a:ea typeface="Montserrat"/>
                <a:cs typeface="Montserrat"/>
                <a:sym typeface="Montserrat"/>
              </a:rPr>
              <a:t>Son</a:t>
            </a:r>
            <a:r>
              <a:rPr b="1" lang="en-US" sz="3800">
                <a:solidFill>
                  <a:srgbClr val="F2F2F2"/>
                </a:solidFill>
                <a:latin typeface="Montserrat"/>
                <a:ea typeface="Montserrat"/>
                <a:cs typeface="Montserrat"/>
                <a:sym typeface="Montserrat"/>
              </a:rPr>
              <a:t> realmente inteligentes?</a:t>
            </a:r>
            <a:endParaRPr b="1" i="0" sz="20000" u="none" cap="none" strike="noStrike">
              <a:solidFill>
                <a:srgbClr val="F2F2F2"/>
              </a:solidFill>
              <a:latin typeface="Montserrat"/>
              <a:ea typeface="Montserrat"/>
              <a:cs typeface="Montserrat"/>
              <a:sym typeface="Montserrat"/>
            </a:endParaRPr>
          </a:p>
        </p:txBody>
      </p:sp>
      <p:pic>
        <p:nvPicPr>
          <p:cNvPr id="141" name="Google Shape;141;g1476109136b_0_24"/>
          <p:cNvPicPr preferRelativeResize="0"/>
          <p:nvPr/>
        </p:nvPicPr>
        <p:blipFill>
          <a:blip r:embed="rId4">
            <a:alphaModFix/>
          </a:blip>
          <a:stretch>
            <a:fillRect/>
          </a:stretch>
        </p:blipFill>
        <p:spPr>
          <a:xfrm>
            <a:off x="3214375" y="2862250"/>
            <a:ext cx="15456876" cy="819742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 name="Shape 146"/>
        <p:cNvGrpSpPr/>
        <p:nvPr/>
      </p:nvGrpSpPr>
      <p:grpSpPr>
        <a:xfrm>
          <a:off x="0" y="0"/>
          <a:ext cx="0" cy="0"/>
          <a:chOff x="0" y="0"/>
          <a:chExt cx="0" cy="0"/>
        </a:xfrm>
      </p:grpSpPr>
      <p:pic>
        <p:nvPicPr>
          <p:cNvPr id="147" name="Google Shape;147;g1476109136b_0_34"/>
          <p:cNvPicPr preferRelativeResize="0"/>
          <p:nvPr/>
        </p:nvPicPr>
        <p:blipFill rotWithShape="1">
          <a:blip r:embed="rId3">
            <a:alphaModFix/>
          </a:blip>
          <a:srcRect b="0" l="0" r="0" t="0"/>
          <a:stretch/>
        </p:blipFill>
        <p:spPr>
          <a:xfrm>
            <a:off x="-86557" y="-39425"/>
            <a:ext cx="24549326" cy="13824784"/>
          </a:xfrm>
          <a:prstGeom prst="rect">
            <a:avLst/>
          </a:prstGeom>
          <a:noFill/>
          <a:ln>
            <a:noFill/>
          </a:ln>
        </p:spPr>
      </p:pic>
      <p:sp>
        <p:nvSpPr>
          <p:cNvPr id="148" name="Google Shape;148;g1476109136b_0_34"/>
          <p:cNvSpPr txBox="1"/>
          <p:nvPr/>
        </p:nvSpPr>
        <p:spPr>
          <a:xfrm>
            <a:off x="1552775" y="1378700"/>
            <a:ext cx="19583700" cy="560100"/>
          </a:xfrm>
          <a:prstGeom prst="rect">
            <a:avLst/>
          </a:prstGeom>
          <a:noFill/>
          <a:ln>
            <a:noFill/>
          </a:ln>
        </p:spPr>
        <p:txBody>
          <a:bodyPr anchorCtr="0" anchor="ctr" bIns="45700" lIns="91425" spcFirstLastPara="1" rIns="91425" wrap="square" tIns="45700">
            <a:spAutoFit/>
          </a:bodyPr>
          <a:lstStyle/>
          <a:p>
            <a:pPr indent="0" lvl="0" marL="0" marR="0" rtl="0" algn="l">
              <a:lnSpc>
                <a:spcPct val="80000"/>
              </a:lnSpc>
              <a:spcBef>
                <a:spcPts val="0"/>
              </a:spcBef>
              <a:spcAft>
                <a:spcPts val="0"/>
              </a:spcAft>
              <a:buClr>
                <a:srgbClr val="000000"/>
              </a:buClr>
              <a:buSzPts val="3800"/>
              <a:buFont typeface="Arial"/>
              <a:buNone/>
            </a:pPr>
            <a:r>
              <a:rPr b="1" i="0" lang="en-US" sz="3800" u="none" cap="none" strike="noStrike">
                <a:solidFill>
                  <a:srgbClr val="F2F2F2"/>
                </a:solidFill>
                <a:latin typeface="Montserrat"/>
                <a:ea typeface="Montserrat"/>
                <a:cs typeface="Montserrat"/>
                <a:sym typeface="Montserrat"/>
              </a:rPr>
              <a:t> </a:t>
            </a:r>
            <a:r>
              <a:rPr b="1" lang="en-US" sz="3800">
                <a:solidFill>
                  <a:srgbClr val="F2F2F2"/>
                </a:solidFill>
                <a:latin typeface="Montserrat"/>
                <a:ea typeface="Montserrat"/>
                <a:cs typeface="Montserrat"/>
                <a:sym typeface="Montserrat"/>
              </a:rPr>
              <a:t>Son realmente inteligentes?</a:t>
            </a:r>
            <a:endParaRPr b="1" i="0" sz="20000" u="none" cap="none" strike="noStrike">
              <a:solidFill>
                <a:srgbClr val="F2F2F2"/>
              </a:solidFill>
              <a:latin typeface="Montserrat"/>
              <a:ea typeface="Montserrat"/>
              <a:cs typeface="Montserrat"/>
              <a:sym typeface="Montserrat"/>
            </a:endParaRPr>
          </a:p>
        </p:txBody>
      </p:sp>
      <p:pic>
        <p:nvPicPr>
          <p:cNvPr id="149" name="Google Shape;149;g1476109136b_0_34"/>
          <p:cNvPicPr preferRelativeResize="0"/>
          <p:nvPr/>
        </p:nvPicPr>
        <p:blipFill>
          <a:blip r:embed="rId4">
            <a:alphaModFix/>
          </a:blip>
          <a:stretch>
            <a:fillRect/>
          </a:stretch>
        </p:blipFill>
        <p:spPr>
          <a:xfrm>
            <a:off x="4812675" y="3589025"/>
            <a:ext cx="12192000" cy="6858000"/>
          </a:xfrm>
          <a:prstGeom prst="rect">
            <a:avLst/>
          </a:prstGeom>
          <a:noFill/>
          <a:ln>
            <a:noFill/>
          </a:ln>
        </p:spPr>
      </p:pic>
      <p:sp>
        <p:nvSpPr>
          <p:cNvPr id="150" name="Google Shape;150;g1476109136b_0_34"/>
          <p:cNvSpPr txBox="1"/>
          <p:nvPr/>
        </p:nvSpPr>
        <p:spPr>
          <a:xfrm>
            <a:off x="2295100" y="12880050"/>
            <a:ext cx="16199100" cy="461700"/>
          </a:xfrm>
          <a:prstGeom prst="rect">
            <a:avLst/>
          </a:prstGeom>
          <a:noFill/>
          <a:ln>
            <a:noFill/>
          </a:ln>
        </p:spPr>
        <p:txBody>
          <a:bodyPr anchorCtr="0" anchor="ctr" bIns="91425" lIns="91425" spcFirstLastPara="1" rIns="91425" wrap="square" tIns="91425">
            <a:spAutoFit/>
          </a:bodyPr>
          <a:lstStyle/>
          <a:p>
            <a:pPr indent="0" lvl="0" marL="0" marR="0" rtl="0" algn="l">
              <a:lnSpc>
                <a:spcPct val="105416"/>
              </a:lnSpc>
              <a:spcBef>
                <a:spcPts val="0"/>
              </a:spcBef>
              <a:spcAft>
                <a:spcPts val="0"/>
              </a:spcAft>
              <a:buClr>
                <a:schemeClr val="dk2"/>
              </a:buClr>
              <a:buSzPts val="1800"/>
              <a:buFont typeface="Arial"/>
              <a:buNone/>
            </a:pPr>
            <a:r>
              <a:rPr b="1" i="0" lang="en-US" sz="1800" u="none" cap="none" strike="noStrike">
                <a:solidFill>
                  <a:schemeClr val="lt1"/>
                </a:solidFill>
                <a:latin typeface="Montserrat"/>
                <a:ea typeface="Montserrat"/>
                <a:cs typeface="Montserrat"/>
                <a:sym typeface="Montserrat"/>
              </a:rPr>
              <a:t>Fuentes: </a:t>
            </a:r>
            <a:r>
              <a:rPr b="1" lang="en-US" sz="1800">
                <a:solidFill>
                  <a:schemeClr val="lt1"/>
                </a:solidFill>
                <a:latin typeface="Montserrat"/>
                <a:ea typeface="Montserrat"/>
                <a:cs typeface="Montserrat"/>
                <a:sym typeface="Montserrat"/>
              </a:rPr>
              <a:t>https://www.youtube.com/watch?v=kVmp0uGtShk</a:t>
            </a:r>
            <a:endParaRPr b="1" i="0" sz="1800" u="none" cap="none" strike="noStrike">
              <a:solidFill>
                <a:srgbClr val="000000"/>
              </a:solidFill>
              <a:latin typeface="Montserrat"/>
              <a:ea typeface="Montserrat"/>
              <a:cs typeface="Montserrat"/>
              <a:sym typeface="Montserrat"/>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sp>
        <p:nvSpPr>
          <p:cNvPr id="156" name="Google Shape;156;g1476109136b_0_44"/>
          <p:cNvSpPr txBox="1"/>
          <p:nvPr/>
        </p:nvSpPr>
        <p:spPr>
          <a:xfrm>
            <a:off x="6806198" y="1300051"/>
            <a:ext cx="9624300" cy="985200"/>
          </a:xfrm>
          <a:prstGeom prst="rect">
            <a:avLst/>
          </a:prstGeom>
          <a:noFill/>
          <a:ln>
            <a:noFill/>
          </a:ln>
        </p:spPr>
        <p:txBody>
          <a:bodyPr anchorCtr="0" anchor="ctr" bIns="0" lIns="0" spcFirstLastPara="1" rIns="0" wrap="square" tIns="0">
            <a:spAutoFit/>
          </a:bodyPr>
          <a:lstStyle/>
          <a:p>
            <a:pPr indent="0" lvl="0" marL="0" marR="0" rtl="0" algn="ctr">
              <a:lnSpc>
                <a:spcPct val="115625"/>
              </a:lnSpc>
              <a:spcBef>
                <a:spcPts val="0"/>
              </a:spcBef>
              <a:spcAft>
                <a:spcPts val="0"/>
              </a:spcAft>
              <a:buNone/>
            </a:pPr>
            <a:r>
              <a:rPr b="1" lang="en-US" sz="6400">
                <a:solidFill>
                  <a:schemeClr val="dk2"/>
                </a:solidFill>
                <a:latin typeface="Montserrat"/>
                <a:ea typeface="Montserrat"/>
                <a:cs typeface="Montserrat"/>
                <a:sym typeface="Montserrat"/>
              </a:rPr>
              <a:t>Otras Tareas</a:t>
            </a:r>
            <a:endParaRPr/>
          </a:p>
        </p:txBody>
      </p:sp>
      <p:pic>
        <p:nvPicPr>
          <p:cNvPr descr="brain figurine" id="157" name="Google Shape;157;g1476109136b_0_44"/>
          <p:cNvPicPr preferRelativeResize="0"/>
          <p:nvPr/>
        </p:nvPicPr>
        <p:blipFill rotWithShape="1">
          <a:blip r:embed="rId3">
            <a:alphaModFix/>
          </a:blip>
          <a:srcRect b="20046" l="30127" r="23791" t="34641"/>
          <a:stretch/>
        </p:blipFill>
        <p:spPr>
          <a:xfrm>
            <a:off x="10332720" y="6858000"/>
            <a:ext cx="3270533" cy="2412019"/>
          </a:xfrm>
          <a:prstGeom prst="rect">
            <a:avLst/>
          </a:prstGeom>
          <a:noFill/>
          <a:ln>
            <a:noFill/>
          </a:ln>
        </p:spPr>
      </p:pic>
      <p:sp>
        <p:nvSpPr>
          <p:cNvPr id="158" name="Google Shape;158;g1476109136b_0_44"/>
          <p:cNvSpPr/>
          <p:nvPr/>
        </p:nvSpPr>
        <p:spPr>
          <a:xfrm>
            <a:off x="7541215" y="5183649"/>
            <a:ext cx="8540400" cy="5760600"/>
          </a:xfrm>
          <a:prstGeom prst="ellipse">
            <a:avLst/>
          </a:prstGeom>
          <a:noFill/>
          <a:ln cap="flat" cmpd="sng" w="12700">
            <a:solidFill>
              <a:schemeClr val="accen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3600" u="none" cap="none" strike="noStrike">
              <a:solidFill>
                <a:schemeClr val="lt1"/>
              </a:solidFill>
              <a:latin typeface="Lato Light"/>
              <a:ea typeface="Lato Light"/>
              <a:cs typeface="Lato Light"/>
              <a:sym typeface="Lato Light"/>
            </a:endParaRPr>
          </a:p>
        </p:txBody>
      </p:sp>
      <p:pic>
        <p:nvPicPr>
          <p:cNvPr descr="visitor pass with numbers lot" id="159" name="Google Shape;159;g1476109136b_0_44"/>
          <p:cNvPicPr preferRelativeResize="0"/>
          <p:nvPr/>
        </p:nvPicPr>
        <p:blipFill rotWithShape="1">
          <a:blip r:embed="rId4">
            <a:alphaModFix/>
          </a:blip>
          <a:srcRect b="33887" l="0" r="18320" t="42063"/>
          <a:stretch/>
        </p:blipFill>
        <p:spPr>
          <a:xfrm>
            <a:off x="15299397" y="5457970"/>
            <a:ext cx="6640177" cy="2606040"/>
          </a:xfrm>
          <a:prstGeom prst="rect">
            <a:avLst/>
          </a:prstGeom>
          <a:noFill/>
          <a:ln>
            <a:noFill/>
          </a:ln>
        </p:spPr>
      </p:pic>
      <p:pic>
        <p:nvPicPr>
          <p:cNvPr descr="harlequin great dane puppy" id="160" name="Google Shape;160;g1476109136b_0_44"/>
          <p:cNvPicPr preferRelativeResize="0"/>
          <p:nvPr/>
        </p:nvPicPr>
        <p:blipFill rotWithShape="1">
          <a:blip r:embed="rId5">
            <a:alphaModFix/>
          </a:blip>
          <a:srcRect b="0" l="0" r="0" t="0"/>
          <a:stretch/>
        </p:blipFill>
        <p:spPr>
          <a:xfrm>
            <a:off x="13856985" y="9738359"/>
            <a:ext cx="4762500" cy="3571875"/>
          </a:xfrm>
          <a:prstGeom prst="rect">
            <a:avLst/>
          </a:prstGeom>
          <a:noFill/>
          <a:ln>
            <a:noFill/>
          </a:ln>
        </p:spPr>
      </p:pic>
      <p:pic>
        <p:nvPicPr>
          <p:cNvPr descr="woman in black long sleeve shirt using black laptop computer" id="161" name="Google Shape;161;g1476109136b_0_44"/>
          <p:cNvPicPr preferRelativeResize="0"/>
          <p:nvPr/>
        </p:nvPicPr>
        <p:blipFill rotWithShape="1">
          <a:blip r:embed="rId6">
            <a:alphaModFix/>
          </a:blip>
          <a:srcRect b="0" l="0" r="0" t="0"/>
          <a:stretch/>
        </p:blipFill>
        <p:spPr>
          <a:xfrm>
            <a:off x="3968496" y="9533007"/>
            <a:ext cx="5155564" cy="3619206"/>
          </a:xfrm>
          <a:prstGeom prst="rect">
            <a:avLst/>
          </a:prstGeom>
          <a:noFill/>
          <a:ln>
            <a:noFill/>
          </a:ln>
        </p:spPr>
      </p:pic>
      <p:pic>
        <p:nvPicPr>
          <p:cNvPr descr="multicolored abstract painting" id="162" name="Google Shape;162;g1476109136b_0_44"/>
          <p:cNvPicPr preferRelativeResize="0"/>
          <p:nvPr/>
        </p:nvPicPr>
        <p:blipFill rotWithShape="1">
          <a:blip r:embed="rId7">
            <a:alphaModFix/>
          </a:blip>
          <a:srcRect b="0" l="0" r="0" t="0"/>
          <a:stretch/>
        </p:blipFill>
        <p:spPr>
          <a:xfrm>
            <a:off x="2922225" y="4320835"/>
            <a:ext cx="4762499" cy="3176590"/>
          </a:xfrm>
          <a:prstGeom prst="rect">
            <a:avLst/>
          </a:prstGeom>
          <a:noFill/>
          <a:ln>
            <a:noFill/>
          </a:ln>
        </p:spPr>
      </p:pic>
      <p:pic>
        <p:nvPicPr>
          <p:cNvPr descr="man driving a car wearing wrist watch" id="163" name="Google Shape;163;g1476109136b_0_44"/>
          <p:cNvPicPr preferRelativeResize="0"/>
          <p:nvPr/>
        </p:nvPicPr>
        <p:blipFill rotWithShape="1">
          <a:blip r:embed="rId8">
            <a:alphaModFix/>
          </a:blip>
          <a:srcRect b="0" l="0" r="0" t="0"/>
          <a:stretch/>
        </p:blipFill>
        <p:spPr>
          <a:xfrm>
            <a:off x="9379728" y="3034495"/>
            <a:ext cx="4477257" cy="298633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 name="Shape 48"/>
        <p:cNvGrpSpPr/>
        <p:nvPr/>
      </p:nvGrpSpPr>
      <p:grpSpPr>
        <a:xfrm>
          <a:off x="0" y="0"/>
          <a:ext cx="0" cy="0"/>
          <a:chOff x="0" y="0"/>
          <a:chExt cx="0" cy="0"/>
        </a:xfrm>
      </p:grpSpPr>
      <p:pic>
        <p:nvPicPr>
          <p:cNvPr id="49" name="Google Shape;49;g1384d84c811_0_16"/>
          <p:cNvPicPr preferRelativeResize="0"/>
          <p:nvPr/>
        </p:nvPicPr>
        <p:blipFill rotWithShape="1">
          <a:blip r:embed="rId3">
            <a:alphaModFix/>
          </a:blip>
          <a:srcRect b="0" l="0" r="0" t="0"/>
          <a:stretch/>
        </p:blipFill>
        <p:spPr>
          <a:xfrm>
            <a:off x="-86557" y="-39425"/>
            <a:ext cx="24549326" cy="13824784"/>
          </a:xfrm>
          <a:prstGeom prst="rect">
            <a:avLst/>
          </a:prstGeom>
          <a:noFill/>
          <a:ln>
            <a:noFill/>
          </a:ln>
        </p:spPr>
      </p:pic>
      <p:sp>
        <p:nvSpPr>
          <p:cNvPr id="50" name="Google Shape;50;g1384d84c811_0_16"/>
          <p:cNvSpPr txBox="1"/>
          <p:nvPr/>
        </p:nvSpPr>
        <p:spPr>
          <a:xfrm>
            <a:off x="1552775" y="1378700"/>
            <a:ext cx="19583700" cy="560100"/>
          </a:xfrm>
          <a:prstGeom prst="rect">
            <a:avLst/>
          </a:prstGeom>
          <a:noFill/>
          <a:ln>
            <a:noFill/>
          </a:ln>
        </p:spPr>
        <p:txBody>
          <a:bodyPr anchorCtr="0" anchor="ctr" bIns="45700" lIns="91425" spcFirstLastPara="1" rIns="91425" wrap="square" tIns="45700">
            <a:spAutoFit/>
          </a:bodyPr>
          <a:lstStyle/>
          <a:p>
            <a:pPr indent="0" lvl="0" marL="0" marR="0" rtl="0" algn="l">
              <a:lnSpc>
                <a:spcPct val="80000"/>
              </a:lnSpc>
              <a:spcBef>
                <a:spcPts val="0"/>
              </a:spcBef>
              <a:spcAft>
                <a:spcPts val="0"/>
              </a:spcAft>
              <a:buClr>
                <a:srgbClr val="000000"/>
              </a:buClr>
              <a:buSzPts val="3800"/>
              <a:buFont typeface="Arial"/>
              <a:buNone/>
            </a:pPr>
            <a:r>
              <a:rPr b="1" i="0" lang="en-US" sz="3800" u="none" cap="none" strike="noStrike">
                <a:solidFill>
                  <a:srgbClr val="F2F2F2"/>
                </a:solidFill>
                <a:latin typeface="Montserrat"/>
                <a:ea typeface="Montserrat"/>
                <a:cs typeface="Montserrat"/>
                <a:sym typeface="Montserrat"/>
              </a:rPr>
              <a:t> </a:t>
            </a:r>
            <a:r>
              <a:rPr b="1" lang="en-US" sz="3800">
                <a:solidFill>
                  <a:srgbClr val="F2F2F2"/>
                </a:solidFill>
                <a:latin typeface="Montserrat"/>
                <a:ea typeface="Montserrat"/>
                <a:cs typeface="Montserrat"/>
                <a:sym typeface="Montserrat"/>
              </a:rPr>
              <a:t>Definición:</a:t>
            </a:r>
            <a:endParaRPr b="1" i="0" sz="20000" u="none" cap="none" strike="noStrike">
              <a:solidFill>
                <a:srgbClr val="F2F2F2"/>
              </a:solidFill>
              <a:latin typeface="Montserrat"/>
              <a:ea typeface="Montserrat"/>
              <a:cs typeface="Montserrat"/>
              <a:sym typeface="Montserrat"/>
            </a:endParaRPr>
          </a:p>
        </p:txBody>
      </p:sp>
      <p:sp>
        <p:nvSpPr>
          <p:cNvPr id="51" name="Google Shape;51;g1384d84c811_0_16"/>
          <p:cNvSpPr txBox="1"/>
          <p:nvPr/>
        </p:nvSpPr>
        <p:spPr>
          <a:xfrm>
            <a:off x="1112025" y="3327600"/>
            <a:ext cx="13221600" cy="5756700"/>
          </a:xfrm>
          <a:prstGeom prst="rect">
            <a:avLst/>
          </a:prstGeom>
          <a:noFill/>
          <a:ln>
            <a:noFill/>
          </a:ln>
        </p:spPr>
        <p:txBody>
          <a:bodyPr anchorCtr="0" anchor="ctr" bIns="45700" lIns="91425" spcFirstLastPara="1" rIns="91425" wrap="square" tIns="45700">
            <a:spAutoFit/>
          </a:bodyPr>
          <a:lstStyle/>
          <a:p>
            <a:pPr indent="-520700" lvl="0" marL="457200" rtl="0" algn="l">
              <a:lnSpc>
                <a:spcPct val="100000"/>
              </a:lnSpc>
              <a:spcBef>
                <a:spcPts val="0"/>
              </a:spcBef>
              <a:spcAft>
                <a:spcPts val="0"/>
              </a:spcAft>
              <a:buClr>
                <a:schemeClr val="lt1"/>
              </a:buClr>
              <a:buSzPts val="4600"/>
              <a:buChar char="●"/>
            </a:pPr>
            <a:r>
              <a:rPr lang="en-US" sz="4600">
                <a:solidFill>
                  <a:schemeClr val="lt1"/>
                </a:solidFill>
              </a:rPr>
              <a:t>Inteligencia Artificial (I.A.) es un término</a:t>
            </a:r>
            <a:r>
              <a:rPr i="1" lang="en-US" sz="4600">
                <a:solidFill>
                  <a:schemeClr val="lt1"/>
                </a:solidFill>
              </a:rPr>
              <a:t> paraguas</a:t>
            </a:r>
            <a:r>
              <a:rPr lang="en-US" sz="4600">
                <a:solidFill>
                  <a:schemeClr val="lt1"/>
                </a:solidFill>
              </a:rPr>
              <a:t> para describir a “</a:t>
            </a:r>
            <a:r>
              <a:rPr lang="en-US" sz="4600">
                <a:solidFill>
                  <a:srgbClr val="FF00FF"/>
                </a:solidFill>
              </a:rPr>
              <a:t>máquinas inteligentes</a:t>
            </a:r>
            <a:r>
              <a:rPr lang="en-US" sz="4600">
                <a:solidFill>
                  <a:schemeClr val="lt1"/>
                </a:solidFill>
              </a:rPr>
              <a:t>” capaces de detectar patrones y solucionar problemas complejos, que generalmente resuelven los seres humanos. </a:t>
            </a:r>
            <a:endParaRPr sz="4600">
              <a:solidFill>
                <a:schemeClr val="lt1"/>
              </a:solidFill>
            </a:endParaRPr>
          </a:p>
          <a:p>
            <a:pPr indent="0" lvl="0" marL="0" rtl="0" algn="l">
              <a:lnSpc>
                <a:spcPct val="100000"/>
              </a:lnSpc>
              <a:spcBef>
                <a:spcPts val="0"/>
              </a:spcBef>
              <a:spcAft>
                <a:spcPts val="0"/>
              </a:spcAft>
              <a:buNone/>
            </a:pPr>
            <a:r>
              <a:t/>
            </a:r>
            <a:endParaRPr sz="4600">
              <a:solidFill>
                <a:schemeClr val="lt1"/>
              </a:solidFill>
            </a:endParaRPr>
          </a:p>
          <a:p>
            <a:pPr indent="-520700" lvl="0" marL="457200" rtl="0" algn="l">
              <a:lnSpc>
                <a:spcPct val="100000"/>
              </a:lnSpc>
              <a:spcBef>
                <a:spcPts val="0"/>
              </a:spcBef>
              <a:spcAft>
                <a:spcPts val="0"/>
              </a:spcAft>
              <a:buClr>
                <a:schemeClr val="lt1"/>
              </a:buClr>
              <a:buSzPts val="4600"/>
              <a:buChar char="●"/>
            </a:pPr>
            <a:r>
              <a:rPr lang="en-US" sz="4600">
                <a:solidFill>
                  <a:schemeClr val="lt1"/>
                </a:solidFill>
              </a:rPr>
              <a:t>I.A. no es una sola cosa, sino una constelación de diferentes tecnologías.</a:t>
            </a:r>
            <a:endParaRPr b="1" i="0" sz="6300" u="none" cap="none" strike="noStrike">
              <a:solidFill>
                <a:schemeClr val="lt1"/>
              </a:solidFill>
              <a:latin typeface="Montserrat"/>
              <a:ea typeface="Montserrat"/>
              <a:cs typeface="Montserrat"/>
              <a:sym typeface="Montserrat"/>
            </a:endParaRPr>
          </a:p>
        </p:txBody>
      </p:sp>
      <p:pic>
        <p:nvPicPr>
          <p:cNvPr descr="white and brown human robot illustration" id="52" name="Google Shape;52;g1384d84c811_0_16"/>
          <p:cNvPicPr preferRelativeResize="0"/>
          <p:nvPr/>
        </p:nvPicPr>
        <p:blipFill rotWithShape="1">
          <a:blip r:embed="rId4">
            <a:alphaModFix/>
          </a:blip>
          <a:srcRect b="0" l="0" r="0" t="0"/>
          <a:stretch/>
        </p:blipFill>
        <p:spPr>
          <a:xfrm>
            <a:off x="17468125" y="5708515"/>
            <a:ext cx="4707199" cy="6274711"/>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 name="Shape 57"/>
        <p:cNvGrpSpPr/>
        <p:nvPr/>
      </p:nvGrpSpPr>
      <p:grpSpPr>
        <a:xfrm>
          <a:off x="0" y="0"/>
          <a:ext cx="0" cy="0"/>
          <a:chOff x="0" y="0"/>
          <a:chExt cx="0" cy="0"/>
        </a:xfrm>
      </p:grpSpPr>
      <p:pic>
        <p:nvPicPr>
          <p:cNvPr id="58" name="Google Shape;58;gfe6b10232c_0_35"/>
          <p:cNvPicPr preferRelativeResize="0"/>
          <p:nvPr/>
        </p:nvPicPr>
        <p:blipFill rotWithShape="1">
          <a:blip r:embed="rId3">
            <a:alphaModFix/>
          </a:blip>
          <a:srcRect b="0" l="0" r="0" t="0"/>
          <a:stretch/>
        </p:blipFill>
        <p:spPr>
          <a:xfrm>
            <a:off x="-86557" y="-39425"/>
            <a:ext cx="24549326" cy="13824784"/>
          </a:xfrm>
          <a:prstGeom prst="rect">
            <a:avLst/>
          </a:prstGeom>
          <a:noFill/>
          <a:ln>
            <a:noFill/>
          </a:ln>
        </p:spPr>
      </p:pic>
      <p:sp>
        <p:nvSpPr>
          <p:cNvPr id="59" name="Google Shape;59;gfe6b10232c_0_35"/>
          <p:cNvSpPr txBox="1"/>
          <p:nvPr/>
        </p:nvSpPr>
        <p:spPr>
          <a:xfrm>
            <a:off x="1833450" y="5841713"/>
            <a:ext cx="19583700" cy="2062500"/>
          </a:xfrm>
          <a:prstGeom prst="rect">
            <a:avLst/>
          </a:prstGeom>
          <a:noFill/>
          <a:ln>
            <a:noFill/>
          </a:ln>
        </p:spPr>
        <p:txBody>
          <a:bodyPr anchorCtr="0" anchor="ctr" bIns="45700" lIns="91425" spcFirstLastPara="1" rIns="91425" wrap="square" tIns="45700">
            <a:spAutoFit/>
          </a:bodyPr>
          <a:lstStyle/>
          <a:p>
            <a:pPr indent="0" lvl="0" marL="0" marR="0" rtl="0" algn="ctr">
              <a:lnSpc>
                <a:spcPct val="80000"/>
              </a:lnSpc>
              <a:spcBef>
                <a:spcPts val="0"/>
              </a:spcBef>
              <a:spcAft>
                <a:spcPts val="0"/>
              </a:spcAft>
              <a:buClr>
                <a:srgbClr val="000000"/>
              </a:buClr>
              <a:buSzPts val="3800"/>
              <a:buFont typeface="Arial"/>
              <a:buNone/>
            </a:pPr>
            <a:r>
              <a:rPr b="1" i="0" lang="en-US" sz="8000" u="none" cap="none" strike="noStrike">
                <a:solidFill>
                  <a:srgbClr val="F2F2F2"/>
                </a:solidFill>
                <a:latin typeface="Montserrat"/>
                <a:ea typeface="Montserrat"/>
                <a:cs typeface="Montserrat"/>
                <a:sym typeface="Montserrat"/>
              </a:rPr>
              <a:t> </a:t>
            </a:r>
            <a:r>
              <a:rPr b="1" lang="en-US" sz="8000">
                <a:solidFill>
                  <a:srgbClr val="F2F2F2"/>
                </a:solidFill>
                <a:latin typeface="Montserrat"/>
                <a:ea typeface="Montserrat"/>
                <a:cs typeface="Montserrat"/>
                <a:sym typeface="Montserrat"/>
              </a:rPr>
              <a:t>¿Qué hace a la Inteligencia Artificial tan especial?</a:t>
            </a:r>
            <a:endParaRPr b="1" i="0" sz="8000" u="none" cap="none" strike="noStrike">
              <a:solidFill>
                <a:srgbClr val="F2F2F2"/>
              </a:solidFill>
              <a:latin typeface="Montserrat"/>
              <a:ea typeface="Montserrat"/>
              <a:cs typeface="Montserrat"/>
              <a:sym typeface="Montserrat"/>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 name="Shape 64"/>
        <p:cNvGrpSpPr/>
        <p:nvPr/>
      </p:nvGrpSpPr>
      <p:grpSpPr>
        <a:xfrm>
          <a:off x="0" y="0"/>
          <a:ext cx="0" cy="0"/>
          <a:chOff x="0" y="0"/>
          <a:chExt cx="0" cy="0"/>
        </a:xfrm>
      </p:grpSpPr>
      <p:pic>
        <p:nvPicPr>
          <p:cNvPr id="65" name="Google Shape;65;gfe6b10232c_0_0"/>
          <p:cNvPicPr preferRelativeResize="0"/>
          <p:nvPr/>
        </p:nvPicPr>
        <p:blipFill rotWithShape="1">
          <a:blip r:embed="rId3">
            <a:alphaModFix/>
          </a:blip>
          <a:srcRect b="0" l="0" r="0" t="0"/>
          <a:stretch/>
        </p:blipFill>
        <p:spPr>
          <a:xfrm>
            <a:off x="-86557" y="-39425"/>
            <a:ext cx="24549326" cy="13824784"/>
          </a:xfrm>
          <a:prstGeom prst="rect">
            <a:avLst/>
          </a:prstGeom>
          <a:noFill/>
          <a:ln>
            <a:noFill/>
          </a:ln>
        </p:spPr>
      </p:pic>
      <p:sp>
        <p:nvSpPr>
          <p:cNvPr id="66" name="Google Shape;66;gfe6b10232c_0_0"/>
          <p:cNvSpPr txBox="1"/>
          <p:nvPr/>
        </p:nvSpPr>
        <p:spPr>
          <a:xfrm>
            <a:off x="2357400" y="3514750"/>
            <a:ext cx="9609900" cy="5744400"/>
          </a:xfrm>
          <a:prstGeom prst="rect">
            <a:avLst/>
          </a:prstGeom>
          <a:noFill/>
          <a:ln>
            <a:noFill/>
          </a:ln>
        </p:spPr>
        <p:txBody>
          <a:bodyPr anchorCtr="0" anchor="ctr" bIns="45700" lIns="91425" spcFirstLastPara="1" rIns="91425" wrap="square" tIns="45700">
            <a:spAutoFit/>
          </a:bodyPr>
          <a:lstStyle/>
          <a:p>
            <a:pPr indent="0" lvl="0" marL="0" rtl="0" algn="l">
              <a:lnSpc>
                <a:spcPct val="115000"/>
              </a:lnSpc>
              <a:spcBef>
                <a:spcPts val="0"/>
              </a:spcBef>
              <a:spcAft>
                <a:spcPts val="0"/>
              </a:spcAft>
              <a:buNone/>
            </a:pPr>
            <a:r>
              <a:rPr lang="en-US" sz="3600">
                <a:solidFill>
                  <a:schemeClr val="lt1"/>
                </a:solidFill>
                <a:latin typeface="Montserrat"/>
                <a:ea typeface="Montserrat"/>
                <a:cs typeface="Montserrat"/>
                <a:sym typeface="Montserrat"/>
              </a:rPr>
              <a:t>Cuando un </a:t>
            </a:r>
            <a:r>
              <a:rPr lang="en-US" sz="3600" u="sng">
                <a:solidFill>
                  <a:schemeClr val="lt1"/>
                </a:solidFill>
                <a:latin typeface="Montserrat"/>
                <a:ea typeface="Montserrat"/>
                <a:cs typeface="Montserrat"/>
                <a:sym typeface="Montserrat"/>
              </a:rPr>
              <a:t>programador</a:t>
            </a:r>
            <a:r>
              <a:rPr lang="en-US" sz="3600">
                <a:solidFill>
                  <a:schemeClr val="lt1"/>
                </a:solidFill>
                <a:latin typeface="Montserrat"/>
                <a:ea typeface="Montserrat"/>
                <a:cs typeface="Montserrat"/>
                <a:sym typeface="Montserrat"/>
              </a:rPr>
              <a:t> crea un algoritmo para resolver un problema:</a:t>
            </a:r>
            <a:endParaRPr sz="3600">
              <a:solidFill>
                <a:schemeClr val="lt1"/>
              </a:solidFill>
              <a:latin typeface="Montserrat"/>
              <a:ea typeface="Montserrat"/>
              <a:cs typeface="Montserrat"/>
              <a:sym typeface="Montserrat"/>
            </a:endParaRPr>
          </a:p>
          <a:p>
            <a:pPr indent="0" lvl="0" marL="0" rtl="0" algn="l">
              <a:lnSpc>
                <a:spcPct val="115000"/>
              </a:lnSpc>
              <a:spcBef>
                <a:spcPts val="0"/>
              </a:spcBef>
              <a:spcAft>
                <a:spcPts val="0"/>
              </a:spcAft>
              <a:buNone/>
            </a:pPr>
            <a:r>
              <a:t/>
            </a:r>
            <a:endParaRPr sz="3600">
              <a:solidFill>
                <a:schemeClr val="lt1"/>
              </a:solidFill>
              <a:latin typeface="Montserrat"/>
              <a:ea typeface="Montserrat"/>
              <a:cs typeface="Montserrat"/>
              <a:sym typeface="Montserrat"/>
            </a:endParaRPr>
          </a:p>
          <a:p>
            <a:pPr indent="-457200" lvl="0" marL="457200" rtl="0" algn="l">
              <a:lnSpc>
                <a:spcPct val="115000"/>
              </a:lnSpc>
              <a:spcBef>
                <a:spcPts val="0"/>
              </a:spcBef>
              <a:spcAft>
                <a:spcPts val="0"/>
              </a:spcAft>
              <a:buClr>
                <a:schemeClr val="lt1"/>
              </a:buClr>
              <a:buSzPts val="3600"/>
              <a:buFont typeface="Montserrat"/>
              <a:buAutoNum type="arabicPeriod"/>
            </a:pPr>
            <a:r>
              <a:rPr lang="en-US" sz="3600">
                <a:solidFill>
                  <a:schemeClr val="lt1"/>
                </a:solidFill>
                <a:latin typeface="Montserrat"/>
                <a:ea typeface="Montserrat"/>
                <a:cs typeface="Montserrat"/>
                <a:sym typeface="Montserrat"/>
              </a:rPr>
              <a:t>entiende el </a:t>
            </a:r>
            <a:r>
              <a:rPr b="1" lang="en-US" sz="3600">
                <a:solidFill>
                  <a:schemeClr val="lt1"/>
                </a:solidFill>
                <a:latin typeface="Montserrat"/>
                <a:ea typeface="Montserrat"/>
                <a:cs typeface="Montserrat"/>
                <a:sym typeface="Montserrat"/>
              </a:rPr>
              <a:t>problema</a:t>
            </a:r>
            <a:endParaRPr b="1" sz="3600">
              <a:solidFill>
                <a:schemeClr val="lt1"/>
              </a:solidFill>
              <a:latin typeface="Montserrat"/>
              <a:ea typeface="Montserrat"/>
              <a:cs typeface="Montserrat"/>
              <a:sym typeface="Montserrat"/>
            </a:endParaRPr>
          </a:p>
          <a:p>
            <a:pPr indent="-457200" lvl="0" marL="457200" rtl="0" algn="l">
              <a:lnSpc>
                <a:spcPct val="115000"/>
              </a:lnSpc>
              <a:spcBef>
                <a:spcPts val="0"/>
              </a:spcBef>
              <a:spcAft>
                <a:spcPts val="0"/>
              </a:spcAft>
              <a:buClr>
                <a:schemeClr val="lt1"/>
              </a:buClr>
              <a:buSzPts val="3600"/>
              <a:buFont typeface="Montserrat"/>
              <a:buAutoNum type="arabicPeriod"/>
            </a:pPr>
            <a:r>
              <a:rPr lang="en-US" sz="3600">
                <a:solidFill>
                  <a:schemeClr val="lt1"/>
                </a:solidFill>
                <a:latin typeface="Montserrat"/>
                <a:ea typeface="Montserrat"/>
                <a:cs typeface="Montserrat"/>
                <a:sym typeface="Montserrat"/>
              </a:rPr>
              <a:t>identifica sus </a:t>
            </a:r>
            <a:r>
              <a:rPr b="1" lang="en-US" sz="3600">
                <a:solidFill>
                  <a:schemeClr val="lt1"/>
                </a:solidFill>
                <a:latin typeface="Montserrat"/>
                <a:ea typeface="Montserrat"/>
                <a:cs typeface="Montserrat"/>
                <a:sym typeface="Montserrat"/>
              </a:rPr>
              <a:t>variables</a:t>
            </a:r>
            <a:endParaRPr b="1" sz="3600">
              <a:solidFill>
                <a:schemeClr val="lt1"/>
              </a:solidFill>
              <a:latin typeface="Montserrat"/>
              <a:ea typeface="Montserrat"/>
              <a:cs typeface="Montserrat"/>
              <a:sym typeface="Montserrat"/>
            </a:endParaRPr>
          </a:p>
          <a:p>
            <a:pPr indent="-457200" lvl="0" marL="457200" rtl="0" algn="l">
              <a:lnSpc>
                <a:spcPct val="115000"/>
              </a:lnSpc>
              <a:spcBef>
                <a:spcPts val="0"/>
              </a:spcBef>
              <a:spcAft>
                <a:spcPts val="0"/>
              </a:spcAft>
              <a:buClr>
                <a:schemeClr val="lt1"/>
              </a:buClr>
              <a:buSzPts val="3600"/>
              <a:buFont typeface="Montserrat"/>
              <a:buAutoNum type="arabicPeriod"/>
            </a:pPr>
            <a:r>
              <a:rPr lang="en-US" sz="3600">
                <a:solidFill>
                  <a:schemeClr val="lt1"/>
                </a:solidFill>
                <a:latin typeface="Montserrat"/>
                <a:ea typeface="Montserrat"/>
                <a:cs typeface="Montserrat"/>
                <a:sym typeface="Montserrat"/>
              </a:rPr>
              <a:t>El programador</a:t>
            </a:r>
            <a:r>
              <a:rPr lang="en-US" sz="3600">
                <a:solidFill>
                  <a:schemeClr val="lt1"/>
                </a:solidFill>
                <a:latin typeface="Montserrat"/>
                <a:ea typeface="Montserrat"/>
                <a:cs typeface="Montserrat"/>
                <a:sym typeface="Montserrat"/>
              </a:rPr>
              <a:t> define una </a:t>
            </a:r>
            <a:r>
              <a:rPr b="1" lang="en-US" sz="3600">
                <a:solidFill>
                  <a:schemeClr val="lt1"/>
                </a:solidFill>
                <a:latin typeface="Montserrat"/>
                <a:ea typeface="Montserrat"/>
                <a:cs typeface="Montserrat"/>
                <a:sym typeface="Montserrat"/>
              </a:rPr>
              <a:t>serie de “pasos” (el programa) conocidos</a:t>
            </a:r>
            <a:r>
              <a:rPr lang="en-US" sz="3600">
                <a:solidFill>
                  <a:schemeClr val="lt1"/>
                </a:solidFill>
                <a:latin typeface="Montserrat"/>
                <a:ea typeface="Montserrat"/>
                <a:cs typeface="Montserrat"/>
                <a:sym typeface="Montserrat"/>
              </a:rPr>
              <a:t>, que logran resolver un problema dado un cierto “input”.</a:t>
            </a:r>
            <a:endParaRPr sz="3600">
              <a:solidFill>
                <a:schemeClr val="lt1"/>
              </a:solidFill>
              <a:latin typeface="Montserrat"/>
              <a:ea typeface="Montserrat"/>
              <a:cs typeface="Montserrat"/>
              <a:sym typeface="Montserrat"/>
            </a:endParaRPr>
          </a:p>
        </p:txBody>
      </p:sp>
      <p:pic>
        <p:nvPicPr>
          <p:cNvPr id="67" name="Google Shape;67;gfe6b10232c_0_0"/>
          <p:cNvPicPr preferRelativeResize="0"/>
          <p:nvPr/>
        </p:nvPicPr>
        <p:blipFill>
          <a:blip r:embed="rId4">
            <a:alphaModFix/>
          </a:blip>
          <a:stretch>
            <a:fillRect/>
          </a:stretch>
        </p:blipFill>
        <p:spPr>
          <a:xfrm>
            <a:off x="12658500" y="4847547"/>
            <a:ext cx="7231275" cy="48232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 name="Shape 72"/>
        <p:cNvGrpSpPr/>
        <p:nvPr/>
      </p:nvGrpSpPr>
      <p:grpSpPr>
        <a:xfrm>
          <a:off x="0" y="0"/>
          <a:ext cx="0" cy="0"/>
          <a:chOff x="0" y="0"/>
          <a:chExt cx="0" cy="0"/>
        </a:xfrm>
      </p:grpSpPr>
      <p:pic>
        <p:nvPicPr>
          <p:cNvPr id="73" name="Google Shape;73;g149e02676cf_0_0"/>
          <p:cNvPicPr preferRelativeResize="0"/>
          <p:nvPr/>
        </p:nvPicPr>
        <p:blipFill rotWithShape="1">
          <a:blip r:embed="rId3">
            <a:alphaModFix/>
          </a:blip>
          <a:srcRect b="0" l="0" r="0" t="0"/>
          <a:stretch/>
        </p:blipFill>
        <p:spPr>
          <a:xfrm>
            <a:off x="-85845" y="-54387"/>
            <a:ext cx="24549326" cy="13824784"/>
          </a:xfrm>
          <a:prstGeom prst="rect">
            <a:avLst/>
          </a:prstGeom>
          <a:noFill/>
          <a:ln>
            <a:noFill/>
          </a:ln>
        </p:spPr>
      </p:pic>
      <p:sp>
        <p:nvSpPr>
          <p:cNvPr id="74" name="Google Shape;74;g149e02676cf_0_0"/>
          <p:cNvSpPr txBox="1"/>
          <p:nvPr/>
        </p:nvSpPr>
        <p:spPr>
          <a:xfrm>
            <a:off x="1676075" y="2841075"/>
            <a:ext cx="10917300" cy="7656000"/>
          </a:xfrm>
          <a:prstGeom prst="rect">
            <a:avLst/>
          </a:prstGeom>
          <a:noFill/>
          <a:ln>
            <a:noFill/>
          </a:ln>
        </p:spPr>
        <p:txBody>
          <a:bodyPr anchorCtr="0" anchor="ctr" bIns="45700" lIns="91425" spcFirstLastPara="1" rIns="91425" wrap="square" tIns="45700">
            <a:spAutoFit/>
          </a:bodyPr>
          <a:lstStyle/>
          <a:p>
            <a:pPr indent="0" lvl="0" marL="0" rtl="0" algn="l">
              <a:lnSpc>
                <a:spcPct val="115000"/>
              </a:lnSpc>
              <a:spcBef>
                <a:spcPts val="0"/>
              </a:spcBef>
              <a:spcAft>
                <a:spcPts val="0"/>
              </a:spcAft>
              <a:buNone/>
            </a:pPr>
            <a:r>
              <a:rPr lang="en-US" sz="3600">
                <a:solidFill>
                  <a:schemeClr val="lt1"/>
                </a:solidFill>
                <a:latin typeface="Montserrat"/>
                <a:ea typeface="Montserrat"/>
                <a:cs typeface="Montserrat"/>
                <a:sym typeface="Montserrat"/>
              </a:rPr>
              <a:t>Cuando se crea un algoritmo con </a:t>
            </a:r>
            <a:r>
              <a:rPr lang="en-US" sz="3600" u="sng">
                <a:solidFill>
                  <a:schemeClr val="accent2"/>
                </a:solidFill>
                <a:latin typeface="Montserrat"/>
                <a:ea typeface="Montserrat"/>
                <a:cs typeface="Montserrat"/>
                <a:sym typeface="Montserrat"/>
              </a:rPr>
              <a:t>Inteligencia Artificial</a:t>
            </a:r>
            <a:r>
              <a:rPr lang="en-US" sz="3600">
                <a:solidFill>
                  <a:schemeClr val="lt1"/>
                </a:solidFill>
                <a:latin typeface="Montserrat"/>
                <a:ea typeface="Montserrat"/>
                <a:cs typeface="Montserrat"/>
                <a:sym typeface="Montserrat"/>
              </a:rPr>
              <a:t>:</a:t>
            </a:r>
            <a:endParaRPr sz="3600">
              <a:solidFill>
                <a:schemeClr val="lt1"/>
              </a:solidFill>
              <a:latin typeface="Montserrat"/>
              <a:ea typeface="Montserrat"/>
              <a:cs typeface="Montserrat"/>
              <a:sym typeface="Montserrat"/>
            </a:endParaRPr>
          </a:p>
          <a:p>
            <a:pPr indent="0" lvl="0" marL="0" rtl="0" algn="l">
              <a:lnSpc>
                <a:spcPct val="115000"/>
              </a:lnSpc>
              <a:spcBef>
                <a:spcPts val="0"/>
              </a:spcBef>
              <a:spcAft>
                <a:spcPts val="0"/>
              </a:spcAft>
              <a:buNone/>
            </a:pPr>
            <a:r>
              <a:t/>
            </a:r>
            <a:endParaRPr sz="3600">
              <a:solidFill>
                <a:schemeClr val="lt1"/>
              </a:solidFill>
              <a:latin typeface="Montserrat"/>
              <a:ea typeface="Montserrat"/>
              <a:cs typeface="Montserrat"/>
              <a:sym typeface="Montserrat"/>
            </a:endParaRPr>
          </a:p>
          <a:p>
            <a:pPr indent="-457200" lvl="0" marL="457200" rtl="0" algn="l">
              <a:lnSpc>
                <a:spcPct val="115000"/>
              </a:lnSpc>
              <a:spcBef>
                <a:spcPts val="0"/>
              </a:spcBef>
              <a:spcAft>
                <a:spcPts val="0"/>
              </a:spcAft>
              <a:buClr>
                <a:schemeClr val="lt1"/>
              </a:buClr>
              <a:buSzPts val="3600"/>
              <a:buFont typeface="Montserrat"/>
              <a:buAutoNum type="arabicPeriod"/>
            </a:pPr>
            <a:r>
              <a:rPr lang="en-US" sz="3600">
                <a:solidFill>
                  <a:schemeClr val="lt1"/>
                </a:solidFill>
                <a:latin typeface="Montserrat"/>
                <a:ea typeface="Montserrat"/>
                <a:cs typeface="Montserrat"/>
                <a:sym typeface="Montserrat"/>
              </a:rPr>
              <a:t>Se </a:t>
            </a:r>
            <a:r>
              <a:rPr b="1" lang="en-US" sz="3600">
                <a:solidFill>
                  <a:schemeClr val="lt1"/>
                </a:solidFill>
                <a:latin typeface="Montserrat"/>
                <a:ea typeface="Montserrat"/>
                <a:cs typeface="Montserrat"/>
                <a:sym typeface="Montserrat"/>
              </a:rPr>
              <a:t>define </a:t>
            </a:r>
            <a:r>
              <a:rPr lang="en-US" sz="3600">
                <a:solidFill>
                  <a:schemeClr val="lt1"/>
                </a:solidFill>
                <a:latin typeface="Montserrat"/>
                <a:ea typeface="Montserrat"/>
                <a:cs typeface="Montserrat"/>
                <a:sym typeface="Montserrat"/>
              </a:rPr>
              <a:t>el problema y el </a:t>
            </a:r>
            <a:r>
              <a:rPr b="1" lang="en-US" sz="3600">
                <a:solidFill>
                  <a:schemeClr val="lt1"/>
                </a:solidFill>
                <a:latin typeface="Montserrat"/>
                <a:ea typeface="Montserrat"/>
                <a:cs typeface="Montserrat"/>
                <a:sym typeface="Montserrat"/>
              </a:rPr>
              <a:t>objetivo </a:t>
            </a:r>
            <a:r>
              <a:rPr lang="en-US" sz="3600">
                <a:solidFill>
                  <a:schemeClr val="lt1"/>
                </a:solidFill>
                <a:latin typeface="Montserrat"/>
                <a:ea typeface="Montserrat"/>
                <a:cs typeface="Montserrat"/>
                <a:sym typeface="Montserrat"/>
              </a:rPr>
              <a:t>a cumplir</a:t>
            </a:r>
            <a:endParaRPr sz="3600">
              <a:solidFill>
                <a:schemeClr val="lt1"/>
              </a:solidFill>
              <a:latin typeface="Montserrat"/>
              <a:ea typeface="Montserrat"/>
              <a:cs typeface="Montserrat"/>
              <a:sym typeface="Montserrat"/>
            </a:endParaRPr>
          </a:p>
          <a:p>
            <a:pPr indent="-457200" lvl="0" marL="457200" rtl="0" algn="l">
              <a:lnSpc>
                <a:spcPct val="115000"/>
              </a:lnSpc>
              <a:spcBef>
                <a:spcPts val="0"/>
              </a:spcBef>
              <a:spcAft>
                <a:spcPts val="0"/>
              </a:spcAft>
              <a:buClr>
                <a:schemeClr val="lt1"/>
              </a:buClr>
              <a:buSzPts val="3600"/>
              <a:buFont typeface="Montserrat"/>
              <a:buAutoNum type="arabicPeriod"/>
            </a:pPr>
            <a:r>
              <a:rPr lang="en-US" sz="3600">
                <a:solidFill>
                  <a:schemeClr val="lt1"/>
                </a:solidFill>
                <a:latin typeface="Montserrat"/>
                <a:ea typeface="Montserrat"/>
                <a:cs typeface="Montserrat"/>
                <a:sym typeface="Montserrat"/>
              </a:rPr>
              <a:t>Se identifica, recolecta y analiza (mucha) </a:t>
            </a:r>
            <a:r>
              <a:rPr b="1" lang="en-US" sz="3600">
                <a:solidFill>
                  <a:schemeClr val="lt1"/>
                </a:solidFill>
                <a:latin typeface="Montserrat"/>
                <a:ea typeface="Montserrat"/>
                <a:cs typeface="Montserrat"/>
                <a:sym typeface="Montserrat"/>
              </a:rPr>
              <a:t>data </a:t>
            </a:r>
            <a:r>
              <a:rPr lang="en-US" sz="3600">
                <a:solidFill>
                  <a:schemeClr val="lt1"/>
                </a:solidFill>
                <a:latin typeface="Montserrat"/>
                <a:ea typeface="Montserrat"/>
                <a:cs typeface="Montserrat"/>
                <a:sym typeface="Montserrat"/>
              </a:rPr>
              <a:t>relacionada al problema</a:t>
            </a:r>
            <a:endParaRPr sz="3600">
              <a:solidFill>
                <a:schemeClr val="lt1"/>
              </a:solidFill>
              <a:latin typeface="Montserrat"/>
              <a:ea typeface="Montserrat"/>
              <a:cs typeface="Montserrat"/>
              <a:sym typeface="Montserrat"/>
            </a:endParaRPr>
          </a:p>
          <a:p>
            <a:pPr indent="-457200" lvl="0" marL="457200" rtl="0" algn="l">
              <a:lnSpc>
                <a:spcPct val="115000"/>
              </a:lnSpc>
              <a:spcBef>
                <a:spcPts val="0"/>
              </a:spcBef>
              <a:spcAft>
                <a:spcPts val="0"/>
              </a:spcAft>
              <a:buClr>
                <a:schemeClr val="lt1"/>
              </a:buClr>
              <a:buSzPts val="3600"/>
              <a:buFont typeface="Montserrat"/>
              <a:buAutoNum type="arabicPeriod"/>
            </a:pPr>
            <a:r>
              <a:rPr lang="en-US" sz="3600">
                <a:solidFill>
                  <a:schemeClr val="lt1"/>
                </a:solidFill>
                <a:latin typeface="Montserrat"/>
                <a:ea typeface="Montserrat"/>
                <a:cs typeface="Montserrat"/>
                <a:sym typeface="Montserrat"/>
              </a:rPr>
              <a:t>Se “entrenan” </a:t>
            </a:r>
            <a:r>
              <a:rPr b="1" lang="en-US" sz="3600">
                <a:solidFill>
                  <a:schemeClr val="lt1"/>
                </a:solidFill>
                <a:latin typeface="Montserrat"/>
                <a:ea typeface="Montserrat"/>
                <a:cs typeface="Montserrat"/>
                <a:sym typeface="Montserrat"/>
              </a:rPr>
              <a:t>modelos </a:t>
            </a:r>
            <a:r>
              <a:rPr lang="en-US" sz="3600">
                <a:solidFill>
                  <a:schemeClr val="lt1"/>
                </a:solidFill>
                <a:latin typeface="Montserrat"/>
                <a:ea typeface="Montserrat"/>
                <a:cs typeface="Montserrat"/>
                <a:sym typeface="Montserrat"/>
              </a:rPr>
              <a:t>capaces de cumplir el objetivo. Este entrenamiento es iterativo, incremental y produce cada vez mejores resultados</a:t>
            </a:r>
            <a:endParaRPr sz="3600">
              <a:solidFill>
                <a:schemeClr val="lt1"/>
              </a:solidFill>
              <a:latin typeface="Montserrat"/>
              <a:ea typeface="Montserrat"/>
              <a:cs typeface="Montserrat"/>
              <a:sym typeface="Montserrat"/>
            </a:endParaRPr>
          </a:p>
          <a:p>
            <a:pPr indent="-457200" lvl="0" marL="457200" rtl="0" algn="l">
              <a:lnSpc>
                <a:spcPct val="115000"/>
              </a:lnSpc>
              <a:spcBef>
                <a:spcPts val="0"/>
              </a:spcBef>
              <a:spcAft>
                <a:spcPts val="0"/>
              </a:spcAft>
              <a:buClr>
                <a:schemeClr val="lt1"/>
              </a:buClr>
              <a:buSzPts val="3600"/>
              <a:buFont typeface="Montserrat"/>
              <a:buAutoNum type="arabicPeriod"/>
            </a:pPr>
            <a:r>
              <a:rPr lang="en-US" sz="3600">
                <a:solidFill>
                  <a:schemeClr val="lt1"/>
                </a:solidFill>
                <a:latin typeface="Montserrat"/>
                <a:ea typeface="Montserrat"/>
                <a:cs typeface="Montserrat"/>
                <a:sym typeface="Montserrat"/>
              </a:rPr>
              <a:t>Se </a:t>
            </a:r>
            <a:r>
              <a:rPr b="1" lang="en-US" sz="3600">
                <a:solidFill>
                  <a:schemeClr val="lt1"/>
                </a:solidFill>
                <a:latin typeface="Montserrat"/>
                <a:ea typeface="Montserrat"/>
                <a:cs typeface="Montserrat"/>
                <a:sym typeface="Montserrat"/>
              </a:rPr>
              <a:t>publica </a:t>
            </a:r>
            <a:r>
              <a:rPr lang="en-US" sz="3600">
                <a:solidFill>
                  <a:schemeClr val="lt1"/>
                </a:solidFill>
                <a:latin typeface="Montserrat"/>
                <a:ea typeface="Montserrat"/>
                <a:cs typeface="Montserrat"/>
                <a:sym typeface="Montserrat"/>
              </a:rPr>
              <a:t>el modelo</a:t>
            </a:r>
            <a:endParaRPr sz="3600">
              <a:solidFill>
                <a:schemeClr val="lt1"/>
              </a:solidFill>
              <a:latin typeface="Montserrat"/>
              <a:ea typeface="Montserrat"/>
              <a:cs typeface="Montserrat"/>
              <a:sym typeface="Montserrat"/>
            </a:endParaRPr>
          </a:p>
        </p:txBody>
      </p:sp>
      <p:pic>
        <p:nvPicPr>
          <p:cNvPr id="75" name="Google Shape;75;g149e02676cf_0_0"/>
          <p:cNvPicPr preferRelativeResize="0"/>
          <p:nvPr/>
        </p:nvPicPr>
        <p:blipFill>
          <a:blip r:embed="rId4">
            <a:alphaModFix/>
          </a:blip>
          <a:stretch>
            <a:fillRect/>
          </a:stretch>
        </p:blipFill>
        <p:spPr>
          <a:xfrm>
            <a:off x="13049675" y="5819475"/>
            <a:ext cx="7182926" cy="40404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 name="Shape 80"/>
        <p:cNvGrpSpPr/>
        <p:nvPr/>
      </p:nvGrpSpPr>
      <p:grpSpPr>
        <a:xfrm>
          <a:off x="0" y="0"/>
          <a:ext cx="0" cy="0"/>
          <a:chOff x="0" y="0"/>
          <a:chExt cx="0" cy="0"/>
        </a:xfrm>
      </p:grpSpPr>
      <p:pic>
        <p:nvPicPr>
          <p:cNvPr id="81" name="Google Shape;81;gfe6b10232c_0_9"/>
          <p:cNvPicPr preferRelativeResize="0"/>
          <p:nvPr/>
        </p:nvPicPr>
        <p:blipFill rotWithShape="1">
          <a:blip r:embed="rId3">
            <a:alphaModFix/>
          </a:blip>
          <a:srcRect b="0" l="0" r="0" t="0"/>
          <a:stretch/>
        </p:blipFill>
        <p:spPr>
          <a:xfrm>
            <a:off x="-86557" y="-39425"/>
            <a:ext cx="24549326" cy="13824784"/>
          </a:xfrm>
          <a:prstGeom prst="rect">
            <a:avLst/>
          </a:prstGeom>
          <a:noFill/>
          <a:ln>
            <a:noFill/>
          </a:ln>
        </p:spPr>
      </p:pic>
      <p:sp>
        <p:nvSpPr>
          <p:cNvPr id="82" name="Google Shape;82;gfe6b10232c_0_9"/>
          <p:cNvSpPr txBox="1"/>
          <p:nvPr/>
        </p:nvSpPr>
        <p:spPr>
          <a:xfrm>
            <a:off x="1674475" y="7385300"/>
            <a:ext cx="15231900" cy="560100"/>
          </a:xfrm>
          <a:prstGeom prst="rect">
            <a:avLst/>
          </a:prstGeom>
          <a:noFill/>
          <a:ln>
            <a:noFill/>
          </a:ln>
        </p:spPr>
        <p:txBody>
          <a:bodyPr anchorCtr="0" anchor="ctr" bIns="45700" lIns="91425" spcFirstLastPara="1" rIns="91425" wrap="square" tIns="45700">
            <a:spAutoFit/>
          </a:bodyPr>
          <a:lstStyle/>
          <a:p>
            <a:pPr indent="0" lvl="0" marL="0" marR="0" rtl="0" algn="l">
              <a:lnSpc>
                <a:spcPct val="80000"/>
              </a:lnSpc>
              <a:spcBef>
                <a:spcPts val="0"/>
              </a:spcBef>
              <a:spcAft>
                <a:spcPts val="0"/>
              </a:spcAft>
              <a:buClr>
                <a:srgbClr val="000000"/>
              </a:buClr>
              <a:buSzPts val="3800"/>
              <a:buFont typeface="Arial"/>
              <a:buNone/>
            </a:pPr>
            <a:r>
              <a:rPr b="1" lang="en-US" sz="3800">
                <a:solidFill>
                  <a:srgbClr val="F2F2F2"/>
                </a:solidFill>
                <a:latin typeface="Montserrat"/>
                <a:ea typeface="Montserrat"/>
                <a:cs typeface="Montserrat"/>
                <a:sym typeface="Montserrat"/>
              </a:rPr>
              <a:t>Ejemplo: Identificar cualquier gato en una foto </a:t>
            </a:r>
            <a:endParaRPr b="1" sz="3800">
              <a:solidFill>
                <a:srgbClr val="F2F2F2"/>
              </a:solidFill>
              <a:latin typeface="Montserrat"/>
              <a:ea typeface="Montserrat"/>
              <a:cs typeface="Montserrat"/>
              <a:sym typeface="Montserrat"/>
            </a:endParaRPr>
          </a:p>
        </p:txBody>
      </p:sp>
      <p:pic>
        <p:nvPicPr>
          <p:cNvPr id="83" name="Google Shape;83;gfe6b10232c_0_9"/>
          <p:cNvPicPr preferRelativeResize="0"/>
          <p:nvPr/>
        </p:nvPicPr>
        <p:blipFill>
          <a:blip r:embed="rId4">
            <a:alphaModFix/>
          </a:blip>
          <a:stretch>
            <a:fillRect/>
          </a:stretch>
        </p:blipFill>
        <p:spPr>
          <a:xfrm>
            <a:off x="1674475" y="2287325"/>
            <a:ext cx="3946675" cy="2632432"/>
          </a:xfrm>
          <a:prstGeom prst="rect">
            <a:avLst/>
          </a:prstGeom>
          <a:noFill/>
          <a:ln>
            <a:noFill/>
          </a:ln>
        </p:spPr>
      </p:pic>
      <p:sp>
        <p:nvSpPr>
          <p:cNvPr id="84" name="Google Shape;84;gfe6b10232c_0_9"/>
          <p:cNvSpPr txBox="1"/>
          <p:nvPr/>
        </p:nvSpPr>
        <p:spPr>
          <a:xfrm>
            <a:off x="6252225" y="3196475"/>
            <a:ext cx="1550700" cy="560100"/>
          </a:xfrm>
          <a:prstGeom prst="rect">
            <a:avLst/>
          </a:prstGeom>
          <a:noFill/>
          <a:ln>
            <a:noFill/>
          </a:ln>
        </p:spPr>
        <p:txBody>
          <a:bodyPr anchorCtr="0" anchor="ctr" bIns="45700" lIns="91425" spcFirstLastPara="1" rIns="91425" wrap="square" tIns="45700">
            <a:spAutoFit/>
          </a:bodyPr>
          <a:lstStyle/>
          <a:p>
            <a:pPr indent="0" lvl="0" marL="0" marR="0" rtl="0" algn="l">
              <a:lnSpc>
                <a:spcPct val="80000"/>
              </a:lnSpc>
              <a:spcBef>
                <a:spcPts val="0"/>
              </a:spcBef>
              <a:spcAft>
                <a:spcPts val="0"/>
              </a:spcAft>
              <a:buClr>
                <a:srgbClr val="000000"/>
              </a:buClr>
              <a:buSzPts val="3800"/>
              <a:buFont typeface="Arial"/>
              <a:buNone/>
            </a:pPr>
            <a:r>
              <a:rPr b="1" lang="en-US" sz="3800">
                <a:solidFill>
                  <a:srgbClr val="F2F2F2"/>
                </a:solidFill>
                <a:latin typeface="Montserrat"/>
                <a:ea typeface="Montserrat"/>
                <a:cs typeface="Montserrat"/>
                <a:sym typeface="Montserrat"/>
              </a:rPr>
              <a:t>VS.</a:t>
            </a:r>
            <a:endParaRPr b="1" sz="3800">
              <a:solidFill>
                <a:srgbClr val="F2F2F2"/>
              </a:solidFill>
              <a:latin typeface="Montserrat"/>
              <a:ea typeface="Montserrat"/>
              <a:cs typeface="Montserrat"/>
              <a:sym typeface="Montserrat"/>
            </a:endParaRPr>
          </a:p>
        </p:txBody>
      </p:sp>
      <p:pic>
        <p:nvPicPr>
          <p:cNvPr id="85" name="Google Shape;85;gfe6b10232c_0_9"/>
          <p:cNvPicPr preferRelativeResize="0"/>
          <p:nvPr/>
        </p:nvPicPr>
        <p:blipFill>
          <a:blip r:embed="rId5">
            <a:alphaModFix/>
          </a:blip>
          <a:stretch>
            <a:fillRect/>
          </a:stretch>
        </p:blipFill>
        <p:spPr>
          <a:xfrm>
            <a:off x="8140750" y="2212475"/>
            <a:ext cx="4812950" cy="2707275"/>
          </a:xfrm>
          <a:prstGeom prst="rect">
            <a:avLst/>
          </a:prstGeom>
          <a:noFill/>
          <a:ln>
            <a:noFill/>
          </a:ln>
        </p:spPr>
      </p:pic>
      <p:pic>
        <p:nvPicPr>
          <p:cNvPr id="86" name="Google Shape;86;gfe6b10232c_0_9"/>
          <p:cNvPicPr preferRelativeResize="0"/>
          <p:nvPr/>
        </p:nvPicPr>
        <p:blipFill>
          <a:blip r:embed="rId6">
            <a:alphaModFix/>
          </a:blip>
          <a:stretch>
            <a:fillRect/>
          </a:stretch>
        </p:blipFill>
        <p:spPr>
          <a:xfrm>
            <a:off x="10026425" y="8413450"/>
            <a:ext cx="3946675" cy="2944825"/>
          </a:xfrm>
          <a:prstGeom prst="rect">
            <a:avLst/>
          </a:prstGeom>
          <a:noFill/>
          <a:ln>
            <a:noFill/>
          </a:ln>
        </p:spPr>
      </p:pic>
      <p:pic>
        <p:nvPicPr>
          <p:cNvPr id="87" name="Google Shape;87;gfe6b10232c_0_9"/>
          <p:cNvPicPr preferRelativeResize="0"/>
          <p:nvPr/>
        </p:nvPicPr>
        <p:blipFill>
          <a:blip r:embed="rId7">
            <a:alphaModFix/>
          </a:blip>
          <a:stretch>
            <a:fillRect/>
          </a:stretch>
        </p:blipFill>
        <p:spPr>
          <a:xfrm>
            <a:off x="6674200" y="8413450"/>
            <a:ext cx="2944824" cy="2944824"/>
          </a:xfrm>
          <a:prstGeom prst="rect">
            <a:avLst/>
          </a:prstGeom>
          <a:noFill/>
          <a:ln>
            <a:noFill/>
          </a:ln>
        </p:spPr>
      </p:pic>
      <p:pic>
        <p:nvPicPr>
          <p:cNvPr id="88" name="Google Shape;88;gfe6b10232c_0_9"/>
          <p:cNvPicPr preferRelativeResize="0"/>
          <p:nvPr/>
        </p:nvPicPr>
        <p:blipFill>
          <a:blip r:embed="rId8">
            <a:alphaModFix/>
          </a:blip>
          <a:stretch>
            <a:fillRect/>
          </a:stretch>
        </p:blipFill>
        <p:spPr>
          <a:xfrm>
            <a:off x="14282275" y="8413445"/>
            <a:ext cx="5235244" cy="2944825"/>
          </a:xfrm>
          <a:prstGeom prst="rect">
            <a:avLst/>
          </a:prstGeom>
          <a:noFill/>
          <a:ln>
            <a:noFill/>
          </a:ln>
        </p:spPr>
      </p:pic>
      <p:pic>
        <p:nvPicPr>
          <p:cNvPr id="89" name="Google Shape;89;gfe6b10232c_0_9"/>
          <p:cNvPicPr preferRelativeResize="0"/>
          <p:nvPr/>
        </p:nvPicPr>
        <p:blipFill>
          <a:blip r:embed="rId9">
            <a:alphaModFix/>
          </a:blip>
          <a:stretch>
            <a:fillRect/>
          </a:stretch>
        </p:blipFill>
        <p:spPr>
          <a:xfrm>
            <a:off x="1674475" y="8413450"/>
            <a:ext cx="4417237" cy="29448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pic>
        <p:nvPicPr>
          <p:cNvPr id="95" name="Google Shape;95;gfe6b10232c_0_17"/>
          <p:cNvPicPr preferRelativeResize="0"/>
          <p:nvPr/>
        </p:nvPicPr>
        <p:blipFill rotWithShape="1">
          <a:blip r:embed="rId3">
            <a:alphaModFix/>
          </a:blip>
          <a:srcRect b="0" l="0" r="0" t="0"/>
          <a:stretch/>
        </p:blipFill>
        <p:spPr>
          <a:xfrm>
            <a:off x="-86557" y="-39425"/>
            <a:ext cx="24549326" cy="13824784"/>
          </a:xfrm>
          <a:prstGeom prst="rect">
            <a:avLst/>
          </a:prstGeom>
          <a:noFill/>
          <a:ln>
            <a:noFill/>
          </a:ln>
        </p:spPr>
      </p:pic>
      <p:sp>
        <p:nvSpPr>
          <p:cNvPr id="96" name="Google Shape;96;gfe6b10232c_0_17"/>
          <p:cNvSpPr txBox="1"/>
          <p:nvPr/>
        </p:nvSpPr>
        <p:spPr>
          <a:xfrm>
            <a:off x="1552775" y="1378700"/>
            <a:ext cx="15231900" cy="560100"/>
          </a:xfrm>
          <a:prstGeom prst="rect">
            <a:avLst/>
          </a:prstGeom>
          <a:noFill/>
          <a:ln>
            <a:noFill/>
          </a:ln>
        </p:spPr>
        <p:txBody>
          <a:bodyPr anchorCtr="0" anchor="ctr" bIns="45700" lIns="91425" spcFirstLastPara="1" rIns="91425" wrap="square" tIns="45700">
            <a:spAutoFit/>
          </a:bodyPr>
          <a:lstStyle/>
          <a:p>
            <a:pPr indent="0" lvl="0" marL="0" marR="0" rtl="0" algn="l">
              <a:lnSpc>
                <a:spcPct val="80000"/>
              </a:lnSpc>
              <a:spcBef>
                <a:spcPts val="0"/>
              </a:spcBef>
              <a:spcAft>
                <a:spcPts val="0"/>
              </a:spcAft>
              <a:buClr>
                <a:srgbClr val="000000"/>
              </a:buClr>
              <a:buSzPts val="3800"/>
              <a:buFont typeface="Arial"/>
              <a:buNone/>
            </a:pPr>
            <a:r>
              <a:rPr b="1" lang="en-US" sz="3800">
                <a:solidFill>
                  <a:srgbClr val="F2F2F2"/>
                </a:solidFill>
                <a:latin typeface="Montserrat"/>
                <a:ea typeface="Montserrat"/>
                <a:cs typeface="Montserrat"/>
                <a:sym typeface="Montserrat"/>
              </a:rPr>
              <a:t>Por lo tanto, características claves de la I.A. son:</a:t>
            </a:r>
            <a:endParaRPr b="1" sz="3800">
              <a:solidFill>
                <a:srgbClr val="F2F2F2"/>
              </a:solidFill>
              <a:latin typeface="Montserrat"/>
              <a:ea typeface="Montserrat"/>
              <a:cs typeface="Montserrat"/>
              <a:sym typeface="Montserrat"/>
            </a:endParaRPr>
          </a:p>
        </p:txBody>
      </p:sp>
      <p:sp>
        <p:nvSpPr>
          <p:cNvPr id="97" name="Google Shape;97;gfe6b10232c_0_17"/>
          <p:cNvSpPr txBox="1"/>
          <p:nvPr/>
        </p:nvSpPr>
        <p:spPr>
          <a:xfrm>
            <a:off x="2241275" y="2972050"/>
            <a:ext cx="13854900" cy="5938200"/>
          </a:xfrm>
          <a:prstGeom prst="rect">
            <a:avLst/>
          </a:prstGeom>
          <a:noFill/>
          <a:ln>
            <a:noFill/>
          </a:ln>
        </p:spPr>
        <p:txBody>
          <a:bodyPr anchorCtr="0" anchor="ctr" bIns="45700" lIns="91425" spcFirstLastPara="1" rIns="91425" wrap="square" tIns="45700">
            <a:spAutoFit/>
          </a:bodyPr>
          <a:lstStyle/>
          <a:p>
            <a:pPr indent="-457200" lvl="0" marL="457200" rtl="0" algn="l">
              <a:lnSpc>
                <a:spcPct val="115000"/>
              </a:lnSpc>
              <a:spcBef>
                <a:spcPts val="0"/>
              </a:spcBef>
              <a:spcAft>
                <a:spcPts val="0"/>
              </a:spcAft>
              <a:buClr>
                <a:schemeClr val="lt1"/>
              </a:buClr>
              <a:buSzPts val="3600"/>
              <a:buFont typeface="Montserrat"/>
              <a:buChar char="●"/>
            </a:pPr>
            <a:r>
              <a:rPr lang="en-US" sz="3600">
                <a:solidFill>
                  <a:schemeClr val="lt1"/>
                </a:solidFill>
                <a:latin typeface="Montserrat"/>
                <a:ea typeface="Montserrat"/>
                <a:cs typeface="Montserrat"/>
                <a:sym typeface="Montserrat"/>
              </a:rPr>
              <a:t>Mientras </a:t>
            </a:r>
            <a:r>
              <a:rPr b="1" lang="en-US" sz="3600">
                <a:solidFill>
                  <a:schemeClr val="lt1"/>
                </a:solidFill>
                <a:latin typeface="Montserrat"/>
                <a:ea typeface="Montserrat"/>
                <a:cs typeface="Montserrat"/>
                <a:sym typeface="Montserrat"/>
              </a:rPr>
              <a:t>más datos</a:t>
            </a:r>
            <a:r>
              <a:rPr lang="en-US" sz="3600">
                <a:solidFill>
                  <a:schemeClr val="lt1"/>
                </a:solidFill>
                <a:latin typeface="Montserrat"/>
                <a:ea typeface="Montserrat"/>
                <a:cs typeface="Montserrat"/>
                <a:sym typeface="Montserrat"/>
              </a:rPr>
              <a:t>, mejor es la solución de I.A.</a:t>
            </a:r>
            <a:endParaRPr sz="3600">
              <a:solidFill>
                <a:schemeClr val="lt1"/>
              </a:solidFill>
              <a:latin typeface="Montserrat"/>
              <a:ea typeface="Montserrat"/>
              <a:cs typeface="Montserrat"/>
              <a:sym typeface="Montserrat"/>
            </a:endParaRPr>
          </a:p>
          <a:p>
            <a:pPr indent="-457200" lvl="0" marL="457200" rtl="0" algn="l">
              <a:lnSpc>
                <a:spcPct val="115000"/>
              </a:lnSpc>
              <a:spcBef>
                <a:spcPts val="2000"/>
              </a:spcBef>
              <a:spcAft>
                <a:spcPts val="0"/>
              </a:spcAft>
              <a:buClr>
                <a:schemeClr val="lt1"/>
              </a:buClr>
              <a:buSzPts val="3600"/>
              <a:buFont typeface="Montserrat"/>
              <a:buChar char="●"/>
            </a:pPr>
            <a:r>
              <a:rPr lang="en-US" sz="3600">
                <a:solidFill>
                  <a:schemeClr val="lt1"/>
                </a:solidFill>
                <a:latin typeface="Montserrat"/>
                <a:ea typeface="Montserrat"/>
                <a:cs typeface="Montserrat"/>
                <a:sym typeface="Montserrat"/>
              </a:rPr>
              <a:t>El algoritmo creado, </a:t>
            </a:r>
            <a:r>
              <a:rPr b="1" lang="en-US" sz="3600">
                <a:solidFill>
                  <a:schemeClr val="lt1"/>
                </a:solidFill>
                <a:latin typeface="Montserrat"/>
                <a:ea typeface="Montserrat"/>
                <a:cs typeface="Montserrat"/>
                <a:sym typeface="Montserrat"/>
              </a:rPr>
              <a:t>puede ir </a:t>
            </a:r>
            <a:r>
              <a:rPr b="1" lang="en-US" sz="3600">
                <a:solidFill>
                  <a:schemeClr val="lt1"/>
                </a:solidFill>
                <a:latin typeface="Montserrat"/>
                <a:ea typeface="Montserrat"/>
                <a:cs typeface="Montserrat"/>
                <a:sym typeface="Montserrat"/>
              </a:rPr>
              <a:t>mejorando</a:t>
            </a:r>
            <a:r>
              <a:rPr lang="en-US" sz="3600">
                <a:solidFill>
                  <a:schemeClr val="lt1"/>
                </a:solidFill>
                <a:latin typeface="Montserrat"/>
                <a:ea typeface="Montserrat"/>
                <a:cs typeface="Montserrat"/>
                <a:sym typeface="Montserrat"/>
              </a:rPr>
              <a:t> en</a:t>
            </a:r>
            <a:r>
              <a:rPr lang="en-US" sz="3600">
                <a:solidFill>
                  <a:schemeClr val="lt1"/>
                </a:solidFill>
                <a:latin typeface="Montserrat"/>
                <a:ea typeface="Montserrat"/>
                <a:cs typeface="Montserrat"/>
                <a:sym typeface="Montserrat"/>
              </a:rPr>
              <a:t> el tiempo mientras nueva data va </a:t>
            </a:r>
            <a:r>
              <a:rPr lang="en-US" sz="3600">
                <a:solidFill>
                  <a:schemeClr val="lt1"/>
                </a:solidFill>
                <a:latin typeface="Montserrat"/>
                <a:ea typeface="Montserrat"/>
                <a:cs typeface="Montserrat"/>
                <a:sym typeface="Montserrat"/>
              </a:rPr>
              <a:t>apareciendo</a:t>
            </a:r>
            <a:r>
              <a:rPr lang="en-US" sz="3600">
                <a:solidFill>
                  <a:schemeClr val="lt1"/>
                </a:solidFill>
                <a:latin typeface="Montserrat"/>
                <a:ea typeface="Montserrat"/>
                <a:cs typeface="Montserrat"/>
                <a:sym typeface="Montserrat"/>
              </a:rPr>
              <a:t>.</a:t>
            </a:r>
            <a:endParaRPr sz="3600">
              <a:solidFill>
                <a:schemeClr val="lt1"/>
              </a:solidFill>
              <a:latin typeface="Montserrat"/>
              <a:ea typeface="Montserrat"/>
              <a:cs typeface="Montserrat"/>
              <a:sym typeface="Montserrat"/>
            </a:endParaRPr>
          </a:p>
          <a:p>
            <a:pPr indent="-457200" lvl="0" marL="457200" rtl="0" algn="l">
              <a:lnSpc>
                <a:spcPct val="115000"/>
              </a:lnSpc>
              <a:spcBef>
                <a:spcPts val="2000"/>
              </a:spcBef>
              <a:spcAft>
                <a:spcPts val="0"/>
              </a:spcAft>
              <a:buClr>
                <a:schemeClr val="lt1"/>
              </a:buClr>
              <a:buSzPts val="3600"/>
              <a:buFont typeface="Montserrat"/>
              <a:buChar char="●"/>
            </a:pPr>
            <a:r>
              <a:rPr lang="en-US" sz="3600">
                <a:solidFill>
                  <a:schemeClr val="lt1"/>
                </a:solidFill>
                <a:latin typeface="Montserrat"/>
                <a:ea typeface="Montserrat"/>
                <a:cs typeface="Montserrat"/>
                <a:sym typeface="Montserrat"/>
              </a:rPr>
              <a:t>Puede lograr solucionar </a:t>
            </a:r>
            <a:r>
              <a:rPr lang="en-US" sz="3600" u="sng">
                <a:solidFill>
                  <a:schemeClr val="lt1"/>
                </a:solidFill>
                <a:latin typeface="Montserrat"/>
                <a:ea typeface="Montserrat"/>
                <a:cs typeface="Montserrat"/>
                <a:sym typeface="Montserrat"/>
              </a:rPr>
              <a:t>algunos</a:t>
            </a:r>
            <a:r>
              <a:rPr lang="en-US" sz="3600">
                <a:solidFill>
                  <a:schemeClr val="lt1"/>
                </a:solidFill>
                <a:latin typeface="Montserrat"/>
                <a:ea typeface="Montserrat"/>
                <a:cs typeface="Montserrat"/>
                <a:sym typeface="Montserrat"/>
              </a:rPr>
              <a:t> problemas (no todos!) </a:t>
            </a:r>
            <a:r>
              <a:rPr b="1" lang="en-US" sz="3600">
                <a:solidFill>
                  <a:schemeClr val="lt1"/>
                </a:solidFill>
                <a:latin typeface="Montserrat"/>
                <a:ea typeface="Montserrat"/>
                <a:cs typeface="Montserrat"/>
                <a:sym typeface="Montserrat"/>
              </a:rPr>
              <a:t>mejor que los humanos programadores</a:t>
            </a:r>
            <a:r>
              <a:rPr lang="en-US" sz="3600">
                <a:solidFill>
                  <a:schemeClr val="lt1"/>
                </a:solidFill>
                <a:latin typeface="Montserrat"/>
                <a:ea typeface="Montserrat"/>
                <a:cs typeface="Montserrat"/>
                <a:sym typeface="Montserrat"/>
              </a:rPr>
              <a:t>.</a:t>
            </a:r>
            <a:endParaRPr sz="3600">
              <a:solidFill>
                <a:schemeClr val="lt1"/>
              </a:solidFill>
              <a:latin typeface="Montserrat"/>
              <a:ea typeface="Montserrat"/>
              <a:cs typeface="Montserrat"/>
              <a:sym typeface="Montserrat"/>
            </a:endParaRPr>
          </a:p>
          <a:p>
            <a:pPr indent="-457200" lvl="0" marL="457200" rtl="0" algn="l">
              <a:lnSpc>
                <a:spcPct val="115000"/>
              </a:lnSpc>
              <a:spcBef>
                <a:spcPts val="2000"/>
              </a:spcBef>
              <a:spcAft>
                <a:spcPts val="2000"/>
              </a:spcAft>
              <a:buClr>
                <a:schemeClr val="lt1"/>
              </a:buClr>
              <a:buSzPts val="3600"/>
              <a:buFont typeface="Montserrat"/>
              <a:buChar char="●"/>
            </a:pPr>
            <a:r>
              <a:rPr lang="en-US" sz="3600">
                <a:solidFill>
                  <a:schemeClr val="lt1"/>
                </a:solidFill>
                <a:latin typeface="Montserrat"/>
                <a:ea typeface="Montserrat"/>
                <a:cs typeface="Montserrat"/>
                <a:sym typeface="Montserrat"/>
              </a:rPr>
              <a:t>Muy interesante: Los creadores de soluciones de I.A., no necesariamente entienden con qué lógica el algoritmo logra solucionar el problema! </a:t>
            </a:r>
            <a:r>
              <a:rPr b="1" lang="en-US" sz="4000">
                <a:solidFill>
                  <a:srgbClr val="202124"/>
                </a:solidFill>
              </a:rPr>
              <a:t>🤯</a:t>
            </a:r>
            <a:endParaRPr sz="4000">
              <a:solidFill>
                <a:schemeClr val="lt1"/>
              </a:solidFill>
              <a:latin typeface="Montserrat"/>
              <a:ea typeface="Montserrat"/>
              <a:cs typeface="Montserrat"/>
              <a:sym typeface="Montserrat"/>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g1476109136b_0_81"/>
          <p:cNvSpPr txBox="1"/>
          <p:nvPr/>
        </p:nvSpPr>
        <p:spPr>
          <a:xfrm>
            <a:off x="4188025" y="1384375"/>
            <a:ext cx="14817000" cy="468000"/>
          </a:xfrm>
          <a:prstGeom prst="rect">
            <a:avLst/>
          </a:prstGeom>
          <a:noFill/>
          <a:ln>
            <a:noFill/>
          </a:ln>
        </p:spPr>
        <p:txBody>
          <a:bodyPr anchorCtr="0" anchor="ctr" bIns="0" lIns="0" spcFirstLastPara="1" rIns="0" wrap="square" tIns="0">
            <a:spAutoFit/>
          </a:bodyPr>
          <a:lstStyle/>
          <a:p>
            <a:pPr indent="0" lvl="0" marL="0" marR="0" rtl="0" algn="ctr">
              <a:lnSpc>
                <a:spcPct val="80000"/>
              </a:lnSpc>
              <a:spcBef>
                <a:spcPts val="0"/>
              </a:spcBef>
              <a:spcAft>
                <a:spcPts val="0"/>
              </a:spcAft>
              <a:buClr>
                <a:srgbClr val="000000"/>
              </a:buClr>
              <a:buSzPts val="3800"/>
              <a:buFont typeface="Arial"/>
              <a:buNone/>
            </a:pPr>
            <a:r>
              <a:rPr b="1" lang="en-US" sz="3800">
                <a:solidFill>
                  <a:schemeClr val="accent1"/>
                </a:solidFill>
                <a:latin typeface="Montserrat"/>
                <a:ea typeface="Montserrat"/>
                <a:cs typeface="Montserrat"/>
                <a:sym typeface="Montserrat"/>
              </a:rPr>
              <a:t>Clasificación de la I.A.</a:t>
            </a:r>
            <a:endParaRPr b="1">
              <a:solidFill>
                <a:schemeClr val="accent1"/>
              </a:solidFill>
            </a:endParaRPr>
          </a:p>
        </p:txBody>
      </p:sp>
      <p:sp>
        <p:nvSpPr>
          <p:cNvPr id="104" name="Google Shape;104;g1476109136b_0_81"/>
          <p:cNvSpPr/>
          <p:nvPr/>
        </p:nvSpPr>
        <p:spPr>
          <a:xfrm>
            <a:off x="6471200" y="3188600"/>
            <a:ext cx="9733500" cy="1898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US" sz="7600"/>
              <a:t>Inteligencia Artificial</a:t>
            </a:r>
            <a:endParaRPr sz="7600"/>
          </a:p>
        </p:txBody>
      </p:sp>
      <p:sp>
        <p:nvSpPr>
          <p:cNvPr id="105" name="Google Shape;105;g1476109136b_0_81"/>
          <p:cNvSpPr/>
          <p:nvPr/>
        </p:nvSpPr>
        <p:spPr>
          <a:xfrm>
            <a:off x="9299875" y="7069700"/>
            <a:ext cx="3973200" cy="1898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lang="en-US" sz="4000"/>
              <a:t>I.A.General</a:t>
            </a:r>
            <a:endParaRPr sz="4000"/>
          </a:p>
          <a:p>
            <a:pPr indent="0" lvl="0" marL="0" marR="0" rtl="0" algn="ctr">
              <a:lnSpc>
                <a:spcPct val="100000"/>
              </a:lnSpc>
              <a:spcBef>
                <a:spcPts val="0"/>
              </a:spcBef>
              <a:spcAft>
                <a:spcPts val="0"/>
              </a:spcAft>
              <a:buNone/>
            </a:pPr>
            <a:r>
              <a:rPr lang="en-US" sz="3000"/>
              <a:t>(Strong AI)</a:t>
            </a:r>
            <a:endParaRPr sz="3000"/>
          </a:p>
        </p:txBody>
      </p:sp>
      <p:sp>
        <p:nvSpPr>
          <p:cNvPr id="106" name="Google Shape;106;g1476109136b_0_81"/>
          <p:cNvSpPr/>
          <p:nvPr/>
        </p:nvSpPr>
        <p:spPr>
          <a:xfrm>
            <a:off x="2498000" y="6951350"/>
            <a:ext cx="3973200" cy="1898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US" sz="4000">
                <a:solidFill>
                  <a:schemeClr val="accent2"/>
                </a:solidFill>
              </a:rPr>
              <a:t>I.A.</a:t>
            </a:r>
            <a:endParaRPr sz="4000">
              <a:solidFill>
                <a:schemeClr val="accent2"/>
              </a:solidFill>
            </a:endParaRPr>
          </a:p>
          <a:p>
            <a:pPr indent="0" lvl="0" marL="0" rtl="0" algn="ctr">
              <a:spcBef>
                <a:spcPts val="0"/>
              </a:spcBef>
              <a:spcAft>
                <a:spcPts val="0"/>
              </a:spcAft>
              <a:buNone/>
            </a:pPr>
            <a:r>
              <a:rPr lang="en-US" sz="4000">
                <a:solidFill>
                  <a:schemeClr val="accent2"/>
                </a:solidFill>
              </a:rPr>
              <a:t>Específica</a:t>
            </a:r>
            <a:endParaRPr sz="4000">
              <a:solidFill>
                <a:schemeClr val="accent2"/>
              </a:solidFill>
            </a:endParaRPr>
          </a:p>
          <a:p>
            <a:pPr indent="0" lvl="0" marL="0" rtl="0" algn="ctr">
              <a:spcBef>
                <a:spcPts val="0"/>
              </a:spcBef>
              <a:spcAft>
                <a:spcPts val="0"/>
              </a:spcAft>
              <a:buNone/>
            </a:pPr>
            <a:r>
              <a:rPr lang="en-US" sz="3000">
                <a:solidFill>
                  <a:schemeClr val="accent2"/>
                </a:solidFill>
              </a:rPr>
              <a:t>(Narrow AI)</a:t>
            </a:r>
            <a:endParaRPr sz="3000">
              <a:solidFill>
                <a:schemeClr val="accent2"/>
              </a:solidFill>
            </a:endParaRPr>
          </a:p>
        </p:txBody>
      </p:sp>
      <p:cxnSp>
        <p:nvCxnSpPr>
          <p:cNvPr id="107" name="Google Shape;107;g1476109136b_0_81"/>
          <p:cNvCxnSpPr>
            <a:stCxn id="104" idx="2"/>
            <a:endCxn id="105" idx="0"/>
          </p:cNvCxnSpPr>
          <p:nvPr/>
        </p:nvCxnSpPr>
        <p:spPr>
          <a:xfrm rot="5400000">
            <a:off x="10320650" y="6052400"/>
            <a:ext cx="1983000" cy="51600"/>
          </a:xfrm>
          <a:prstGeom prst="bentConnector3">
            <a:avLst>
              <a:gd fmla="val 50000" name="adj1"/>
            </a:avLst>
          </a:prstGeom>
          <a:noFill/>
          <a:ln cap="flat" cmpd="sng" w="9525">
            <a:solidFill>
              <a:schemeClr val="dk2"/>
            </a:solidFill>
            <a:prstDash val="solid"/>
            <a:round/>
            <a:headEnd len="med" w="med" type="none"/>
            <a:tailEnd len="med" w="med" type="none"/>
          </a:ln>
        </p:spPr>
      </p:cxnSp>
      <p:cxnSp>
        <p:nvCxnSpPr>
          <p:cNvPr id="108" name="Google Shape;108;g1476109136b_0_81"/>
          <p:cNvCxnSpPr>
            <a:stCxn id="104" idx="2"/>
            <a:endCxn id="106" idx="0"/>
          </p:cNvCxnSpPr>
          <p:nvPr/>
        </p:nvCxnSpPr>
        <p:spPr>
          <a:xfrm rot="5400000">
            <a:off x="6978950" y="2592500"/>
            <a:ext cx="1864800" cy="6853200"/>
          </a:xfrm>
          <a:prstGeom prst="bentConnector3">
            <a:avLst>
              <a:gd fmla="val 49996" name="adj1"/>
            </a:avLst>
          </a:prstGeom>
          <a:noFill/>
          <a:ln cap="flat" cmpd="sng" w="9525">
            <a:solidFill>
              <a:schemeClr val="dk2"/>
            </a:solidFill>
            <a:prstDash val="solid"/>
            <a:round/>
            <a:headEnd len="med" w="med" type="none"/>
            <a:tailEnd len="med" w="med" type="none"/>
          </a:ln>
        </p:spPr>
      </p:cxnSp>
      <p:pic>
        <p:nvPicPr>
          <p:cNvPr id="109" name="Google Shape;109;g1476109136b_0_81"/>
          <p:cNvPicPr preferRelativeResize="0"/>
          <p:nvPr/>
        </p:nvPicPr>
        <p:blipFill>
          <a:blip r:embed="rId3">
            <a:alphaModFix/>
          </a:blip>
          <a:stretch>
            <a:fillRect/>
          </a:stretch>
        </p:blipFill>
        <p:spPr>
          <a:xfrm>
            <a:off x="9568938" y="9261925"/>
            <a:ext cx="3435075" cy="2748050"/>
          </a:xfrm>
          <a:prstGeom prst="rect">
            <a:avLst/>
          </a:prstGeom>
          <a:noFill/>
          <a:ln>
            <a:noFill/>
          </a:ln>
          <a:effectLst>
            <a:outerShdw blurRad="371475" rotWithShape="0" algn="bl" dir="5400000" dist="123825">
              <a:srgbClr val="000000">
                <a:alpha val="50000"/>
              </a:srgbClr>
            </a:outerShdw>
          </a:effectLst>
        </p:spPr>
      </p:pic>
      <p:sp>
        <p:nvSpPr>
          <p:cNvPr id="110" name="Google Shape;110;g1476109136b_0_81"/>
          <p:cNvSpPr txBox="1"/>
          <p:nvPr/>
        </p:nvSpPr>
        <p:spPr>
          <a:xfrm>
            <a:off x="14492050" y="12231350"/>
            <a:ext cx="8975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latin typeface="Montserrat Light"/>
                <a:ea typeface="Montserrat Light"/>
                <a:cs typeface="Montserrat Light"/>
                <a:sym typeface="Montserrat Light"/>
              </a:rPr>
              <a:t>Fuente: https://codebots.com/artificial-intelligence/the-3-types-of-ai-is-the-third-even-possible</a:t>
            </a:r>
            <a:endParaRPr>
              <a:latin typeface="Montserrat Light"/>
              <a:ea typeface="Montserrat Light"/>
              <a:cs typeface="Montserrat Light"/>
              <a:sym typeface="Montserrat Light"/>
            </a:endParaRPr>
          </a:p>
        </p:txBody>
      </p:sp>
      <p:pic>
        <p:nvPicPr>
          <p:cNvPr id="111" name="Google Shape;111;g1476109136b_0_81"/>
          <p:cNvPicPr preferRelativeResize="0"/>
          <p:nvPr/>
        </p:nvPicPr>
        <p:blipFill>
          <a:blip r:embed="rId4">
            <a:alphaModFix/>
          </a:blip>
          <a:stretch>
            <a:fillRect/>
          </a:stretch>
        </p:blipFill>
        <p:spPr>
          <a:xfrm>
            <a:off x="1960413" y="9379975"/>
            <a:ext cx="5048374" cy="2267835"/>
          </a:xfrm>
          <a:prstGeom prst="rect">
            <a:avLst/>
          </a:prstGeom>
          <a:noFill/>
          <a:ln>
            <a:noFill/>
          </a:ln>
        </p:spPr>
      </p:pic>
      <p:sp>
        <p:nvSpPr>
          <p:cNvPr id="112" name="Google Shape;112;g1476109136b_0_81"/>
          <p:cNvSpPr/>
          <p:nvPr/>
        </p:nvSpPr>
        <p:spPr>
          <a:xfrm>
            <a:off x="15832750" y="6951350"/>
            <a:ext cx="5896800" cy="1898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lang="en-US" sz="4000"/>
              <a:t>Superinteligencia Artificial</a:t>
            </a:r>
            <a:endParaRPr sz="4000"/>
          </a:p>
        </p:txBody>
      </p:sp>
      <p:cxnSp>
        <p:nvCxnSpPr>
          <p:cNvPr id="113" name="Google Shape;113;g1476109136b_0_81"/>
          <p:cNvCxnSpPr>
            <a:stCxn id="104" idx="2"/>
            <a:endCxn id="112" idx="0"/>
          </p:cNvCxnSpPr>
          <p:nvPr/>
        </p:nvCxnSpPr>
        <p:spPr>
          <a:xfrm flipH="1" rot="-5400000">
            <a:off x="14127200" y="2297450"/>
            <a:ext cx="1864800" cy="7443300"/>
          </a:xfrm>
          <a:prstGeom prst="bentConnector3">
            <a:avLst>
              <a:gd fmla="val 49996" name="adj1"/>
            </a:avLst>
          </a:prstGeom>
          <a:noFill/>
          <a:ln cap="flat" cmpd="sng" w="9525">
            <a:solidFill>
              <a:schemeClr val="dk2"/>
            </a:solidFill>
            <a:prstDash val="solid"/>
            <a:round/>
            <a:headEnd len="med" w="med" type="none"/>
            <a:tailEnd len="med" w="med" type="none"/>
          </a:ln>
        </p:spPr>
      </p:cxnSp>
      <p:pic>
        <p:nvPicPr>
          <p:cNvPr id="114" name="Google Shape;114;g1476109136b_0_81"/>
          <p:cNvPicPr preferRelativeResize="0"/>
          <p:nvPr/>
        </p:nvPicPr>
        <p:blipFill rotWithShape="1">
          <a:blip r:embed="rId5">
            <a:alphaModFix/>
          </a:blip>
          <a:srcRect b="0" l="9779" r="9065" t="0"/>
          <a:stretch/>
        </p:blipFill>
        <p:spPr>
          <a:xfrm>
            <a:off x="16377062" y="9379975"/>
            <a:ext cx="4808175" cy="21812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5"/>
                                        </p:tgtEl>
                                        <p:attrNameLst>
                                          <p:attrName>style.visibility</p:attrName>
                                        </p:attrNameLst>
                                      </p:cBhvr>
                                      <p:to>
                                        <p:strVal val="visible"/>
                                      </p:to>
                                    </p:set>
                                    <p:animEffect filter="fade" transition="in">
                                      <p:cBhvr>
                                        <p:cTn dur="1000"/>
                                        <p:tgtEl>
                                          <p:spTgt spid="105"/>
                                        </p:tgtEl>
                                      </p:cBhvr>
                                    </p:animEffect>
                                  </p:childTnLst>
                                </p:cTn>
                              </p:par>
                              <p:par>
                                <p:cTn fill="hold" nodeType="withEffect" presetClass="entr" presetID="10" presetSubtype="0">
                                  <p:stCondLst>
                                    <p:cond delay="0"/>
                                  </p:stCondLst>
                                  <p:childTnLst>
                                    <p:set>
                                      <p:cBhvr>
                                        <p:cTn dur="1" fill="hold">
                                          <p:stCondLst>
                                            <p:cond delay="0"/>
                                          </p:stCondLst>
                                        </p:cTn>
                                        <p:tgtEl>
                                          <p:spTgt spid="107"/>
                                        </p:tgtEl>
                                        <p:attrNameLst>
                                          <p:attrName>style.visibility</p:attrName>
                                        </p:attrNameLst>
                                      </p:cBhvr>
                                      <p:to>
                                        <p:strVal val="visible"/>
                                      </p:to>
                                    </p:set>
                                    <p:animEffect filter="fade" transition="in">
                                      <p:cBhvr>
                                        <p:cTn dur="1000"/>
                                        <p:tgtEl>
                                          <p:spTgt spid="107"/>
                                        </p:tgtEl>
                                      </p:cBhvr>
                                    </p:animEffect>
                                  </p:childTnLst>
                                </p:cTn>
                              </p:par>
                              <p:par>
                                <p:cTn fill="hold" nodeType="withEffect" presetClass="entr" presetID="10" presetSubtype="0">
                                  <p:stCondLst>
                                    <p:cond delay="0"/>
                                  </p:stCondLst>
                                  <p:childTnLst>
                                    <p:set>
                                      <p:cBhvr>
                                        <p:cTn dur="1" fill="hold">
                                          <p:stCondLst>
                                            <p:cond delay="0"/>
                                          </p:stCondLst>
                                        </p:cTn>
                                        <p:tgtEl>
                                          <p:spTgt spid="109"/>
                                        </p:tgtEl>
                                        <p:attrNameLst>
                                          <p:attrName>style.visibility</p:attrName>
                                        </p:attrNameLst>
                                      </p:cBhvr>
                                      <p:to>
                                        <p:strVal val="visible"/>
                                      </p:to>
                                    </p:set>
                                    <p:animEffect filter="fade" transition="in">
                                      <p:cBhvr>
                                        <p:cTn dur="1000"/>
                                        <p:tgtEl>
                                          <p:spTgt spid="109"/>
                                        </p:tgtEl>
                                      </p:cBhvr>
                                    </p:animEffect>
                                  </p:childTnLst>
                                </p:cTn>
                              </p:par>
                              <p:par>
                                <p:cTn fill="hold" nodeType="withEffect" presetClass="entr" presetID="10" presetSubtype="0">
                                  <p:stCondLst>
                                    <p:cond delay="0"/>
                                  </p:stCondLst>
                                  <p:childTnLst>
                                    <p:set>
                                      <p:cBhvr>
                                        <p:cTn dur="1" fill="hold">
                                          <p:stCondLst>
                                            <p:cond delay="0"/>
                                          </p:stCondLst>
                                        </p:cTn>
                                        <p:tgtEl>
                                          <p:spTgt spid="109"/>
                                        </p:tgtEl>
                                        <p:attrNameLst>
                                          <p:attrName>style.visibility</p:attrName>
                                        </p:attrNameLst>
                                      </p:cBhvr>
                                      <p:to>
                                        <p:strVal val="visible"/>
                                      </p:to>
                                    </p:set>
                                    <p:animEffect filter="fade" transition="in">
                                      <p:cBhvr>
                                        <p:cTn dur="1000"/>
                                        <p:tgtEl>
                                          <p:spTgt spid="10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2"/>
                                        </p:tgtEl>
                                        <p:attrNameLst>
                                          <p:attrName>style.visibility</p:attrName>
                                        </p:attrNameLst>
                                      </p:cBhvr>
                                      <p:to>
                                        <p:strVal val="visible"/>
                                      </p:to>
                                    </p:set>
                                    <p:animEffect filter="fade" transition="in">
                                      <p:cBhvr>
                                        <p:cTn dur="1000"/>
                                        <p:tgtEl>
                                          <p:spTgt spid="112"/>
                                        </p:tgtEl>
                                      </p:cBhvr>
                                    </p:animEffect>
                                  </p:childTnLst>
                                </p:cTn>
                              </p:par>
                              <p:par>
                                <p:cTn fill="hold" nodeType="withEffect" presetClass="entr" presetID="10" presetSubtype="0">
                                  <p:stCondLst>
                                    <p:cond delay="0"/>
                                  </p:stCondLst>
                                  <p:childTnLst>
                                    <p:set>
                                      <p:cBhvr>
                                        <p:cTn dur="1" fill="hold">
                                          <p:stCondLst>
                                            <p:cond delay="0"/>
                                          </p:stCondLst>
                                        </p:cTn>
                                        <p:tgtEl>
                                          <p:spTgt spid="113"/>
                                        </p:tgtEl>
                                        <p:attrNameLst>
                                          <p:attrName>style.visibility</p:attrName>
                                        </p:attrNameLst>
                                      </p:cBhvr>
                                      <p:to>
                                        <p:strVal val="visible"/>
                                      </p:to>
                                    </p:set>
                                    <p:animEffect filter="fade" transition="in">
                                      <p:cBhvr>
                                        <p:cTn dur="1000"/>
                                        <p:tgtEl>
                                          <p:spTgt spid="113"/>
                                        </p:tgtEl>
                                      </p:cBhvr>
                                    </p:animEffect>
                                  </p:childTnLst>
                                </p:cTn>
                              </p:par>
                              <p:par>
                                <p:cTn fill="hold" nodeType="withEffect" presetClass="entr" presetID="10" presetSubtype="0">
                                  <p:stCondLst>
                                    <p:cond delay="0"/>
                                  </p:stCondLst>
                                  <p:childTnLst>
                                    <p:set>
                                      <p:cBhvr>
                                        <p:cTn dur="1" fill="hold">
                                          <p:stCondLst>
                                            <p:cond delay="0"/>
                                          </p:stCondLst>
                                        </p:cTn>
                                        <p:tgtEl>
                                          <p:spTgt spid="114"/>
                                        </p:tgtEl>
                                        <p:attrNameLst>
                                          <p:attrName>style.visibility</p:attrName>
                                        </p:attrNameLst>
                                      </p:cBhvr>
                                      <p:to>
                                        <p:strVal val="visible"/>
                                      </p:to>
                                    </p:set>
                                    <p:animEffect filter="fade" transition="in">
                                      <p:cBhvr>
                                        <p:cTn dur="1000"/>
                                        <p:tgtEl>
                                          <p:spTgt spid="11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pic>
        <p:nvPicPr>
          <p:cNvPr id="120" name="Google Shape;120;g1476109136b_0_1"/>
          <p:cNvPicPr preferRelativeResize="0"/>
          <p:nvPr/>
        </p:nvPicPr>
        <p:blipFill rotWithShape="1">
          <a:blip r:embed="rId3">
            <a:alphaModFix/>
          </a:blip>
          <a:srcRect b="0" l="0" r="0" t="0"/>
          <a:stretch/>
        </p:blipFill>
        <p:spPr>
          <a:xfrm>
            <a:off x="-86557" y="-39425"/>
            <a:ext cx="24549326" cy="13824784"/>
          </a:xfrm>
          <a:prstGeom prst="rect">
            <a:avLst/>
          </a:prstGeom>
          <a:noFill/>
          <a:ln>
            <a:noFill/>
          </a:ln>
        </p:spPr>
      </p:pic>
      <p:sp>
        <p:nvSpPr>
          <p:cNvPr id="121" name="Google Shape;121;g1476109136b_0_1"/>
          <p:cNvSpPr txBox="1"/>
          <p:nvPr/>
        </p:nvSpPr>
        <p:spPr>
          <a:xfrm>
            <a:off x="1552775" y="1378700"/>
            <a:ext cx="19583700" cy="560100"/>
          </a:xfrm>
          <a:prstGeom prst="rect">
            <a:avLst/>
          </a:prstGeom>
          <a:noFill/>
          <a:ln>
            <a:noFill/>
          </a:ln>
        </p:spPr>
        <p:txBody>
          <a:bodyPr anchorCtr="0" anchor="ctr" bIns="45700" lIns="91425" spcFirstLastPara="1" rIns="91425" wrap="square" tIns="45700">
            <a:spAutoFit/>
          </a:bodyPr>
          <a:lstStyle/>
          <a:p>
            <a:pPr indent="0" lvl="0" marL="0" marR="0" rtl="0" algn="l">
              <a:lnSpc>
                <a:spcPct val="80000"/>
              </a:lnSpc>
              <a:spcBef>
                <a:spcPts val="0"/>
              </a:spcBef>
              <a:spcAft>
                <a:spcPts val="0"/>
              </a:spcAft>
              <a:buClr>
                <a:srgbClr val="000000"/>
              </a:buClr>
              <a:buSzPts val="3800"/>
              <a:buFont typeface="Arial"/>
              <a:buNone/>
            </a:pPr>
            <a:r>
              <a:rPr b="1" lang="en-US" sz="3800">
                <a:solidFill>
                  <a:srgbClr val="F2F2F2"/>
                </a:solidFill>
                <a:latin typeface="Montserrat"/>
                <a:ea typeface="Montserrat"/>
                <a:cs typeface="Montserrat"/>
                <a:sym typeface="Montserrat"/>
              </a:rPr>
              <a:t>Son realmente inteligentes?</a:t>
            </a:r>
            <a:endParaRPr b="1" i="0" sz="20000" u="none" cap="none" strike="noStrike">
              <a:solidFill>
                <a:srgbClr val="F2F2F2"/>
              </a:solidFill>
              <a:latin typeface="Montserrat"/>
              <a:ea typeface="Montserrat"/>
              <a:cs typeface="Montserrat"/>
              <a:sym typeface="Montserrat"/>
            </a:endParaRPr>
          </a:p>
        </p:txBody>
      </p:sp>
      <p:pic>
        <p:nvPicPr>
          <p:cNvPr id="122" name="Google Shape;122;g1476109136b_0_1"/>
          <p:cNvPicPr preferRelativeResize="0"/>
          <p:nvPr/>
        </p:nvPicPr>
        <p:blipFill>
          <a:blip r:embed="rId4">
            <a:alphaModFix/>
          </a:blip>
          <a:stretch>
            <a:fillRect/>
          </a:stretch>
        </p:blipFill>
        <p:spPr>
          <a:xfrm>
            <a:off x="2107288" y="2604600"/>
            <a:ext cx="6543675" cy="9810750"/>
          </a:xfrm>
          <a:prstGeom prst="rect">
            <a:avLst/>
          </a:prstGeom>
          <a:noFill/>
          <a:ln>
            <a:noFill/>
          </a:ln>
        </p:spPr>
      </p:pic>
      <p:pic>
        <p:nvPicPr>
          <p:cNvPr id="123" name="Google Shape;123;g1476109136b_0_1"/>
          <p:cNvPicPr preferRelativeResize="0"/>
          <p:nvPr/>
        </p:nvPicPr>
        <p:blipFill>
          <a:blip r:embed="rId5">
            <a:alphaModFix/>
          </a:blip>
          <a:stretch>
            <a:fillRect/>
          </a:stretch>
        </p:blipFill>
        <p:spPr>
          <a:xfrm>
            <a:off x="10367125" y="3158213"/>
            <a:ext cx="11144250" cy="74295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DataforgeAcademy Theme">
  <a:themeElements>
    <a:clrScheme name="Hybrid Light">
      <a:dk1>
        <a:srgbClr val="7F7F7F"/>
      </a:dk1>
      <a:lt1>
        <a:srgbClr val="FFFFFF"/>
      </a:lt1>
      <a:dk2>
        <a:srgbClr val="000000"/>
      </a:dk2>
      <a:lt2>
        <a:srgbClr val="FFFFFF"/>
      </a:lt2>
      <a:accent1>
        <a:srgbClr val="2E2E35"/>
      </a:accent1>
      <a:accent2>
        <a:srgbClr val="F53A45"/>
      </a:accent2>
      <a:accent3>
        <a:srgbClr val="9F9EA2"/>
      </a:accent3>
      <a:accent4>
        <a:srgbClr val="D7D5D4"/>
      </a:accent4>
      <a:accent5>
        <a:srgbClr val="2E2E35"/>
      </a:accent5>
      <a:accent6>
        <a:srgbClr val="9F9EA2"/>
      </a:accent6>
      <a:hlink>
        <a:srgbClr val="F33B48"/>
      </a:hlink>
      <a:folHlink>
        <a:srgbClr val="FFC0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2014-11-12T21:47:38Z</dcterms:created>
  <dc:creator>Slidepro Design</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0x010100566A892938CE2E489B121F6523BF8EF4</vt:lpwstr>
  </property>
</Properties>
</file>