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13716000" cx="24377650"/>
  <p:notesSz cx="6858000" cy="9144000"/>
  <p:embeddedFontLst>
    <p:embeddedFont>
      <p:font typeface="Montserrat SemiBold"/>
      <p:regular r:id="rId22"/>
      <p:bold r:id="rId23"/>
      <p:italic r:id="rId24"/>
      <p:boldItalic r:id="rId25"/>
    </p:embeddedFont>
    <p:embeddedFont>
      <p:font typeface="Source Sans Pro Light"/>
      <p:regular r:id="rId26"/>
      <p:bold r:id="rId27"/>
      <p:italic r:id="rId28"/>
      <p:boldItalic r:id="rId29"/>
    </p:embeddedFont>
    <p:embeddedFont>
      <p:font typeface="Montserrat"/>
      <p:regular r:id="rId30"/>
      <p:bold r:id="rId31"/>
      <p:italic r:id="rId32"/>
      <p:boldItalic r:id="rId33"/>
    </p:embeddedFont>
    <p:embeddedFont>
      <p:font typeface="Lato Light"/>
      <p:regular r:id="rId34"/>
      <p:bold r:id="rId35"/>
      <p:italic r:id="rId36"/>
      <p:boldItalic r:id="rId37"/>
    </p:embeddedFont>
    <p:embeddedFont>
      <p:font typeface="Montserrat Light"/>
      <p:regular r:id="rId38"/>
      <p:bold r:id="rId39"/>
      <p:italic r:id="rId40"/>
      <p:boldItalic r:id="rId41"/>
    </p:embeddedFont>
    <p:embeddedFont>
      <p:font typeface="Source Sans Pro"/>
      <p:regular r:id="rId42"/>
      <p:bold r:id="rId43"/>
      <p:italic r:id="rId44"/>
      <p:boldItalic r:id="rId45"/>
    </p:embeddedFont>
    <p:embeddedFont>
      <p:font typeface="Montserrat Thin"/>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40">
          <p15:clr>
            <a:srgbClr val="A4A3A4"/>
          </p15:clr>
        </p15:guide>
        <p15:guide id="2" pos="284">
          <p15:clr>
            <a:srgbClr val="A4A3A4"/>
          </p15:clr>
        </p15:guide>
        <p15:guide id="3" orient="horz" pos="623">
          <p15:clr>
            <a:srgbClr val="A4A3A4"/>
          </p15:clr>
        </p15:guide>
      </p15:sldGuideLst>
    </p:ext>
    <p:ext uri="http://customooxmlschemas.google.com/">
      <go:slidesCustomData xmlns:go="http://customooxmlschemas.google.com/" r:id="rId50" roundtripDataSignature="AMtx7mjqdZ4xyZHw+OKQx5Unx/rggyrJ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40" orient="horz"/>
        <p:guide pos="284"/>
        <p:guide pos="623"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italic.fntdata"/><Relationship Id="rId42" Type="http://schemas.openxmlformats.org/officeDocument/2006/relationships/font" Target="fonts/SourceSansPro-regular.fntdata"/><Relationship Id="rId41" Type="http://schemas.openxmlformats.org/officeDocument/2006/relationships/font" Target="fonts/MontserratLight-boldItalic.fntdata"/><Relationship Id="rId44" Type="http://schemas.openxmlformats.org/officeDocument/2006/relationships/font" Target="fonts/SourceSansPro-italic.fntdata"/><Relationship Id="rId43" Type="http://schemas.openxmlformats.org/officeDocument/2006/relationships/font" Target="fonts/SourceSansPro-bold.fntdata"/><Relationship Id="rId46" Type="http://schemas.openxmlformats.org/officeDocument/2006/relationships/font" Target="fonts/MontserratThin-regular.fntdata"/><Relationship Id="rId45" Type="http://schemas.openxmlformats.org/officeDocument/2006/relationships/font" Target="fonts/SourceSansPr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MontserratThin-italic.fntdata"/><Relationship Id="rId47" Type="http://schemas.openxmlformats.org/officeDocument/2006/relationships/font" Target="fonts/MontserratThin-bold.fntdata"/><Relationship Id="rId49" Type="http://schemas.openxmlformats.org/officeDocument/2006/relationships/font" Target="fonts/MontserratThin-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bold.fntdata"/><Relationship Id="rId30" Type="http://schemas.openxmlformats.org/officeDocument/2006/relationships/font" Target="fonts/Montserrat-regular.fntdata"/><Relationship Id="rId33" Type="http://schemas.openxmlformats.org/officeDocument/2006/relationships/font" Target="fonts/Montserrat-boldItalic.fntdata"/><Relationship Id="rId32" Type="http://schemas.openxmlformats.org/officeDocument/2006/relationships/font" Target="fonts/Montserrat-italic.fntdata"/><Relationship Id="rId35" Type="http://schemas.openxmlformats.org/officeDocument/2006/relationships/font" Target="fonts/LatoLight-bold.fntdata"/><Relationship Id="rId34" Type="http://schemas.openxmlformats.org/officeDocument/2006/relationships/font" Target="fonts/LatoLight-regular.fntdata"/><Relationship Id="rId37" Type="http://schemas.openxmlformats.org/officeDocument/2006/relationships/font" Target="fonts/LatoLight-boldItalic.fntdata"/><Relationship Id="rId36" Type="http://schemas.openxmlformats.org/officeDocument/2006/relationships/font" Target="fonts/LatoLight-italic.fntdata"/><Relationship Id="rId39" Type="http://schemas.openxmlformats.org/officeDocument/2006/relationships/font" Target="fonts/MontserratLight-bold.fntdata"/><Relationship Id="rId38" Type="http://schemas.openxmlformats.org/officeDocument/2006/relationships/font" Target="fonts/MontserratLight-regular.fntdata"/><Relationship Id="rId20" Type="http://schemas.openxmlformats.org/officeDocument/2006/relationships/slide" Target="slides/slide15.xml"/><Relationship Id="rId22" Type="http://schemas.openxmlformats.org/officeDocument/2006/relationships/font" Target="fonts/MontserratSemiBold-regular.fntdata"/><Relationship Id="rId21" Type="http://schemas.openxmlformats.org/officeDocument/2006/relationships/slide" Target="slides/slide16.xml"/><Relationship Id="rId24" Type="http://schemas.openxmlformats.org/officeDocument/2006/relationships/font" Target="fonts/MontserratSemiBold-italic.fntdata"/><Relationship Id="rId23" Type="http://schemas.openxmlformats.org/officeDocument/2006/relationships/font" Target="fonts/MontserratSemiBold-bold.fntdata"/><Relationship Id="rId26" Type="http://schemas.openxmlformats.org/officeDocument/2006/relationships/font" Target="fonts/SourceSansProLight-regular.fntdata"/><Relationship Id="rId25" Type="http://schemas.openxmlformats.org/officeDocument/2006/relationships/font" Target="fonts/MontserratSemiBold-boldItalic.fntdata"/><Relationship Id="rId28" Type="http://schemas.openxmlformats.org/officeDocument/2006/relationships/font" Target="fonts/SourceSansProLight-italic.fntdata"/><Relationship Id="rId27" Type="http://schemas.openxmlformats.org/officeDocument/2006/relationships/font" Target="fonts/SourceSansProLight-bold.fntdata"/><Relationship Id="rId29" Type="http://schemas.openxmlformats.org/officeDocument/2006/relationships/font" Target="fonts/SourceSansProLight-boldItalic.fntdata"/><Relationship Id="rId5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36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 name="Shape 33"/>
        <p:cNvGrpSpPr/>
        <p:nvPr/>
      </p:nvGrpSpPr>
      <p:grpSpPr>
        <a:xfrm>
          <a:off x="0" y="0"/>
          <a:ext cx="0" cy="0"/>
          <a:chOff x="0" y="0"/>
          <a:chExt cx="0" cy="0"/>
        </a:xfrm>
      </p:grpSpPr>
      <p:sp>
        <p:nvSpPr>
          <p:cNvPr id="34" name="Google Shape;34;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 name="Google Shape;3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fe4995578a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gfe4995578a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 name="Google Shape;126;gfe4995578a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fe4995578a_0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gfe4995578a_0_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gfe4995578a_0_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384d84c811_0_1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1384d84c811_0_19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 name="Google Shape;141;g1384d84c811_0_19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1384d84c811_0_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1384d84c811_0_9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 name="Google Shape;150;g1384d84c811_0_9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1384d84c811_0_1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1384d84c811_0_12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g1384d84c811_0_12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14834a1d43f_0_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14834a1d43f_0_8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 name="Google Shape;170;g14834a1d43f_0_8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13884816eb7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 name="Google Shape;176;g13884816eb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g1384d84c811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 name="Google Shape;46;g1384d84c811_0_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 name="Google Shape;47;g1384d84c811_0_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384d84c811_0_1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1384d84c811_0_13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 name="Google Shape;63;g1384d84c811_0_13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1384d84c811_0_1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1384d84c811_0_17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 name="Google Shape;72;g1384d84c811_0_17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1384d84c811_0_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1384d84c811_0_10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 name="Google Shape;85;g1384d84c811_0_10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 name="Google Shape;96;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4834a1d43f_0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g14834a1d43f_0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g14834a1d43f_0_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 name="Google Shape;110;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
  <p:cSld name="10">
    <p:spTree>
      <p:nvGrpSpPr>
        <p:cNvPr id="20" name="Shape 20"/>
        <p:cNvGrpSpPr/>
        <p:nvPr/>
      </p:nvGrpSpPr>
      <p:grpSpPr>
        <a:xfrm>
          <a:off x="0" y="0"/>
          <a:ext cx="0" cy="0"/>
          <a:chOff x="0" y="0"/>
          <a:chExt cx="0" cy="0"/>
        </a:xfrm>
      </p:grpSpPr>
      <p:sp>
        <p:nvSpPr>
          <p:cNvPr id="21" name="Google Shape;21;g1384d84c811_0_68"/>
          <p:cNvSpPr/>
          <p:nvPr>
            <p:ph idx="2" type="pic"/>
          </p:nvPr>
        </p:nvSpPr>
        <p:spPr>
          <a:xfrm>
            <a:off x="0" y="-7928"/>
            <a:ext cx="24377700" cy="13723800"/>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8">
  <p:cSld name="28">
    <p:spTree>
      <p:nvGrpSpPr>
        <p:cNvPr id="22" name="Shape 22"/>
        <p:cNvGrpSpPr/>
        <p:nvPr/>
      </p:nvGrpSpPr>
      <p:grpSpPr>
        <a:xfrm>
          <a:off x="0" y="0"/>
          <a:ext cx="0" cy="0"/>
          <a:chOff x="0" y="0"/>
          <a:chExt cx="0" cy="0"/>
        </a:xfrm>
      </p:grpSpPr>
      <p:sp>
        <p:nvSpPr>
          <p:cNvPr id="23" name="Google Shape;23;g1384d84c811_0_70"/>
          <p:cNvSpPr/>
          <p:nvPr/>
        </p:nvSpPr>
        <p:spPr>
          <a:xfrm>
            <a:off x="10905893" y="12489366"/>
            <a:ext cx="2631600" cy="3792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600" u="none" cap="none" strike="noStrike">
              <a:solidFill>
                <a:schemeClr val="lt1"/>
              </a:solidFill>
              <a:latin typeface="Source Sans Pro Light"/>
              <a:ea typeface="Source Sans Pro Light"/>
              <a:cs typeface="Source Sans Pro Light"/>
              <a:sym typeface="Source Sans Pro Light"/>
            </a:endParaRPr>
          </a:p>
        </p:txBody>
      </p:sp>
      <p:sp>
        <p:nvSpPr>
          <p:cNvPr id="24" name="Google Shape;24;g1384d84c811_0_70"/>
          <p:cNvSpPr/>
          <p:nvPr>
            <p:ph idx="2" type="pic"/>
          </p:nvPr>
        </p:nvSpPr>
        <p:spPr>
          <a:xfrm>
            <a:off x="12188826" y="0"/>
            <a:ext cx="6096000" cy="13716000"/>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p:cSld name="1">
    <p:spTree>
      <p:nvGrpSpPr>
        <p:cNvPr id="25" name="Shape 25"/>
        <p:cNvGrpSpPr/>
        <p:nvPr/>
      </p:nvGrpSpPr>
      <p:grpSpPr>
        <a:xfrm>
          <a:off x="0" y="0"/>
          <a:ext cx="0" cy="0"/>
          <a:chOff x="0" y="0"/>
          <a:chExt cx="0" cy="0"/>
        </a:xfrm>
      </p:grpSpPr>
      <p:sp>
        <p:nvSpPr>
          <p:cNvPr id="26" name="Google Shape;26;g1384d84c811_0_73"/>
          <p:cNvSpPr/>
          <p:nvPr/>
        </p:nvSpPr>
        <p:spPr>
          <a:xfrm>
            <a:off x="9077093" y="12489366"/>
            <a:ext cx="6579300" cy="7806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600" u="none" cap="none" strike="noStrike">
              <a:solidFill>
                <a:schemeClr val="lt1"/>
              </a:solidFill>
              <a:latin typeface="Lato Light"/>
              <a:ea typeface="Lato Light"/>
              <a:cs typeface="Lato Light"/>
              <a:sym typeface="Lato Light"/>
            </a:endParaRPr>
          </a:p>
        </p:txBody>
      </p:sp>
      <p:sp>
        <p:nvSpPr>
          <p:cNvPr id="27" name="Google Shape;27;g1384d84c811_0_73"/>
          <p:cNvSpPr/>
          <p:nvPr/>
        </p:nvSpPr>
        <p:spPr>
          <a:xfrm>
            <a:off x="22926907" y="-1"/>
            <a:ext cx="1450800" cy="14496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600" u="none" cap="none" strike="noStrike">
              <a:solidFill>
                <a:schemeClr val="lt1"/>
              </a:solidFill>
              <a:latin typeface="Lato Light"/>
              <a:ea typeface="Lato Light"/>
              <a:cs typeface="Lato Light"/>
              <a:sym typeface="Lato Light"/>
            </a:endParaRPr>
          </a:p>
        </p:txBody>
      </p:sp>
      <p:sp>
        <p:nvSpPr>
          <p:cNvPr id="28" name="Google Shape;28;g1384d84c811_0_73"/>
          <p:cNvSpPr/>
          <p:nvPr/>
        </p:nvSpPr>
        <p:spPr>
          <a:xfrm>
            <a:off x="713678" y="289932"/>
            <a:ext cx="3963900" cy="7137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600" u="none" cap="none" strike="noStrike">
              <a:solidFill>
                <a:schemeClr val="lt1"/>
              </a:solidFill>
              <a:latin typeface="Lato Light"/>
              <a:ea typeface="Lato Light"/>
              <a:cs typeface="Lato Light"/>
              <a:sym typeface="Lato Ligh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p:cSld name="2">
    <p:spTree>
      <p:nvGrpSpPr>
        <p:cNvPr id="29" name="Shape 29"/>
        <p:cNvGrpSpPr/>
        <p:nvPr/>
      </p:nvGrpSpPr>
      <p:grpSpPr>
        <a:xfrm>
          <a:off x="0" y="0"/>
          <a:ext cx="0" cy="0"/>
          <a:chOff x="0" y="0"/>
          <a:chExt cx="0" cy="0"/>
        </a:xfrm>
      </p:grpSpPr>
      <p:sp>
        <p:nvSpPr>
          <p:cNvPr id="30" name="Google Shape;30;g1384d84c811_0_77"/>
          <p:cNvSpPr/>
          <p:nvPr/>
        </p:nvSpPr>
        <p:spPr>
          <a:xfrm>
            <a:off x="9077093" y="12489366"/>
            <a:ext cx="6579300" cy="7806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600" u="none" cap="none" strike="noStrike">
              <a:solidFill>
                <a:schemeClr val="lt1"/>
              </a:solidFill>
              <a:latin typeface="Lato Light"/>
              <a:ea typeface="Lato Light"/>
              <a:cs typeface="Lato Light"/>
              <a:sym typeface="Lato Ligh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cSld name="3">
    <p:spTree>
      <p:nvGrpSpPr>
        <p:cNvPr id="31" name="Shape 31"/>
        <p:cNvGrpSpPr/>
        <p:nvPr/>
      </p:nvGrpSpPr>
      <p:grpSpPr>
        <a:xfrm>
          <a:off x="0" y="0"/>
          <a:ext cx="0" cy="0"/>
          <a:chOff x="0" y="0"/>
          <a:chExt cx="0" cy="0"/>
        </a:xfrm>
      </p:grpSpPr>
      <p:sp>
        <p:nvSpPr>
          <p:cNvPr id="32" name="Google Shape;32;g1384d84c811_0_79"/>
          <p:cNvSpPr/>
          <p:nvPr>
            <p:ph idx="2" type="pic"/>
          </p:nvPr>
        </p:nvSpPr>
        <p:spPr>
          <a:xfrm>
            <a:off x="10078735" y="3553609"/>
            <a:ext cx="4143900" cy="4143900"/>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g1384d84c811_0_57"/>
          <p:cNvSpPr txBox="1"/>
          <p:nvPr>
            <p:ph type="title"/>
          </p:nvPr>
        </p:nvSpPr>
        <p:spPr>
          <a:xfrm>
            <a:off x="1676400" y="1382750"/>
            <a:ext cx="21024900" cy="19986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Montserrat Light"/>
              <a:buNone/>
              <a:defRPr b="0" i="0" sz="4400" u="none" cap="none" strike="noStrike">
                <a:solidFill>
                  <a:schemeClr val="dk1"/>
                </a:solidFill>
                <a:latin typeface="Montserrat Light"/>
                <a:ea typeface="Montserrat Light"/>
                <a:cs typeface="Montserrat Light"/>
                <a:sym typeface="Montserrat Light"/>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1" name="Google Shape;11;g1384d84c811_0_57"/>
          <p:cNvSpPr txBox="1"/>
          <p:nvPr>
            <p:ph idx="1" type="body"/>
          </p:nvPr>
        </p:nvSpPr>
        <p:spPr>
          <a:xfrm>
            <a:off x="1676400" y="3651250"/>
            <a:ext cx="21024900" cy="8702700"/>
          </a:xfrm>
          <a:prstGeom prst="rect">
            <a:avLst/>
          </a:prstGeom>
          <a:noFill/>
          <a:ln>
            <a:noFill/>
          </a:ln>
        </p:spPr>
        <p:txBody>
          <a:bodyPr anchorCtr="0" anchor="t" bIns="45700" lIns="91425" spcFirstLastPara="1" rIns="91425" wrap="square" tIns="45700">
            <a:normAutofit/>
          </a:bodyPr>
          <a:lstStyle>
            <a:lvl1pPr indent="-457200" lvl="0" marL="457200" marR="0" rtl="0" algn="l">
              <a:lnSpc>
                <a:spcPct val="90000"/>
              </a:lnSpc>
              <a:spcBef>
                <a:spcPts val="2000"/>
              </a:spcBef>
              <a:spcAft>
                <a:spcPts val="0"/>
              </a:spcAft>
              <a:buClr>
                <a:schemeClr val="dk1"/>
              </a:buClr>
              <a:buSzPts val="3600"/>
              <a:buFont typeface="Arial"/>
              <a:buChar char="•"/>
              <a:defRPr b="0" i="0" sz="3600" u="none" cap="none" strike="noStrike">
                <a:solidFill>
                  <a:schemeClr val="dk1"/>
                </a:solidFill>
                <a:latin typeface="Montserrat Light"/>
                <a:ea typeface="Montserrat Light"/>
                <a:cs typeface="Montserrat Light"/>
                <a:sym typeface="Montserrat Light"/>
              </a:defRPr>
            </a:lvl1pPr>
            <a:lvl2pPr indent="-406400" lvl="1" marL="9144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Montserrat Light"/>
                <a:ea typeface="Montserrat Light"/>
                <a:cs typeface="Montserrat Light"/>
                <a:sym typeface="Montserrat Light"/>
              </a:defRPr>
            </a:lvl2pPr>
            <a:lvl3pPr indent="-381000" lvl="2" marL="1371600" marR="0" rtl="0" algn="l">
              <a:lnSpc>
                <a:spcPct val="90000"/>
              </a:lnSpc>
              <a:spcBef>
                <a:spcPts val="1000"/>
              </a:spcBef>
              <a:spcAft>
                <a:spcPts val="0"/>
              </a:spcAft>
              <a:buClr>
                <a:schemeClr val="dk1"/>
              </a:buClr>
              <a:buSzPts val="2400"/>
              <a:buFont typeface="Arial"/>
              <a:buChar char="•"/>
              <a:defRPr b="0" i="0" sz="2400" u="none" cap="none" strike="noStrike">
                <a:solidFill>
                  <a:schemeClr val="dk1"/>
                </a:solidFill>
                <a:latin typeface="Montserrat Light"/>
                <a:ea typeface="Montserrat Light"/>
                <a:cs typeface="Montserrat Light"/>
                <a:sym typeface="Montserrat Light"/>
              </a:defRPr>
            </a:lvl3pPr>
            <a:lvl4pPr indent="-355600" lvl="3" marL="1828800" marR="0" rtl="0" algn="l">
              <a:lnSpc>
                <a:spcPct val="90000"/>
              </a:lnSpc>
              <a:spcBef>
                <a:spcPts val="1000"/>
              </a:spcBef>
              <a:spcAft>
                <a:spcPts val="0"/>
              </a:spcAft>
              <a:buClr>
                <a:schemeClr val="dk1"/>
              </a:buClr>
              <a:buSzPts val="2000"/>
              <a:buFont typeface="Arial"/>
              <a:buChar char="•"/>
              <a:defRPr b="0" i="0" sz="2000" u="none" cap="none" strike="noStrike">
                <a:solidFill>
                  <a:schemeClr val="dk1"/>
                </a:solidFill>
                <a:latin typeface="Montserrat Light"/>
                <a:ea typeface="Montserrat Light"/>
                <a:cs typeface="Montserrat Light"/>
                <a:sym typeface="Montserrat Light"/>
              </a:defRPr>
            </a:lvl4pPr>
            <a:lvl5pPr indent="-355600" lvl="4" marL="2286000" marR="0" rtl="0" algn="l">
              <a:lnSpc>
                <a:spcPct val="90000"/>
              </a:lnSpc>
              <a:spcBef>
                <a:spcPts val="1000"/>
              </a:spcBef>
              <a:spcAft>
                <a:spcPts val="0"/>
              </a:spcAft>
              <a:buClr>
                <a:schemeClr val="dk1"/>
              </a:buClr>
              <a:buSzPts val="2000"/>
              <a:buFont typeface="Arial"/>
              <a:buChar char="•"/>
              <a:defRPr b="0" i="0" sz="2000" u="none" cap="none" strike="noStrike">
                <a:solidFill>
                  <a:schemeClr val="dk1"/>
                </a:solidFill>
                <a:latin typeface="Montserrat Light"/>
                <a:ea typeface="Montserrat Light"/>
                <a:cs typeface="Montserrat Light"/>
                <a:sym typeface="Montserrat Light"/>
              </a:defRPr>
            </a:lvl5pPr>
            <a:lvl6pPr indent="-457200" lvl="5" marL="27432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Lato Light"/>
                <a:ea typeface="Lato Light"/>
                <a:cs typeface="Lato Light"/>
                <a:sym typeface="Lato Light"/>
              </a:defRPr>
            </a:lvl6pPr>
            <a:lvl7pPr indent="-457200" lvl="6" marL="32004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Lato Light"/>
                <a:ea typeface="Lato Light"/>
                <a:cs typeface="Lato Light"/>
                <a:sym typeface="Lato Light"/>
              </a:defRPr>
            </a:lvl7pPr>
            <a:lvl8pPr indent="-457200" lvl="7" marL="36576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Lato Light"/>
                <a:ea typeface="Lato Light"/>
                <a:cs typeface="Lato Light"/>
                <a:sym typeface="Lato Light"/>
              </a:defRPr>
            </a:lvl8pPr>
            <a:lvl9pPr indent="-457200" lvl="8" marL="41148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Lato Light"/>
                <a:ea typeface="Lato Light"/>
                <a:cs typeface="Lato Light"/>
                <a:sym typeface="Lato Light"/>
              </a:defRPr>
            </a:lvl9pPr>
          </a:lstStyle>
          <a:p/>
        </p:txBody>
      </p:sp>
      <p:sp>
        <p:nvSpPr>
          <p:cNvPr id="12" name="Google Shape;12;g1384d84c811_0_57"/>
          <p:cNvSpPr txBox="1"/>
          <p:nvPr>
            <p:ph idx="10" type="dt"/>
          </p:nvPr>
        </p:nvSpPr>
        <p:spPr>
          <a:xfrm>
            <a:off x="1676400" y="12712700"/>
            <a:ext cx="5484900" cy="7302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AAAAAA"/>
                </a:solidFill>
                <a:latin typeface="Montserrat Light"/>
                <a:ea typeface="Montserrat Light"/>
                <a:cs typeface="Montserrat Light"/>
                <a:sym typeface="Montserrat Light"/>
              </a:defRPr>
            </a:lvl1pPr>
            <a:lvl2pPr lvl="1" marR="0" rtl="0" algn="l">
              <a:spcBef>
                <a:spcPts val="0"/>
              </a:spcBef>
              <a:spcAft>
                <a:spcPts val="0"/>
              </a:spcAft>
              <a:buSzPts val="1400"/>
              <a:buNone/>
              <a:defRPr b="0" i="0" sz="3600" u="none" cap="none" strike="noStrike">
                <a:solidFill>
                  <a:schemeClr val="dk1"/>
                </a:solidFill>
                <a:latin typeface="Lato Light"/>
                <a:ea typeface="Lato Light"/>
                <a:cs typeface="Lato Light"/>
                <a:sym typeface="Lato Light"/>
              </a:defRPr>
            </a:lvl2pPr>
            <a:lvl3pPr lvl="2" marR="0" rtl="0" algn="l">
              <a:spcBef>
                <a:spcPts val="0"/>
              </a:spcBef>
              <a:spcAft>
                <a:spcPts val="0"/>
              </a:spcAft>
              <a:buSzPts val="1400"/>
              <a:buNone/>
              <a:defRPr b="0" i="0" sz="3600" u="none" cap="none" strike="noStrike">
                <a:solidFill>
                  <a:schemeClr val="dk1"/>
                </a:solidFill>
                <a:latin typeface="Lato Light"/>
                <a:ea typeface="Lato Light"/>
                <a:cs typeface="Lato Light"/>
                <a:sym typeface="Lato Light"/>
              </a:defRPr>
            </a:lvl3pPr>
            <a:lvl4pPr lvl="3" marR="0" rtl="0" algn="l">
              <a:spcBef>
                <a:spcPts val="0"/>
              </a:spcBef>
              <a:spcAft>
                <a:spcPts val="0"/>
              </a:spcAft>
              <a:buSzPts val="1400"/>
              <a:buNone/>
              <a:defRPr b="0" i="0" sz="3600" u="none" cap="none" strike="noStrike">
                <a:solidFill>
                  <a:schemeClr val="dk1"/>
                </a:solidFill>
                <a:latin typeface="Lato Light"/>
                <a:ea typeface="Lato Light"/>
                <a:cs typeface="Lato Light"/>
                <a:sym typeface="Lato Light"/>
              </a:defRPr>
            </a:lvl4pPr>
            <a:lvl5pPr lvl="4" marR="0" rtl="0" algn="l">
              <a:spcBef>
                <a:spcPts val="0"/>
              </a:spcBef>
              <a:spcAft>
                <a:spcPts val="0"/>
              </a:spcAft>
              <a:buSzPts val="1400"/>
              <a:buNone/>
              <a:defRPr b="0" i="0" sz="3600" u="none" cap="none" strike="noStrike">
                <a:solidFill>
                  <a:schemeClr val="dk1"/>
                </a:solidFill>
                <a:latin typeface="Lato Light"/>
                <a:ea typeface="Lato Light"/>
                <a:cs typeface="Lato Light"/>
                <a:sym typeface="Lato Light"/>
              </a:defRPr>
            </a:lvl5pPr>
            <a:lvl6pPr lvl="5" marR="0" rtl="0" algn="l">
              <a:spcBef>
                <a:spcPts val="0"/>
              </a:spcBef>
              <a:spcAft>
                <a:spcPts val="0"/>
              </a:spcAft>
              <a:buSzPts val="1400"/>
              <a:buNone/>
              <a:defRPr b="0" i="0" sz="3600" u="none" cap="none" strike="noStrike">
                <a:solidFill>
                  <a:schemeClr val="dk1"/>
                </a:solidFill>
                <a:latin typeface="Lato Light"/>
                <a:ea typeface="Lato Light"/>
                <a:cs typeface="Lato Light"/>
                <a:sym typeface="Lato Light"/>
              </a:defRPr>
            </a:lvl6pPr>
            <a:lvl7pPr lvl="6" marR="0" rtl="0" algn="l">
              <a:spcBef>
                <a:spcPts val="0"/>
              </a:spcBef>
              <a:spcAft>
                <a:spcPts val="0"/>
              </a:spcAft>
              <a:buSzPts val="1400"/>
              <a:buNone/>
              <a:defRPr b="0" i="0" sz="3600" u="none" cap="none" strike="noStrike">
                <a:solidFill>
                  <a:schemeClr val="dk1"/>
                </a:solidFill>
                <a:latin typeface="Lato Light"/>
                <a:ea typeface="Lato Light"/>
                <a:cs typeface="Lato Light"/>
                <a:sym typeface="Lato Light"/>
              </a:defRPr>
            </a:lvl7pPr>
            <a:lvl8pPr lvl="7" marR="0" rtl="0" algn="l">
              <a:spcBef>
                <a:spcPts val="0"/>
              </a:spcBef>
              <a:spcAft>
                <a:spcPts val="0"/>
              </a:spcAft>
              <a:buSzPts val="1400"/>
              <a:buNone/>
              <a:defRPr b="0" i="0" sz="3600" u="none" cap="none" strike="noStrike">
                <a:solidFill>
                  <a:schemeClr val="dk1"/>
                </a:solidFill>
                <a:latin typeface="Lato Light"/>
                <a:ea typeface="Lato Light"/>
                <a:cs typeface="Lato Light"/>
                <a:sym typeface="Lato Light"/>
              </a:defRPr>
            </a:lvl8pPr>
            <a:lvl9pPr lvl="8" marR="0" rtl="0" algn="l">
              <a:spcBef>
                <a:spcPts val="0"/>
              </a:spcBef>
              <a:spcAft>
                <a:spcPts val="0"/>
              </a:spcAft>
              <a:buSzPts val="1400"/>
              <a:buNone/>
              <a:defRPr b="0" i="0" sz="3600" u="none" cap="none" strike="noStrike">
                <a:solidFill>
                  <a:schemeClr val="dk1"/>
                </a:solidFill>
                <a:latin typeface="Lato Light"/>
                <a:ea typeface="Lato Light"/>
                <a:cs typeface="Lato Light"/>
                <a:sym typeface="Lato Light"/>
              </a:defRPr>
            </a:lvl9pPr>
          </a:lstStyle>
          <a:p/>
        </p:txBody>
      </p:sp>
      <p:sp>
        <p:nvSpPr>
          <p:cNvPr id="13" name="Google Shape;13;g1384d84c811_0_57"/>
          <p:cNvSpPr txBox="1"/>
          <p:nvPr>
            <p:ph idx="12" type="sldNum"/>
          </p:nvPr>
        </p:nvSpPr>
        <p:spPr>
          <a:xfrm>
            <a:off x="17216438" y="12712700"/>
            <a:ext cx="5484900" cy="7302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AAAAAA"/>
                </a:solidFill>
                <a:latin typeface="Montserrat Light"/>
                <a:ea typeface="Montserrat Light"/>
                <a:cs typeface="Montserrat Light"/>
                <a:sym typeface="Montserrat Light"/>
              </a:defRPr>
            </a:lvl1pPr>
            <a:lvl2pPr indent="0" lvl="1" marL="0" marR="0" rtl="0" algn="r">
              <a:spcBef>
                <a:spcPts val="0"/>
              </a:spcBef>
              <a:buNone/>
              <a:defRPr b="0" i="0" sz="1200" u="none" cap="none" strike="noStrike">
                <a:solidFill>
                  <a:srgbClr val="AAAAAA"/>
                </a:solidFill>
                <a:latin typeface="Montserrat Light"/>
                <a:ea typeface="Montserrat Light"/>
                <a:cs typeface="Montserrat Light"/>
                <a:sym typeface="Montserrat Light"/>
              </a:defRPr>
            </a:lvl2pPr>
            <a:lvl3pPr indent="0" lvl="2" marL="0" marR="0" rtl="0" algn="r">
              <a:spcBef>
                <a:spcPts val="0"/>
              </a:spcBef>
              <a:buNone/>
              <a:defRPr b="0" i="0" sz="1200" u="none" cap="none" strike="noStrike">
                <a:solidFill>
                  <a:srgbClr val="AAAAAA"/>
                </a:solidFill>
                <a:latin typeface="Montserrat Light"/>
                <a:ea typeface="Montserrat Light"/>
                <a:cs typeface="Montserrat Light"/>
                <a:sym typeface="Montserrat Light"/>
              </a:defRPr>
            </a:lvl3pPr>
            <a:lvl4pPr indent="0" lvl="3" marL="0" marR="0" rtl="0" algn="r">
              <a:spcBef>
                <a:spcPts val="0"/>
              </a:spcBef>
              <a:buNone/>
              <a:defRPr b="0" i="0" sz="1200" u="none" cap="none" strike="noStrike">
                <a:solidFill>
                  <a:srgbClr val="AAAAAA"/>
                </a:solidFill>
                <a:latin typeface="Montserrat Light"/>
                <a:ea typeface="Montserrat Light"/>
                <a:cs typeface="Montserrat Light"/>
                <a:sym typeface="Montserrat Light"/>
              </a:defRPr>
            </a:lvl4pPr>
            <a:lvl5pPr indent="0" lvl="4" marL="0" marR="0" rtl="0" algn="r">
              <a:spcBef>
                <a:spcPts val="0"/>
              </a:spcBef>
              <a:buNone/>
              <a:defRPr b="0" i="0" sz="1200" u="none" cap="none" strike="noStrike">
                <a:solidFill>
                  <a:srgbClr val="AAAAAA"/>
                </a:solidFill>
                <a:latin typeface="Montserrat Light"/>
                <a:ea typeface="Montserrat Light"/>
                <a:cs typeface="Montserrat Light"/>
                <a:sym typeface="Montserrat Light"/>
              </a:defRPr>
            </a:lvl5pPr>
            <a:lvl6pPr indent="0" lvl="5" marL="0" marR="0" rtl="0" algn="r">
              <a:spcBef>
                <a:spcPts val="0"/>
              </a:spcBef>
              <a:buNone/>
              <a:defRPr b="0" i="0" sz="1200" u="none" cap="none" strike="noStrike">
                <a:solidFill>
                  <a:srgbClr val="AAAAAA"/>
                </a:solidFill>
                <a:latin typeface="Montserrat Light"/>
                <a:ea typeface="Montserrat Light"/>
                <a:cs typeface="Montserrat Light"/>
                <a:sym typeface="Montserrat Light"/>
              </a:defRPr>
            </a:lvl6pPr>
            <a:lvl7pPr indent="0" lvl="6" marL="0" marR="0" rtl="0" algn="r">
              <a:spcBef>
                <a:spcPts val="0"/>
              </a:spcBef>
              <a:buNone/>
              <a:defRPr b="0" i="0" sz="1200" u="none" cap="none" strike="noStrike">
                <a:solidFill>
                  <a:srgbClr val="AAAAAA"/>
                </a:solidFill>
                <a:latin typeface="Montserrat Light"/>
                <a:ea typeface="Montserrat Light"/>
                <a:cs typeface="Montserrat Light"/>
                <a:sym typeface="Montserrat Light"/>
              </a:defRPr>
            </a:lvl7pPr>
            <a:lvl8pPr indent="0" lvl="7" marL="0" marR="0" rtl="0" algn="r">
              <a:spcBef>
                <a:spcPts val="0"/>
              </a:spcBef>
              <a:buNone/>
              <a:defRPr b="0" i="0" sz="1200" u="none" cap="none" strike="noStrike">
                <a:solidFill>
                  <a:srgbClr val="AAAAAA"/>
                </a:solidFill>
                <a:latin typeface="Montserrat Light"/>
                <a:ea typeface="Montserrat Light"/>
                <a:cs typeface="Montserrat Light"/>
                <a:sym typeface="Montserrat Light"/>
              </a:defRPr>
            </a:lvl8pPr>
            <a:lvl9pPr indent="0" lvl="8" marL="0" marR="0" rtl="0" algn="r">
              <a:spcBef>
                <a:spcPts val="0"/>
              </a:spcBef>
              <a:buNone/>
              <a:defRPr b="0" i="0" sz="1200" u="none" cap="none" strike="noStrike">
                <a:solidFill>
                  <a:srgbClr val="AAAAAA"/>
                </a:solidFill>
                <a:latin typeface="Montserrat Light"/>
                <a:ea typeface="Montserrat Light"/>
                <a:cs typeface="Montserrat Light"/>
                <a:sym typeface="Montserrat Light"/>
              </a:defRPr>
            </a:lvl9pPr>
          </a:lstStyle>
          <a:p>
            <a:pPr indent="0" lvl="0" marL="0" rtl="0" algn="r">
              <a:spcBef>
                <a:spcPts val="0"/>
              </a:spcBef>
              <a:spcAft>
                <a:spcPts val="0"/>
              </a:spcAft>
              <a:buNone/>
            </a:pPr>
            <a:fld id="{00000000-1234-1234-1234-123412341234}" type="slidenum">
              <a:rPr lang="en-US"/>
              <a:t>‹#›</a:t>
            </a:fld>
            <a:endParaRPr/>
          </a:p>
        </p:txBody>
      </p:sp>
      <p:sp>
        <p:nvSpPr>
          <p:cNvPr id="14" name="Google Shape;14;g1384d84c811_0_57"/>
          <p:cNvSpPr/>
          <p:nvPr/>
        </p:nvSpPr>
        <p:spPr>
          <a:xfrm rot="10800000">
            <a:off x="22994950" y="52"/>
            <a:ext cx="1382700" cy="1382700"/>
          </a:xfrm>
          <a:prstGeom prst="rtTriangl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600" u="none" cap="none" strike="noStrike">
              <a:solidFill>
                <a:schemeClr val="lt1"/>
              </a:solidFill>
              <a:latin typeface="Source Sans Pro Light"/>
              <a:ea typeface="Source Sans Pro Light"/>
              <a:cs typeface="Source Sans Pro Light"/>
              <a:sym typeface="Source Sans Pro Light"/>
            </a:endParaRPr>
          </a:p>
        </p:txBody>
      </p:sp>
      <p:sp>
        <p:nvSpPr>
          <p:cNvPr id="15" name="Google Shape;15;g1384d84c811_0_57"/>
          <p:cNvSpPr txBox="1"/>
          <p:nvPr/>
        </p:nvSpPr>
        <p:spPr>
          <a:xfrm>
            <a:off x="23600529" y="146322"/>
            <a:ext cx="888600" cy="523200"/>
          </a:xfrm>
          <a:prstGeom prst="rect">
            <a:avLst/>
          </a:prstGeom>
          <a:noFill/>
          <a:ln>
            <a:noFill/>
          </a:ln>
        </p:spPr>
        <p:txBody>
          <a:bodyPr anchorCtr="0" anchor="t" bIns="91400" lIns="182825" spcFirstLastPara="1" rIns="182825" wrap="square" tIns="91400">
            <a:spAutoFit/>
          </a:bodyPr>
          <a:lstStyle/>
          <a:p>
            <a:pPr indent="0" lvl="0" marL="0" marR="0" rtl="0" algn="ctr">
              <a:spcBef>
                <a:spcPts val="0"/>
              </a:spcBef>
              <a:spcAft>
                <a:spcPts val="0"/>
              </a:spcAft>
              <a:buNone/>
            </a:pPr>
            <a:fld id="{00000000-1234-1234-1234-123412341234}" type="slidenum">
              <a:rPr b="1" i="0" lang="en-US" sz="2200" u="none" cap="none" strike="noStrike">
                <a:solidFill>
                  <a:schemeClr val="lt1"/>
                </a:solidFill>
                <a:latin typeface="Montserrat Thin"/>
                <a:ea typeface="Montserrat Thin"/>
                <a:cs typeface="Montserrat Thin"/>
                <a:sym typeface="Montserrat Thin"/>
              </a:rPr>
              <a:t>‹#›</a:t>
            </a:fld>
            <a:r>
              <a:rPr b="1" i="0" lang="en-US" sz="2200" u="none" cap="none" strike="noStrike">
                <a:solidFill>
                  <a:schemeClr val="lt1"/>
                </a:solidFill>
                <a:latin typeface="Montserrat Thin"/>
                <a:ea typeface="Montserrat Thin"/>
                <a:cs typeface="Montserrat Thin"/>
                <a:sym typeface="Montserrat Thin"/>
              </a:rPr>
              <a:t>  </a:t>
            </a:r>
            <a:endParaRPr/>
          </a:p>
        </p:txBody>
      </p:sp>
      <p:sp>
        <p:nvSpPr>
          <p:cNvPr id="16" name="Google Shape;16;g1384d84c811_0_57"/>
          <p:cNvSpPr txBox="1"/>
          <p:nvPr/>
        </p:nvSpPr>
        <p:spPr>
          <a:xfrm>
            <a:off x="10442375" y="13042750"/>
            <a:ext cx="3238800" cy="400200"/>
          </a:xfrm>
          <a:prstGeom prst="rect">
            <a:avLst/>
          </a:prstGeom>
          <a:noFill/>
          <a:ln>
            <a:noFill/>
          </a:ln>
        </p:spPr>
        <p:txBody>
          <a:bodyPr anchorCtr="0" anchor="ctr" bIns="45700" lIns="91425" spcFirstLastPara="1" rIns="91425" wrap="square" tIns="45700">
            <a:spAutoFit/>
          </a:bodyPr>
          <a:lstStyle/>
          <a:p>
            <a:pPr indent="0" lvl="0" marL="0" marR="0" rtl="0" algn="ctr">
              <a:spcBef>
                <a:spcPts val="0"/>
              </a:spcBef>
              <a:spcAft>
                <a:spcPts val="0"/>
              </a:spcAft>
              <a:buNone/>
            </a:pPr>
            <a:r>
              <a:rPr b="0" i="0" lang="en-US" sz="2000" u="none" cap="none" strike="noStrike">
                <a:solidFill>
                  <a:srgbClr val="CBCBCB"/>
                </a:solidFill>
                <a:latin typeface="Source Sans Pro"/>
                <a:ea typeface="Source Sans Pro"/>
                <a:cs typeface="Source Sans Pro"/>
                <a:sym typeface="Source Sans Pro"/>
              </a:rPr>
              <a:t>www.dataforge.</a:t>
            </a:r>
            <a:r>
              <a:rPr lang="en-US" sz="2000">
                <a:solidFill>
                  <a:srgbClr val="CBCBCB"/>
                </a:solidFill>
                <a:latin typeface="Source Sans Pro"/>
                <a:ea typeface="Source Sans Pro"/>
                <a:cs typeface="Source Sans Pro"/>
                <a:sym typeface="Source Sans Pro"/>
              </a:rPr>
              <a:t>academy</a:t>
            </a:r>
            <a:endParaRPr b="0" i="0" sz="2000" u="none" cap="none" strike="noStrike">
              <a:solidFill>
                <a:srgbClr val="CBCBCB"/>
              </a:solidFill>
              <a:latin typeface="Source Sans Pro"/>
              <a:ea typeface="Source Sans Pro"/>
              <a:cs typeface="Source Sans Pro"/>
              <a:sym typeface="Source Sans Pro"/>
            </a:endParaRPr>
          </a:p>
        </p:txBody>
      </p:sp>
      <p:sp>
        <p:nvSpPr>
          <p:cNvPr id="17" name="Google Shape;17;g1384d84c811_0_57"/>
          <p:cNvSpPr/>
          <p:nvPr/>
        </p:nvSpPr>
        <p:spPr>
          <a:xfrm rot="10800000">
            <a:off x="22994950" y="52"/>
            <a:ext cx="1382700" cy="1382700"/>
          </a:xfrm>
          <a:prstGeom prst="rtTriangle">
            <a:avLst/>
          </a:prstGeom>
          <a:gradFill>
            <a:gsLst>
              <a:gs pos="0">
                <a:srgbClr val="8A26BA"/>
              </a:gs>
              <a:gs pos="100000">
                <a:srgbClr val="0C71C3"/>
              </a:gs>
            </a:gsLst>
            <a:lin ang="3719986"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600" u="none" cap="none" strike="noStrike">
              <a:solidFill>
                <a:schemeClr val="lt1"/>
              </a:solidFill>
              <a:latin typeface="Source Sans Pro Light"/>
              <a:ea typeface="Source Sans Pro Light"/>
              <a:cs typeface="Source Sans Pro Light"/>
              <a:sym typeface="Source Sans Pro Light"/>
            </a:endParaRPr>
          </a:p>
        </p:txBody>
      </p:sp>
      <p:sp>
        <p:nvSpPr>
          <p:cNvPr id="18" name="Google Shape;18;g1384d84c811_0_57"/>
          <p:cNvSpPr txBox="1"/>
          <p:nvPr/>
        </p:nvSpPr>
        <p:spPr>
          <a:xfrm>
            <a:off x="23600529" y="146322"/>
            <a:ext cx="888600" cy="523200"/>
          </a:xfrm>
          <a:prstGeom prst="rect">
            <a:avLst/>
          </a:prstGeom>
          <a:noFill/>
          <a:ln>
            <a:noFill/>
          </a:ln>
        </p:spPr>
        <p:txBody>
          <a:bodyPr anchorCtr="0" anchor="t" bIns="91400" lIns="182825" spcFirstLastPara="1" rIns="182825" wrap="square" tIns="91400">
            <a:spAutoFit/>
          </a:bodyPr>
          <a:lstStyle/>
          <a:p>
            <a:pPr indent="0" lvl="0" marL="0" marR="0" rtl="0" algn="ctr">
              <a:spcBef>
                <a:spcPts val="0"/>
              </a:spcBef>
              <a:spcAft>
                <a:spcPts val="0"/>
              </a:spcAft>
              <a:buNone/>
            </a:pPr>
            <a:fld id="{00000000-1234-1234-1234-123412341234}" type="slidenum">
              <a:rPr b="1" i="0" lang="en-US" sz="2200" u="none" cap="none" strike="noStrike">
                <a:solidFill>
                  <a:schemeClr val="lt1"/>
                </a:solidFill>
                <a:latin typeface="Montserrat Thin"/>
                <a:ea typeface="Montserrat Thin"/>
                <a:cs typeface="Montserrat Thin"/>
                <a:sym typeface="Montserrat Thin"/>
              </a:rPr>
              <a:t>‹#›</a:t>
            </a:fld>
            <a:r>
              <a:rPr b="1" i="0" lang="en-US" sz="2200" u="none" cap="none" strike="noStrike">
                <a:solidFill>
                  <a:schemeClr val="lt1"/>
                </a:solidFill>
                <a:latin typeface="Montserrat Thin"/>
                <a:ea typeface="Montserrat Thin"/>
                <a:cs typeface="Montserrat Thin"/>
                <a:sym typeface="Montserrat Thin"/>
              </a:rPr>
              <a:t>  </a:t>
            </a:r>
            <a:endParaRPr/>
          </a:p>
        </p:txBody>
      </p:sp>
      <p:pic>
        <p:nvPicPr>
          <p:cNvPr id="19" name="Google Shape;19;g1384d84c811_0_57"/>
          <p:cNvPicPr preferRelativeResize="0"/>
          <p:nvPr/>
        </p:nvPicPr>
        <p:blipFill>
          <a:blip r:embed="rId1">
            <a:alphaModFix/>
          </a:blip>
          <a:stretch>
            <a:fillRect/>
          </a:stretch>
        </p:blipFill>
        <p:spPr>
          <a:xfrm>
            <a:off x="182522" y="214013"/>
            <a:ext cx="4129825" cy="95477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png"/><Relationship Id="rId5" Type="http://schemas.openxmlformats.org/officeDocument/2006/relationships/image" Target="../media/image14.png"/><Relationship Id="rId6"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www.youtube.com/watch?v=SiZZkrEyw5Q" TargetMode="Externa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www.youtube.com/watch?v=Ipi40cb_RsI" TargetMode="Externa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8.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1.png"/><Relationship Id="rId5" Type="http://schemas.openxmlformats.org/officeDocument/2006/relationships/image" Target="../media/image14.png"/><Relationship Id="rId6"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3.png"/><Relationship Id="rId5" Type="http://schemas.openxmlformats.org/officeDocument/2006/relationships/hyperlink" Target="https://oecd.ai/en/vc"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www.youtube.com/watch?v=V5pO6r7Oxqw" TargetMode="External"/><Relationship Id="rId4" Type="http://schemas.openxmlformats.org/officeDocument/2006/relationships/image" Target="../media/image2.jpg"/><Relationship Id="rId5" Type="http://schemas.openxmlformats.org/officeDocument/2006/relationships/image" Target="../media/image19.png"/><Relationship Id="rId6"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www.youtube.com/watch?v=qTgPSKKjfVg" TargetMode="Externa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www.youtube.com/watch?v=td24aq5tcKY" TargetMode="Externa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 name="Shape 36"/>
        <p:cNvGrpSpPr/>
        <p:nvPr/>
      </p:nvGrpSpPr>
      <p:grpSpPr>
        <a:xfrm>
          <a:off x="0" y="0"/>
          <a:ext cx="0" cy="0"/>
          <a:chOff x="0" y="0"/>
          <a:chExt cx="0" cy="0"/>
        </a:xfrm>
      </p:grpSpPr>
      <p:pic>
        <p:nvPicPr>
          <p:cNvPr id="37" name="Google Shape;37;p1"/>
          <p:cNvPicPr preferRelativeResize="0"/>
          <p:nvPr>
            <p:ph idx="2" type="pic"/>
          </p:nvPr>
        </p:nvPicPr>
        <p:blipFill rotWithShape="1">
          <a:blip r:embed="rId3">
            <a:alphaModFix/>
          </a:blip>
          <a:srcRect b="0" l="2447" r="2446" t="0"/>
          <a:stretch/>
        </p:blipFill>
        <p:spPr>
          <a:xfrm>
            <a:off x="0" y="-7928"/>
            <a:ext cx="24377702" cy="13723800"/>
          </a:xfrm>
          <a:prstGeom prst="rect">
            <a:avLst/>
          </a:prstGeom>
          <a:noFill/>
          <a:ln>
            <a:noFill/>
          </a:ln>
        </p:spPr>
      </p:pic>
      <p:sp>
        <p:nvSpPr>
          <p:cNvPr id="38" name="Google Shape;38;p1"/>
          <p:cNvSpPr/>
          <p:nvPr/>
        </p:nvSpPr>
        <p:spPr>
          <a:xfrm>
            <a:off x="41698" y="-19413"/>
            <a:ext cx="24377700" cy="13746900"/>
          </a:xfrm>
          <a:prstGeom prst="rect">
            <a:avLst/>
          </a:prstGeom>
          <a:gradFill>
            <a:gsLst>
              <a:gs pos="0">
                <a:srgbClr val="817E9A">
                  <a:alpha val="12941"/>
                </a:srgbClr>
              </a:gs>
              <a:gs pos="29000">
                <a:srgbClr val="2D1E42">
                  <a:alpha val="77647"/>
                </a:srgbClr>
              </a:gs>
              <a:gs pos="100000">
                <a:srgbClr val="2D1E42">
                  <a:alpha val="77647"/>
                </a:srgbClr>
              </a:gs>
            </a:gsLst>
            <a:lin ang="372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600">
                <a:solidFill>
                  <a:schemeClr val="lt1"/>
                </a:solidFill>
                <a:latin typeface="Source Sans Pro Light"/>
                <a:ea typeface="Source Sans Pro Light"/>
                <a:cs typeface="Source Sans Pro Light"/>
                <a:sym typeface="Source Sans Pro Light"/>
              </a:rPr>
              <a:t> </a:t>
            </a:r>
            <a:endParaRPr b="0" i="0" sz="3600" u="none" cap="none" strike="noStrike">
              <a:solidFill>
                <a:schemeClr val="lt1"/>
              </a:solidFill>
              <a:latin typeface="Source Sans Pro Light"/>
              <a:ea typeface="Source Sans Pro Light"/>
              <a:cs typeface="Source Sans Pro Light"/>
              <a:sym typeface="Source Sans Pro Light"/>
            </a:endParaRPr>
          </a:p>
        </p:txBody>
      </p:sp>
      <p:sp>
        <p:nvSpPr>
          <p:cNvPr id="39" name="Google Shape;39;p1"/>
          <p:cNvSpPr txBox="1"/>
          <p:nvPr/>
        </p:nvSpPr>
        <p:spPr>
          <a:xfrm>
            <a:off x="3306700" y="2909650"/>
            <a:ext cx="18271200" cy="2621700"/>
          </a:xfrm>
          <a:prstGeom prst="rect">
            <a:avLst/>
          </a:prstGeom>
          <a:noFill/>
          <a:ln>
            <a:noFill/>
          </a:ln>
        </p:spPr>
        <p:txBody>
          <a:bodyPr anchorCtr="0" anchor="ctr" bIns="45700" lIns="91425" spcFirstLastPara="1" rIns="91425" wrap="square" tIns="45700">
            <a:spAutoFit/>
          </a:bodyPr>
          <a:lstStyle/>
          <a:p>
            <a:pPr indent="0" lvl="0" marL="0" marR="0" rtl="0" algn="ctr">
              <a:lnSpc>
                <a:spcPct val="105416"/>
              </a:lnSpc>
              <a:spcBef>
                <a:spcPts val="0"/>
              </a:spcBef>
              <a:spcAft>
                <a:spcPts val="0"/>
              </a:spcAft>
              <a:buNone/>
            </a:pPr>
            <a:r>
              <a:rPr b="1" lang="en-US" sz="8000">
                <a:solidFill>
                  <a:srgbClr val="F2F2F2"/>
                </a:solidFill>
                <a:highlight>
                  <a:schemeClr val="accent2"/>
                </a:highlight>
                <a:latin typeface="Montserrat"/>
                <a:ea typeface="Montserrat"/>
                <a:cs typeface="Montserrat"/>
                <a:sym typeface="Montserrat"/>
              </a:rPr>
              <a:t>Inteligencia Artificial Estratégica:</a:t>
            </a:r>
            <a:endParaRPr b="1" sz="8000">
              <a:solidFill>
                <a:srgbClr val="F2F2F2"/>
              </a:solidFill>
              <a:highlight>
                <a:schemeClr val="accent2"/>
              </a:highlight>
              <a:latin typeface="Montserrat"/>
              <a:ea typeface="Montserrat"/>
              <a:cs typeface="Montserrat"/>
              <a:sym typeface="Montserrat"/>
            </a:endParaRPr>
          </a:p>
          <a:p>
            <a:pPr indent="0" lvl="0" marL="0" marR="0" rtl="0" algn="ctr">
              <a:lnSpc>
                <a:spcPct val="105416"/>
              </a:lnSpc>
              <a:spcBef>
                <a:spcPts val="0"/>
              </a:spcBef>
              <a:spcAft>
                <a:spcPts val="0"/>
              </a:spcAft>
              <a:buNone/>
            </a:pPr>
            <a:r>
              <a:rPr b="1" lang="en-US" sz="8000">
                <a:solidFill>
                  <a:srgbClr val="F2F2F2"/>
                </a:solidFill>
                <a:highlight>
                  <a:schemeClr val="accent2"/>
                </a:highlight>
                <a:latin typeface="Montserrat"/>
                <a:ea typeface="Montserrat"/>
                <a:cs typeface="Montserrat"/>
                <a:sym typeface="Montserrat"/>
              </a:rPr>
              <a:t>De Cero a Experto.</a:t>
            </a:r>
            <a:endParaRPr b="0" i="0" sz="8000" u="none" cap="none" strike="noStrike">
              <a:solidFill>
                <a:srgbClr val="F2F2F2"/>
              </a:solidFill>
              <a:highlight>
                <a:schemeClr val="accent2"/>
              </a:highlight>
              <a:latin typeface="Montserrat Light"/>
              <a:ea typeface="Montserrat Light"/>
              <a:cs typeface="Montserrat Light"/>
              <a:sym typeface="Montserrat Light"/>
            </a:endParaRPr>
          </a:p>
        </p:txBody>
      </p:sp>
      <p:pic>
        <p:nvPicPr>
          <p:cNvPr id="40" name="Google Shape;40;p1"/>
          <p:cNvPicPr preferRelativeResize="0"/>
          <p:nvPr/>
        </p:nvPicPr>
        <p:blipFill>
          <a:blip r:embed="rId4">
            <a:alphaModFix/>
          </a:blip>
          <a:stretch>
            <a:fillRect/>
          </a:stretch>
        </p:blipFill>
        <p:spPr>
          <a:xfrm>
            <a:off x="9357801" y="11512625"/>
            <a:ext cx="5373550" cy="1242325"/>
          </a:xfrm>
          <a:prstGeom prst="rect">
            <a:avLst/>
          </a:prstGeom>
          <a:noFill/>
          <a:ln>
            <a:noFill/>
          </a:ln>
        </p:spPr>
      </p:pic>
      <p:sp>
        <p:nvSpPr>
          <p:cNvPr id="41" name="Google Shape;41;p1"/>
          <p:cNvSpPr txBox="1"/>
          <p:nvPr/>
        </p:nvSpPr>
        <p:spPr>
          <a:xfrm>
            <a:off x="6307250" y="1938600"/>
            <a:ext cx="12033900" cy="831000"/>
          </a:xfrm>
          <a:prstGeom prst="rect">
            <a:avLst/>
          </a:prstGeom>
          <a:noFill/>
          <a:ln>
            <a:noFill/>
          </a:ln>
        </p:spPr>
        <p:txBody>
          <a:bodyPr anchorCtr="0" anchor="ctr" bIns="45700" lIns="91425" spcFirstLastPara="1" rIns="91425" wrap="square" tIns="45700">
            <a:spAutoFit/>
          </a:bodyPr>
          <a:lstStyle/>
          <a:p>
            <a:pPr indent="0" lvl="0" marL="0" marR="0" rtl="0" algn="ctr">
              <a:lnSpc>
                <a:spcPct val="105416"/>
              </a:lnSpc>
              <a:spcBef>
                <a:spcPts val="0"/>
              </a:spcBef>
              <a:spcAft>
                <a:spcPts val="0"/>
              </a:spcAft>
              <a:buNone/>
            </a:pPr>
            <a:r>
              <a:rPr b="1" lang="en-US" sz="4800">
                <a:solidFill>
                  <a:srgbClr val="F2F2F2"/>
                </a:solidFill>
                <a:latin typeface="Montserrat"/>
                <a:ea typeface="Montserrat"/>
                <a:cs typeface="Montserrat"/>
                <a:sym typeface="Montserrat"/>
              </a:rPr>
              <a:t>Lección #1: Introducción</a:t>
            </a:r>
            <a:endParaRPr b="1" i="0" sz="3600" u="none" cap="none" strike="noStrike">
              <a:solidFill>
                <a:srgbClr val="F2F2F2"/>
              </a:solidFill>
              <a:latin typeface="Montserrat"/>
              <a:ea typeface="Montserrat"/>
              <a:cs typeface="Montserrat"/>
              <a:sym typeface="Montserrat"/>
            </a:endParaRPr>
          </a:p>
        </p:txBody>
      </p:sp>
      <p:pic>
        <p:nvPicPr>
          <p:cNvPr id="42" name="Google Shape;42;p1"/>
          <p:cNvPicPr preferRelativeResize="0"/>
          <p:nvPr/>
        </p:nvPicPr>
        <p:blipFill>
          <a:blip r:embed="rId5">
            <a:alphaModFix/>
          </a:blip>
          <a:stretch>
            <a:fillRect/>
          </a:stretch>
        </p:blipFill>
        <p:spPr>
          <a:xfrm rot="1000763">
            <a:off x="14822665" y="6550989"/>
            <a:ext cx="4464993" cy="5115874"/>
          </a:xfrm>
          <a:prstGeom prst="rect">
            <a:avLst/>
          </a:prstGeom>
          <a:noFill/>
          <a:ln>
            <a:noFill/>
          </a:ln>
        </p:spPr>
      </p:pic>
      <p:pic>
        <p:nvPicPr>
          <p:cNvPr id="43" name="Google Shape;43;p1"/>
          <p:cNvPicPr preferRelativeResize="0"/>
          <p:nvPr/>
        </p:nvPicPr>
        <p:blipFill>
          <a:blip r:embed="rId6">
            <a:alphaModFix/>
          </a:blip>
          <a:stretch>
            <a:fillRect/>
          </a:stretch>
        </p:blipFill>
        <p:spPr>
          <a:xfrm rot="-599856">
            <a:off x="4070204" y="6519809"/>
            <a:ext cx="7331321" cy="498528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27" name="Shape 127"/>
        <p:cNvGrpSpPr/>
        <p:nvPr/>
      </p:nvGrpSpPr>
      <p:grpSpPr>
        <a:xfrm>
          <a:off x="0" y="0"/>
          <a:ext cx="0" cy="0"/>
          <a:chOff x="0" y="0"/>
          <a:chExt cx="0" cy="0"/>
        </a:xfrm>
      </p:grpSpPr>
      <p:sp>
        <p:nvSpPr>
          <p:cNvPr id="128" name="Google Shape;128;gfe4995578a_0_0"/>
          <p:cNvSpPr txBox="1"/>
          <p:nvPr/>
        </p:nvSpPr>
        <p:spPr>
          <a:xfrm>
            <a:off x="7045605" y="1333776"/>
            <a:ext cx="10286400" cy="985200"/>
          </a:xfrm>
          <a:prstGeom prst="rect">
            <a:avLst/>
          </a:prstGeom>
          <a:noFill/>
          <a:ln>
            <a:noFill/>
          </a:ln>
        </p:spPr>
        <p:txBody>
          <a:bodyPr anchorCtr="0" anchor="ctr" bIns="0" lIns="0" spcFirstLastPara="1" rIns="0" wrap="square" tIns="0">
            <a:spAutoFit/>
          </a:bodyPr>
          <a:lstStyle/>
          <a:p>
            <a:pPr indent="0" lvl="0" marL="0" marR="0" rtl="0" algn="ctr">
              <a:lnSpc>
                <a:spcPct val="115625"/>
              </a:lnSpc>
              <a:spcBef>
                <a:spcPts val="0"/>
              </a:spcBef>
              <a:spcAft>
                <a:spcPts val="0"/>
              </a:spcAft>
              <a:buNone/>
            </a:pPr>
            <a:r>
              <a:rPr b="1" i="0" lang="en-US" sz="6400" u="none" cap="none" strike="noStrike">
                <a:solidFill>
                  <a:schemeClr val="dk2"/>
                </a:solidFill>
                <a:latin typeface="Montserrat"/>
                <a:ea typeface="Montserrat"/>
                <a:cs typeface="Montserrat"/>
                <a:sym typeface="Montserrat"/>
              </a:rPr>
              <a:t>Ejemplo: </a:t>
            </a:r>
            <a:r>
              <a:rPr b="1" lang="en-US" sz="6400">
                <a:solidFill>
                  <a:schemeClr val="dk2"/>
                </a:solidFill>
                <a:latin typeface="Montserrat"/>
                <a:ea typeface="Montserrat"/>
                <a:cs typeface="Montserrat"/>
                <a:sym typeface="Montserrat"/>
              </a:rPr>
              <a:t>Robots</a:t>
            </a:r>
            <a:r>
              <a:rPr b="1" i="0" lang="en-US" sz="6400" u="none" cap="none" strike="noStrike">
                <a:solidFill>
                  <a:schemeClr val="dk2"/>
                </a:solidFill>
                <a:latin typeface="Montserrat"/>
                <a:ea typeface="Montserrat"/>
                <a:cs typeface="Montserrat"/>
                <a:sym typeface="Montserrat"/>
              </a:rPr>
              <a:t> </a:t>
            </a:r>
            <a:r>
              <a:rPr b="1" lang="en-US" sz="6400">
                <a:solidFill>
                  <a:schemeClr val="dk2"/>
                </a:solidFill>
                <a:latin typeface="Montserrat"/>
                <a:ea typeface="Montserrat"/>
                <a:cs typeface="Montserrat"/>
                <a:sym typeface="Montserrat"/>
              </a:rPr>
              <a:t>con</a:t>
            </a:r>
            <a:r>
              <a:rPr b="1" i="0" lang="en-US" sz="6400" u="none" cap="none" strike="noStrike">
                <a:solidFill>
                  <a:schemeClr val="dk2"/>
                </a:solidFill>
                <a:latin typeface="Montserrat"/>
                <a:ea typeface="Montserrat"/>
                <a:cs typeface="Montserrat"/>
                <a:sym typeface="Montserrat"/>
              </a:rPr>
              <a:t> IA</a:t>
            </a:r>
            <a:endParaRPr/>
          </a:p>
        </p:txBody>
      </p:sp>
      <p:pic>
        <p:nvPicPr>
          <p:cNvPr descr="Why do Boston Dynamics Robots dance? And Could Elon Musk be right that superhuman AI is only around five years away?&#10;&#10;Boston Dynamics' Dancing Robots:&#10;https://youtu.be/fn3KWM1kuAw&#10;&#10;Interview with the GPT-3 AI:&#10;https://youtu.be/PqbB07n_uQ4&#10;&#10;PWC report on how automation will impact jobs:&#10;https://www.pwc.co.uk/services/economics/insights/the-impact-of-automation-on-jobs.html" id="129" name="Google Shape;129;gfe4995578a_0_0" title="What They Don't Want You To See. Boston Dynamics and AI.">
            <a:hlinkClick r:id="rId3"/>
          </p:cNvPr>
          <p:cNvPicPr preferRelativeResize="0"/>
          <p:nvPr/>
        </p:nvPicPr>
        <p:blipFill>
          <a:blip r:embed="rId4">
            <a:alphaModFix/>
          </a:blip>
          <a:stretch>
            <a:fillRect/>
          </a:stretch>
        </p:blipFill>
        <p:spPr>
          <a:xfrm>
            <a:off x="2442325" y="0"/>
            <a:ext cx="18288000" cy="13716000"/>
          </a:xfrm>
          <a:prstGeom prst="rect">
            <a:avLst/>
          </a:prstGeom>
          <a:noFill/>
          <a:ln>
            <a:noFill/>
          </a:ln>
        </p:spPr>
      </p:pic>
      <p:sp>
        <p:nvSpPr>
          <p:cNvPr id="130" name="Google Shape;130;gfe4995578a_0_0"/>
          <p:cNvSpPr/>
          <p:nvPr/>
        </p:nvSpPr>
        <p:spPr>
          <a:xfrm>
            <a:off x="0" y="0"/>
            <a:ext cx="4497900" cy="24882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1000"/>
                                        <p:tgtEl>
                                          <p:spTgt spid="1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5" name="Shape 135"/>
        <p:cNvGrpSpPr/>
        <p:nvPr/>
      </p:nvGrpSpPr>
      <p:grpSpPr>
        <a:xfrm>
          <a:off x="0" y="0"/>
          <a:ext cx="0" cy="0"/>
          <a:chOff x="0" y="0"/>
          <a:chExt cx="0" cy="0"/>
        </a:xfrm>
      </p:grpSpPr>
      <p:pic>
        <p:nvPicPr>
          <p:cNvPr descr="I trained a recurrent neural network to play Mario Kart human-style.&#10;MariFlow Manual &amp; Download:  https://docs.google.com/document/d/1p4ZOtziLmhf0jPbZTTaFxSKdYqE91dYcTNqTVdd6es4/edit?usp=sharing&#10;Mushroom Cup: https://www.twitch.tv/videos/183296063&#10;Flower Cup: https://www.twitch.tv/videos/183296268&#10;Star Cup: https://www.twitch.tv/videos/183296400&#10;&#10;SethBling Twitter: http://twitter.com/sethbling&#10;SethBling Twitch: http://twitch.tv/sethbling&#10;SethBling Facebook: http://facebook.com/sethbling&#10;SethBling Website: http://sethbling.com&#10;SethBling Shirts: http://sethbling.spreadshirt.com&#10;Suggest Ideas: http://reddit.com/r/SethBlingSuggestions&#10;&#10;Music at the end is Cipher by Kevin MacLeod" id="136" name="Google Shape;136;gfe4995578a_0_9" title="MariFlow - Self-Driving Mario Kart w/Recurrent Neural Network">
            <a:hlinkClick r:id="rId3"/>
          </p:cNvPr>
          <p:cNvPicPr preferRelativeResize="0"/>
          <p:nvPr/>
        </p:nvPicPr>
        <p:blipFill>
          <a:blip r:embed="rId4">
            <a:alphaModFix/>
          </a:blip>
          <a:stretch>
            <a:fillRect/>
          </a:stretch>
        </p:blipFill>
        <p:spPr>
          <a:xfrm>
            <a:off x="3146425" y="0"/>
            <a:ext cx="18288000" cy="13716000"/>
          </a:xfrm>
          <a:prstGeom prst="rect">
            <a:avLst/>
          </a:prstGeom>
          <a:noFill/>
          <a:ln>
            <a:noFill/>
          </a:ln>
        </p:spPr>
      </p:pic>
      <p:sp>
        <p:nvSpPr>
          <p:cNvPr id="137" name="Google Shape;137;gfe4995578a_0_9"/>
          <p:cNvSpPr/>
          <p:nvPr/>
        </p:nvSpPr>
        <p:spPr>
          <a:xfrm>
            <a:off x="0" y="4075"/>
            <a:ext cx="3146400" cy="20916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
                                        </p:tgtEl>
                                        <p:attrNameLst>
                                          <p:attrName>style.visibility</p:attrName>
                                        </p:attrNameLst>
                                      </p:cBhvr>
                                      <p:to>
                                        <p:strVal val="visible"/>
                                      </p:to>
                                    </p:set>
                                    <p:animEffect filter="fade" transition="in">
                                      <p:cBhvr>
                                        <p:cTn dur="1000"/>
                                        <p:tgtEl>
                                          <p:spTgt spid="1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g1384d84c811_0_190"/>
          <p:cNvSpPr/>
          <p:nvPr/>
        </p:nvSpPr>
        <p:spPr>
          <a:xfrm>
            <a:off x="-16875" y="0"/>
            <a:ext cx="24496500" cy="13716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g1384d84c811_0_190"/>
          <p:cNvSpPr txBox="1"/>
          <p:nvPr/>
        </p:nvSpPr>
        <p:spPr>
          <a:xfrm>
            <a:off x="2625225" y="1412150"/>
            <a:ext cx="18472200" cy="1317900"/>
          </a:xfrm>
          <a:prstGeom prst="rect">
            <a:avLst/>
          </a:prstGeom>
          <a:noFill/>
          <a:ln>
            <a:noFill/>
          </a:ln>
        </p:spPr>
        <p:txBody>
          <a:bodyPr anchorCtr="0" anchor="ctr" bIns="45700" lIns="91425" spcFirstLastPara="1" rIns="91425" wrap="square" tIns="45700">
            <a:spAutoFit/>
          </a:bodyPr>
          <a:lstStyle/>
          <a:p>
            <a:pPr indent="0" lvl="0" marL="0" marR="0" rtl="0" algn="ctr">
              <a:lnSpc>
                <a:spcPct val="105416"/>
              </a:lnSpc>
              <a:spcBef>
                <a:spcPts val="0"/>
              </a:spcBef>
              <a:spcAft>
                <a:spcPts val="0"/>
              </a:spcAft>
              <a:buNone/>
            </a:pPr>
            <a:r>
              <a:rPr b="1" lang="en-US" sz="3000">
                <a:solidFill>
                  <a:schemeClr val="dk2"/>
                </a:solidFill>
                <a:latin typeface="Montserrat"/>
                <a:ea typeface="Montserrat"/>
                <a:cs typeface="Montserrat"/>
                <a:sym typeface="Montserrat"/>
              </a:rPr>
              <a:t>Ejemplo Aplicado a una industria Real:</a:t>
            </a:r>
            <a:r>
              <a:rPr b="1" lang="en-US" sz="3000">
                <a:solidFill>
                  <a:srgbClr val="8A26BA"/>
                </a:solidFill>
                <a:latin typeface="Montserrat"/>
                <a:ea typeface="Montserrat"/>
                <a:cs typeface="Montserrat"/>
                <a:sym typeface="Montserrat"/>
              </a:rPr>
              <a:t> </a:t>
            </a:r>
            <a:endParaRPr b="1" sz="3000">
              <a:solidFill>
                <a:srgbClr val="8A26BA"/>
              </a:solidFill>
              <a:latin typeface="Montserrat"/>
              <a:ea typeface="Montserrat"/>
              <a:cs typeface="Montserrat"/>
              <a:sym typeface="Montserrat"/>
            </a:endParaRPr>
          </a:p>
          <a:p>
            <a:pPr indent="0" lvl="0" marL="0" marR="0" rtl="0" algn="ctr">
              <a:lnSpc>
                <a:spcPct val="105416"/>
              </a:lnSpc>
              <a:spcBef>
                <a:spcPts val="0"/>
              </a:spcBef>
              <a:spcAft>
                <a:spcPts val="0"/>
              </a:spcAft>
              <a:buNone/>
            </a:pPr>
            <a:r>
              <a:rPr b="1" lang="en-US" sz="4800">
                <a:solidFill>
                  <a:srgbClr val="8A26BA"/>
                </a:solidFill>
                <a:latin typeface="Montserrat"/>
                <a:ea typeface="Montserrat"/>
                <a:cs typeface="Montserrat"/>
                <a:sym typeface="Montserrat"/>
              </a:rPr>
              <a:t>Planificación Óptima de Turnos de Retail</a:t>
            </a:r>
            <a:endParaRPr b="1" sz="4800">
              <a:solidFill>
                <a:srgbClr val="8A26BA"/>
              </a:solidFill>
              <a:latin typeface="Montserrat"/>
              <a:ea typeface="Montserrat"/>
              <a:cs typeface="Montserrat"/>
              <a:sym typeface="Montserrat"/>
            </a:endParaRPr>
          </a:p>
        </p:txBody>
      </p:sp>
      <p:pic>
        <p:nvPicPr>
          <p:cNvPr id="145" name="Google Shape;145;g1384d84c811_0_190"/>
          <p:cNvPicPr preferRelativeResize="0"/>
          <p:nvPr/>
        </p:nvPicPr>
        <p:blipFill>
          <a:blip r:embed="rId3">
            <a:alphaModFix/>
          </a:blip>
          <a:stretch>
            <a:fillRect/>
          </a:stretch>
        </p:blipFill>
        <p:spPr>
          <a:xfrm>
            <a:off x="1280000" y="4278200"/>
            <a:ext cx="9629001" cy="6419326"/>
          </a:xfrm>
          <a:prstGeom prst="rect">
            <a:avLst/>
          </a:prstGeom>
          <a:noFill/>
          <a:ln>
            <a:noFill/>
          </a:ln>
          <a:effectLst>
            <a:outerShdw blurRad="171450" rotWithShape="0" algn="bl" dir="2760000" dist="238125">
              <a:srgbClr val="000000">
                <a:alpha val="50000"/>
              </a:srgbClr>
            </a:outerShdw>
          </a:effectLst>
        </p:spPr>
      </p:pic>
      <p:pic>
        <p:nvPicPr>
          <p:cNvPr id="146" name="Google Shape;146;g1384d84c811_0_190"/>
          <p:cNvPicPr preferRelativeResize="0"/>
          <p:nvPr/>
        </p:nvPicPr>
        <p:blipFill>
          <a:blip r:embed="rId4">
            <a:alphaModFix/>
          </a:blip>
          <a:stretch>
            <a:fillRect/>
          </a:stretch>
        </p:blipFill>
        <p:spPr>
          <a:xfrm>
            <a:off x="12920775" y="4278198"/>
            <a:ext cx="9629001" cy="6419334"/>
          </a:xfrm>
          <a:prstGeom prst="rect">
            <a:avLst/>
          </a:prstGeom>
          <a:noFill/>
          <a:ln>
            <a:noFill/>
          </a:ln>
          <a:effectLst>
            <a:outerShdw blurRad="171450" rotWithShape="0" algn="bl" dir="2760000" dist="238125">
              <a:srgbClr val="000000">
                <a:alpha val="5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g1384d84c811_0_91"/>
          <p:cNvSpPr/>
          <p:nvPr/>
        </p:nvSpPr>
        <p:spPr>
          <a:xfrm>
            <a:off x="-16875" y="0"/>
            <a:ext cx="24496500" cy="13716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1384d84c811_0_91"/>
          <p:cNvSpPr/>
          <p:nvPr/>
        </p:nvSpPr>
        <p:spPr>
          <a:xfrm>
            <a:off x="16390000" y="0"/>
            <a:ext cx="8073000" cy="13716000"/>
          </a:xfrm>
          <a:prstGeom prst="rect">
            <a:avLst/>
          </a:prstGeom>
          <a:gradFill>
            <a:gsLst>
              <a:gs pos="0">
                <a:srgbClr val="8A26BA"/>
              </a:gs>
              <a:gs pos="100000">
                <a:srgbClr val="0C71C3"/>
              </a:gs>
            </a:gsLst>
            <a:lin ang="3719642" scaled="0"/>
          </a:gra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g1384d84c811_0_91"/>
          <p:cNvSpPr txBox="1"/>
          <p:nvPr/>
        </p:nvSpPr>
        <p:spPr>
          <a:xfrm>
            <a:off x="604500" y="989025"/>
            <a:ext cx="12033900" cy="2256600"/>
          </a:xfrm>
          <a:prstGeom prst="rect">
            <a:avLst/>
          </a:prstGeom>
          <a:noFill/>
          <a:ln>
            <a:noFill/>
          </a:ln>
        </p:spPr>
        <p:txBody>
          <a:bodyPr anchorCtr="0" anchor="ctr" bIns="45700" lIns="91425" spcFirstLastPara="1" rIns="91425" wrap="square" tIns="45700">
            <a:spAutoFit/>
          </a:bodyPr>
          <a:lstStyle/>
          <a:p>
            <a:pPr indent="0" lvl="0" marL="0" marR="0" rtl="0" algn="l">
              <a:lnSpc>
                <a:spcPct val="105416"/>
              </a:lnSpc>
              <a:spcBef>
                <a:spcPts val="0"/>
              </a:spcBef>
              <a:spcAft>
                <a:spcPts val="0"/>
              </a:spcAft>
              <a:buNone/>
            </a:pPr>
            <a:r>
              <a:rPr b="1" lang="en-US" sz="4800">
                <a:solidFill>
                  <a:srgbClr val="8A26BA"/>
                </a:solidFill>
                <a:latin typeface="Montserrat"/>
                <a:ea typeface="Montserrat"/>
                <a:cs typeface="Montserrat"/>
                <a:sym typeface="Montserrat"/>
              </a:rPr>
              <a:t>QUE SIGNIFICA ESTO PARA LAS </a:t>
            </a:r>
            <a:endParaRPr b="1" sz="4800">
              <a:solidFill>
                <a:srgbClr val="8A26BA"/>
              </a:solidFill>
              <a:latin typeface="Montserrat"/>
              <a:ea typeface="Montserrat"/>
              <a:cs typeface="Montserrat"/>
              <a:sym typeface="Montserrat"/>
            </a:endParaRPr>
          </a:p>
          <a:p>
            <a:pPr indent="0" lvl="0" marL="0" marR="0" rtl="0" algn="l">
              <a:lnSpc>
                <a:spcPct val="105416"/>
              </a:lnSpc>
              <a:spcBef>
                <a:spcPts val="0"/>
              </a:spcBef>
              <a:spcAft>
                <a:spcPts val="0"/>
              </a:spcAft>
              <a:buNone/>
            </a:pPr>
            <a:r>
              <a:rPr b="1" lang="en-US" sz="9000">
                <a:solidFill>
                  <a:srgbClr val="8A26BA"/>
                </a:solidFill>
                <a:latin typeface="Montserrat"/>
                <a:ea typeface="Montserrat"/>
                <a:cs typeface="Montserrat"/>
                <a:sym typeface="Montserrat"/>
              </a:rPr>
              <a:t>ORGANIZACIONES?</a:t>
            </a:r>
            <a:endParaRPr b="1" sz="4800">
              <a:solidFill>
                <a:srgbClr val="8A26BA"/>
              </a:solidFill>
              <a:latin typeface="Montserrat"/>
              <a:ea typeface="Montserrat"/>
              <a:cs typeface="Montserrat"/>
              <a:sym typeface="Montserrat"/>
            </a:endParaRPr>
          </a:p>
        </p:txBody>
      </p:sp>
      <p:sp>
        <p:nvSpPr>
          <p:cNvPr id="155" name="Google Shape;155;g1384d84c811_0_91"/>
          <p:cNvSpPr txBox="1"/>
          <p:nvPr/>
        </p:nvSpPr>
        <p:spPr>
          <a:xfrm>
            <a:off x="714750" y="3245625"/>
            <a:ext cx="11813400" cy="1526700"/>
          </a:xfrm>
          <a:prstGeom prst="rect">
            <a:avLst/>
          </a:prstGeom>
          <a:noFill/>
          <a:ln>
            <a:noFill/>
          </a:ln>
        </p:spPr>
        <p:txBody>
          <a:bodyPr anchorCtr="0" anchor="ctr" bIns="0" lIns="0" spcFirstLastPara="1" rIns="0" wrap="square" tIns="0">
            <a:spAutoFit/>
          </a:bodyPr>
          <a:lstStyle/>
          <a:p>
            <a:pPr indent="0" lvl="0" marL="0" marR="0" rtl="0" algn="l">
              <a:lnSpc>
                <a:spcPct val="115625"/>
              </a:lnSpc>
              <a:spcBef>
                <a:spcPts val="0"/>
              </a:spcBef>
              <a:spcAft>
                <a:spcPts val="0"/>
              </a:spcAft>
              <a:buNone/>
            </a:pPr>
            <a:r>
              <a:rPr i="1" lang="en-US" sz="4600">
                <a:solidFill>
                  <a:schemeClr val="dk2"/>
                </a:solidFill>
                <a:latin typeface="Montserrat SemiBold"/>
                <a:ea typeface="Montserrat SemiBold"/>
                <a:cs typeface="Montserrat SemiBold"/>
                <a:sym typeface="Montserrat SemiBold"/>
              </a:rPr>
              <a:t>Un diferenciador relevante en los negocios, que permitirá:</a:t>
            </a:r>
            <a:endParaRPr i="1" sz="4600">
              <a:latin typeface="Montserrat SemiBold"/>
              <a:ea typeface="Montserrat SemiBold"/>
              <a:cs typeface="Montserrat SemiBold"/>
              <a:sym typeface="Montserrat SemiBold"/>
            </a:endParaRPr>
          </a:p>
        </p:txBody>
      </p:sp>
      <p:sp>
        <p:nvSpPr>
          <p:cNvPr id="156" name="Google Shape;156;g1384d84c811_0_91"/>
          <p:cNvSpPr txBox="1"/>
          <p:nvPr/>
        </p:nvSpPr>
        <p:spPr>
          <a:xfrm>
            <a:off x="1727775" y="6078800"/>
            <a:ext cx="13814700" cy="5849100"/>
          </a:xfrm>
          <a:prstGeom prst="rect">
            <a:avLst/>
          </a:prstGeom>
          <a:noFill/>
          <a:ln>
            <a:noFill/>
          </a:ln>
        </p:spPr>
        <p:txBody>
          <a:bodyPr anchorCtr="0" anchor="t" bIns="45700" lIns="91425" spcFirstLastPara="1" rIns="91425" wrap="square" tIns="45700">
            <a:spAutoFit/>
          </a:bodyPr>
          <a:lstStyle/>
          <a:p>
            <a:pPr indent="-571500" lvl="0" marL="571500" marR="0" rtl="0" algn="l">
              <a:lnSpc>
                <a:spcPct val="250000"/>
              </a:lnSpc>
              <a:spcBef>
                <a:spcPts val="0"/>
              </a:spcBef>
              <a:spcAft>
                <a:spcPts val="0"/>
              </a:spcAft>
              <a:buClr>
                <a:srgbClr val="666666"/>
              </a:buClr>
              <a:buSzPts val="4400"/>
              <a:buFont typeface="Montserrat SemiBold"/>
              <a:buAutoNum type="arabicPeriod"/>
            </a:pPr>
            <a:r>
              <a:rPr i="0" lang="en-US" sz="4400" u="none" cap="none" strike="noStrike">
                <a:solidFill>
                  <a:srgbClr val="666666"/>
                </a:solidFill>
                <a:latin typeface="Montserrat SemiBold"/>
                <a:ea typeface="Montserrat SemiBold"/>
                <a:cs typeface="Montserrat SemiBold"/>
                <a:sym typeface="Montserrat SemiBold"/>
              </a:rPr>
              <a:t>Automatizaci</a:t>
            </a:r>
            <a:r>
              <a:rPr lang="en-US" sz="4400">
                <a:solidFill>
                  <a:srgbClr val="666666"/>
                </a:solidFill>
                <a:latin typeface="Montserrat SemiBold"/>
                <a:ea typeface="Montserrat SemiBold"/>
                <a:cs typeface="Montserrat SemiBold"/>
                <a:sym typeface="Montserrat SemiBold"/>
              </a:rPr>
              <a:t>ón de nueva generación.</a:t>
            </a:r>
            <a:endParaRPr>
              <a:solidFill>
                <a:srgbClr val="666666"/>
              </a:solidFill>
              <a:latin typeface="Montserrat SemiBold"/>
              <a:ea typeface="Montserrat SemiBold"/>
              <a:cs typeface="Montserrat SemiBold"/>
              <a:sym typeface="Montserrat SemiBold"/>
            </a:endParaRPr>
          </a:p>
          <a:p>
            <a:pPr indent="-571500" lvl="0" marL="571500" marR="0" rtl="0" algn="l">
              <a:lnSpc>
                <a:spcPct val="250000"/>
              </a:lnSpc>
              <a:spcBef>
                <a:spcPts val="0"/>
              </a:spcBef>
              <a:spcAft>
                <a:spcPts val="0"/>
              </a:spcAft>
              <a:buClr>
                <a:srgbClr val="666666"/>
              </a:buClr>
              <a:buSzPts val="4400"/>
              <a:buFont typeface="Montserrat SemiBold"/>
              <a:buAutoNum type="arabicPeriod"/>
            </a:pPr>
            <a:r>
              <a:rPr lang="en-US" sz="4400">
                <a:solidFill>
                  <a:srgbClr val="666666"/>
                </a:solidFill>
                <a:latin typeface="Montserrat SemiBold"/>
                <a:ea typeface="Montserrat SemiBold"/>
                <a:cs typeface="Montserrat SemiBold"/>
                <a:sym typeface="Montserrat SemiBold"/>
              </a:rPr>
              <a:t>Incremento en Productividad de hasta 40%.</a:t>
            </a:r>
            <a:endParaRPr sz="4400">
              <a:solidFill>
                <a:srgbClr val="666666"/>
              </a:solidFill>
              <a:latin typeface="Montserrat SemiBold"/>
              <a:ea typeface="Montserrat SemiBold"/>
              <a:cs typeface="Montserrat SemiBold"/>
              <a:sym typeface="Montserrat SemiBold"/>
            </a:endParaRPr>
          </a:p>
          <a:p>
            <a:pPr indent="-571500" lvl="0" marL="571500" marR="0" rtl="0" algn="l">
              <a:lnSpc>
                <a:spcPct val="250000"/>
              </a:lnSpc>
              <a:spcBef>
                <a:spcPts val="0"/>
              </a:spcBef>
              <a:spcAft>
                <a:spcPts val="0"/>
              </a:spcAft>
              <a:buClr>
                <a:srgbClr val="666666"/>
              </a:buClr>
              <a:buSzPts val="4400"/>
              <a:buFont typeface="Montserrat SemiBold"/>
              <a:buAutoNum type="arabicPeriod"/>
            </a:pPr>
            <a:r>
              <a:rPr i="0" lang="en-US" sz="4400" u="none" cap="none" strike="noStrike">
                <a:solidFill>
                  <a:srgbClr val="666666"/>
                </a:solidFill>
                <a:latin typeface="Montserrat SemiBold"/>
                <a:ea typeface="Montserrat SemiBold"/>
                <a:cs typeface="Montserrat SemiBold"/>
                <a:sym typeface="Montserrat SemiBold"/>
              </a:rPr>
              <a:t>Resolución de Problemas Complejos.</a:t>
            </a:r>
            <a:endParaRPr>
              <a:solidFill>
                <a:srgbClr val="666666"/>
              </a:solidFill>
              <a:latin typeface="Montserrat SemiBold"/>
              <a:ea typeface="Montserrat SemiBold"/>
              <a:cs typeface="Montserrat SemiBold"/>
              <a:sym typeface="Montserrat SemiBold"/>
            </a:endParaRPr>
          </a:p>
          <a:p>
            <a:pPr indent="-571500" lvl="0" marL="571500" marR="0" rtl="0" algn="l">
              <a:lnSpc>
                <a:spcPct val="250000"/>
              </a:lnSpc>
              <a:spcBef>
                <a:spcPts val="0"/>
              </a:spcBef>
              <a:spcAft>
                <a:spcPts val="0"/>
              </a:spcAft>
              <a:buClr>
                <a:srgbClr val="666666"/>
              </a:buClr>
              <a:buSzPts val="4400"/>
              <a:buFont typeface="Montserrat SemiBold"/>
              <a:buAutoNum type="arabicPeriod"/>
            </a:pPr>
            <a:r>
              <a:rPr lang="en-US" sz="4400">
                <a:solidFill>
                  <a:srgbClr val="666666"/>
                </a:solidFill>
                <a:latin typeface="Montserrat SemiBold"/>
                <a:ea typeface="Montserrat SemiBold"/>
                <a:cs typeface="Montserrat SemiBold"/>
                <a:sym typeface="Montserrat SemiBold"/>
              </a:rPr>
              <a:t>Innovación en nuevos productos y servicios.</a:t>
            </a:r>
            <a:endParaRPr i="0" sz="4400" u="none" cap="none" strike="noStrike">
              <a:solidFill>
                <a:srgbClr val="666666"/>
              </a:solidFill>
              <a:latin typeface="Montserrat SemiBold"/>
              <a:ea typeface="Montserrat SemiBold"/>
              <a:cs typeface="Montserrat SemiBold"/>
              <a:sym typeface="Montserrat SemiBold"/>
            </a:endParaRPr>
          </a:p>
        </p:txBody>
      </p:sp>
      <p:pic>
        <p:nvPicPr>
          <p:cNvPr id="157" name="Google Shape;157;g1384d84c811_0_91"/>
          <p:cNvPicPr preferRelativeResize="0"/>
          <p:nvPr/>
        </p:nvPicPr>
        <p:blipFill>
          <a:blip r:embed="rId3">
            <a:alphaModFix/>
          </a:blip>
          <a:stretch>
            <a:fillRect/>
          </a:stretch>
        </p:blipFill>
        <p:spPr>
          <a:xfrm rot="-599856">
            <a:off x="14019622" y="2717427"/>
            <a:ext cx="8467633" cy="575797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1384d84c811_0_129"/>
          <p:cNvSpPr/>
          <p:nvPr/>
        </p:nvSpPr>
        <p:spPr>
          <a:xfrm>
            <a:off x="-16875" y="0"/>
            <a:ext cx="24496500" cy="13716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g1384d84c811_0_129"/>
          <p:cNvSpPr txBox="1"/>
          <p:nvPr/>
        </p:nvSpPr>
        <p:spPr>
          <a:xfrm>
            <a:off x="4572000" y="2124200"/>
            <a:ext cx="13988100" cy="2256600"/>
          </a:xfrm>
          <a:prstGeom prst="rect">
            <a:avLst/>
          </a:prstGeom>
          <a:noFill/>
          <a:ln>
            <a:noFill/>
          </a:ln>
        </p:spPr>
        <p:txBody>
          <a:bodyPr anchorCtr="0" anchor="ctr" bIns="45700" lIns="91425" spcFirstLastPara="1" rIns="91425" wrap="square" tIns="45700">
            <a:spAutoFit/>
          </a:bodyPr>
          <a:lstStyle/>
          <a:p>
            <a:pPr indent="0" lvl="0" marL="0" marR="0" rtl="0" algn="ctr">
              <a:lnSpc>
                <a:spcPct val="105416"/>
              </a:lnSpc>
              <a:spcBef>
                <a:spcPts val="0"/>
              </a:spcBef>
              <a:spcAft>
                <a:spcPts val="0"/>
              </a:spcAft>
              <a:buNone/>
            </a:pPr>
            <a:r>
              <a:rPr b="1" lang="en-US" sz="4800">
                <a:solidFill>
                  <a:schemeClr val="accent5"/>
                </a:solidFill>
                <a:latin typeface="Montserrat"/>
                <a:ea typeface="Montserrat"/>
                <a:cs typeface="Montserrat"/>
                <a:sym typeface="Montserrat"/>
              </a:rPr>
              <a:t>Y EL GRAN DESAFÍO?</a:t>
            </a:r>
            <a:endParaRPr b="1" sz="4800">
              <a:solidFill>
                <a:schemeClr val="accent5"/>
              </a:solidFill>
              <a:latin typeface="Montserrat"/>
              <a:ea typeface="Montserrat"/>
              <a:cs typeface="Montserrat"/>
              <a:sym typeface="Montserrat"/>
            </a:endParaRPr>
          </a:p>
          <a:p>
            <a:pPr indent="0" lvl="0" marL="0" marR="0" rtl="0" algn="ctr">
              <a:lnSpc>
                <a:spcPct val="105416"/>
              </a:lnSpc>
              <a:spcBef>
                <a:spcPts val="0"/>
              </a:spcBef>
              <a:spcAft>
                <a:spcPts val="0"/>
              </a:spcAft>
              <a:buNone/>
            </a:pPr>
            <a:r>
              <a:rPr b="1" lang="en-US" sz="9000">
                <a:solidFill>
                  <a:schemeClr val="accent5"/>
                </a:solidFill>
                <a:latin typeface="Montserrat"/>
                <a:ea typeface="Montserrat"/>
                <a:cs typeface="Montserrat"/>
                <a:sym typeface="Montserrat"/>
              </a:rPr>
              <a:t>LA IMPLEMENTACIÓN.</a:t>
            </a:r>
            <a:endParaRPr b="1" sz="9000">
              <a:solidFill>
                <a:schemeClr val="accent5"/>
              </a:solidFill>
              <a:latin typeface="Montserrat"/>
              <a:ea typeface="Montserrat"/>
              <a:cs typeface="Montserrat"/>
              <a:sym typeface="Montserrat"/>
            </a:endParaRPr>
          </a:p>
        </p:txBody>
      </p:sp>
      <p:sp>
        <p:nvSpPr>
          <p:cNvPr id="165" name="Google Shape;165;g1384d84c811_0_129"/>
          <p:cNvSpPr txBox="1"/>
          <p:nvPr/>
        </p:nvSpPr>
        <p:spPr>
          <a:xfrm>
            <a:off x="4673800" y="4852200"/>
            <a:ext cx="13988100" cy="4790400"/>
          </a:xfrm>
          <a:prstGeom prst="rect">
            <a:avLst/>
          </a:prstGeom>
          <a:noFill/>
          <a:ln>
            <a:noFill/>
          </a:ln>
        </p:spPr>
        <p:txBody>
          <a:bodyPr anchorCtr="0" anchor="ctr" bIns="45700" lIns="91425" spcFirstLastPara="1" rIns="91425" wrap="square" tIns="45700">
            <a:spAutoFit/>
          </a:bodyPr>
          <a:lstStyle/>
          <a:p>
            <a:pPr indent="0" lvl="0" marL="0" marR="0" rtl="0" algn="ctr">
              <a:lnSpc>
                <a:spcPct val="105416"/>
              </a:lnSpc>
              <a:spcBef>
                <a:spcPts val="0"/>
              </a:spcBef>
              <a:spcAft>
                <a:spcPts val="0"/>
              </a:spcAft>
              <a:buNone/>
            </a:pPr>
            <a:r>
              <a:rPr b="1" lang="en-US" sz="10000">
                <a:solidFill>
                  <a:schemeClr val="accent2"/>
                </a:solidFill>
                <a:latin typeface="Montserrat"/>
                <a:ea typeface="Montserrat"/>
                <a:cs typeface="Montserrat"/>
                <a:sym typeface="Montserrat"/>
              </a:rPr>
              <a:t>85% </a:t>
            </a:r>
            <a:endParaRPr b="1" sz="10000">
              <a:solidFill>
                <a:schemeClr val="accent2"/>
              </a:solidFill>
              <a:latin typeface="Montserrat"/>
              <a:ea typeface="Montserrat"/>
              <a:cs typeface="Montserrat"/>
              <a:sym typeface="Montserrat"/>
            </a:endParaRPr>
          </a:p>
          <a:p>
            <a:pPr indent="0" lvl="0" marL="0" marR="0" rtl="0" algn="ctr">
              <a:lnSpc>
                <a:spcPct val="105416"/>
              </a:lnSpc>
              <a:spcBef>
                <a:spcPts val="0"/>
              </a:spcBef>
              <a:spcAft>
                <a:spcPts val="0"/>
              </a:spcAft>
              <a:buNone/>
            </a:pPr>
            <a:r>
              <a:rPr b="1" lang="en-US" sz="4800">
                <a:solidFill>
                  <a:srgbClr val="666666"/>
                </a:solidFill>
                <a:latin typeface="Montserrat"/>
                <a:ea typeface="Montserrat"/>
                <a:cs typeface="Montserrat"/>
                <a:sym typeface="Montserrat"/>
              </a:rPr>
              <a:t>de los proyectos de IA </a:t>
            </a:r>
            <a:endParaRPr b="1" sz="4800">
              <a:solidFill>
                <a:srgbClr val="666666"/>
              </a:solidFill>
              <a:latin typeface="Montserrat"/>
              <a:ea typeface="Montserrat"/>
              <a:cs typeface="Montserrat"/>
              <a:sym typeface="Montserrat"/>
            </a:endParaRPr>
          </a:p>
          <a:p>
            <a:pPr indent="0" lvl="0" marL="0" marR="0" rtl="0" algn="ctr">
              <a:lnSpc>
                <a:spcPct val="105416"/>
              </a:lnSpc>
              <a:spcBef>
                <a:spcPts val="0"/>
              </a:spcBef>
              <a:spcAft>
                <a:spcPts val="0"/>
              </a:spcAft>
              <a:buNone/>
            </a:pPr>
            <a:r>
              <a:rPr b="1" lang="en-US" sz="4800">
                <a:solidFill>
                  <a:srgbClr val="666666"/>
                </a:solidFill>
                <a:latin typeface="Montserrat"/>
                <a:ea typeface="Montserrat"/>
                <a:cs typeface="Montserrat"/>
                <a:sym typeface="Montserrat"/>
              </a:rPr>
              <a:t>en industrias </a:t>
            </a:r>
            <a:endParaRPr b="1" sz="4800">
              <a:solidFill>
                <a:srgbClr val="666666"/>
              </a:solidFill>
              <a:latin typeface="Montserrat"/>
              <a:ea typeface="Montserrat"/>
              <a:cs typeface="Montserrat"/>
              <a:sym typeface="Montserrat"/>
            </a:endParaRPr>
          </a:p>
          <a:p>
            <a:pPr indent="0" lvl="0" marL="0" marR="0" rtl="0" algn="ctr">
              <a:lnSpc>
                <a:spcPct val="105416"/>
              </a:lnSpc>
              <a:spcBef>
                <a:spcPts val="0"/>
              </a:spcBef>
              <a:spcAft>
                <a:spcPts val="0"/>
              </a:spcAft>
              <a:buNone/>
            </a:pPr>
            <a:r>
              <a:rPr b="1" lang="en-US" sz="4800">
                <a:solidFill>
                  <a:srgbClr val="666666"/>
                </a:solidFill>
                <a:latin typeface="Montserrat"/>
                <a:ea typeface="Montserrat"/>
                <a:cs typeface="Montserrat"/>
                <a:sym typeface="Montserrat"/>
              </a:rPr>
              <a:t>terminan con problemas importantes de implementación.</a:t>
            </a:r>
            <a:endParaRPr b="1" sz="9000">
              <a:solidFill>
                <a:srgbClr val="666666"/>
              </a:solidFill>
              <a:latin typeface="Montserrat"/>
              <a:ea typeface="Montserrat"/>
              <a:cs typeface="Montserrat"/>
              <a:sym typeface="Montserrat"/>
            </a:endParaRPr>
          </a:p>
        </p:txBody>
      </p:sp>
      <p:pic>
        <p:nvPicPr>
          <p:cNvPr id="166" name="Google Shape;166;g1384d84c811_0_129"/>
          <p:cNvPicPr preferRelativeResize="0"/>
          <p:nvPr/>
        </p:nvPicPr>
        <p:blipFill rotWithShape="1">
          <a:blip r:embed="rId3">
            <a:alphaModFix/>
          </a:blip>
          <a:srcRect b="0" l="0" r="0" t="0"/>
          <a:stretch/>
        </p:blipFill>
        <p:spPr>
          <a:xfrm>
            <a:off x="4736492" y="10436032"/>
            <a:ext cx="13862727" cy="1339843"/>
          </a:xfrm>
          <a:prstGeom prst="rect">
            <a:avLst/>
          </a:prstGeom>
          <a:noFill/>
          <a:ln cap="flat" cmpd="sng" w="9525">
            <a:solidFill>
              <a:srgbClr val="C00000"/>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14834a1d43f_0_80"/>
          <p:cNvSpPr txBox="1"/>
          <p:nvPr/>
        </p:nvSpPr>
        <p:spPr>
          <a:xfrm>
            <a:off x="2260700" y="1663850"/>
            <a:ext cx="15116400" cy="1610100"/>
          </a:xfrm>
          <a:prstGeom prst="rect">
            <a:avLst/>
          </a:prstGeom>
          <a:noFill/>
          <a:ln>
            <a:noFill/>
          </a:ln>
        </p:spPr>
        <p:txBody>
          <a:bodyPr anchorCtr="0" anchor="ctr" bIns="45700" lIns="91425" spcFirstLastPara="1" rIns="91425" wrap="square" tIns="45700">
            <a:spAutoFit/>
          </a:bodyPr>
          <a:lstStyle/>
          <a:p>
            <a:pPr indent="0" lvl="0" marL="0" marR="0" rtl="0" algn="l">
              <a:lnSpc>
                <a:spcPct val="105416"/>
              </a:lnSpc>
              <a:spcBef>
                <a:spcPts val="0"/>
              </a:spcBef>
              <a:spcAft>
                <a:spcPts val="0"/>
              </a:spcAft>
              <a:buNone/>
            </a:pPr>
            <a:r>
              <a:rPr b="1" lang="en-US" sz="4800">
                <a:solidFill>
                  <a:schemeClr val="dk2"/>
                </a:solidFill>
                <a:latin typeface="Montserrat"/>
                <a:ea typeface="Montserrat"/>
                <a:cs typeface="Montserrat"/>
                <a:sym typeface="Montserrat"/>
              </a:rPr>
              <a:t>En este curso, aprenderemos lo necesario para estar preparados:</a:t>
            </a:r>
            <a:endParaRPr b="1" sz="9000">
              <a:solidFill>
                <a:schemeClr val="dk2"/>
              </a:solidFill>
              <a:latin typeface="Montserrat"/>
              <a:ea typeface="Montserrat"/>
              <a:cs typeface="Montserrat"/>
              <a:sym typeface="Montserrat"/>
            </a:endParaRPr>
          </a:p>
        </p:txBody>
      </p:sp>
      <p:sp>
        <p:nvSpPr>
          <p:cNvPr id="173" name="Google Shape;173;g14834a1d43f_0_80"/>
          <p:cNvSpPr txBox="1"/>
          <p:nvPr/>
        </p:nvSpPr>
        <p:spPr>
          <a:xfrm>
            <a:off x="4943150" y="3536500"/>
            <a:ext cx="16187100" cy="6293400"/>
          </a:xfrm>
          <a:prstGeom prst="rect">
            <a:avLst/>
          </a:prstGeom>
          <a:noFill/>
          <a:ln>
            <a:noFill/>
          </a:ln>
        </p:spPr>
        <p:txBody>
          <a:bodyPr anchorCtr="0" anchor="ctr" bIns="45700" lIns="91425" spcFirstLastPara="1" rIns="91425" wrap="square" tIns="45700">
            <a:spAutoFit/>
          </a:bodyPr>
          <a:lstStyle/>
          <a:p>
            <a:pPr indent="0" lvl="0" marL="0" marR="0" rtl="0" algn="l">
              <a:lnSpc>
                <a:spcPct val="105416"/>
              </a:lnSpc>
              <a:spcBef>
                <a:spcPts val="0"/>
              </a:spcBef>
              <a:spcAft>
                <a:spcPts val="0"/>
              </a:spcAft>
              <a:buNone/>
            </a:pPr>
            <a:r>
              <a:t/>
            </a:r>
            <a:endParaRPr sz="5500">
              <a:solidFill>
                <a:schemeClr val="dk2"/>
              </a:solidFill>
              <a:latin typeface="Montserrat"/>
              <a:ea typeface="Montserrat"/>
              <a:cs typeface="Montserrat"/>
              <a:sym typeface="Montserrat"/>
            </a:endParaRPr>
          </a:p>
          <a:p>
            <a:pPr indent="-577850" lvl="0" marL="457200" marR="0" rtl="0" algn="l">
              <a:lnSpc>
                <a:spcPct val="105416"/>
              </a:lnSpc>
              <a:spcBef>
                <a:spcPts val="0"/>
              </a:spcBef>
              <a:spcAft>
                <a:spcPts val="0"/>
              </a:spcAft>
              <a:buClr>
                <a:schemeClr val="dk2"/>
              </a:buClr>
              <a:buSzPts val="5500"/>
              <a:buFont typeface="Montserrat"/>
              <a:buChar char="-"/>
            </a:pPr>
            <a:r>
              <a:rPr lang="en-US" sz="5500">
                <a:solidFill>
                  <a:schemeClr val="dk2"/>
                </a:solidFill>
                <a:latin typeface="Montserrat"/>
                <a:ea typeface="Montserrat"/>
                <a:cs typeface="Montserrat"/>
                <a:sym typeface="Montserrat"/>
              </a:rPr>
              <a:t>Terminología</a:t>
            </a:r>
            <a:endParaRPr sz="5500">
              <a:solidFill>
                <a:schemeClr val="dk2"/>
              </a:solidFill>
              <a:latin typeface="Montserrat"/>
              <a:ea typeface="Montserrat"/>
              <a:cs typeface="Montserrat"/>
              <a:sym typeface="Montserrat"/>
            </a:endParaRPr>
          </a:p>
          <a:p>
            <a:pPr indent="-577850" lvl="0" marL="457200" marR="0" rtl="0" algn="l">
              <a:lnSpc>
                <a:spcPct val="105416"/>
              </a:lnSpc>
              <a:spcBef>
                <a:spcPts val="0"/>
              </a:spcBef>
              <a:spcAft>
                <a:spcPts val="0"/>
              </a:spcAft>
              <a:buClr>
                <a:schemeClr val="dk2"/>
              </a:buClr>
              <a:buSzPts val="5500"/>
              <a:buFont typeface="Montserrat"/>
              <a:buChar char="-"/>
            </a:pPr>
            <a:r>
              <a:rPr lang="en-US" sz="5500">
                <a:solidFill>
                  <a:schemeClr val="dk2"/>
                </a:solidFill>
                <a:latin typeface="Montserrat"/>
                <a:ea typeface="Montserrat"/>
                <a:cs typeface="Montserrat"/>
                <a:sym typeface="Montserrat"/>
              </a:rPr>
              <a:t>Aplicaciones reales</a:t>
            </a:r>
            <a:endParaRPr sz="5500">
              <a:solidFill>
                <a:schemeClr val="dk2"/>
              </a:solidFill>
              <a:latin typeface="Montserrat"/>
              <a:ea typeface="Montserrat"/>
              <a:cs typeface="Montserrat"/>
              <a:sym typeface="Montserrat"/>
            </a:endParaRPr>
          </a:p>
          <a:p>
            <a:pPr indent="-577850" lvl="0" marL="457200" marR="0" rtl="0" algn="l">
              <a:lnSpc>
                <a:spcPct val="105416"/>
              </a:lnSpc>
              <a:spcBef>
                <a:spcPts val="0"/>
              </a:spcBef>
              <a:spcAft>
                <a:spcPts val="0"/>
              </a:spcAft>
              <a:buClr>
                <a:schemeClr val="dk2"/>
              </a:buClr>
              <a:buSzPts val="5500"/>
              <a:buFont typeface="Montserrat"/>
              <a:buChar char="-"/>
            </a:pPr>
            <a:r>
              <a:rPr lang="en-US" sz="5500">
                <a:solidFill>
                  <a:schemeClr val="dk2"/>
                </a:solidFill>
                <a:latin typeface="Montserrat"/>
                <a:ea typeface="Montserrat"/>
                <a:cs typeface="Montserrat"/>
                <a:sym typeface="Montserrat"/>
              </a:rPr>
              <a:t>Las técnicas de I.A. y cómo funcionan</a:t>
            </a:r>
            <a:endParaRPr sz="5500">
              <a:solidFill>
                <a:schemeClr val="dk2"/>
              </a:solidFill>
              <a:latin typeface="Montserrat"/>
              <a:ea typeface="Montserrat"/>
              <a:cs typeface="Montserrat"/>
              <a:sym typeface="Montserrat"/>
            </a:endParaRPr>
          </a:p>
          <a:p>
            <a:pPr indent="-577850" lvl="0" marL="457200" marR="0" rtl="0" algn="l">
              <a:lnSpc>
                <a:spcPct val="105416"/>
              </a:lnSpc>
              <a:spcBef>
                <a:spcPts val="0"/>
              </a:spcBef>
              <a:spcAft>
                <a:spcPts val="0"/>
              </a:spcAft>
              <a:buClr>
                <a:schemeClr val="dk2"/>
              </a:buClr>
              <a:buSzPts val="5500"/>
              <a:buFont typeface="Montserrat"/>
              <a:buChar char="-"/>
            </a:pPr>
            <a:r>
              <a:rPr lang="en-US" sz="5500">
                <a:solidFill>
                  <a:schemeClr val="dk2"/>
                </a:solidFill>
                <a:latin typeface="Montserrat"/>
                <a:ea typeface="Montserrat"/>
                <a:cs typeface="Montserrat"/>
                <a:sym typeface="Montserrat"/>
              </a:rPr>
              <a:t>Estrategias de Implementación exitosas</a:t>
            </a:r>
            <a:endParaRPr sz="5500">
              <a:solidFill>
                <a:schemeClr val="dk2"/>
              </a:solidFill>
              <a:latin typeface="Montserrat"/>
              <a:ea typeface="Montserrat"/>
              <a:cs typeface="Montserrat"/>
              <a:sym typeface="Montserrat"/>
            </a:endParaRPr>
          </a:p>
          <a:p>
            <a:pPr indent="-577850" lvl="0" marL="457200" marR="0" rtl="0" algn="l">
              <a:lnSpc>
                <a:spcPct val="105416"/>
              </a:lnSpc>
              <a:spcBef>
                <a:spcPts val="0"/>
              </a:spcBef>
              <a:spcAft>
                <a:spcPts val="0"/>
              </a:spcAft>
              <a:buClr>
                <a:schemeClr val="dk2"/>
              </a:buClr>
              <a:buSzPts val="5500"/>
              <a:buFont typeface="Montserrat"/>
              <a:buChar char="-"/>
            </a:pPr>
            <a:r>
              <a:rPr lang="en-US" sz="5500">
                <a:solidFill>
                  <a:schemeClr val="dk2"/>
                </a:solidFill>
                <a:latin typeface="Montserrat"/>
                <a:ea typeface="Montserrat"/>
                <a:cs typeface="Montserrat"/>
                <a:sym typeface="Montserrat"/>
              </a:rPr>
              <a:t>Framework Decisional</a:t>
            </a:r>
            <a:endParaRPr sz="5500">
              <a:solidFill>
                <a:schemeClr val="dk2"/>
              </a:solidFill>
              <a:latin typeface="Montserrat"/>
              <a:ea typeface="Montserrat"/>
              <a:cs typeface="Montserrat"/>
              <a:sym typeface="Montserrat"/>
            </a:endParaRPr>
          </a:p>
          <a:p>
            <a:pPr indent="-577850" lvl="0" marL="457200" marR="0" rtl="0" algn="l">
              <a:lnSpc>
                <a:spcPct val="105416"/>
              </a:lnSpc>
              <a:spcBef>
                <a:spcPts val="0"/>
              </a:spcBef>
              <a:spcAft>
                <a:spcPts val="0"/>
              </a:spcAft>
              <a:buClr>
                <a:schemeClr val="dk2"/>
              </a:buClr>
              <a:buSzPts val="5500"/>
              <a:buFont typeface="Montserrat"/>
              <a:buChar char="-"/>
            </a:pPr>
            <a:r>
              <a:rPr lang="en-US" sz="5500">
                <a:solidFill>
                  <a:schemeClr val="dk2"/>
                </a:solidFill>
                <a:latin typeface="Montserrat"/>
                <a:ea typeface="Montserrat"/>
                <a:cs typeface="Montserrat"/>
                <a:sym typeface="Montserrat"/>
              </a:rPr>
              <a:t>(Bonus) Ética</a:t>
            </a:r>
            <a:endParaRPr sz="5500">
              <a:solidFill>
                <a:schemeClr val="dk2"/>
              </a:solidFill>
              <a:latin typeface="Montserrat"/>
              <a:ea typeface="Montserrat"/>
              <a:cs typeface="Montserrat"/>
              <a:sym typeface="Montserra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g13884816eb7_0_0"/>
          <p:cNvPicPr preferRelativeResize="0"/>
          <p:nvPr>
            <p:ph idx="2" type="pic"/>
          </p:nvPr>
        </p:nvPicPr>
        <p:blipFill rotWithShape="1">
          <a:blip r:embed="rId3">
            <a:alphaModFix/>
          </a:blip>
          <a:srcRect b="0" l="2444" r="2453" t="0"/>
          <a:stretch/>
        </p:blipFill>
        <p:spPr>
          <a:xfrm>
            <a:off x="0" y="-7928"/>
            <a:ext cx="24377702" cy="13723800"/>
          </a:xfrm>
          <a:prstGeom prst="rect">
            <a:avLst/>
          </a:prstGeom>
          <a:noFill/>
          <a:ln>
            <a:noFill/>
          </a:ln>
        </p:spPr>
      </p:pic>
      <p:sp>
        <p:nvSpPr>
          <p:cNvPr id="179" name="Google Shape;179;g13884816eb7_0_0"/>
          <p:cNvSpPr/>
          <p:nvPr/>
        </p:nvSpPr>
        <p:spPr>
          <a:xfrm>
            <a:off x="41698" y="-19413"/>
            <a:ext cx="24377700" cy="13746900"/>
          </a:xfrm>
          <a:prstGeom prst="rect">
            <a:avLst/>
          </a:prstGeom>
          <a:gradFill>
            <a:gsLst>
              <a:gs pos="0">
                <a:srgbClr val="817E9A">
                  <a:alpha val="12941"/>
                </a:srgbClr>
              </a:gs>
              <a:gs pos="29000">
                <a:srgbClr val="2D1E42">
                  <a:alpha val="77647"/>
                </a:srgbClr>
              </a:gs>
              <a:gs pos="100000">
                <a:srgbClr val="2D1E42">
                  <a:alpha val="77647"/>
                </a:srgbClr>
              </a:gs>
            </a:gsLst>
            <a:lin ang="3719986"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600">
                <a:solidFill>
                  <a:schemeClr val="lt1"/>
                </a:solidFill>
                <a:latin typeface="Source Sans Pro Light"/>
                <a:ea typeface="Source Sans Pro Light"/>
                <a:cs typeface="Source Sans Pro Light"/>
                <a:sym typeface="Source Sans Pro Light"/>
              </a:rPr>
              <a:t> </a:t>
            </a:r>
            <a:endParaRPr b="0" i="0" sz="3600" u="none" cap="none" strike="noStrike">
              <a:solidFill>
                <a:schemeClr val="lt1"/>
              </a:solidFill>
              <a:latin typeface="Source Sans Pro Light"/>
              <a:ea typeface="Source Sans Pro Light"/>
              <a:cs typeface="Source Sans Pro Light"/>
              <a:sym typeface="Source Sans Pro Light"/>
            </a:endParaRPr>
          </a:p>
        </p:txBody>
      </p:sp>
      <p:sp>
        <p:nvSpPr>
          <p:cNvPr id="180" name="Google Shape;180;g13884816eb7_0_0"/>
          <p:cNvSpPr txBox="1"/>
          <p:nvPr/>
        </p:nvSpPr>
        <p:spPr>
          <a:xfrm>
            <a:off x="3306700" y="2909650"/>
            <a:ext cx="18271200" cy="2621700"/>
          </a:xfrm>
          <a:prstGeom prst="rect">
            <a:avLst/>
          </a:prstGeom>
          <a:noFill/>
          <a:ln>
            <a:noFill/>
          </a:ln>
        </p:spPr>
        <p:txBody>
          <a:bodyPr anchorCtr="0" anchor="ctr" bIns="45700" lIns="91425" spcFirstLastPara="1" rIns="91425" wrap="square" tIns="45700">
            <a:spAutoFit/>
          </a:bodyPr>
          <a:lstStyle/>
          <a:p>
            <a:pPr indent="0" lvl="0" marL="0" marR="0" rtl="0" algn="ctr">
              <a:lnSpc>
                <a:spcPct val="105416"/>
              </a:lnSpc>
              <a:spcBef>
                <a:spcPts val="0"/>
              </a:spcBef>
              <a:spcAft>
                <a:spcPts val="0"/>
              </a:spcAft>
              <a:buNone/>
            </a:pPr>
            <a:r>
              <a:rPr b="1" lang="en-US" sz="8000">
                <a:solidFill>
                  <a:srgbClr val="F2F2F2"/>
                </a:solidFill>
                <a:highlight>
                  <a:schemeClr val="accent2"/>
                </a:highlight>
                <a:latin typeface="Montserrat"/>
                <a:ea typeface="Montserrat"/>
                <a:cs typeface="Montserrat"/>
                <a:sym typeface="Montserrat"/>
              </a:rPr>
              <a:t>Inteligencia Artificial Estratégica:</a:t>
            </a:r>
            <a:endParaRPr b="1" sz="8000">
              <a:solidFill>
                <a:srgbClr val="F2F2F2"/>
              </a:solidFill>
              <a:highlight>
                <a:schemeClr val="accent2"/>
              </a:highlight>
              <a:latin typeface="Montserrat"/>
              <a:ea typeface="Montserrat"/>
              <a:cs typeface="Montserrat"/>
              <a:sym typeface="Montserrat"/>
            </a:endParaRPr>
          </a:p>
          <a:p>
            <a:pPr indent="0" lvl="0" marL="0" marR="0" rtl="0" algn="ctr">
              <a:lnSpc>
                <a:spcPct val="105416"/>
              </a:lnSpc>
              <a:spcBef>
                <a:spcPts val="0"/>
              </a:spcBef>
              <a:spcAft>
                <a:spcPts val="0"/>
              </a:spcAft>
              <a:buNone/>
            </a:pPr>
            <a:r>
              <a:rPr b="1" lang="en-US" sz="8000">
                <a:solidFill>
                  <a:srgbClr val="F2F2F2"/>
                </a:solidFill>
                <a:highlight>
                  <a:schemeClr val="accent2"/>
                </a:highlight>
                <a:latin typeface="Montserrat"/>
                <a:ea typeface="Montserrat"/>
                <a:cs typeface="Montserrat"/>
                <a:sym typeface="Montserrat"/>
              </a:rPr>
              <a:t>De Cero a Experto.</a:t>
            </a:r>
            <a:endParaRPr b="0" i="0" sz="8000" u="none" cap="none" strike="noStrike">
              <a:solidFill>
                <a:srgbClr val="F2F2F2"/>
              </a:solidFill>
              <a:highlight>
                <a:schemeClr val="accent2"/>
              </a:highlight>
              <a:latin typeface="Montserrat Light"/>
              <a:ea typeface="Montserrat Light"/>
              <a:cs typeface="Montserrat Light"/>
              <a:sym typeface="Montserrat Light"/>
            </a:endParaRPr>
          </a:p>
        </p:txBody>
      </p:sp>
      <p:pic>
        <p:nvPicPr>
          <p:cNvPr id="181" name="Google Shape;181;g13884816eb7_0_0"/>
          <p:cNvPicPr preferRelativeResize="0"/>
          <p:nvPr/>
        </p:nvPicPr>
        <p:blipFill>
          <a:blip r:embed="rId4">
            <a:alphaModFix/>
          </a:blip>
          <a:stretch>
            <a:fillRect/>
          </a:stretch>
        </p:blipFill>
        <p:spPr>
          <a:xfrm>
            <a:off x="9357801" y="11512625"/>
            <a:ext cx="5373550" cy="1242325"/>
          </a:xfrm>
          <a:prstGeom prst="rect">
            <a:avLst/>
          </a:prstGeom>
          <a:noFill/>
          <a:ln>
            <a:noFill/>
          </a:ln>
        </p:spPr>
      </p:pic>
      <p:sp>
        <p:nvSpPr>
          <p:cNvPr id="182" name="Google Shape;182;g13884816eb7_0_0"/>
          <p:cNvSpPr txBox="1"/>
          <p:nvPr/>
        </p:nvSpPr>
        <p:spPr>
          <a:xfrm>
            <a:off x="6307250" y="1938600"/>
            <a:ext cx="12033900" cy="831000"/>
          </a:xfrm>
          <a:prstGeom prst="rect">
            <a:avLst/>
          </a:prstGeom>
          <a:noFill/>
          <a:ln>
            <a:noFill/>
          </a:ln>
        </p:spPr>
        <p:txBody>
          <a:bodyPr anchorCtr="0" anchor="ctr" bIns="45700" lIns="91425" spcFirstLastPara="1" rIns="91425" wrap="square" tIns="45700">
            <a:spAutoFit/>
          </a:bodyPr>
          <a:lstStyle/>
          <a:p>
            <a:pPr indent="0" lvl="0" marL="0" marR="0" rtl="0" algn="ctr">
              <a:lnSpc>
                <a:spcPct val="105416"/>
              </a:lnSpc>
              <a:spcBef>
                <a:spcPts val="0"/>
              </a:spcBef>
              <a:spcAft>
                <a:spcPts val="0"/>
              </a:spcAft>
              <a:buNone/>
            </a:pPr>
            <a:r>
              <a:rPr b="1" lang="en-US" sz="4800">
                <a:solidFill>
                  <a:srgbClr val="F2F2F2"/>
                </a:solidFill>
                <a:latin typeface="Montserrat"/>
                <a:ea typeface="Montserrat"/>
                <a:cs typeface="Montserrat"/>
                <a:sym typeface="Montserrat"/>
              </a:rPr>
              <a:t>Lección #1: Introducción</a:t>
            </a:r>
            <a:endParaRPr b="1" i="0" sz="3600" u="none" cap="none" strike="noStrike">
              <a:solidFill>
                <a:srgbClr val="F2F2F2"/>
              </a:solidFill>
              <a:latin typeface="Montserrat"/>
              <a:ea typeface="Montserrat"/>
              <a:cs typeface="Montserrat"/>
              <a:sym typeface="Montserrat"/>
            </a:endParaRPr>
          </a:p>
        </p:txBody>
      </p:sp>
      <p:pic>
        <p:nvPicPr>
          <p:cNvPr id="183" name="Google Shape;183;g13884816eb7_0_0"/>
          <p:cNvPicPr preferRelativeResize="0"/>
          <p:nvPr/>
        </p:nvPicPr>
        <p:blipFill>
          <a:blip r:embed="rId5">
            <a:alphaModFix/>
          </a:blip>
          <a:stretch>
            <a:fillRect/>
          </a:stretch>
        </p:blipFill>
        <p:spPr>
          <a:xfrm rot="1000763">
            <a:off x="14822665" y="6550989"/>
            <a:ext cx="4464993" cy="5115874"/>
          </a:xfrm>
          <a:prstGeom prst="rect">
            <a:avLst/>
          </a:prstGeom>
          <a:noFill/>
          <a:ln>
            <a:noFill/>
          </a:ln>
        </p:spPr>
      </p:pic>
      <p:pic>
        <p:nvPicPr>
          <p:cNvPr id="184" name="Google Shape;184;g13884816eb7_0_0"/>
          <p:cNvPicPr preferRelativeResize="0"/>
          <p:nvPr/>
        </p:nvPicPr>
        <p:blipFill>
          <a:blip r:embed="rId6">
            <a:alphaModFix/>
          </a:blip>
          <a:stretch>
            <a:fillRect/>
          </a:stretch>
        </p:blipFill>
        <p:spPr>
          <a:xfrm rot="-599856">
            <a:off x="4070204" y="6519809"/>
            <a:ext cx="7331321" cy="498528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 name="Shape 48"/>
        <p:cNvGrpSpPr/>
        <p:nvPr/>
      </p:nvGrpSpPr>
      <p:grpSpPr>
        <a:xfrm>
          <a:off x="0" y="0"/>
          <a:ext cx="0" cy="0"/>
          <a:chOff x="0" y="0"/>
          <a:chExt cx="0" cy="0"/>
        </a:xfrm>
      </p:grpSpPr>
      <p:pic>
        <p:nvPicPr>
          <p:cNvPr id="49" name="Google Shape;49;g1384d84c811_0_16"/>
          <p:cNvPicPr preferRelativeResize="0"/>
          <p:nvPr/>
        </p:nvPicPr>
        <p:blipFill>
          <a:blip r:embed="rId3">
            <a:alphaModFix/>
          </a:blip>
          <a:stretch>
            <a:fillRect/>
          </a:stretch>
        </p:blipFill>
        <p:spPr>
          <a:xfrm>
            <a:off x="-86557" y="-39425"/>
            <a:ext cx="24549326" cy="13824784"/>
          </a:xfrm>
          <a:prstGeom prst="rect">
            <a:avLst/>
          </a:prstGeom>
          <a:noFill/>
          <a:ln>
            <a:noFill/>
          </a:ln>
        </p:spPr>
      </p:pic>
      <p:sp>
        <p:nvSpPr>
          <p:cNvPr id="50" name="Google Shape;50;g1384d84c811_0_16"/>
          <p:cNvSpPr txBox="1"/>
          <p:nvPr/>
        </p:nvSpPr>
        <p:spPr>
          <a:xfrm>
            <a:off x="1552775" y="1378700"/>
            <a:ext cx="19583700" cy="3023100"/>
          </a:xfrm>
          <a:prstGeom prst="rect">
            <a:avLst/>
          </a:prstGeom>
          <a:noFill/>
          <a:ln>
            <a:noFill/>
          </a:ln>
        </p:spPr>
        <p:txBody>
          <a:bodyPr anchorCtr="0" anchor="ctr" bIns="45700" lIns="91425" spcFirstLastPara="1" rIns="91425" wrap="square" tIns="45700">
            <a:spAutoFit/>
          </a:bodyPr>
          <a:lstStyle/>
          <a:p>
            <a:pPr indent="0" lvl="0" marL="0" marR="0" rtl="0" algn="l">
              <a:lnSpc>
                <a:spcPct val="80000"/>
              </a:lnSpc>
              <a:spcBef>
                <a:spcPts val="0"/>
              </a:spcBef>
              <a:spcAft>
                <a:spcPts val="0"/>
              </a:spcAft>
              <a:buNone/>
            </a:pPr>
            <a:r>
              <a:rPr b="1" lang="en-US" sz="3800">
                <a:solidFill>
                  <a:srgbClr val="F2F2F2"/>
                </a:solidFill>
                <a:latin typeface="Montserrat"/>
                <a:ea typeface="Montserrat"/>
                <a:cs typeface="Montserrat"/>
                <a:sym typeface="Montserrat"/>
              </a:rPr>
              <a:t> ESTAMOS EN MEDIO DE UNA</a:t>
            </a:r>
            <a:endParaRPr b="1" sz="3800">
              <a:solidFill>
                <a:srgbClr val="F2F2F2"/>
              </a:solidFill>
              <a:latin typeface="Montserrat"/>
              <a:ea typeface="Montserrat"/>
              <a:cs typeface="Montserrat"/>
              <a:sym typeface="Montserrat"/>
            </a:endParaRPr>
          </a:p>
          <a:p>
            <a:pPr indent="0" lvl="0" marL="0" marR="0" rtl="0" algn="l">
              <a:lnSpc>
                <a:spcPct val="80000"/>
              </a:lnSpc>
              <a:spcBef>
                <a:spcPts val="0"/>
              </a:spcBef>
              <a:spcAft>
                <a:spcPts val="0"/>
              </a:spcAft>
              <a:buNone/>
            </a:pPr>
            <a:r>
              <a:rPr b="1" lang="en-US" sz="20000">
                <a:solidFill>
                  <a:srgbClr val="F2F2F2"/>
                </a:solidFill>
                <a:latin typeface="Montserrat"/>
                <a:ea typeface="Montserrat"/>
                <a:cs typeface="Montserrat"/>
                <a:sym typeface="Montserrat"/>
              </a:rPr>
              <a:t>REVOLUCIÓN</a:t>
            </a:r>
            <a:endParaRPr b="1" sz="20000">
              <a:solidFill>
                <a:srgbClr val="F2F2F2"/>
              </a:solidFill>
              <a:latin typeface="Montserrat"/>
              <a:ea typeface="Montserrat"/>
              <a:cs typeface="Montserrat"/>
              <a:sym typeface="Montserrat"/>
            </a:endParaRPr>
          </a:p>
        </p:txBody>
      </p:sp>
      <p:sp>
        <p:nvSpPr>
          <p:cNvPr id="51" name="Google Shape;51;g1384d84c811_0_16"/>
          <p:cNvSpPr txBox="1"/>
          <p:nvPr/>
        </p:nvSpPr>
        <p:spPr>
          <a:xfrm>
            <a:off x="9609300" y="4770100"/>
            <a:ext cx="11229900" cy="977700"/>
          </a:xfrm>
          <a:prstGeom prst="rect">
            <a:avLst/>
          </a:prstGeom>
          <a:noFill/>
          <a:ln>
            <a:noFill/>
          </a:ln>
        </p:spPr>
        <p:txBody>
          <a:bodyPr anchorCtr="0" anchor="ctr" bIns="45700" lIns="91425" spcFirstLastPara="1" rIns="91425" wrap="square" tIns="45700">
            <a:spAutoFit/>
          </a:bodyPr>
          <a:lstStyle/>
          <a:p>
            <a:pPr indent="-406400" lvl="0" marL="457200" marR="0" rtl="0" algn="l">
              <a:lnSpc>
                <a:spcPct val="105416"/>
              </a:lnSpc>
              <a:spcBef>
                <a:spcPts val="0"/>
              </a:spcBef>
              <a:spcAft>
                <a:spcPts val="0"/>
              </a:spcAft>
              <a:buClr>
                <a:schemeClr val="lt1"/>
              </a:buClr>
              <a:buSzPts val="2800"/>
              <a:buFont typeface="Montserrat"/>
              <a:buChar char="●"/>
            </a:pPr>
            <a:r>
              <a:rPr b="1" lang="en-US" sz="2800">
                <a:solidFill>
                  <a:schemeClr val="lt1"/>
                </a:solidFill>
                <a:latin typeface="Montserrat"/>
                <a:ea typeface="Montserrat"/>
                <a:cs typeface="Montserrat"/>
                <a:sym typeface="Montserrat"/>
              </a:rPr>
              <a:t>Porcentaje de Inversión de </a:t>
            </a:r>
            <a:r>
              <a:rPr b="1" lang="en-US" sz="2800">
                <a:solidFill>
                  <a:schemeClr val="accent2"/>
                </a:solidFill>
                <a:latin typeface="Montserrat"/>
                <a:ea typeface="Montserrat"/>
                <a:cs typeface="Montserrat"/>
                <a:sym typeface="Montserrat"/>
              </a:rPr>
              <a:t>Capital de Riesgo mundial se multiplica x10</a:t>
            </a:r>
            <a:r>
              <a:rPr b="1" lang="en-US" sz="2800">
                <a:solidFill>
                  <a:schemeClr val="lt1"/>
                </a:solidFill>
                <a:latin typeface="Montserrat"/>
                <a:ea typeface="Montserrat"/>
                <a:cs typeface="Montserrat"/>
                <a:sym typeface="Montserrat"/>
              </a:rPr>
              <a:t> en área de Inteligencia Artificial.</a:t>
            </a:r>
            <a:endParaRPr b="1" sz="2800">
              <a:solidFill>
                <a:schemeClr val="lt1"/>
              </a:solidFill>
              <a:latin typeface="Montserrat"/>
              <a:ea typeface="Montserrat"/>
              <a:cs typeface="Montserrat"/>
              <a:sym typeface="Montserrat"/>
            </a:endParaRPr>
          </a:p>
        </p:txBody>
      </p:sp>
      <p:sp>
        <p:nvSpPr>
          <p:cNvPr id="52" name="Google Shape;52;g1384d84c811_0_16"/>
          <p:cNvSpPr txBox="1"/>
          <p:nvPr/>
        </p:nvSpPr>
        <p:spPr>
          <a:xfrm>
            <a:off x="9609300" y="6494475"/>
            <a:ext cx="11229900" cy="977700"/>
          </a:xfrm>
          <a:prstGeom prst="rect">
            <a:avLst/>
          </a:prstGeom>
          <a:noFill/>
          <a:ln>
            <a:noFill/>
          </a:ln>
        </p:spPr>
        <p:txBody>
          <a:bodyPr anchorCtr="0" anchor="ctr" bIns="45700" lIns="91425" spcFirstLastPara="1" rIns="91425" wrap="square" tIns="45700">
            <a:spAutoFit/>
          </a:bodyPr>
          <a:lstStyle/>
          <a:p>
            <a:pPr indent="-406400" lvl="0" marL="457200" marR="0" rtl="0" algn="l">
              <a:lnSpc>
                <a:spcPct val="105416"/>
              </a:lnSpc>
              <a:spcBef>
                <a:spcPts val="0"/>
              </a:spcBef>
              <a:spcAft>
                <a:spcPts val="0"/>
              </a:spcAft>
              <a:buClr>
                <a:schemeClr val="lt1"/>
              </a:buClr>
              <a:buSzPts val="2800"/>
              <a:buFont typeface="Montserrat"/>
              <a:buChar char="●"/>
            </a:pPr>
            <a:r>
              <a:rPr b="1" lang="en-US" sz="2800">
                <a:solidFill>
                  <a:schemeClr val="lt1"/>
                </a:solidFill>
                <a:latin typeface="Montserrat"/>
                <a:ea typeface="Montserrat"/>
                <a:cs typeface="Montserrat"/>
                <a:sym typeface="Montserrat"/>
              </a:rPr>
              <a:t>El Departamento</a:t>
            </a:r>
            <a:r>
              <a:rPr b="1" lang="en-US" sz="2800">
                <a:solidFill>
                  <a:schemeClr val="lt1"/>
                </a:solidFill>
                <a:latin typeface="Montserrat"/>
                <a:ea typeface="Montserrat"/>
                <a:cs typeface="Montserrat"/>
                <a:sym typeface="Montserrat"/>
              </a:rPr>
              <a:t> de Defensa de USA crea área completa para el </a:t>
            </a:r>
            <a:r>
              <a:rPr b="1" lang="en-US" sz="2800">
                <a:solidFill>
                  <a:schemeClr val="accent2"/>
                </a:solidFill>
                <a:latin typeface="Montserrat"/>
                <a:ea typeface="Montserrat"/>
                <a:cs typeface="Montserrat"/>
                <a:sym typeface="Montserrat"/>
              </a:rPr>
              <a:t>desarrollo de IA militar</a:t>
            </a:r>
            <a:r>
              <a:rPr b="1" lang="en-US" sz="2800">
                <a:solidFill>
                  <a:schemeClr val="lt1"/>
                </a:solidFill>
                <a:latin typeface="Montserrat"/>
                <a:ea typeface="Montserrat"/>
                <a:cs typeface="Montserrat"/>
                <a:sym typeface="Montserrat"/>
              </a:rPr>
              <a:t>.</a:t>
            </a:r>
            <a:endParaRPr b="1" sz="2800">
              <a:solidFill>
                <a:schemeClr val="lt1"/>
              </a:solidFill>
              <a:latin typeface="Montserrat"/>
              <a:ea typeface="Montserrat"/>
              <a:cs typeface="Montserrat"/>
              <a:sym typeface="Montserrat"/>
            </a:endParaRPr>
          </a:p>
        </p:txBody>
      </p:sp>
      <p:sp>
        <p:nvSpPr>
          <p:cNvPr id="53" name="Google Shape;53;g1384d84c811_0_16"/>
          <p:cNvSpPr txBox="1"/>
          <p:nvPr/>
        </p:nvSpPr>
        <p:spPr>
          <a:xfrm>
            <a:off x="9609300" y="10212775"/>
            <a:ext cx="11229900" cy="977700"/>
          </a:xfrm>
          <a:prstGeom prst="rect">
            <a:avLst/>
          </a:prstGeom>
          <a:noFill/>
          <a:ln>
            <a:noFill/>
          </a:ln>
        </p:spPr>
        <p:txBody>
          <a:bodyPr anchorCtr="0" anchor="ctr" bIns="45700" lIns="91425" spcFirstLastPara="1" rIns="91425" wrap="square" tIns="45700">
            <a:spAutoFit/>
          </a:bodyPr>
          <a:lstStyle/>
          <a:p>
            <a:pPr indent="-406400" lvl="0" marL="457200" marR="0" rtl="0" algn="l">
              <a:lnSpc>
                <a:spcPct val="105416"/>
              </a:lnSpc>
              <a:spcBef>
                <a:spcPts val="0"/>
              </a:spcBef>
              <a:spcAft>
                <a:spcPts val="0"/>
              </a:spcAft>
              <a:buClr>
                <a:schemeClr val="lt1"/>
              </a:buClr>
              <a:buSzPts val="2800"/>
              <a:buFont typeface="Montserrat"/>
              <a:buChar char="●"/>
            </a:pPr>
            <a:r>
              <a:rPr b="1" lang="en-US" sz="2800">
                <a:solidFill>
                  <a:schemeClr val="accent2"/>
                </a:solidFill>
                <a:latin typeface="Montserrat"/>
                <a:ea typeface="Montserrat"/>
                <a:cs typeface="Montserrat"/>
                <a:sym typeface="Montserrat"/>
              </a:rPr>
              <a:t>77% de los dispositivos</a:t>
            </a:r>
            <a:r>
              <a:rPr b="1" lang="en-US" sz="2800">
                <a:solidFill>
                  <a:schemeClr val="lt1"/>
                </a:solidFill>
                <a:latin typeface="Montserrat"/>
                <a:ea typeface="Montserrat"/>
                <a:cs typeface="Montserrat"/>
                <a:sym typeface="Montserrat"/>
              </a:rPr>
              <a:t> que usamos actualmente tienen algún tipo de funcionalidad I.A. (Waze, FaceId, Siri…)</a:t>
            </a:r>
            <a:endParaRPr b="1" sz="2800">
              <a:solidFill>
                <a:schemeClr val="lt1"/>
              </a:solidFill>
              <a:latin typeface="Montserrat"/>
              <a:ea typeface="Montserrat"/>
              <a:cs typeface="Montserrat"/>
              <a:sym typeface="Montserrat"/>
            </a:endParaRPr>
          </a:p>
        </p:txBody>
      </p:sp>
      <p:pic>
        <p:nvPicPr>
          <p:cNvPr id="54" name="Google Shape;54;g1384d84c811_0_16"/>
          <p:cNvPicPr preferRelativeResize="0"/>
          <p:nvPr/>
        </p:nvPicPr>
        <p:blipFill>
          <a:blip r:embed="rId4">
            <a:alphaModFix/>
          </a:blip>
          <a:stretch>
            <a:fillRect/>
          </a:stretch>
        </p:blipFill>
        <p:spPr>
          <a:xfrm>
            <a:off x="1845773" y="5135399"/>
            <a:ext cx="6469926" cy="6177825"/>
          </a:xfrm>
          <a:prstGeom prst="rect">
            <a:avLst/>
          </a:prstGeom>
          <a:noFill/>
          <a:ln>
            <a:noFill/>
          </a:ln>
        </p:spPr>
      </p:pic>
      <p:sp>
        <p:nvSpPr>
          <p:cNvPr id="55" name="Google Shape;55;g1384d84c811_0_16"/>
          <p:cNvSpPr txBox="1"/>
          <p:nvPr/>
        </p:nvSpPr>
        <p:spPr>
          <a:xfrm>
            <a:off x="9609300" y="8046475"/>
            <a:ext cx="11229900" cy="1431900"/>
          </a:xfrm>
          <a:prstGeom prst="rect">
            <a:avLst/>
          </a:prstGeom>
          <a:noFill/>
          <a:ln>
            <a:noFill/>
          </a:ln>
        </p:spPr>
        <p:txBody>
          <a:bodyPr anchorCtr="0" anchor="ctr" bIns="45700" lIns="91425" spcFirstLastPara="1" rIns="91425" wrap="square" tIns="45700">
            <a:spAutoFit/>
          </a:bodyPr>
          <a:lstStyle/>
          <a:p>
            <a:pPr indent="-406400" lvl="0" marL="457200" marR="0" rtl="0" algn="l">
              <a:lnSpc>
                <a:spcPct val="105416"/>
              </a:lnSpc>
              <a:spcBef>
                <a:spcPts val="0"/>
              </a:spcBef>
              <a:spcAft>
                <a:spcPts val="0"/>
              </a:spcAft>
              <a:buClr>
                <a:schemeClr val="lt1"/>
              </a:buClr>
              <a:buSzPts val="2800"/>
              <a:buFont typeface="Montserrat"/>
              <a:buChar char="●"/>
            </a:pPr>
            <a:r>
              <a:rPr b="1" lang="en-US" sz="2800">
                <a:solidFill>
                  <a:schemeClr val="lt1"/>
                </a:solidFill>
                <a:latin typeface="Montserrat"/>
                <a:ea typeface="Montserrat"/>
                <a:cs typeface="Montserrat"/>
                <a:sym typeface="Montserrat"/>
              </a:rPr>
              <a:t>Se espera que en los próximos 10 años, más de </a:t>
            </a:r>
            <a:r>
              <a:rPr b="1" lang="en-US" sz="2800">
                <a:solidFill>
                  <a:schemeClr val="accent2"/>
                </a:solidFill>
                <a:latin typeface="Montserrat"/>
                <a:ea typeface="Montserrat"/>
                <a:cs typeface="Montserrat"/>
                <a:sym typeface="Montserrat"/>
              </a:rPr>
              <a:t>15 Trillones USD de valor</a:t>
            </a:r>
            <a:r>
              <a:rPr b="1" lang="en-US" sz="2800">
                <a:solidFill>
                  <a:schemeClr val="lt1"/>
                </a:solidFill>
                <a:latin typeface="Montserrat"/>
                <a:ea typeface="Montserrat"/>
                <a:cs typeface="Montserrat"/>
                <a:sym typeface="Montserrat"/>
              </a:rPr>
              <a:t> se creen como aumento del GDP global gracias a I.A.</a:t>
            </a:r>
            <a:endParaRPr b="1" sz="2800">
              <a:solidFill>
                <a:schemeClr val="lt1"/>
              </a:solidFill>
              <a:latin typeface="Montserrat"/>
              <a:ea typeface="Montserrat"/>
              <a:cs typeface="Montserrat"/>
              <a:sym typeface="Montserrat"/>
            </a:endParaRPr>
          </a:p>
        </p:txBody>
      </p:sp>
      <p:sp>
        <p:nvSpPr>
          <p:cNvPr id="56" name="Google Shape;56;g1384d84c811_0_16"/>
          <p:cNvSpPr txBox="1"/>
          <p:nvPr/>
        </p:nvSpPr>
        <p:spPr>
          <a:xfrm>
            <a:off x="10080050" y="5747800"/>
            <a:ext cx="9287100" cy="461700"/>
          </a:xfrm>
          <a:prstGeom prst="rect">
            <a:avLst/>
          </a:prstGeom>
          <a:noFill/>
          <a:ln>
            <a:noFill/>
          </a:ln>
        </p:spPr>
        <p:txBody>
          <a:bodyPr anchorCtr="0" anchor="ctr" bIns="91425" lIns="91425" spcFirstLastPara="1" rIns="91425" wrap="square" tIns="91425">
            <a:spAutoFit/>
          </a:bodyPr>
          <a:lstStyle/>
          <a:p>
            <a:pPr indent="0" lvl="0" marL="0" rtl="0" algn="l">
              <a:lnSpc>
                <a:spcPct val="105416"/>
              </a:lnSpc>
              <a:spcBef>
                <a:spcPts val="0"/>
              </a:spcBef>
              <a:spcAft>
                <a:spcPts val="0"/>
              </a:spcAft>
              <a:buClr>
                <a:schemeClr val="dk2"/>
              </a:buClr>
              <a:buFont typeface="Arial"/>
              <a:buNone/>
            </a:pPr>
            <a:r>
              <a:rPr lang="en-US" sz="1800">
                <a:solidFill>
                  <a:schemeClr val="lt1"/>
                </a:solidFill>
                <a:latin typeface="Montserrat"/>
                <a:ea typeface="Montserrat"/>
                <a:cs typeface="Montserrat"/>
                <a:sym typeface="Montserrat"/>
              </a:rPr>
              <a:t>Fuente: </a:t>
            </a:r>
            <a:r>
              <a:rPr lang="en-US" sz="1800" u="sng">
                <a:solidFill>
                  <a:schemeClr val="lt1"/>
                </a:solidFill>
                <a:latin typeface="Montserrat"/>
                <a:ea typeface="Montserrat"/>
                <a:cs typeface="Montserrat"/>
                <a:sym typeface="Montserrat"/>
                <a:hlinkClick r:id="rId5">
                  <a:extLst>
                    <a:ext uri="{A12FA001-AC4F-418D-AE19-62706E023703}">
                      <ahyp:hlinkClr val="tx"/>
                    </a:ext>
                  </a:extLst>
                </a:hlinkClick>
              </a:rPr>
              <a:t>https://oecd.ai/en/vc</a:t>
            </a:r>
            <a:endParaRPr sz="1800">
              <a:latin typeface="Montserrat Light"/>
              <a:ea typeface="Montserrat Light"/>
              <a:cs typeface="Montserrat Light"/>
              <a:sym typeface="Montserrat Light"/>
            </a:endParaRPr>
          </a:p>
        </p:txBody>
      </p:sp>
      <p:sp>
        <p:nvSpPr>
          <p:cNvPr id="57" name="Google Shape;57;g1384d84c811_0_16"/>
          <p:cNvSpPr txBox="1"/>
          <p:nvPr/>
        </p:nvSpPr>
        <p:spPr>
          <a:xfrm>
            <a:off x="10080050" y="7438538"/>
            <a:ext cx="9287100" cy="461700"/>
          </a:xfrm>
          <a:prstGeom prst="rect">
            <a:avLst/>
          </a:prstGeom>
          <a:noFill/>
          <a:ln>
            <a:noFill/>
          </a:ln>
        </p:spPr>
        <p:txBody>
          <a:bodyPr anchorCtr="0" anchor="ctr" bIns="91425" lIns="91425" spcFirstLastPara="1" rIns="91425" wrap="square" tIns="91425">
            <a:spAutoFit/>
          </a:bodyPr>
          <a:lstStyle/>
          <a:p>
            <a:pPr indent="0" lvl="0" marL="0" rtl="0" algn="l">
              <a:lnSpc>
                <a:spcPct val="105416"/>
              </a:lnSpc>
              <a:spcBef>
                <a:spcPts val="0"/>
              </a:spcBef>
              <a:spcAft>
                <a:spcPts val="0"/>
              </a:spcAft>
              <a:buClr>
                <a:schemeClr val="dk2"/>
              </a:buClr>
              <a:buFont typeface="Arial"/>
              <a:buNone/>
            </a:pPr>
            <a:r>
              <a:rPr lang="en-US" sz="1800">
                <a:solidFill>
                  <a:schemeClr val="lt1"/>
                </a:solidFill>
                <a:latin typeface="Montserrat"/>
                <a:ea typeface="Montserrat"/>
                <a:cs typeface="Montserrat"/>
                <a:sym typeface="Montserrat"/>
              </a:rPr>
              <a:t>Fuente: </a:t>
            </a:r>
            <a:r>
              <a:rPr lang="en-US" sz="1800">
                <a:solidFill>
                  <a:schemeClr val="lt1"/>
                </a:solidFill>
                <a:latin typeface="Montserrat"/>
                <a:ea typeface="Montserrat"/>
                <a:cs typeface="Montserrat"/>
                <a:sym typeface="Montserrat"/>
              </a:rPr>
              <a:t>https://www.ai.mil/about.html</a:t>
            </a:r>
            <a:endParaRPr sz="1800">
              <a:latin typeface="Montserrat Light"/>
              <a:ea typeface="Montserrat Light"/>
              <a:cs typeface="Montserrat Light"/>
              <a:sym typeface="Montserrat Light"/>
            </a:endParaRPr>
          </a:p>
        </p:txBody>
      </p:sp>
      <p:sp>
        <p:nvSpPr>
          <p:cNvPr id="58" name="Google Shape;58;g1384d84c811_0_16"/>
          <p:cNvSpPr txBox="1"/>
          <p:nvPr/>
        </p:nvSpPr>
        <p:spPr>
          <a:xfrm>
            <a:off x="10080050" y="9438575"/>
            <a:ext cx="9287100" cy="461700"/>
          </a:xfrm>
          <a:prstGeom prst="rect">
            <a:avLst/>
          </a:prstGeom>
          <a:noFill/>
          <a:ln>
            <a:noFill/>
          </a:ln>
        </p:spPr>
        <p:txBody>
          <a:bodyPr anchorCtr="0" anchor="ctr" bIns="91425" lIns="91425" spcFirstLastPara="1" rIns="91425" wrap="square" tIns="91425">
            <a:spAutoFit/>
          </a:bodyPr>
          <a:lstStyle/>
          <a:p>
            <a:pPr indent="0" lvl="0" marL="0" rtl="0" algn="l">
              <a:lnSpc>
                <a:spcPct val="105416"/>
              </a:lnSpc>
              <a:spcBef>
                <a:spcPts val="0"/>
              </a:spcBef>
              <a:spcAft>
                <a:spcPts val="0"/>
              </a:spcAft>
              <a:buClr>
                <a:schemeClr val="dk2"/>
              </a:buClr>
              <a:buFont typeface="Arial"/>
              <a:buNone/>
            </a:pPr>
            <a:r>
              <a:rPr lang="en-US" sz="1800">
                <a:solidFill>
                  <a:schemeClr val="lt1"/>
                </a:solidFill>
                <a:latin typeface="Montserrat"/>
                <a:ea typeface="Montserrat"/>
                <a:cs typeface="Montserrat"/>
                <a:sym typeface="Montserrat"/>
              </a:rPr>
              <a:t>Fuente: </a:t>
            </a:r>
            <a:r>
              <a:rPr lang="en-US" sz="1800">
                <a:solidFill>
                  <a:schemeClr val="lt1"/>
                </a:solidFill>
                <a:latin typeface="Montserrat"/>
                <a:ea typeface="Montserrat"/>
                <a:cs typeface="Montserrat"/>
                <a:sym typeface="Montserrat"/>
              </a:rPr>
              <a:t>https://techjury.net/blog/ai-statistics/</a:t>
            </a:r>
            <a:endParaRPr sz="1800">
              <a:latin typeface="Montserrat Light"/>
              <a:ea typeface="Montserrat Light"/>
              <a:cs typeface="Montserrat Light"/>
              <a:sym typeface="Montserrat Light"/>
            </a:endParaRPr>
          </a:p>
        </p:txBody>
      </p:sp>
      <p:sp>
        <p:nvSpPr>
          <p:cNvPr id="59" name="Google Shape;59;g1384d84c811_0_16"/>
          <p:cNvSpPr txBox="1"/>
          <p:nvPr/>
        </p:nvSpPr>
        <p:spPr>
          <a:xfrm>
            <a:off x="10080050" y="11190475"/>
            <a:ext cx="9287100" cy="461700"/>
          </a:xfrm>
          <a:prstGeom prst="rect">
            <a:avLst/>
          </a:prstGeom>
          <a:noFill/>
          <a:ln>
            <a:noFill/>
          </a:ln>
        </p:spPr>
        <p:txBody>
          <a:bodyPr anchorCtr="0" anchor="ctr" bIns="91425" lIns="91425" spcFirstLastPara="1" rIns="91425" wrap="square" tIns="91425">
            <a:spAutoFit/>
          </a:bodyPr>
          <a:lstStyle/>
          <a:p>
            <a:pPr indent="0" lvl="0" marL="0" rtl="0" algn="l">
              <a:lnSpc>
                <a:spcPct val="105416"/>
              </a:lnSpc>
              <a:spcBef>
                <a:spcPts val="0"/>
              </a:spcBef>
              <a:spcAft>
                <a:spcPts val="0"/>
              </a:spcAft>
              <a:buClr>
                <a:schemeClr val="dk2"/>
              </a:buClr>
              <a:buFont typeface="Arial"/>
              <a:buNone/>
            </a:pPr>
            <a:r>
              <a:rPr lang="en-US" sz="1800">
                <a:solidFill>
                  <a:schemeClr val="lt1"/>
                </a:solidFill>
                <a:latin typeface="Montserrat"/>
                <a:ea typeface="Montserrat"/>
                <a:cs typeface="Montserrat"/>
                <a:sym typeface="Montserrat"/>
              </a:rPr>
              <a:t>Fuente: https://techjury.net/blog/ai-statistics/</a:t>
            </a:r>
            <a:endParaRPr sz="1800">
              <a:latin typeface="Montserrat Light"/>
              <a:ea typeface="Montserrat Light"/>
              <a:cs typeface="Montserrat Light"/>
              <a:sym typeface="Montserrat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g1384d84c811_0_138"/>
          <p:cNvSpPr/>
          <p:nvPr/>
        </p:nvSpPr>
        <p:spPr>
          <a:xfrm>
            <a:off x="-33750" y="0"/>
            <a:ext cx="24496500" cy="13716000"/>
          </a:xfrm>
          <a:prstGeom prst="rect">
            <a:avLst/>
          </a:prstGeom>
          <a:gradFill>
            <a:gsLst>
              <a:gs pos="0">
                <a:srgbClr val="8A26BA"/>
              </a:gs>
              <a:gs pos="100000">
                <a:srgbClr val="0C71C3"/>
              </a:gs>
            </a:gsLst>
            <a:lin ang="3719642" scaled="0"/>
          </a:gra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The Boeing Airpower Teaming System, otherwise known as the Loyal Wingman project, is a stealth, multirole, unmanned combat aerial vehicle. This military aircraft is Boeing's first unmanned system to be designed and developed in Australia. The prototype is also Australia's first domestically developed combat aircraft since World War II. Although still under development, the Loyal Wingman’s mission is to fly alongside manned jets and work as a team." id="66" name="Google Shape;66;g1384d84c811_0_138" title="The First Combat Drone With Artificial Intelligence Shocked The World!">
            <a:hlinkClick r:id="rId3"/>
          </p:cNvPr>
          <p:cNvPicPr preferRelativeResize="0"/>
          <p:nvPr/>
        </p:nvPicPr>
        <p:blipFill>
          <a:blip r:embed="rId4">
            <a:alphaModFix/>
          </a:blip>
          <a:stretch>
            <a:fillRect/>
          </a:stretch>
        </p:blipFill>
        <p:spPr>
          <a:xfrm>
            <a:off x="1091924" y="657950"/>
            <a:ext cx="16200700" cy="12150525"/>
          </a:xfrm>
          <a:prstGeom prst="rect">
            <a:avLst/>
          </a:prstGeom>
          <a:noFill/>
          <a:ln>
            <a:noFill/>
          </a:ln>
        </p:spPr>
      </p:pic>
      <p:pic>
        <p:nvPicPr>
          <p:cNvPr id="67" name="Google Shape;67;g1384d84c811_0_138"/>
          <p:cNvPicPr preferRelativeResize="0"/>
          <p:nvPr/>
        </p:nvPicPr>
        <p:blipFill>
          <a:blip r:embed="rId5">
            <a:alphaModFix/>
          </a:blip>
          <a:stretch>
            <a:fillRect/>
          </a:stretch>
        </p:blipFill>
        <p:spPr>
          <a:xfrm>
            <a:off x="17663775" y="3553400"/>
            <a:ext cx="6478423" cy="3644124"/>
          </a:xfrm>
          <a:prstGeom prst="rect">
            <a:avLst/>
          </a:prstGeom>
          <a:noFill/>
          <a:ln>
            <a:noFill/>
          </a:ln>
        </p:spPr>
      </p:pic>
      <p:pic>
        <p:nvPicPr>
          <p:cNvPr id="68" name="Google Shape;68;g1384d84c811_0_138"/>
          <p:cNvPicPr preferRelativeResize="0"/>
          <p:nvPr/>
        </p:nvPicPr>
        <p:blipFill>
          <a:blip r:embed="rId6">
            <a:alphaModFix/>
          </a:blip>
          <a:stretch>
            <a:fillRect/>
          </a:stretch>
        </p:blipFill>
        <p:spPr>
          <a:xfrm>
            <a:off x="19667400" y="1429825"/>
            <a:ext cx="2703350" cy="16864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
                                        </p:tgtEl>
                                        <p:attrNameLst>
                                          <p:attrName>style.visibility</p:attrName>
                                        </p:attrNameLst>
                                      </p:cBhvr>
                                      <p:to>
                                        <p:strVal val="visible"/>
                                      </p:to>
                                    </p:set>
                                    <p:animEffect filter="fade" transition="in">
                                      <p:cBhvr>
                                        <p:cTn dur="1000"/>
                                        <p:tgtEl>
                                          <p:spTgt spid="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g1384d84c811_0_173"/>
          <p:cNvSpPr/>
          <p:nvPr/>
        </p:nvSpPr>
        <p:spPr>
          <a:xfrm>
            <a:off x="-33750" y="0"/>
            <a:ext cx="24496500" cy="13716000"/>
          </a:xfrm>
          <a:prstGeom prst="rect">
            <a:avLst/>
          </a:prstGeom>
          <a:gradFill>
            <a:gsLst>
              <a:gs pos="0">
                <a:srgbClr val="8A26BA"/>
              </a:gs>
              <a:gs pos="100000">
                <a:srgbClr val="0C71C3"/>
              </a:gs>
            </a:gsLst>
            <a:lin ang="3719642" scaled="0"/>
          </a:gra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g1384d84c811_0_173"/>
          <p:cNvSpPr txBox="1"/>
          <p:nvPr/>
        </p:nvSpPr>
        <p:spPr>
          <a:xfrm>
            <a:off x="1434026" y="5752950"/>
            <a:ext cx="8637900" cy="1427700"/>
          </a:xfrm>
          <a:prstGeom prst="rect">
            <a:avLst/>
          </a:prstGeom>
          <a:noFill/>
          <a:ln>
            <a:noFill/>
          </a:ln>
        </p:spPr>
        <p:txBody>
          <a:bodyPr anchorCtr="0" anchor="ctr" bIns="0" lIns="0" spcFirstLastPara="1" rIns="0" wrap="square" tIns="0">
            <a:spAutoFit/>
          </a:bodyPr>
          <a:lstStyle/>
          <a:p>
            <a:pPr indent="-406400" lvl="0" marL="457200" marR="0" rtl="0" algn="l">
              <a:lnSpc>
                <a:spcPct val="115625"/>
              </a:lnSpc>
              <a:spcBef>
                <a:spcPts val="0"/>
              </a:spcBef>
              <a:spcAft>
                <a:spcPts val="0"/>
              </a:spcAft>
              <a:buClr>
                <a:schemeClr val="lt1"/>
              </a:buClr>
              <a:buSzPts val="2800"/>
              <a:buFont typeface="Montserrat"/>
              <a:buChar char="●"/>
            </a:pPr>
            <a:r>
              <a:rPr b="1" lang="en-US" sz="2800">
                <a:solidFill>
                  <a:schemeClr val="accent2"/>
                </a:solidFill>
                <a:latin typeface="Montserrat"/>
                <a:ea typeface="Montserrat"/>
                <a:cs typeface="Montserrat"/>
                <a:sym typeface="Montserrat"/>
              </a:rPr>
              <a:t>Asistentes de Voz</a:t>
            </a:r>
            <a:r>
              <a:rPr lang="en-US" sz="2800">
                <a:solidFill>
                  <a:schemeClr val="lt1"/>
                </a:solidFill>
                <a:latin typeface="Montserrat"/>
                <a:ea typeface="Montserrat"/>
                <a:cs typeface="Montserrat"/>
                <a:sym typeface="Montserrat"/>
              </a:rPr>
              <a:t>: Siri, OK Google, y otros, son usados a diario hasta por el 40% de los usuarios. (Modelos de Lenguaje IA). </a:t>
            </a:r>
            <a:endParaRPr sz="2800">
              <a:solidFill>
                <a:schemeClr val="lt1"/>
              </a:solidFill>
            </a:endParaRPr>
          </a:p>
        </p:txBody>
      </p:sp>
      <p:sp>
        <p:nvSpPr>
          <p:cNvPr id="76" name="Google Shape;76;g1384d84c811_0_173"/>
          <p:cNvSpPr txBox="1"/>
          <p:nvPr/>
        </p:nvSpPr>
        <p:spPr>
          <a:xfrm>
            <a:off x="6883300" y="12315700"/>
            <a:ext cx="97176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000">
                <a:latin typeface="Montserrat Light"/>
                <a:ea typeface="Montserrat Light"/>
                <a:cs typeface="Montserrat Light"/>
                <a:sym typeface="Montserrat Light"/>
              </a:rPr>
              <a:t>Fuente: https://techjury.net/blog/ai-statistics/</a:t>
            </a:r>
            <a:endParaRPr sz="2000">
              <a:latin typeface="Montserrat Light"/>
              <a:ea typeface="Montserrat Light"/>
              <a:cs typeface="Montserrat Light"/>
              <a:sym typeface="Montserrat Light"/>
            </a:endParaRPr>
          </a:p>
        </p:txBody>
      </p:sp>
      <p:sp>
        <p:nvSpPr>
          <p:cNvPr id="77" name="Google Shape;77;g1384d84c811_0_173"/>
          <p:cNvSpPr txBox="1"/>
          <p:nvPr/>
        </p:nvSpPr>
        <p:spPr>
          <a:xfrm>
            <a:off x="6621750" y="1095900"/>
            <a:ext cx="11185500" cy="3958800"/>
          </a:xfrm>
          <a:prstGeom prst="rect">
            <a:avLst/>
          </a:prstGeom>
          <a:noFill/>
          <a:ln>
            <a:noFill/>
          </a:ln>
        </p:spPr>
        <p:txBody>
          <a:bodyPr anchorCtr="0" anchor="ctr" bIns="45700" lIns="91425" spcFirstLastPara="1" rIns="91425" wrap="square" tIns="45700">
            <a:spAutoFit/>
          </a:bodyPr>
          <a:lstStyle/>
          <a:p>
            <a:pPr indent="0" lvl="0" marL="0" marR="0" rtl="0" algn="ctr">
              <a:lnSpc>
                <a:spcPct val="80000"/>
              </a:lnSpc>
              <a:spcBef>
                <a:spcPts val="0"/>
              </a:spcBef>
              <a:spcAft>
                <a:spcPts val="0"/>
              </a:spcAft>
              <a:buNone/>
            </a:pPr>
            <a:r>
              <a:rPr b="1" lang="en-US" sz="20000">
                <a:solidFill>
                  <a:srgbClr val="F2F2F2"/>
                </a:solidFill>
                <a:latin typeface="Montserrat"/>
                <a:ea typeface="Montserrat"/>
                <a:cs typeface="Montserrat"/>
                <a:sym typeface="Montserrat"/>
              </a:rPr>
              <a:t>77%</a:t>
            </a:r>
            <a:endParaRPr b="1" sz="20000">
              <a:solidFill>
                <a:srgbClr val="F2F2F2"/>
              </a:solidFill>
              <a:latin typeface="Montserrat"/>
              <a:ea typeface="Montserrat"/>
              <a:cs typeface="Montserrat"/>
              <a:sym typeface="Montserrat"/>
            </a:endParaRPr>
          </a:p>
          <a:p>
            <a:pPr indent="0" lvl="0" marL="0" rtl="0" algn="ctr">
              <a:lnSpc>
                <a:spcPct val="80000"/>
              </a:lnSpc>
              <a:spcBef>
                <a:spcPts val="0"/>
              </a:spcBef>
              <a:spcAft>
                <a:spcPts val="0"/>
              </a:spcAft>
              <a:buNone/>
            </a:pPr>
            <a:r>
              <a:rPr b="1" lang="en-US" sz="3800">
                <a:solidFill>
                  <a:srgbClr val="F2F2F2"/>
                </a:solidFill>
                <a:latin typeface="Montserrat"/>
                <a:ea typeface="Montserrat"/>
                <a:cs typeface="Montserrat"/>
                <a:sym typeface="Montserrat"/>
              </a:rPr>
              <a:t>de los dispositivos y herramientas digitales que usamos tienen algún tipo de funcionalidad I.A. embebida</a:t>
            </a:r>
            <a:endParaRPr b="1" sz="3800">
              <a:solidFill>
                <a:srgbClr val="F2F2F2"/>
              </a:solidFill>
              <a:latin typeface="Montserrat"/>
              <a:ea typeface="Montserrat"/>
              <a:cs typeface="Montserrat"/>
              <a:sym typeface="Montserrat"/>
            </a:endParaRPr>
          </a:p>
        </p:txBody>
      </p:sp>
      <p:sp>
        <p:nvSpPr>
          <p:cNvPr id="78" name="Google Shape;78;g1384d84c811_0_173"/>
          <p:cNvSpPr txBox="1"/>
          <p:nvPr/>
        </p:nvSpPr>
        <p:spPr>
          <a:xfrm>
            <a:off x="1333364" y="7878900"/>
            <a:ext cx="7895700" cy="1427700"/>
          </a:xfrm>
          <a:prstGeom prst="rect">
            <a:avLst/>
          </a:prstGeom>
          <a:noFill/>
          <a:ln>
            <a:noFill/>
          </a:ln>
        </p:spPr>
        <p:txBody>
          <a:bodyPr anchorCtr="0" anchor="ctr" bIns="0" lIns="0" spcFirstLastPara="1" rIns="0" wrap="square" tIns="0">
            <a:spAutoFit/>
          </a:bodyPr>
          <a:lstStyle/>
          <a:p>
            <a:pPr indent="-406400" lvl="0" marL="457200" marR="0" rtl="0" algn="l">
              <a:lnSpc>
                <a:spcPct val="115625"/>
              </a:lnSpc>
              <a:spcBef>
                <a:spcPts val="0"/>
              </a:spcBef>
              <a:spcAft>
                <a:spcPts val="0"/>
              </a:spcAft>
              <a:buClr>
                <a:schemeClr val="lt1"/>
              </a:buClr>
              <a:buSzPts val="2800"/>
              <a:buFont typeface="Montserrat"/>
              <a:buChar char="●"/>
            </a:pPr>
            <a:r>
              <a:rPr b="1" lang="en-US" sz="2800">
                <a:solidFill>
                  <a:schemeClr val="accent2"/>
                </a:solidFill>
                <a:latin typeface="Montserrat"/>
                <a:ea typeface="Montserrat"/>
                <a:cs typeface="Montserrat"/>
                <a:sym typeface="Montserrat"/>
              </a:rPr>
              <a:t>Netflix</a:t>
            </a:r>
            <a:r>
              <a:rPr lang="en-US" sz="2800">
                <a:solidFill>
                  <a:schemeClr val="lt1"/>
                </a:solidFill>
                <a:latin typeface="Montserrat"/>
                <a:ea typeface="Montserrat"/>
                <a:cs typeface="Montserrat"/>
                <a:sym typeface="Montserrat"/>
              </a:rPr>
              <a:t>: Algoritmo ML de recomendación inteligente, permitió bajar pérdida de clientes por US$1 billion el 2017.</a:t>
            </a:r>
            <a:endParaRPr sz="2800">
              <a:solidFill>
                <a:schemeClr val="lt1"/>
              </a:solidFill>
            </a:endParaRPr>
          </a:p>
        </p:txBody>
      </p:sp>
      <p:sp>
        <p:nvSpPr>
          <p:cNvPr id="79" name="Google Shape;79;g1384d84c811_0_173"/>
          <p:cNvSpPr txBox="1"/>
          <p:nvPr/>
        </p:nvSpPr>
        <p:spPr>
          <a:xfrm>
            <a:off x="13008564" y="6697725"/>
            <a:ext cx="7895700" cy="929400"/>
          </a:xfrm>
          <a:prstGeom prst="rect">
            <a:avLst/>
          </a:prstGeom>
          <a:noFill/>
          <a:ln>
            <a:noFill/>
          </a:ln>
        </p:spPr>
        <p:txBody>
          <a:bodyPr anchorCtr="0" anchor="ctr" bIns="0" lIns="0" spcFirstLastPara="1" rIns="0" wrap="square" tIns="0">
            <a:spAutoFit/>
          </a:bodyPr>
          <a:lstStyle/>
          <a:p>
            <a:pPr indent="-406400" lvl="0" marL="457200" marR="0" rtl="0" algn="l">
              <a:lnSpc>
                <a:spcPct val="115625"/>
              </a:lnSpc>
              <a:spcBef>
                <a:spcPts val="0"/>
              </a:spcBef>
              <a:spcAft>
                <a:spcPts val="0"/>
              </a:spcAft>
              <a:buClr>
                <a:schemeClr val="lt1"/>
              </a:buClr>
              <a:buSzPts val="2800"/>
              <a:buFont typeface="Montserrat"/>
              <a:buChar char="●"/>
            </a:pPr>
            <a:r>
              <a:rPr b="1" lang="en-US" sz="2800">
                <a:solidFill>
                  <a:schemeClr val="accent2"/>
                </a:solidFill>
                <a:latin typeface="Montserrat"/>
                <a:ea typeface="Montserrat"/>
                <a:cs typeface="Montserrat"/>
                <a:sym typeface="Montserrat"/>
              </a:rPr>
              <a:t>The Washington Post</a:t>
            </a:r>
            <a:r>
              <a:rPr lang="en-US" sz="2800">
                <a:solidFill>
                  <a:schemeClr val="lt1"/>
                </a:solidFill>
                <a:latin typeface="Montserrat"/>
                <a:ea typeface="Montserrat"/>
                <a:cs typeface="Montserrat"/>
                <a:sym typeface="Montserrat"/>
              </a:rPr>
              <a:t>: crea un escritor de noticias IA llamado “Heliograf”.</a:t>
            </a:r>
            <a:endParaRPr sz="2800">
              <a:solidFill>
                <a:schemeClr val="lt1"/>
              </a:solidFill>
            </a:endParaRPr>
          </a:p>
        </p:txBody>
      </p:sp>
      <p:sp>
        <p:nvSpPr>
          <p:cNvPr id="80" name="Google Shape;80;g1384d84c811_0_173"/>
          <p:cNvSpPr txBox="1"/>
          <p:nvPr/>
        </p:nvSpPr>
        <p:spPr>
          <a:xfrm>
            <a:off x="13008564" y="8368500"/>
            <a:ext cx="7895700" cy="1427700"/>
          </a:xfrm>
          <a:prstGeom prst="rect">
            <a:avLst/>
          </a:prstGeom>
          <a:noFill/>
          <a:ln>
            <a:noFill/>
          </a:ln>
        </p:spPr>
        <p:txBody>
          <a:bodyPr anchorCtr="0" anchor="ctr" bIns="0" lIns="0" spcFirstLastPara="1" rIns="0" wrap="square" tIns="0">
            <a:spAutoFit/>
          </a:bodyPr>
          <a:lstStyle/>
          <a:p>
            <a:pPr indent="-406400" lvl="0" marL="457200" marR="0" rtl="0" algn="l">
              <a:lnSpc>
                <a:spcPct val="115625"/>
              </a:lnSpc>
              <a:spcBef>
                <a:spcPts val="0"/>
              </a:spcBef>
              <a:spcAft>
                <a:spcPts val="0"/>
              </a:spcAft>
              <a:buClr>
                <a:schemeClr val="lt1"/>
              </a:buClr>
              <a:buSzPts val="2800"/>
              <a:buFont typeface="Montserrat"/>
              <a:buChar char="●"/>
            </a:pPr>
            <a:r>
              <a:rPr b="1" lang="en-US" sz="2800">
                <a:solidFill>
                  <a:schemeClr val="accent2"/>
                </a:solidFill>
                <a:latin typeface="Montserrat"/>
                <a:ea typeface="Montserrat"/>
                <a:cs typeface="Montserrat"/>
                <a:sym typeface="Montserrat"/>
              </a:rPr>
              <a:t>Diseño:</a:t>
            </a:r>
            <a:r>
              <a:rPr lang="en-US" sz="2800">
                <a:solidFill>
                  <a:schemeClr val="lt1"/>
                </a:solidFill>
                <a:latin typeface="Montserrat"/>
                <a:ea typeface="Montserrat"/>
                <a:cs typeface="Montserrat"/>
                <a:sym typeface="Montserrat"/>
              </a:rPr>
              <a:t> cada vez más publicaciones y blogs usan imagenes generadas por I.A (Dalle-2)</a:t>
            </a:r>
            <a:endParaRPr sz="2800">
              <a:solidFill>
                <a:schemeClr val="lt1"/>
              </a:solidFill>
            </a:endParaRPr>
          </a:p>
        </p:txBody>
      </p:sp>
      <p:sp>
        <p:nvSpPr>
          <p:cNvPr id="81" name="Google Shape;81;g1384d84c811_0_173"/>
          <p:cNvSpPr txBox="1"/>
          <p:nvPr/>
        </p:nvSpPr>
        <p:spPr>
          <a:xfrm>
            <a:off x="1333376" y="10097300"/>
            <a:ext cx="8384100" cy="1926000"/>
          </a:xfrm>
          <a:prstGeom prst="rect">
            <a:avLst/>
          </a:prstGeom>
          <a:noFill/>
          <a:ln>
            <a:noFill/>
          </a:ln>
        </p:spPr>
        <p:txBody>
          <a:bodyPr anchorCtr="0" anchor="ctr" bIns="0" lIns="0" spcFirstLastPara="1" rIns="0" wrap="square" tIns="0">
            <a:spAutoFit/>
          </a:bodyPr>
          <a:lstStyle/>
          <a:p>
            <a:pPr indent="-406400" lvl="0" marL="457200" marR="0" rtl="0" algn="l">
              <a:lnSpc>
                <a:spcPct val="115625"/>
              </a:lnSpc>
              <a:spcBef>
                <a:spcPts val="0"/>
              </a:spcBef>
              <a:spcAft>
                <a:spcPts val="0"/>
              </a:spcAft>
              <a:buClr>
                <a:schemeClr val="lt1"/>
              </a:buClr>
              <a:buSzPts val="2800"/>
              <a:buFont typeface="Montserrat"/>
              <a:buChar char="●"/>
            </a:pPr>
            <a:r>
              <a:rPr b="1" lang="en-US" sz="2800">
                <a:solidFill>
                  <a:schemeClr val="accent2"/>
                </a:solidFill>
                <a:latin typeface="Montserrat"/>
                <a:ea typeface="Montserrat"/>
                <a:cs typeface="Montserrat"/>
                <a:sym typeface="Montserrat"/>
              </a:rPr>
              <a:t>Google</a:t>
            </a:r>
            <a:r>
              <a:rPr lang="en-US" sz="2800">
                <a:solidFill>
                  <a:schemeClr val="lt1"/>
                </a:solidFill>
                <a:latin typeface="Montserrat"/>
                <a:ea typeface="Montserrat"/>
                <a:cs typeface="Montserrat"/>
                <a:sym typeface="Montserrat"/>
              </a:rPr>
              <a:t>: recomendaciones en búsquedas, autocompletar en Gmail y un sin fin de otros usos. Google es una empresa enfocada en I.A.</a:t>
            </a:r>
            <a:endParaRPr sz="28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pic>
        <p:nvPicPr>
          <p:cNvPr id="87" name="Google Shape;87;g1384d84c811_0_104"/>
          <p:cNvPicPr preferRelativeResize="0"/>
          <p:nvPr/>
        </p:nvPicPr>
        <p:blipFill rotWithShape="1">
          <a:blip r:embed="rId3">
            <a:alphaModFix/>
          </a:blip>
          <a:srcRect b="3318" l="4136" r="47826" t="18033"/>
          <a:stretch/>
        </p:blipFill>
        <p:spPr>
          <a:xfrm>
            <a:off x="2952400" y="2667600"/>
            <a:ext cx="7237599" cy="7732975"/>
          </a:xfrm>
          <a:prstGeom prst="rect">
            <a:avLst/>
          </a:prstGeom>
          <a:noFill/>
          <a:ln>
            <a:noFill/>
          </a:ln>
        </p:spPr>
      </p:pic>
      <p:pic>
        <p:nvPicPr>
          <p:cNvPr id="88" name="Google Shape;88;g1384d84c811_0_104"/>
          <p:cNvPicPr preferRelativeResize="0"/>
          <p:nvPr/>
        </p:nvPicPr>
        <p:blipFill rotWithShape="1">
          <a:blip r:embed="rId3">
            <a:alphaModFix/>
          </a:blip>
          <a:srcRect b="15952" l="53302" r="-1340" t="3519"/>
          <a:stretch/>
        </p:blipFill>
        <p:spPr>
          <a:xfrm>
            <a:off x="12873000" y="2751950"/>
            <a:ext cx="7068438" cy="7732975"/>
          </a:xfrm>
          <a:prstGeom prst="rect">
            <a:avLst/>
          </a:prstGeom>
          <a:noFill/>
          <a:ln>
            <a:noFill/>
          </a:ln>
        </p:spPr>
      </p:pic>
      <p:sp>
        <p:nvSpPr>
          <p:cNvPr id="89" name="Google Shape;89;g1384d84c811_0_104"/>
          <p:cNvSpPr txBox="1"/>
          <p:nvPr/>
        </p:nvSpPr>
        <p:spPr>
          <a:xfrm>
            <a:off x="2699264" y="10907150"/>
            <a:ext cx="7895700" cy="995700"/>
          </a:xfrm>
          <a:prstGeom prst="rect">
            <a:avLst/>
          </a:prstGeom>
          <a:noFill/>
          <a:ln>
            <a:noFill/>
          </a:ln>
        </p:spPr>
        <p:txBody>
          <a:bodyPr anchorCtr="0" anchor="ctr" bIns="0" lIns="0" spcFirstLastPara="1" rIns="0" wrap="square" tIns="0">
            <a:spAutoFit/>
          </a:bodyPr>
          <a:lstStyle/>
          <a:p>
            <a:pPr indent="0" lvl="0" marL="0" marR="0" rtl="0" algn="ctr">
              <a:lnSpc>
                <a:spcPct val="115625"/>
              </a:lnSpc>
              <a:spcBef>
                <a:spcPts val="0"/>
              </a:spcBef>
              <a:spcAft>
                <a:spcPts val="0"/>
              </a:spcAft>
              <a:buNone/>
            </a:pPr>
            <a:r>
              <a:rPr b="1" lang="en-US" sz="3000">
                <a:solidFill>
                  <a:schemeClr val="dk2"/>
                </a:solidFill>
                <a:latin typeface="Montserrat"/>
                <a:ea typeface="Montserrat"/>
                <a:cs typeface="Montserrat"/>
                <a:sym typeface="Montserrat"/>
              </a:rPr>
              <a:t>Crecimiento Proyectado del mercado de software de I.A. entre 2016 y 2026</a:t>
            </a:r>
            <a:endParaRPr sz="3000"/>
          </a:p>
        </p:txBody>
      </p:sp>
      <p:sp>
        <p:nvSpPr>
          <p:cNvPr id="90" name="Google Shape;90;g1384d84c811_0_104"/>
          <p:cNvSpPr txBox="1"/>
          <p:nvPr/>
        </p:nvSpPr>
        <p:spPr>
          <a:xfrm>
            <a:off x="12586127" y="10907150"/>
            <a:ext cx="7895700" cy="1529700"/>
          </a:xfrm>
          <a:prstGeom prst="rect">
            <a:avLst/>
          </a:prstGeom>
          <a:noFill/>
          <a:ln>
            <a:noFill/>
          </a:ln>
        </p:spPr>
        <p:txBody>
          <a:bodyPr anchorCtr="0" anchor="ctr" bIns="0" lIns="0" spcFirstLastPara="1" rIns="0" wrap="square" tIns="0">
            <a:spAutoFit/>
          </a:bodyPr>
          <a:lstStyle/>
          <a:p>
            <a:pPr indent="0" lvl="0" marL="0" marR="0" rtl="0" algn="ctr">
              <a:lnSpc>
                <a:spcPct val="115625"/>
              </a:lnSpc>
              <a:spcBef>
                <a:spcPts val="0"/>
              </a:spcBef>
              <a:spcAft>
                <a:spcPts val="0"/>
              </a:spcAft>
              <a:buNone/>
            </a:pPr>
            <a:r>
              <a:rPr b="1" lang="en-US" sz="3000">
                <a:solidFill>
                  <a:schemeClr val="dk2"/>
                </a:solidFill>
                <a:latin typeface="Montserrat"/>
                <a:ea typeface="Montserrat"/>
                <a:cs typeface="Montserrat"/>
                <a:sym typeface="Montserrat"/>
              </a:rPr>
              <a:t>Estimación del crecimiento del GDP global al 2030 generado por la implementación de I.A.</a:t>
            </a:r>
            <a:endParaRPr sz="3000"/>
          </a:p>
        </p:txBody>
      </p:sp>
      <p:sp>
        <p:nvSpPr>
          <p:cNvPr id="91" name="Google Shape;91;g1384d84c811_0_104"/>
          <p:cNvSpPr txBox="1"/>
          <p:nvPr/>
        </p:nvSpPr>
        <p:spPr>
          <a:xfrm>
            <a:off x="6883300" y="12315700"/>
            <a:ext cx="97176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000">
                <a:latin typeface="Montserrat Light"/>
                <a:ea typeface="Montserrat Light"/>
                <a:cs typeface="Montserrat Light"/>
                <a:sym typeface="Montserrat Light"/>
              </a:rPr>
              <a:t>Fuente: https://techjury.net/blog/ai-statistics/</a:t>
            </a:r>
            <a:endParaRPr sz="2000">
              <a:latin typeface="Montserrat Light"/>
              <a:ea typeface="Montserrat Light"/>
              <a:cs typeface="Montserrat Light"/>
              <a:sym typeface="Montserrat Light"/>
            </a:endParaRPr>
          </a:p>
        </p:txBody>
      </p:sp>
      <p:sp>
        <p:nvSpPr>
          <p:cNvPr id="92" name="Google Shape;92;g1384d84c811_0_104"/>
          <p:cNvSpPr txBox="1"/>
          <p:nvPr/>
        </p:nvSpPr>
        <p:spPr>
          <a:xfrm>
            <a:off x="2345050" y="1175825"/>
            <a:ext cx="18794100" cy="985200"/>
          </a:xfrm>
          <a:prstGeom prst="rect">
            <a:avLst/>
          </a:prstGeom>
          <a:noFill/>
          <a:ln>
            <a:noFill/>
          </a:ln>
        </p:spPr>
        <p:txBody>
          <a:bodyPr anchorCtr="0" anchor="ctr" bIns="0" lIns="0" spcFirstLastPara="1" rIns="0" wrap="square" tIns="0">
            <a:spAutoFit/>
          </a:bodyPr>
          <a:lstStyle/>
          <a:p>
            <a:pPr indent="0" lvl="0" marL="0" marR="0" rtl="0" algn="ctr">
              <a:lnSpc>
                <a:spcPct val="115625"/>
              </a:lnSpc>
              <a:spcBef>
                <a:spcPts val="0"/>
              </a:spcBef>
              <a:spcAft>
                <a:spcPts val="0"/>
              </a:spcAft>
              <a:buNone/>
            </a:pPr>
            <a:r>
              <a:rPr b="1" lang="en-US" sz="6400">
                <a:solidFill>
                  <a:schemeClr val="dk2"/>
                </a:solidFill>
                <a:latin typeface="Montserrat"/>
                <a:ea typeface="Montserrat"/>
                <a:cs typeface="Montserrat"/>
                <a:sym typeface="Montserrat"/>
              </a:rPr>
              <a:t>Expectativas Crecimiento e Impacto</a:t>
            </a:r>
            <a:endParaRPr sz="5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6"/>
          <p:cNvPicPr preferRelativeResize="0"/>
          <p:nvPr/>
        </p:nvPicPr>
        <p:blipFill>
          <a:blip r:embed="rId3">
            <a:alphaModFix/>
          </a:blip>
          <a:stretch>
            <a:fillRect/>
          </a:stretch>
        </p:blipFill>
        <p:spPr>
          <a:xfrm>
            <a:off x="-6" y="1"/>
            <a:ext cx="26125704" cy="13715999"/>
          </a:xfrm>
          <a:prstGeom prst="rect">
            <a:avLst/>
          </a:prstGeom>
          <a:noFill/>
          <a:ln>
            <a:noFill/>
          </a:ln>
        </p:spPr>
      </p:pic>
      <p:sp>
        <p:nvSpPr>
          <p:cNvPr id="99" name="Google Shape;99;p6"/>
          <p:cNvSpPr txBox="1"/>
          <p:nvPr/>
        </p:nvSpPr>
        <p:spPr>
          <a:xfrm>
            <a:off x="7945103" y="11439426"/>
            <a:ext cx="8656200" cy="985200"/>
          </a:xfrm>
          <a:prstGeom prst="rect">
            <a:avLst/>
          </a:prstGeom>
          <a:noFill/>
          <a:ln>
            <a:noFill/>
          </a:ln>
        </p:spPr>
        <p:txBody>
          <a:bodyPr anchorCtr="0" anchor="ctr" bIns="0" lIns="0" spcFirstLastPara="1" rIns="0" wrap="square" tIns="0">
            <a:spAutoFit/>
          </a:bodyPr>
          <a:lstStyle/>
          <a:p>
            <a:pPr indent="0" lvl="0" marL="0" marR="0" rtl="0" algn="ctr">
              <a:lnSpc>
                <a:spcPct val="115625"/>
              </a:lnSpc>
              <a:spcBef>
                <a:spcPts val="0"/>
              </a:spcBef>
              <a:spcAft>
                <a:spcPts val="0"/>
              </a:spcAft>
              <a:buNone/>
            </a:pPr>
            <a:r>
              <a:rPr b="1" i="0" lang="en-US" sz="6400" u="none" cap="none" strike="noStrike">
                <a:solidFill>
                  <a:schemeClr val="dk2"/>
                </a:solidFill>
                <a:highlight>
                  <a:schemeClr val="lt2"/>
                </a:highlight>
                <a:latin typeface="Montserrat"/>
                <a:ea typeface="Montserrat"/>
                <a:cs typeface="Montserrat"/>
                <a:sym typeface="Montserrat"/>
              </a:rPr>
              <a:t>Ejemplo: Arte por IA</a:t>
            </a:r>
            <a:endParaRPr>
              <a:highlight>
                <a:schemeClr val="lt2"/>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04" name="Shape 104"/>
        <p:cNvGrpSpPr/>
        <p:nvPr/>
      </p:nvGrpSpPr>
      <p:grpSpPr>
        <a:xfrm>
          <a:off x="0" y="0"/>
          <a:ext cx="0" cy="0"/>
          <a:chOff x="0" y="0"/>
          <a:chExt cx="0" cy="0"/>
        </a:xfrm>
      </p:grpSpPr>
      <p:pic>
        <p:nvPicPr>
          <p:cNvPr descr="DALL·E 2 is a new AI system that can create realistic images and art from a description in natural language.&#10;&#10;Learn more: openai.com/dall-e-2" id="105" name="Google Shape;105;g14834a1d43f_0_7" title="DALL·E 2 Explained">
            <a:hlinkClick r:id="rId3"/>
          </p:cNvPr>
          <p:cNvPicPr preferRelativeResize="0"/>
          <p:nvPr/>
        </p:nvPicPr>
        <p:blipFill>
          <a:blip r:embed="rId4">
            <a:alphaModFix/>
          </a:blip>
          <a:stretch>
            <a:fillRect/>
          </a:stretch>
        </p:blipFill>
        <p:spPr>
          <a:xfrm>
            <a:off x="3146425" y="152400"/>
            <a:ext cx="18084800" cy="13563600"/>
          </a:xfrm>
          <a:prstGeom prst="rect">
            <a:avLst/>
          </a:prstGeom>
          <a:noFill/>
          <a:ln>
            <a:noFill/>
          </a:ln>
        </p:spPr>
      </p:pic>
      <p:sp>
        <p:nvSpPr>
          <p:cNvPr id="106" name="Google Shape;106;g14834a1d43f_0_7"/>
          <p:cNvSpPr/>
          <p:nvPr/>
        </p:nvSpPr>
        <p:spPr>
          <a:xfrm>
            <a:off x="0" y="4075"/>
            <a:ext cx="4291200" cy="20916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gtEl>
                                        <p:attrNameLst>
                                          <p:attrName>style.visibility</p:attrName>
                                        </p:attrNameLst>
                                      </p:cBhvr>
                                      <p:to>
                                        <p:strVal val="visible"/>
                                      </p:to>
                                    </p:set>
                                    <p:animEffect filter="fade" transition="in">
                                      <p:cBhvr>
                                        <p:cTn dur="1000"/>
                                        <p:tgtEl>
                                          <p:spTgt spid="1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7"/>
          <p:cNvSpPr txBox="1"/>
          <p:nvPr/>
        </p:nvSpPr>
        <p:spPr>
          <a:xfrm>
            <a:off x="7169020" y="684676"/>
            <a:ext cx="10039500" cy="985200"/>
          </a:xfrm>
          <a:prstGeom prst="rect">
            <a:avLst/>
          </a:prstGeom>
          <a:noFill/>
          <a:ln>
            <a:noFill/>
          </a:ln>
        </p:spPr>
        <p:txBody>
          <a:bodyPr anchorCtr="0" anchor="ctr" bIns="0" lIns="0" spcFirstLastPara="1" rIns="0" wrap="square" tIns="0">
            <a:spAutoFit/>
          </a:bodyPr>
          <a:lstStyle/>
          <a:p>
            <a:pPr indent="0" lvl="0" marL="0" marR="0" rtl="0" algn="ctr">
              <a:lnSpc>
                <a:spcPct val="115625"/>
              </a:lnSpc>
              <a:spcBef>
                <a:spcPts val="0"/>
              </a:spcBef>
              <a:spcAft>
                <a:spcPts val="0"/>
              </a:spcAft>
              <a:buNone/>
            </a:pPr>
            <a:r>
              <a:rPr b="1" i="0" lang="en-US" sz="6400" u="none" cap="none" strike="noStrike">
                <a:solidFill>
                  <a:schemeClr val="dk2"/>
                </a:solidFill>
                <a:latin typeface="Montserrat"/>
                <a:ea typeface="Montserrat"/>
                <a:cs typeface="Montserrat"/>
                <a:sym typeface="Montserrat"/>
              </a:rPr>
              <a:t>Ejemplo: Escribir por IA</a:t>
            </a:r>
            <a:endParaRPr/>
          </a:p>
        </p:txBody>
      </p:sp>
      <p:pic>
        <p:nvPicPr>
          <p:cNvPr id="113" name="Google Shape;113;p7"/>
          <p:cNvPicPr preferRelativeResize="0"/>
          <p:nvPr/>
        </p:nvPicPr>
        <p:blipFill rotWithShape="1">
          <a:blip r:embed="rId3">
            <a:alphaModFix/>
          </a:blip>
          <a:srcRect b="0" l="0" r="0" t="6340"/>
          <a:stretch/>
        </p:blipFill>
        <p:spPr>
          <a:xfrm>
            <a:off x="585150" y="2127650"/>
            <a:ext cx="13631227" cy="7212324"/>
          </a:xfrm>
          <a:prstGeom prst="rect">
            <a:avLst/>
          </a:prstGeom>
          <a:noFill/>
          <a:ln>
            <a:noFill/>
          </a:ln>
          <a:effectLst>
            <a:outerShdw blurRad="57150" rotWithShape="0" algn="bl" dir="5400000" dist="19050">
              <a:srgbClr val="000000">
                <a:alpha val="50000"/>
              </a:srgbClr>
            </a:outerShdw>
          </a:effectLst>
        </p:spPr>
      </p:pic>
      <p:pic>
        <p:nvPicPr>
          <p:cNvPr id="114" name="Google Shape;114;p7"/>
          <p:cNvPicPr preferRelativeResize="0"/>
          <p:nvPr/>
        </p:nvPicPr>
        <p:blipFill rotWithShape="1">
          <a:blip r:embed="rId4">
            <a:alphaModFix/>
          </a:blip>
          <a:srcRect b="0" l="0" r="0" t="0"/>
          <a:stretch/>
        </p:blipFill>
        <p:spPr>
          <a:xfrm>
            <a:off x="10631224" y="5823950"/>
            <a:ext cx="12862523" cy="6953649"/>
          </a:xfrm>
          <a:prstGeom prst="rect">
            <a:avLst/>
          </a:prstGeom>
          <a:noFill/>
          <a:ln>
            <a:noFill/>
          </a:ln>
          <a:effectLst>
            <a:outerShdw blurRad="214313" rotWithShape="0" algn="bl" dir="5400000" dist="47625">
              <a:srgbClr val="000000">
                <a:alpha val="5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9" name="Shape 119"/>
        <p:cNvGrpSpPr/>
        <p:nvPr/>
      </p:nvGrpSpPr>
      <p:grpSpPr>
        <a:xfrm>
          <a:off x="0" y="0"/>
          <a:ext cx="0" cy="0"/>
          <a:chOff x="0" y="0"/>
          <a:chExt cx="0" cy="0"/>
        </a:xfrm>
      </p:grpSpPr>
      <p:sp>
        <p:nvSpPr>
          <p:cNvPr id="120" name="Google Shape;120;p8"/>
          <p:cNvSpPr txBox="1"/>
          <p:nvPr/>
        </p:nvSpPr>
        <p:spPr>
          <a:xfrm>
            <a:off x="7045605" y="1333776"/>
            <a:ext cx="10286470" cy="948978"/>
          </a:xfrm>
          <a:prstGeom prst="rect">
            <a:avLst/>
          </a:prstGeom>
          <a:noFill/>
          <a:ln>
            <a:noFill/>
          </a:ln>
        </p:spPr>
        <p:txBody>
          <a:bodyPr anchorCtr="0" anchor="ctr" bIns="0" lIns="0" spcFirstLastPara="1" rIns="0" wrap="square" tIns="0">
            <a:spAutoFit/>
          </a:bodyPr>
          <a:lstStyle/>
          <a:p>
            <a:pPr indent="0" lvl="0" marL="0" marR="0" rtl="0" algn="ctr">
              <a:lnSpc>
                <a:spcPct val="115625"/>
              </a:lnSpc>
              <a:spcBef>
                <a:spcPts val="0"/>
              </a:spcBef>
              <a:spcAft>
                <a:spcPts val="0"/>
              </a:spcAft>
              <a:buNone/>
            </a:pPr>
            <a:r>
              <a:rPr b="1" i="0" lang="en-US" sz="6400" u="none" cap="none" strike="noStrike">
                <a:solidFill>
                  <a:schemeClr val="dk2"/>
                </a:solidFill>
                <a:latin typeface="Montserrat"/>
                <a:ea typeface="Montserrat"/>
                <a:cs typeface="Montserrat"/>
                <a:sym typeface="Montserrat"/>
              </a:rPr>
              <a:t>Ejemplo: Manejar por IA</a:t>
            </a:r>
            <a:endParaRPr/>
          </a:p>
        </p:txBody>
      </p:sp>
      <p:pic>
        <p:nvPicPr>
          <p:cNvPr descr="FSD Beta V10.69, today was in the &quot;average&quot; setting, rather than assertive or chill. &#10;&#10;☀️Ordering Tesla Solar? Use one of my Patron's referral codes and get $500!&#10;Sergey: https://ts.la/sergey71896&#10;Jon: https://ts.la/jon42558&#10;Me: https://ts.la/chris41676&#10;&#10;My favorite Tesla and YouTube Accessories: https://www.amazon.com/shop/dirtytesla (Amazon Affiliate Link)&#10;&#10;Patreon: https://www.patreon.com/dirtytesla&#10;&#10;⚡TESMANIAN: Get 10% off accessories with Tesmanian discount code DirtyTesla https://www.tesmanian.com/discount/DirtyTesla&#10;&#10;I have a ton of new awesome merch that is carbon NEGATIVE! Use code DirtyTesla for 15% off: http://ecowear.us/dirtytesla&#10;&#10;Insta360 roof Camera: https://www.insta360.com/sal/one_r?insrc=INRTV31&#10;&#10;Save on Jeda Products with code dirtytesla: https://getjeda.com/ref/50/&#10;&#10;Buy Tesla Stock or Dogecoin on Webull!: https://a.webull.com/i/DirtyTesla&#10;&#10;Use code dirtytesla for 10% off premium Tesla Accessories at https://scentwedge.com/&#10;&#10;Merch: https://teespring.com/stores/dirtytesla&#10;&#10;Twitter: @DirtyTesla&#10;&#10;Instagram: @DirtyyTesla&#10;&#10;Music: http://instagram.com/sammorykwas&#10;&#10;⚡Teslafi Free for One Month: https://www.teslafi.com/signup.php?referred=DirtyTesla&#10;&#10;Filming Equipment&#10;Sony a6100: https://amzn.to/2BuqYwc&#10;Gimbal for a6100: https://amzn.to/30xelNg&#10;Rode videomicro: https://amzn.to/30bbZ4m&#10;Rode Wireless Go II: https://amzn.to/35xV2mw&#10;GoPro (films screen/road): https://amzn.to/3aiMsKt or https://www.insta360.com/sal/one_r?insrc=INRTV31&#10;GoPro media mod: https://amzn.to/2Ze2q6G&#10;360 Camera: https://www.insta360.com/sal/one_r?insrc=INRTV31&#10;Camera mount for GoPro: https://amzn.to/3AWrpbH with https://amzn.to/3BXBtmb&#10;Mic: https://amzn.to/383CuJO or https://amzn.to/2NjYSXu&#10;Face/vlog style camera: https://amzn.to/3lWvFDD&#10;Mount for face camera: https://amzn.to/34lEfjP&#10;Tripod: https://amzn.to/335vV7D and https://amzn.to/2N6CiC1&#10;&#10;As an Amazon Associate I earn from qualifying purchases.&#10;&#10;0:00 Some notes&#10;1:25 start of downtown&#10;2:02 wrong lane out of turn&#10;2:50 mis-understands stop sign &#10;4:15 perfect 4 way stop then second four-way complicated by pedestrians &#10;6:05 smooth and confident right&#10;6:43 Smooth handling of gaggle of buses&#10;7:30 very confident passing of double parked truck in road &#10;8:18 hesitant to pass bus&#10;8:40 creeps forward to signal intent to turn once pedestrians out of crosswalk&#10;9:18 final destination input &#10;10:25 ignores signs to follow car into road closed zone but confident &#10;11:40 Human driver misreads signs and disengages (haha!)&#10;12:25 cones guide cars path&#10;12:47 awkward pause mid left turn&#10;13:20 tight street, car very careful but makes it &#10;15:00 closing comments" id="121" name="Google Shape;121;p8" title="Tesla FSD Beta V 10.69 Dominates Downtown Driving">
            <a:hlinkClick r:id="rId3"/>
          </p:cNvPr>
          <p:cNvPicPr preferRelativeResize="0"/>
          <p:nvPr/>
        </p:nvPicPr>
        <p:blipFill>
          <a:blip r:embed="rId4">
            <a:alphaModFix/>
          </a:blip>
          <a:stretch>
            <a:fillRect/>
          </a:stretch>
        </p:blipFill>
        <p:spPr>
          <a:xfrm>
            <a:off x="3392125" y="2"/>
            <a:ext cx="18287990" cy="13716000"/>
          </a:xfrm>
          <a:prstGeom prst="rect">
            <a:avLst/>
          </a:prstGeom>
          <a:noFill/>
          <a:ln>
            <a:noFill/>
          </a:ln>
        </p:spPr>
      </p:pic>
      <p:sp>
        <p:nvSpPr>
          <p:cNvPr id="122" name="Google Shape;122;p8"/>
          <p:cNvSpPr/>
          <p:nvPr/>
        </p:nvSpPr>
        <p:spPr>
          <a:xfrm>
            <a:off x="0" y="0"/>
            <a:ext cx="3392100" cy="20013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gtEl>
                                        <p:attrNameLst>
                                          <p:attrName>style.visibility</p:attrName>
                                        </p:attrNameLst>
                                      </p:cBhvr>
                                      <p:to>
                                        <p:strVal val="visible"/>
                                      </p:to>
                                    </p:set>
                                    <p:animEffect filter="fade" transition="in">
                                      <p:cBhvr>
                                        <p:cTn dur="1000"/>
                                        <p:tgtEl>
                                          <p:spTgt spid="1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ataforgeAcademy Theme">
  <a:themeElements>
    <a:clrScheme name="Hybrid Light">
      <a:dk1>
        <a:srgbClr val="7F7F7F"/>
      </a:dk1>
      <a:lt1>
        <a:srgbClr val="FFFFFF"/>
      </a:lt1>
      <a:dk2>
        <a:srgbClr val="000000"/>
      </a:dk2>
      <a:lt2>
        <a:srgbClr val="FFFFFF"/>
      </a:lt2>
      <a:accent1>
        <a:srgbClr val="2E2E35"/>
      </a:accent1>
      <a:accent2>
        <a:srgbClr val="F53A45"/>
      </a:accent2>
      <a:accent3>
        <a:srgbClr val="9F9EA2"/>
      </a:accent3>
      <a:accent4>
        <a:srgbClr val="D7D5D4"/>
      </a:accent4>
      <a:accent5>
        <a:srgbClr val="2E2E35"/>
      </a:accent5>
      <a:accent6>
        <a:srgbClr val="9F9EA2"/>
      </a:accent6>
      <a:hlink>
        <a:srgbClr val="F33B48"/>
      </a:hlink>
      <a:folHlink>
        <a:srgbClr val="FFC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2014-11-12T21:47:38Z</dcterms:created>
  <dc:creator>Slidepro Design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0x010100566A892938CE2E489B121F6523BF8EF4</vt:lpwstr>
  </property>
</Properties>
</file>