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autoCompressPictures="0">
  <p:sldMasterIdLst>
    <p:sldMasterId id="2147483648" r:id="rId4"/>
  </p:sldMasterIdLst>
  <p:notesMasterIdLst>
    <p:notesMasterId r:id="rId19"/>
  </p:notesMasterIdLst>
  <p:handoutMasterIdLst>
    <p:handoutMasterId r:id="rId20"/>
  </p:handoutMasterIdLst>
  <p:sldIdLst>
    <p:sldId id="258" r:id="rId5"/>
    <p:sldId id="272" r:id="rId6"/>
    <p:sldId id="265" r:id="rId7"/>
    <p:sldId id="306" r:id="rId8"/>
    <p:sldId id="303" r:id="rId9"/>
    <p:sldId id="307" r:id="rId10"/>
    <p:sldId id="305" r:id="rId11"/>
    <p:sldId id="300" r:id="rId12"/>
    <p:sldId id="301" r:id="rId13"/>
    <p:sldId id="302" r:id="rId14"/>
    <p:sldId id="282" r:id="rId15"/>
    <p:sldId id="304" r:id="rId16"/>
    <p:sldId id="292" r:id="rId17"/>
    <p:sldId id="299" r:id="rId18"/>
  </p:sldIdLst>
  <p:sldSz cx="12192000" cy="6858000"/>
  <p:notesSz cx="6858000" cy="9144000"/>
  <p:embeddedFontLst>
    <p:embeddedFont>
      <p:font typeface="Avenir Next LT Pro" panose="020B0504020202020204" pitchFamily="34"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Speak Pro" panose="020B0504020101020102"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249" autoAdjust="0"/>
  </p:normalViewPr>
  <p:slideViewPr>
    <p:cSldViewPr snapToGrid="0">
      <p:cViewPr varScale="1">
        <p:scale>
          <a:sx n="68" d="100"/>
          <a:sy n="68" d="100"/>
        </p:scale>
        <p:origin x="616" y="48"/>
      </p:cViewPr>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C0DD2-AAFF-40FB-B1D5-B76D6B9F63F5}" type="datetimeFigureOut">
              <a:rPr lang="en-US" smtClean="0"/>
              <a:t>5/28/2024</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5/28/2024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dirty="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5/28/2024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67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5/28/2024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5/28/2024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5/28/2024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5/28/2024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5/28/2024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5/28/2024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5/28/2024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5/28/2024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31105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5/28/2024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5/28/2024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5/28/2024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6874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5/28/2024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5/28/2024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5/28/2024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8043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5/28/2024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5/28/2024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5/28/2024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5/28/2024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5/28/2024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5/28/2024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5/28/2024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5/28/2024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5/28/2024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5/28/2024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5/28/2024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5/28/2024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5/28/2024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5/28/2024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5/28/2024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5/28/2024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23660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5/28/2024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26096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5/28/2024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5/28/2024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5/28/2024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545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5/28/2024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062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5/28/2024</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585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5/28/2024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534950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5/28/2024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5/28/2024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5/28/2024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5/28/2024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5/28/2024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5/28/2024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5/28/2024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5/28/2024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5/28/2024</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51" r:id="rId11"/>
    <p:sldLayoutId id="2147483670" r:id="rId12"/>
    <p:sldLayoutId id="2147483667" r:id="rId13"/>
    <p:sldLayoutId id="2147483668" r:id="rId14"/>
    <p:sldLayoutId id="2147483671" r:id="rId15"/>
    <p:sldLayoutId id="2147483669" r:id="rId16"/>
    <p:sldLayoutId id="2147483653" r:id="rId17"/>
    <p:sldLayoutId id="2147483672" r:id="rId18"/>
    <p:sldLayoutId id="2147483673" r:id="rId19"/>
    <p:sldLayoutId id="2147483674" r:id="rId20"/>
    <p:sldLayoutId id="2147483676" r:id="rId21"/>
    <p:sldLayoutId id="2147483652" r:id="rId22"/>
    <p:sldLayoutId id="2147483677" r:id="rId23"/>
    <p:sldLayoutId id="2147483678" r:id="rId24"/>
    <p:sldLayoutId id="2147483679" r:id="rId25"/>
    <p:sldLayoutId id="2147483681" r:id="rId26"/>
    <p:sldLayoutId id="2147483654" r:id="rId27"/>
    <p:sldLayoutId id="2147483682" r:id="rId28"/>
    <p:sldLayoutId id="2147483683" r:id="rId29"/>
    <p:sldLayoutId id="2147483684" r:id="rId30"/>
    <p:sldLayoutId id="2147483685" r:id="rId31"/>
    <p:sldLayoutId id="2147483657" r:id="rId32"/>
    <p:sldLayoutId id="2147483686" r:id="rId33"/>
    <p:sldLayoutId id="2147483687" r:id="rId34"/>
    <p:sldLayoutId id="2147483688" r:id="rId35"/>
    <p:sldLayoutId id="2147483689" r:id="rId36"/>
    <p:sldLayoutId id="2147483656" r:id="rId37"/>
    <p:sldLayoutId id="2147483690" r:id="rId38"/>
    <p:sldLayoutId id="2147483691" r:id="rId39"/>
    <p:sldLayoutId id="2147483692" r:id="rId40"/>
    <p:sldLayoutId id="2147483697" r:id="rId41"/>
    <p:sldLayoutId id="2147483658" r:id="rId42"/>
    <p:sldLayoutId id="2147483693" r:id="rId43"/>
    <p:sldLayoutId id="2147483694" r:id="rId44"/>
    <p:sldLayoutId id="2147483695" r:id="rId45"/>
    <p:sldLayoutId id="2147483696"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0.png"/><Relationship Id="rId4" Type="http://schemas.openxmlformats.org/officeDocument/2006/relationships/image" Target="../media/image19.jp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5" Type="http://schemas.openxmlformats.org/officeDocument/2006/relationships/image" Target="../media/image20.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11.m4a"/><Relationship Id="rId7" Type="http://schemas.openxmlformats.org/officeDocument/2006/relationships/image" Target="../media/image24.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Layout" Target="../slideLayouts/slideLayout27.xm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20.pn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slideLayout" Target="../slideLayouts/slideLayout37.xml"/><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audio" Target="../media/media13.m4a"/><Relationship Id="rId16" Type="http://schemas.openxmlformats.org/officeDocument/2006/relationships/image" Target="../media/image20.png"/><Relationship Id="rId1" Type="http://schemas.microsoft.com/office/2007/relationships/media" Target="../media/media13.m4a"/><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0.pn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20.png"/><Relationship Id="rId4"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5" Type="http://schemas.openxmlformats.org/officeDocument/2006/relationships/image" Target="../media/image20.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5" Type="http://schemas.openxmlformats.org/officeDocument/2006/relationships/image" Target="../media/image20.png"/><Relationship Id="rId4"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5" Type="http://schemas.openxmlformats.org/officeDocument/2006/relationships/image" Target="../media/image20.png"/><Relationship Id="rId4"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p:txBody>
          <a:bodyPr>
            <a:noAutofit/>
          </a:bodyPr>
          <a:lstStyle/>
          <a:p>
            <a:r>
              <a:rPr lang="en-US" sz="3600" dirty="0"/>
              <a:t>Risk Factors of Poor Mental Health</a:t>
            </a:r>
          </a:p>
        </p:txBody>
      </p:sp>
      <p:sp>
        <p:nvSpPr>
          <p:cNvPr id="3" name="Subtitle 2">
            <a:extLst>
              <a:ext uri="{FF2B5EF4-FFF2-40B4-BE49-F238E27FC236}">
                <a16:creationId xmlns:a16="http://schemas.microsoft.com/office/drawing/2014/main" id="{D099D82B-F86A-4C04-9207-B25F53939FB6}"/>
              </a:ext>
            </a:extLst>
          </p:cNvPr>
          <p:cNvSpPr>
            <a:spLocks noGrp="1"/>
          </p:cNvSpPr>
          <p:nvPr>
            <p:ph type="subTitle" idx="1"/>
          </p:nvPr>
        </p:nvSpPr>
        <p:spPr/>
        <p:txBody>
          <a:bodyPr/>
          <a:lstStyle/>
          <a:p>
            <a:r>
              <a:rPr lang="en-US" dirty="0"/>
              <a:t>Impact of Maternal Deprivation</a:t>
            </a:r>
          </a:p>
        </p:txBody>
      </p:sp>
      <p:pic>
        <p:nvPicPr>
          <p:cNvPr id="9" name="Audio 8">
            <a:hlinkClick r:id="" action="ppaction://media"/>
            <a:extLst>
              <a:ext uri="{FF2B5EF4-FFF2-40B4-BE49-F238E27FC236}">
                <a16:creationId xmlns:a16="http://schemas.microsoft.com/office/drawing/2014/main" id="{808ED33F-B67A-4A97-B8A8-2487E550C5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13068127"/>
      </p:ext>
    </p:extLst>
  </p:cSld>
  <p:clrMapOvr>
    <a:masterClrMapping/>
  </p:clrMapOvr>
  <mc:AlternateContent xmlns:mc="http://schemas.openxmlformats.org/markup-compatibility/2006">
    <mc:Choice xmlns:p14="http://schemas.microsoft.com/office/powerpoint/2010/main" Requires="p14">
      <p:transition spd="slow" p14:dur="2000" advTm="9782"/>
    </mc:Choice>
    <mc:Fallback>
      <p:transition spd="slow" advTm="9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0B926-93A7-4622-8D0D-932E77956B92}"/>
              </a:ext>
            </a:extLst>
          </p:cNvPr>
          <p:cNvSpPr>
            <a:spLocks noGrp="1"/>
          </p:cNvSpPr>
          <p:nvPr>
            <p:ph type="title"/>
          </p:nvPr>
        </p:nvSpPr>
        <p:spPr/>
        <p:txBody>
          <a:bodyPr>
            <a:noAutofit/>
          </a:bodyPr>
          <a:lstStyle/>
          <a:p>
            <a:r>
              <a:rPr lang="en-GB" sz="2800" dirty="0"/>
              <a:t>Does it always matter if we do not attach to our mother?</a:t>
            </a:r>
          </a:p>
        </p:txBody>
      </p:sp>
      <p:sp>
        <p:nvSpPr>
          <p:cNvPr id="3" name="Content Placeholder 2">
            <a:extLst>
              <a:ext uri="{FF2B5EF4-FFF2-40B4-BE49-F238E27FC236}">
                <a16:creationId xmlns:a16="http://schemas.microsoft.com/office/drawing/2014/main" id="{EEE14917-0CB0-430F-8AF3-C1C925837F15}"/>
              </a:ext>
            </a:extLst>
          </p:cNvPr>
          <p:cNvSpPr>
            <a:spLocks noGrp="1"/>
          </p:cNvSpPr>
          <p:nvPr>
            <p:ph idx="1"/>
          </p:nvPr>
        </p:nvSpPr>
        <p:spPr>
          <a:xfrm>
            <a:off x="838200" y="2483437"/>
            <a:ext cx="10515600" cy="2427923"/>
          </a:xfrm>
        </p:spPr>
        <p:txBody>
          <a:bodyPr>
            <a:normAutofit/>
          </a:bodyPr>
          <a:lstStyle/>
          <a:p>
            <a:r>
              <a:rPr lang="en-GB" sz="2800" b="1" dirty="0"/>
              <a:t>Multiple attachments are important for example, those we might have with our Father, Grandparents, an aunt, brother, sister or uncle. Furthermore, other research has shown that sometimes a parent can be present but neglect the child (what we call privation) which can be as equally damaging as maternal deprivation (Rutter, 1998). </a:t>
            </a:r>
          </a:p>
        </p:txBody>
      </p:sp>
      <p:sp>
        <p:nvSpPr>
          <p:cNvPr id="4" name="Footer Placeholder 3">
            <a:extLst>
              <a:ext uri="{FF2B5EF4-FFF2-40B4-BE49-F238E27FC236}">
                <a16:creationId xmlns:a16="http://schemas.microsoft.com/office/drawing/2014/main" id="{B87CB48F-4CCD-4E81-B92C-40CFBDB3DEE7}"/>
              </a:ext>
            </a:extLst>
          </p:cNvPr>
          <p:cNvSpPr>
            <a:spLocks noGrp="1"/>
          </p:cNvSpPr>
          <p:nvPr>
            <p:ph type="ftr" sz="quarter" idx="11"/>
          </p:nvPr>
        </p:nvSpPr>
        <p:spPr>
          <a:xfrm>
            <a:off x="599049" y="6370100"/>
            <a:ext cx="3256673" cy="365125"/>
          </a:xfrm>
        </p:spPr>
        <p:txBody>
          <a:bodyPr/>
          <a:lstStyle/>
          <a:p>
            <a:r>
              <a:rPr lang="en-GB" dirty="0"/>
              <a:t>Risk Factors of Poor Mental Health</a:t>
            </a:r>
          </a:p>
          <a:p>
            <a:endParaRPr lang="en-US" dirty="0"/>
          </a:p>
        </p:txBody>
      </p:sp>
      <p:sp>
        <p:nvSpPr>
          <p:cNvPr id="5" name="Slide Number Placeholder 4">
            <a:extLst>
              <a:ext uri="{FF2B5EF4-FFF2-40B4-BE49-F238E27FC236}">
                <a16:creationId xmlns:a16="http://schemas.microsoft.com/office/drawing/2014/main" id="{50335A89-BC0F-4232-8754-185EB1D16487}"/>
              </a:ext>
            </a:extLst>
          </p:cNvPr>
          <p:cNvSpPr>
            <a:spLocks noGrp="1"/>
          </p:cNvSpPr>
          <p:nvPr>
            <p:ph type="sldNum" sz="quarter" idx="12"/>
          </p:nvPr>
        </p:nvSpPr>
        <p:spPr/>
        <p:txBody>
          <a:bodyPr/>
          <a:lstStyle/>
          <a:p>
            <a:fld id="{95CBEC59-7FF9-4688-98DF-89832A0C9025}" type="slidenum">
              <a:rPr lang="en-US" smtClean="0"/>
              <a:t>10</a:t>
            </a:fld>
            <a:endParaRPr lang="en-US" dirty="0"/>
          </a:p>
        </p:txBody>
      </p:sp>
      <p:sp>
        <p:nvSpPr>
          <p:cNvPr id="6" name="Subtitle 5">
            <a:extLst>
              <a:ext uri="{FF2B5EF4-FFF2-40B4-BE49-F238E27FC236}">
                <a16:creationId xmlns:a16="http://schemas.microsoft.com/office/drawing/2014/main" id="{3AB70431-859D-4090-9512-17DFA7F87C8E}"/>
              </a:ext>
            </a:extLst>
          </p:cNvPr>
          <p:cNvSpPr>
            <a:spLocks noGrp="1"/>
          </p:cNvSpPr>
          <p:nvPr>
            <p:ph type="subTitle" idx="13"/>
          </p:nvPr>
        </p:nvSpPr>
        <p:spPr/>
        <p:txBody>
          <a:bodyPr/>
          <a:lstStyle/>
          <a:p>
            <a:r>
              <a:rPr lang="en-GB" dirty="0"/>
              <a:t>No...</a:t>
            </a:r>
          </a:p>
        </p:txBody>
      </p:sp>
      <p:pic>
        <p:nvPicPr>
          <p:cNvPr id="7" name="Audio 6">
            <a:hlinkClick r:id="" action="ppaction://media"/>
            <a:extLst>
              <a:ext uri="{FF2B5EF4-FFF2-40B4-BE49-F238E27FC236}">
                <a16:creationId xmlns:a16="http://schemas.microsoft.com/office/drawing/2014/main" id="{BA782FCC-F983-4469-A8B0-A0BD94E6CB0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412185498"/>
      </p:ext>
    </p:extLst>
  </p:cSld>
  <p:clrMapOvr>
    <a:masterClrMapping/>
  </p:clrMapOvr>
  <mc:AlternateContent xmlns:mc="http://schemas.openxmlformats.org/markup-compatibility/2006">
    <mc:Choice xmlns:p14="http://schemas.microsoft.com/office/powerpoint/2010/main" Requires="p14">
      <p:transition spd="slow" p14:dur="2000" advTm="45106"/>
    </mc:Choice>
    <mc:Fallback>
      <p:transition spd="slow" advTm="45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A437-8B14-44F3-9CD4-350A04C1CA8C}"/>
              </a:ext>
            </a:extLst>
          </p:cNvPr>
          <p:cNvSpPr>
            <a:spLocks noGrp="1"/>
          </p:cNvSpPr>
          <p:nvPr>
            <p:ph type="title"/>
          </p:nvPr>
        </p:nvSpPr>
        <p:spPr/>
        <p:txBody>
          <a:bodyPr/>
          <a:lstStyle/>
          <a:p>
            <a:r>
              <a:rPr lang="en-US" dirty="0"/>
              <a:t>What can we do?</a:t>
            </a:r>
          </a:p>
        </p:txBody>
      </p:sp>
      <p:sp>
        <p:nvSpPr>
          <p:cNvPr id="3" name="Footer Placeholder 2">
            <a:extLst>
              <a:ext uri="{FF2B5EF4-FFF2-40B4-BE49-F238E27FC236}">
                <a16:creationId xmlns:a16="http://schemas.microsoft.com/office/drawing/2014/main" id="{585E8062-5491-4788-A35F-8BEF6FC48888}"/>
              </a:ext>
            </a:extLst>
          </p:cNvPr>
          <p:cNvSpPr>
            <a:spLocks noGrp="1"/>
          </p:cNvSpPr>
          <p:nvPr>
            <p:ph type="ftr" sz="quarter" idx="11"/>
          </p:nvPr>
        </p:nvSpPr>
        <p:spPr>
          <a:xfrm>
            <a:off x="727995" y="6370100"/>
            <a:ext cx="3256673" cy="365125"/>
          </a:xfrm>
        </p:spPr>
        <p:txBody>
          <a:bodyPr/>
          <a:lstStyle/>
          <a:p>
            <a:r>
              <a:rPr lang="en-GB" dirty="0"/>
              <a:t>Risk Factors of Poor Mental Health</a:t>
            </a:r>
          </a:p>
          <a:p>
            <a:endParaRPr lang="en-US" dirty="0"/>
          </a:p>
        </p:txBody>
      </p:sp>
      <p:sp>
        <p:nvSpPr>
          <p:cNvPr id="4" name="Slide Number Placeholder 3">
            <a:extLst>
              <a:ext uri="{FF2B5EF4-FFF2-40B4-BE49-F238E27FC236}">
                <a16:creationId xmlns:a16="http://schemas.microsoft.com/office/drawing/2014/main" id="{73488701-5FB3-46AF-AA79-5DFBF04494AD}"/>
              </a:ext>
            </a:extLst>
          </p:cNvPr>
          <p:cNvSpPr>
            <a:spLocks noGrp="1"/>
          </p:cNvSpPr>
          <p:nvPr>
            <p:ph type="sldNum" sz="quarter" idx="12"/>
          </p:nvPr>
        </p:nvSpPr>
        <p:spPr/>
        <p:txBody>
          <a:bodyPr/>
          <a:lstStyle/>
          <a:p>
            <a:fld id="{95CBEC59-7FF9-4688-98DF-89832A0C9025}" type="slidenum">
              <a:rPr lang="en-US" smtClean="0"/>
              <a:t>11</a:t>
            </a:fld>
            <a:endParaRPr lang="en-US" dirty="0"/>
          </a:p>
        </p:txBody>
      </p:sp>
      <p:sp>
        <p:nvSpPr>
          <p:cNvPr id="5" name="Text Placeholder 4">
            <a:extLst>
              <a:ext uri="{FF2B5EF4-FFF2-40B4-BE49-F238E27FC236}">
                <a16:creationId xmlns:a16="http://schemas.microsoft.com/office/drawing/2014/main" id="{A8B52AA4-2DB7-4C7A-99AA-093B615C386A}"/>
              </a:ext>
            </a:extLst>
          </p:cNvPr>
          <p:cNvSpPr>
            <a:spLocks noGrp="1"/>
          </p:cNvSpPr>
          <p:nvPr>
            <p:ph type="body" idx="1"/>
          </p:nvPr>
        </p:nvSpPr>
        <p:spPr/>
        <p:txBody>
          <a:bodyPr/>
          <a:lstStyle/>
          <a:p>
            <a:r>
              <a:rPr lang="en-US" dirty="0"/>
              <a:t>We cannot change the past</a:t>
            </a:r>
          </a:p>
        </p:txBody>
      </p:sp>
      <p:sp>
        <p:nvSpPr>
          <p:cNvPr id="6" name="Content Placeholder 5">
            <a:extLst>
              <a:ext uri="{FF2B5EF4-FFF2-40B4-BE49-F238E27FC236}">
                <a16:creationId xmlns:a16="http://schemas.microsoft.com/office/drawing/2014/main" id="{DC9CBA16-FC20-442F-ADE3-E8D745590243}"/>
              </a:ext>
            </a:extLst>
          </p:cNvPr>
          <p:cNvSpPr>
            <a:spLocks noGrp="1"/>
          </p:cNvSpPr>
          <p:nvPr>
            <p:ph sz="half" idx="2"/>
          </p:nvPr>
        </p:nvSpPr>
        <p:spPr>
          <a:xfrm>
            <a:off x="928800" y="3341216"/>
            <a:ext cx="4894484" cy="2773258"/>
          </a:xfrm>
        </p:spPr>
        <p:txBody>
          <a:bodyPr>
            <a:normAutofit/>
          </a:bodyPr>
          <a:lstStyle/>
          <a:p>
            <a:pPr marL="285750" indent="-285750">
              <a:buFont typeface="Arial" panose="020B0604020202020204" pitchFamily="34" charset="0"/>
              <a:buChar char="•"/>
            </a:pPr>
            <a:r>
              <a:rPr lang="en-US" sz="1800" dirty="0"/>
              <a:t>But we can change the future. Often, when we have experienced detachment from a key caregiver, it can leave us with low confidence, self-worth, lack of self-belief and negative thought patterns. </a:t>
            </a:r>
          </a:p>
          <a:p>
            <a:pPr marL="285750" indent="-285750">
              <a:buFont typeface="Arial" panose="020B0604020202020204" pitchFamily="34" charset="0"/>
              <a:buChar char="•"/>
            </a:pPr>
            <a:endParaRPr lang="en-US" sz="1800" dirty="0"/>
          </a:p>
          <a:p>
            <a:r>
              <a:rPr lang="en-US" sz="1800" dirty="0"/>
              <a:t>Let’s take a look at some of the common negative thought patterns…</a:t>
            </a:r>
          </a:p>
        </p:txBody>
      </p:sp>
      <p:pic>
        <p:nvPicPr>
          <p:cNvPr id="10" name="Content Placeholder 9">
            <a:extLst>
              <a:ext uri="{FF2B5EF4-FFF2-40B4-BE49-F238E27FC236}">
                <a16:creationId xmlns:a16="http://schemas.microsoft.com/office/drawing/2014/main" id="{B38F4405-2284-4CE6-84FD-F13465B74FF9}"/>
              </a:ext>
            </a:extLst>
          </p:cNvPr>
          <p:cNvPicPr>
            <a:picLocks noGrp="1" noChangeAspect="1"/>
          </p:cNvPicPr>
          <p:nvPr>
            <p:ph sz="quarter" idx="4"/>
          </p:nvPr>
        </p:nvPicPr>
        <p:blipFill rotWithShape="1">
          <a:blip r:embed="rId5"/>
          <a:srcRect l="15220" t="40779" r="65622" b="12445"/>
          <a:stretch/>
        </p:blipFill>
        <p:spPr>
          <a:xfrm>
            <a:off x="5983540" y="389183"/>
            <a:ext cx="2048097" cy="2812870"/>
          </a:xfrm>
          <a:prstGeom prst="rect">
            <a:avLst/>
          </a:prstGeom>
        </p:spPr>
      </p:pic>
      <p:pic>
        <p:nvPicPr>
          <p:cNvPr id="17" name="Picture 16">
            <a:extLst>
              <a:ext uri="{FF2B5EF4-FFF2-40B4-BE49-F238E27FC236}">
                <a16:creationId xmlns:a16="http://schemas.microsoft.com/office/drawing/2014/main" id="{40F83329-0832-427B-B6DB-3FA277D78E25}"/>
              </a:ext>
            </a:extLst>
          </p:cNvPr>
          <p:cNvPicPr>
            <a:picLocks noChangeAspect="1"/>
          </p:cNvPicPr>
          <p:nvPr/>
        </p:nvPicPr>
        <p:blipFill rotWithShape="1">
          <a:blip r:embed="rId6"/>
          <a:srcRect l="23843" t="-1" r="51256" b="-1"/>
          <a:stretch/>
        </p:blipFill>
        <p:spPr>
          <a:xfrm>
            <a:off x="7549819" y="227322"/>
            <a:ext cx="2230590" cy="3050366"/>
          </a:xfrm>
          <a:prstGeom prst="rect">
            <a:avLst/>
          </a:prstGeom>
        </p:spPr>
      </p:pic>
      <p:pic>
        <p:nvPicPr>
          <p:cNvPr id="19" name="Picture 18">
            <a:extLst>
              <a:ext uri="{FF2B5EF4-FFF2-40B4-BE49-F238E27FC236}">
                <a16:creationId xmlns:a16="http://schemas.microsoft.com/office/drawing/2014/main" id="{03BD6C56-5F32-4342-B53F-98D90E001ECC}"/>
              </a:ext>
            </a:extLst>
          </p:cNvPr>
          <p:cNvPicPr>
            <a:picLocks noChangeAspect="1"/>
          </p:cNvPicPr>
          <p:nvPr/>
        </p:nvPicPr>
        <p:blipFill rotWithShape="1">
          <a:blip r:embed="rId7"/>
          <a:srcRect l="34098" t="39176" r="47113" b="15464"/>
          <a:stretch/>
        </p:blipFill>
        <p:spPr>
          <a:xfrm>
            <a:off x="9526304" y="1042356"/>
            <a:ext cx="2290713" cy="3110846"/>
          </a:xfrm>
          <a:prstGeom prst="rect">
            <a:avLst/>
          </a:prstGeom>
        </p:spPr>
      </p:pic>
      <p:pic>
        <p:nvPicPr>
          <p:cNvPr id="20" name="Picture 19">
            <a:extLst>
              <a:ext uri="{FF2B5EF4-FFF2-40B4-BE49-F238E27FC236}">
                <a16:creationId xmlns:a16="http://schemas.microsoft.com/office/drawing/2014/main" id="{F30C6E60-9BEA-4D9B-A8C7-AB1E17550C99}"/>
              </a:ext>
            </a:extLst>
          </p:cNvPr>
          <p:cNvPicPr>
            <a:picLocks noChangeAspect="1"/>
          </p:cNvPicPr>
          <p:nvPr/>
        </p:nvPicPr>
        <p:blipFill rotWithShape="1">
          <a:blip r:embed="rId8"/>
          <a:srcRect t="-61" r="74228" b="-1"/>
          <a:stretch/>
        </p:blipFill>
        <p:spPr>
          <a:xfrm>
            <a:off x="9210895" y="3301237"/>
            <a:ext cx="2366232" cy="3251426"/>
          </a:xfrm>
          <a:prstGeom prst="rect">
            <a:avLst/>
          </a:prstGeom>
        </p:spPr>
      </p:pic>
      <p:pic>
        <p:nvPicPr>
          <p:cNvPr id="21" name="Picture 20">
            <a:extLst>
              <a:ext uri="{FF2B5EF4-FFF2-40B4-BE49-F238E27FC236}">
                <a16:creationId xmlns:a16="http://schemas.microsoft.com/office/drawing/2014/main" id="{EC6B501F-B7B3-4E11-B2F5-AD1E2DC6E750}"/>
              </a:ext>
            </a:extLst>
          </p:cNvPr>
          <p:cNvPicPr>
            <a:picLocks noChangeAspect="1"/>
          </p:cNvPicPr>
          <p:nvPr/>
        </p:nvPicPr>
        <p:blipFill rotWithShape="1">
          <a:blip r:embed="rId8"/>
          <a:srcRect l="50667" r="24384" b="4266"/>
          <a:stretch/>
        </p:blipFill>
        <p:spPr>
          <a:xfrm>
            <a:off x="5839941" y="2884342"/>
            <a:ext cx="2290713" cy="3110846"/>
          </a:xfrm>
          <a:prstGeom prst="rect">
            <a:avLst/>
          </a:prstGeom>
        </p:spPr>
      </p:pic>
      <p:pic>
        <p:nvPicPr>
          <p:cNvPr id="22" name="Picture 21">
            <a:extLst>
              <a:ext uri="{FF2B5EF4-FFF2-40B4-BE49-F238E27FC236}">
                <a16:creationId xmlns:a16="http://schemas.microsoft.com/office/drawing/2014/main" id="{835C35EA-7E9B-4D1A-8A96-3D0894259D27}"/>
              </a:ext>
            </a:extLst>
          </p:cNvPr>
          <p:cNvPicPr>
            <a:picLocks noChangeAspect="1"/>
          </p:cNvPicPr>
          <p:nvPr/>
        </p:nvPicPr>
        <p:blipFill rotWithShape="1">
          <a:blip r:embed="rId8"/>
          <a:srcRect l="75705" b="4266"/>
          <a:stretch/>
        </p:blipFill>
        <p:spPr>
          <a:xfrm>
            <a:off x="7178428" y="1917869"/>
            <a:ext cx="2230590" cy="3110846"/>
          </a:xfrm>
          <a:prstGeom prst="rect">
            <a:avLst/>
          </a:prstGeom>
        </p:spPr>
      </p:pic>
      <p:pic>
        <p:nvPicPr>
          <p:cNvPr id="7" name="Audio 6">
            <a:hlinkClick r:id="" action="ppaction://media"/>
            <a:extLst>
              <a:ext uri="{FF2B5EF4-FFF2-40B4-BE49-F238E27FC236}">
                <a16:creationId xmlns:a16="http://schemas.microsoft.com/office/drawing/2014/main" id="{7DF8CAD1-8DE3-4A10-AADD-7B60E6531BE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440486550"/>
      </p:ext>
    </p:extLst>
  </p:cSld>
  <p:clrMapOvr>
    <a:masterClrMapping/>
  </p:clrMapOvr>
  <mc:AlternateContent xmlns:mc="http://schemas.openxmlformats.org/markup-compatibility/2006">
    <mc:Choice xmlns:p14="http://schemas.microsoft.com/office/powerpoint/2010/main" Requires="p14">
      <p:transition spd="slow" p14:dur="2000" advTm="114387"/>
    </mc:Choice>
    <mc:Fallback>
      <p:transition spd="slow" advTm="114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692BE-E75B-49A6-A696-E6728A44817D}"/>
              </a:ext>
            </a:extLst>
          </p:cNvPr>
          <p:cNvSpPr>
            <a:spLocks noGrp="1"/>
          </p:cNvSpPr>
          <p:nvPr>
            <p:ph type="title"/>
          </p:nvPr>
        </p:nvSpPr>
        <p:spPr/>
        <p:txBody>
          <a:bodyPr/>
          <a:lstStyle/>
          <a:p>
            <a:r>
              <a:rPr lang="en-GB" dirty="0"/>
              <a:t>Reframing your thoughts</a:t>
            </a:r>
          </a:p>
        </p:txBody>
      </p:sp>
      <p:pic>
        <p:nvPicPr>
          <p:cNvPr id="8" name="Content Placeholder 7">
            <a:extLst>
              <a:ext uri="{FF2B5EF4-FFF2-40B4-BE49-F238E27FC236}">
                <a16:creationId xmlns:a16="http://schemas.microsoft.com/office/drawing/2014/main" id="{8674BCB8-6D7A-49AB-A221-62B9D77C5AA1}"/>
              </a:ext>
            </a:extLst>
          </p:cNvPr>
          <p:cNvPicPr>
            <a:picLocks noGrp="1" noChangeAspect="1"/>
          </p:cNvPicPr>
          <p:nvPr>
            <p:ph idx="1"/>
          </p:nvPr>
        </p:nvPicPr>
        <p:blipFill rotWithShape="1">
          <a:blip r:embed="rId5"/>
          <a:srcRect l="15607" t="35952" r="66093" b="16996"/>
          <a:stretch/>
        </p:blipFill>
        <p:spPr>
          <a:xfrm>
            <a:off x="817795" y="1819694"/>
            <a:ext cx="2528720" cy="3657280"/>
          </a:xfrm>
          <a:prstGeom prst="rect">
            <a:avLst/>
          </a:prstGeom>
        </p:spPr>
      </p:pic>
      <p:sp>
        <p:nvSpPr>
          <p:cNvPr id="4" name="Footer Placeholder 3">
            <a:extLst>
              <a:ext uri="{FF2B5EF4-FFF2-40B4-BE49-F238E27FC236}">
                <a16:creationId xmlns:a16="http://schemas.microsoft.com/office/drawing/2014/main" id="{E7C1556C-56FD-4A6A-9F5E-616E5B56976A}"/>
              </a:ext>
            </a:extLst>
          </p:cNvPr>
          <p:cNvSpPr>
            <a:spLocks noGrp="1"/>
          </p:cNvSpPr>
          <p:nvPr>
            <p:ph type="ftr" sz="quarter" idx="11"/>
          </p:nvPr>
        </p:nvSpPr>
        <p:spPr/>
        <p:txBody>
          <a:bodyPr/>
          <a:lstStyle/>
          <a:p>
            <a:r>
              <a:rPr lang="en-GB" dirty="0"/>
              <a:t>Risk Factors of Poor Mental Health</a:t>
            </a:r>
          </a:p>
        </p:txBody>
      </p:sp>
      <p:sp>
        <p:nvSpPr>
          <p:cNvPr id="5" name="Slide Number Placeholder 4">
            <a:extLst>
              <a:ext uri="{FF2B5EF4-FFF2-40B4-BE49-F238E27FC236}">
                <a16:creationId xmlns:a16="http://schemas.microsoft.com/office/drawing/2014/main" id="{89D79CDE-9F80-472B-9820-1ED3229595EB}"/>
              </a:ext>
            </a:extLst>
          </p:cNvPr>
          <p:cNvSpPr>
            <a:spLocks noGrp="1"/>
          </p:cNvSpPr>
          <p:nvPr>
            <p:ph type="sldNum" sz="quarter" idx="12"/>
          </p:nvPr>
        </p:nvSpPr>
        <p:spPr/>
        <p:txBody>
          <a:bodyPr/>
          <a:lstStyle/>
          <a:p>
            <a:fld id="{95CBEC59-7FF9-4688-98DF-89832A0C9025}" type="slidenum">
              <a:rPr lang="en-US" smtClean="0"/>
              <a:t>12</a:t>
            </a:fld>
            <a:endParaRPr lang="en-US" dirty="0"/>
          </a:p>
        </p:txBody>
      </p:sp>
      <p:sp>
        <p:nvSpPr>
          <p:cNvPr id="6" name="Subtitle 5">
            <a:extLst>
              <a:ext uri="{FF2B5EF4-FFF2-40B4-BE49-F238E27FC236}">
                <a16:creationId xmlns:a16="http://schemas.microsoft.com/office/drawing/2014/main" id="{9A609320-26DA-4940-9F5F-CFA8AB21B74D}"/>
              </a:ext>
            </a:extLst>
          </p:cNvPr>
          <p:cNvSpPr>
            <a:spLocks noGrp="1"/>
          </p:cNvSpPr>
          <p:nvPr>
            <p:ph type="subTitle" idx="13"/>
          </p:nvPr>
        </p:nvSpPr>
        <p:spPr>
          <a:xfrm>
            <a:off x="929641" y="1558960"/>
            <a:ext cx="9971158" cy="282243"/>
          </a:xfrm>
        </p:spPr>
        <p:txBody>
          <a:bodyPr>
            <a:normAutofit fontScale="62500" lnSpcReduction="20000"/>
          </a:bodyPr>
          <a:lstStyle/>
          <a:p>
            <a:r>
              <a:rPr lang="en-GB" dirty="0"/>
              <a:t>In 4 Steps</a:t>
            </a:r>
          </a:p>
        </p:txBody>
      </p:sp>
      <p:sp>
        <p:nvSpPr>
          <p:cNvPr id="7" name="Text Placeholder 6">
            <a:extLst>
              <a:ext uri="{FF2B5EF4-FFF2-40B4-BE49-F238E27FC236}">
                <a16:creationId xmlns:a16="http://schemas.microsoft.com/office/drawing/2014/main" id="{F1338B41-F627-40FA-963A-3C69B955C532}"/>
              </a:ext>
            </a:extLst>
          </p:cNvPr>
          <p:cNvSpPr>
            <a:spLocks noGrp="1"/>
          </p:cNvSpPr>
          <p:nvPr>
            <p:ph type="body" sz="quarter" idx="14"/>
          </p:nvPr>
        </p:nvSpPr>
        <p:spPr/>
        <p:txBody>
          <a:bodyPr/>
          <a:lstStyle/>
          <a:p>
            <a:endParaRPr lang="en-GB"/>
          </a:p>
        </p:txBody>
      </p:sp>
      <p:pic>
        <p:nvPicPr>
          <p:cNvPr id="9" name="Picture 8">
            <a:extLst>
              <a:ext uri="{FF2B5EF4-FFF2-40B4-BE49-F238E27FC236}">
                <a16:creationId xmlns:a16="http://schemas.microsoft.com/office/drawing/2014/main" id="{1EDFF34E-9A2B-45B2-9B7D-8F346734D4C3}"/>
              </a:ext>
            </a:extLst>
          </p:cNvPr>
          <p:cNvPicPr>
            <a:picLocks noChangeAspect="1"/>
          </p:cNvPicPr>
          <p:nvPr/>
        </p:nvPicPr>
        <p:blipFill rotWithShape="1">
          <a:blip r:embed="rId6"/>
          <a:srcRect l="24475" t="1495" r="50000"/>
          <a:stretch/>
        </p:blipFill>
        <p:spPr>
          <a:xfrm>
            <a:off x="3458361" y="1841203"/>
            <a:ext cx="2637639" cy="3657280"/>
          </a:xfrm>
          <a:prstGeom prst="rect">
            <a:avLst/>
          </a:prstGeom>
        </p:spPr>
      </p:pic>
      <p:pic>
        <p:nvPicPr>
          <p:cNvPr id="10" name="Picture 9">
            <a:extLst>
              <a:ext uri="{FF2B5EF4-FFF2-40B4-BE49-F238E27FC236}">
                <a16:creationId xmlns:a16="http://schemas.microsoft.com/office/drawing/2014/main" id="{B0196F1F-E65D-4CA1-BDA8-BDD7B095F244}"/>
              </a:ext>
            </a:extLst>
          </p:cNvPr>
          <p:cNvPicPr>
            <a:picLocks noChangeAspect="1"/>
          </p:cNvPicPr>
          <p:nvPr/>
        </p:nvPicPr>
        <p:blipFill rotWithShape="1">
          <a:blip r:embed="rId6"/>
          <a:srcRect l="50000" r="25529" b="-367"/>
          <a:stretch/>
        </p:blipFill>
        <p:spPr>
          <a:xfrm>
            <a:off x="6207846" y="1739151"/>
            <a:ext cx="2528720" cy="3726433"/>
          </a:xfrm>
          <a:prstGeom prst="rect">
            <a:avLst/>
          </a:prstGeom>
        </p:spPr>
      </p:pic>
      <p:pic>
        <p:nvPicPr>
          <p:cNvPr id="11" name="Picture 10">
            <a:extLst>
              <a:ext uri="{FF2B5EF4-FFF2-40B4-BE49-F238E27FC236}">
                <a16:creationId xmlns:a16="http://schemas.microsoft.com/office/drawing/2014/main" id="{0AB0C1B2-AC27-4D95-ABC3-FBC8BC73F63B}"/>
              </a:ext>
            </a:extLst>
          </p:cNvPr>
          <p:cNvPicPr>
            <a:picLocks noChangeAspect="1"/>
          </p:cNvPicPr>
          <p:nvPr/>
        </p:nvPicPr>
        <p:blipFill rotWithShape="1">
          <a:blip r:embed="rId6"/>
          <a:srcRect l="75529" b="-367"/>
          <a:stretch/>
        </p:blipFill>
        <p:spPr>
          <a:xfrm>
            <a:off x="8860249" y="1769693"/>
            <a:ext cx="2528720" cy="3726433"/>
          </a:xfrm>
          <a:prstGeom prst="rect">
            <a:avLst/>
          </a:prstGeom>
        </p:spPr>
      </p:pic>
      <p:pic>
        <p:nvPicPr>
          <p:cNvPr id="3" name="Audio 2">
            <a:hlinkClick r:id="" action="ppaction://media"/>
            <a:extLst>
              <a:ext uri="{FF2B5EF4-FFF2-40B4-BE49-F238E27FC236}">
                <a16:creationId xmlns:a16="http://schemas.microsoft.com/office/drawing/2014/main" id="{7CB2DEE7-3A72-474B-8FA2-3FFCC10D161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796074228"/>
      </p:ext>
    </p:extLst>
  </p:cSld>
  <p:clrMapOvr>
    <a:masterClrMapping/>
  </p:clrMapOvr>
  <mc:AlternateContent xmlns:mc="http://schemas.openxmlformats.org/markup-compatibility/2006">
    <mc:Choice xmlns:p14="http://schemas.microsoft.com/office/powerpoint/2010/main" Requires="p14">
      <p:transition spd="slow" p14:dur="2000" advTm="105409"/>
    </mc:Choice>
    <mc:Fallback>
      <p:transition spd="slow" advTm="105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D96C-ADDF-4D9F-B790-CF6E3E55A9DB}"/>
              </a:ext>
            </a:extLst>
          </p:cNvPr>
          <p:cNvSpPr>
            <a:spLocks noGrp="1"/>
          </p:cNvSpPr>
          <p:nvPr>
            <p:ph type="title"/>
          </p:nvPr>
        </p:nvSpPr>
        <p:spPr>
          <a:xfrm>
            <a:off x="928800" y="607100"/>
            <a:ext cx="4727282" cy="697044"/>
          </a:xfrm>
        </p:spPr>
        <p:txBody>
          <a:bodyPr/>
          <a:lstStyle/>
          <a:p>
            <a:r>
              <a:rPr lang="en-US" dirty="0"/>
              <a:t>Summary</a:t>
            </a:r>
          </a:p>
        </p:txBody>
      </p:sp>
      <p:sp>
        <p:nvSpPr>
          <p:cNvPr id="7" name="Text Placeholder 6">
            <a:extLst>
              <a:ext uri="{FF2B5EF4-FFF2-40B4-BE49-F238E27FC236}">
                <a16:creationId xmlns:a16="http://schemas.microsoft.com/office/drawing/2014/main" id="{109BBFAA-ECE3-46DC-A227-38CCA1EED110}"/>
              </a:ext>
            </a:extLst>
          </p:cNvPr>
          <p:cNvSpPr>
            <a:spLocks noGrp="1"/>
          </p:cNvSpPr>
          <p:nvPr>
            <p:ph type="body" sz="quarter" idx="2"/>
          </p:nvPr>
        </p:nvSpPr>
        <p:spPr/>
        <p:txBody>
          <a:bodyPr>
            <a:noAutofit/>
          </a:bodyPr>
          <a:lstStyle/>
          <a:p>
            <a:r>
              <a:rPr lang="en-US" sz="1600" dirty="0"/>
              <a:t>Early attachments to our main caregivers can shape our mental health as an adult</a:t>
            </a:r>
          </a:p>
        </p:txBody>
      </p:sp>
      <p:sp>
        <p:nvSpPr>
          <p:cNvPr id="4" name="Footer Placeholder 3">
            <a:extLst>
              <a:ext uri="{FF2B5EF4-FFF2-40B4-BE49-F238E27FC236}">
                <a16:creationId xmlns:a16="http://schemas.microsoft.com/office/drawing/2014/main" id="{4D0104A1-25DB-4A49-B257-40CF6B30A4BF}"/>
              </a:ext>
            </a:extLst>
          </p:cNvPr>
          <p:cNvSpPr>
            <a:spLocks noGrp="1"/>
          </p:cNvSpPr>
          <p:nvPr>
            <p:ph type="ftr" sz="quarter" idx="11"/>
          </p:nvPr>
        </p:nvSpPr>
        <p:spPr/>
        <p:txBody>
          <a:bodyPr/>
          <a:lstStyle/>
          <a:p>
            <a:r>
              <a:rPr lang="en-GB" dirty="0"/>
              <a:t>Risk Factors of Poor Mental Health</a:t>
            </a:r>
          </a:p>
        </p:txBody>
      </p:sp>
      <p:sp>
        <p:nvSpPr>
          <p:cNvPr id="5" name="Slide Number Placeholder 4">
            <a:extLst>
              <a:ext uri="{FF2B5EF4-FFF2-40B4-BE49-F238E27FC236}">
                <a16:creationId xmlns:a16="http://schemas.microsoft.com/office/drawing/2014/main" id="{3F040D52-4191-48B5-89BF-0F57F61C4487}"/>
              </a:ext>
            </a:extLst>
          </p:cNvPr>
          <p:cNvSpPr>
            <a:spLocks noGrp="1"/>
          </p:cNvSpPr>
          <p:nvPr>
            <p:ph type="sldNum" sz="quarter" idx="12"/>
          </p:nvPr>
        </p:nvSpPr>
        <p:spPr/>
        <p:txBody>
          <a:bodyPr/>
          <a:lstStyle/>
          <a:p>
            <a:fld id="{95CBEC59-7FF9-4688-98DF-89832A0C9025}" type="slidenum">
              <a:rPr lang="en-US" smtClean="0"/>
              <a:pPr/>
              <a:t>13</a:t>
            </a:fld>
            <a:endParaRPr lang="en-US" dirty="0"/>
          </a:p>
        </p:txBody>
      </p:sp>
      <p:sp>
        <p:nvSpPr>
          <p:cNvPr id="30" name="Text Placeholder 29">
            <a:extLst>
              <a:ext uri="{FF2B5EF4-FFF2-40B4-BE49-F238E27FC236}">
                <a16:creationId xmlns:a16="http://schemas.microsoft.com/office/drawing/2014/main" id="{0AC0E371-764C-41CA-9680-267350C7EE1C}"/>
              </a:ext>
            </a:extLst>
          </p:cNvPr>
          <p:cNvSpPr>
            <a:spLocks noGrp="1"/>
          </p:cNvSpPr>
          <p:nvPr>
            <p:ph type="body" sz="half" idx="16"/>
          </p:nvPr>
        </p:nvSpPr>
        <p:spPr/>
        <p:txBody>
          <a:bodyPr>
            <a:noAutofit/>
          </a:bodyPr>
          <a:lstStyle/>
          <a:p>
            <a:r>
              <a:rPr lang="en-US" sz="1600" dirty="0"/>
              <a:t>John Bowlby, a psychiatrist believed attachment was crucial for adult survival </a:t>
            </a:r>
          </a:p>
        </p:txBody>
      </p:sp>
      <p:sp>
        <p:nvSpPr>
          <p:cNvPr id="31" name="Text Placeholder 30">
            <a:extLst>
              <a:ext uri="{FF2B5EF4-FFF2-40B4-BE49-F238E27FC236}">
                <a16:creationId xmlns:a16="http://schemas.microsoft.com/office/drawing/2014/main" id="{95712C8D-157C-4EF1-B565-889F5684F1BA}"/>
              </a:ext>
            </a:extLst>
          </p:cNvPr>
          <p:cNvSpPr>
            <a:spLocks noGrp="1"/>
          </p:cNvSpPr>
          <p:nvPr>
            <p:ph type="body" sz="half" idx="17"/>
          </p:nvPr>
        </p:nvSpPr>
        <p:spPr/>
        <p:txBody>
          <a:bodyPr>
            <a:noAutofit/>
          </a:bodyPr>
          <a:lstStyle/>
          <a:p>
            <a:r>
              <a:rPr lang="en-US" sz="1600" dirty="0"/>
              <a:t>Lack of attachment in early years can contribute to social and emotional difficulties</a:t>
            </a:r>
          </a:p>
        </p:txBody>
      </p:sp>
      <p:sp>
        <p:nvSpPr>
          <p:cNvPr id="32" name="Text Placeholder 31">
            <a:extLst>
              <a:ext uri="{FF2B5EF4-FFF2-40B4-BE49-F238E27FC236}">
                <a16:creationId xmlns:a16="http://schemas.microsoft.com/office/drawing/2014/main" id="{188B3941-E817-44DE-8D5A-DCA0DAB61823}"/>
              </a:ext>
            </a:extLst>
          </p:cNvPr>
          <p:cNvSpPr>
            <a:spLocks noGrp="1"/>
          </p:cNvSpPr>
          <p:nvPr>
            <p:ph type="body" sz="half" idx="18"/>
          </p:nvPr>
        </p:nvSpPr>
        <p:spPr/>
        <p:txBody>
          <a:bodyPr>
            <a:noAutofit/>
          </a:bodyPr>
          <a:lstStyle/>
          <a:p>
            <a:r>
              <a:rPr lang="en-US" sz="1600" dirty="0"/>
              <a:t>We can form multiple attachments which can make up from the lack of attachment to mother</a:t>
            </a:r>
          </a:p>
        </p:txBody>
      </p:sp>
      <p:sp>
        <p:nvSpPr>
          <p:cNvPr id="33" name="Text Placeholder 32">
            <a:extLst>
              <a:ext uri="{FF2B5EF4-FFF2-40B4-BE49-F238E27FC236}">
                <a16:creationId xmlns:a16="http://schemas.microsoft.com/office/drawing/2014/main" id="{20613223-43E0-4B37-AFB8-C0C5F47750A5}"/>
              </a:ext>
            </a:extLst>
          </p:cNvPr>
          <p:cNvSpPr>
            <a:spLocks noGrp="1"/>
          </p:cNvSpPr>
          <p:nvPr>
            <p:ph type="body" sz="half" idx="19"/>
          </p:nvPr>
        </p:nvSpPr>
        <p:spPr/>
        <p:txBody>
          <a:bodyPr>
            <a:noAutofit/>
          </a:bodyPr>
          <a:lstStyle/>
          <a:p>
            <a:r>
              <a:rPr lang="en-US" sz="1600" dirty="0"/>
              <a:t>Privation (present parent but neglectful/not engaged with child) as thought to be as damaging as absent parent</a:t>
            </a:r>
          </a:p>
        </p:txBody>
      </p:sp>
      <p:sp>
        <p:nvSpPr>
          <p:cNvPr id="34" name="Text Placeholder 33">
            <a:extLst>
              <a:ext uri="{FF2B5EF4-FFF2-40B4-BE49-F238E27FC236}">
                <a16:creationId xmlns:a16="http://schemas.microsoft.com/office/drawing/2014/main" id="{3C4E060E-0CFB-411A-B226-CDA349703288}"/>
              </a:ext>
            </a:extLst>
          </p:cNvPr>
          <p:cNvSpPr>
            <a:spLocks noGrp="1"/>
          </p:cNvSpPr>
          <p:nvPr>
            <p:ph type="body" sz="half" idx="20"/>
          </p:nvPr>
        </p:nvSpPr>
        <p:spPr/>
        <p:txBody>
          <a:bodyPr>
            <a:noAutofit/>
          </a:bodyPr>
          <a:lstStyle/>
          <a:p>
            <a:r>
              <a:rPr lang="en-US" sz="1600" dirty="0"/>
              <a:t>Moving forward, reframing our thoughts can help deal with some of the negative effects of parent deprivation</a:t>
            </a:r>
          </a:p>
        </p:txBody>
      </p:sp>
      <p:pic>
        <p:nvPicPr>
          <p:cNvPr id="51" name="Picture Placeholder 50" descr="Paper">
            <a:extLst>
              <a:ext uri="{FF2B5EF4-FFF2-40B4-BE49-F238E27FC236}">
                <a16:creationId xmlns:a16="http://schemas.microsoft.com/office/drawing/2014/main" id="{FFC09231-9C4D-4246-A535-C36907194980}"/>
              </a:ext>
            </a:extLst>
          </p:cNvPr>
          <p:cNvPicPr>
            <a:picLocks noGrp="1" noChangeAspect="1"/>
          </p:cNvPicPr>
          <p:nvPr>
            <p:ph type="pic" sz="quarter" idx="27"/>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8940" y="1757980"/>
            <a:ext cx="862926" cy="864000"/>
          </a:xfrm>
        </p:spPr>
      </p:pic>
      <p:pic>
        <p:nvPicPr>
          <p:cNvPr id="59" name="Picture Placeholder 58" descr="Stopwatch">
            <a:extLst>
              <a:ext uri="{FF2B5EF4-FFF2-40B4-BE49-F238E27FC236}">
                <a16:creationId xmlns:a16="http://schemas.microsoft.com/office/drawing/2014/main" id="{254CDD44-0160-47AE-934F-2D936D20C7FF}"/>
              </a:ext>
            </a:extLst>
          </p:cNvPr>
          <p:cNvPicPr>
            <a:picLocks noGrp="1" noChangeAspect="1"/>
          </p:cNvPicPr>
          <p:nvPr>
            <p:ph type="pic" sz="quarter" idx="31"/>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p:pic>
      <p:pic>
        <p:nvPicPr>
          <p:cNvPr id="61" name="Picture Placeholder 60" descr="Target">
            <a:extLst>
              <a:ext uri="{FF2B5EF4-FFF2-40B4-BE49-F238E27FC236}">
                <a16:creationId xmlns:a16="http://schemas.microsoft.com/office/drawing/2014/main" id="{ED39021A-AD0E-4A23-A73D-402E0578804C}"/>
              </a:ext>
            </a:extLst>
          </p:cNvPr>
          <p:cNvPicPr>
            <a:picLocks noGrp="1" noChangeAspect="1"/>
          </p:cNvPicPr>
          <p:nvPr>
            <p:ph type="pic" sz="quarter" idx="32"/>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p:pic>
      <p:pic>
        <p:nvPicPr>
          <p:cNvPr id="71" name="Picture Placeholder 70" descr="Checklist RTL">
            <a:extLst>
              <a:ext uri="{FF2B5EF4-FFF2-40B4-BE49-F238E27FC236}">
                <a16:creationId xmlns:a16="http://schemas.microsoft.com/office/drawing/2014/main" id="{76E10F36-72C7-48D2-92C9-EB0F25D8477E}"/>
              </a:ext>
            </a:extLst>
          </p:cNvPr>
          <p:cNvPicPr>
            <a:picLocks noGrp="1" noChangeAspect="1"/>
          </p:cNvPicPr>
          <p:nvPr>
            <p:ph type="pic" sz="quarter" idx="28"/>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432166" y="1757980"/>
            <a:ext cx="867600" cy="868680"/>
          </a:xfrm>
        </p:spPr>
      </p:pic>
      <p:pic>
        <p:nvPicPr>
          <p:cNvPr id="73" name="Picture Placeholder 72" descr="List">
            <a:extLst>
              <a:ext uri="{FF2B5EF4-FFF2-40B4-BE49-F238E27FC236}">
                <a16:creationId xmlns:a16="http://schemas.microsoft.com/office/drawing/2014/main" id="{840D31A1-AED1-47FF-A23F-DF37F6745DEF}"/>
              </a:ext>
            </a:extLst>
          </p:cNvPr>
          <p:cNvPicPr>
            <a:picLocks noGrp="1" noChangeAspect="1"/>
          </p:cNvPicPr>
          <p:nvPr>
            <p:ph type="pic" sz="quarter" idx="29"/>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967476" y="1757980"/>
            <a:ext cx="867600" cy="868680"/>
          </a:xfrm>
        </p:spPr>
      </p:pic>
      <p:pic>
        <p:nvPicPr>
          <p:cNvPr id="77" name="Picture Placeholder 76" descr="Bullseye">
            <a:extLst>
              <a:ext uri="{FF2B5EF4-FFF2-40B4-BE49-F238E27FC236}">
                <a16:creationId xmlns:a16="http://schemas.microsoft.com/office/drawing/2014/main" id="{97C0FBD8-CC2C-4B3C-BEA4-C0AF2C3DED1B}"/>
              </a:ext>
            </a:extLst>
          </p:cNvPr>
          <p:cNvPicPr>
            <a:picLocks noGrp="1" noChangeAspect="1"/>
          </p:cNvPicPr>
          <p:nvPr>
            <p:ph type="pic" sz="quarter" idx="30"/>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p:pic>
      <p:pic>
        <p:nvPicPr>
          <p:cNvPr id="3" name="Audio 2">
            <a:hlinkClick r:id="" action="ppaction://media"/>
            <a:extLst>
              <a:ext uri="{FF2B5EF4-FFF2-40B4-BE49-F238E27FC236}">
                <a16:creationId xmlns:a16="http://schemas.microsoft.com/office/drawing/2014/main" id="{494B2E91-04DC-4038-BF52-87AAE11FFAD3}"/>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43801695"/>
      </p:ext>
    </p:extLst>
  </p:cSld>
  <p:clrMapOvr>
    <a:masterClrMapping/>
  </p:clrMapOvr>
  <mc:AlternateContent xmlns:mc="http://schemas.openxmlformats.org/markup-compatibility/2006">
    <mc:Choice xmlns:p14="http://schemas.microsoft.com/office/powerpoint/2010/main" Requires="p14">
      <p:transition spd="slow" p14:dur="2000" advTm="52367"/>
    </mc:Choice>
    <mc:Fallback>
      <p:transition spd="slow" advTm="52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29B0ECBC-01F6-45D4-9F4C-FD7E8B5B96A4}"/>
              </a:ext>
            </a:extLst>
          </p:cNvPr>
          <p:cNvSpPr>
            <a:spLocks noGrp="1"/>
          </p:cNvSpPr>
          <p:nvPr>
            <p:ph type="subTitle" idx="1"/>
          </p:nvPr>
        </p:nvSpPr>
        <p:spPr/>
        <p:txBody>
          <a:bodyPr>
            <a:normAutofit fontScale="92500"/>
          </a:bodyPr>
          <a:lstStyle/>
          <a:p>
            <a:r>
              <a:rPr lang="en-US" dirty="0"/>
              <a:t>Next Session: Socio-economic factors and mental wellbeing</a:t>
            </a:r>
          </a:p>
        </p:txBody>
      </p:sp>
      <p:pic>
        <p:nvPicPr>
          <p:cNvPr id="4" name="Audio 3">
            <a:hlinkClick r:id="" action="ppaction://media"/>
            <a:extLst>
              <a:ext uri="{FF2B5EF4-FFF2-40B4-BE49-F238E27FC236}">
                <a16:creationId xmlns:a16="http://schemas.microsoft.com/office/drawing/2014/main" id="{D3EAB761-F0F8-46B6-B6FD-3C1B9DF898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3015877"/>
      </p:ext>
    </p:extLst>
  </p:cSld>
  <p:clrMapOvr>
    <a:masterClrMapping/>
  </p:clrMapOvr>
  <mc:AlternateContent xmlns:mc="http://schemas.openxmlformats.org/markup-compatibility/2006">
    <mc:Choice xmlns:p14="http://schemas.microsoft.com/office/powerpoint/2010/main" Requires="p14">
      <p:transition spd="slow" p14:dur="2000" advTm="10504"/>
    </mc:Choice>
    <mc:Fallback>
      <p:transition spd="slow" advTm="10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71DD-D1ED-4494-BAB0-E44D84460558}"/>
              </a:ext>
            </a:extLst>
          </p:cNvPr>
          <p:cNvSpPr>
            <a:spLocks noGrp="1"/>
          </p:cNvSpPr>
          <p:nvPr>
            <p:ph type="title"/>
          </p:nvPr>
        </p:nvSpPr>
        <p:spPr/>
        <p:txBody>
          <a:bodyPr/>
          <a:lstStyle/>
          <a:p>
            <a:r>
              <a:rPr lang="en-US" dirty="0"/>
              <a:t>Objectives for this lesson</a:t>
            </a:r>
          </a:p>
        </p:txBody>
      </p:sp>
      <p:sp>
        <p:nvSpPr>
          <p:cNvPr id="3" name="Text Placeholder 2">
            <a:extLst>
              <a:ext uri="{FF2B5EF4-FFF2-40B4-BE49-F238E27FC236}">
                <a16:creationId xmlns:a16="http://schemas.microsoft.com/office/drawing/2014/main" id="{FFD046CD-889C-4A2E-8DC3-BED5C7901EA2}"/>
              </a:ext>
            </a:extLst>
          </p:cNvPr>
          <p:cNvSpPr>
            <a:spLocks noGrp="1"/>
          </p:cNvSpPr>
          <p:nvPr>
            <p:ph type="body" idx="1"/>
          </p:nvPr>
        </p:nvSpPr>
        <p:spPr/>
        <p:txBody>
          <a:bodyPr/>
          <a:lstStyle/>
          <a:p>
            <a:r>
              <a:rPr lang="en-US" dirty="0"/>
              <a:t>1. Identify factors affecting mental health</a:t>
            </a:r>
          </a:p>
        </p:txBody>
      </p:sp>
      <p:sp>
        <p:nvSpPr>
          <p:cNvPr id="4" name="Content Placeholder 3">
            <a:extLst>
              <a:ext uri="{FF2B5EF4-FFF2-40B4-BE49-F238E27FC236}">
                <a16:creationId xmlns:a16="http://schemas.microsoft.com/office/drawing/2014/main" id="{7D8E0C3E-549F-4B12-BC1D-70D49FDEE3EB}"/>
              </a:ext>
            </a:extLst>
          </p:cNvPr>
          <p:cNvSpPr>
            <a:spLocks noGrp="1"/>
          </p:cNvSpPr>
          <p:nvPr>
            <p:ph sz="half" idx="2"/>
          </p:nvPr>
        </p:nvSpPr>
        <p:spPr/>
        <p:txBody>
          <a:bodyPr/>
          <a:lstStyle/>
          <a:p>
            <a:pPr marL="0" indent="0">
              <a:buNone/>
            </a:pPr>
            <a:r>
              <a:rPr lang="en-US" dirty="0"/>
              <a:t>Key Terms: </a:t>
            </a:r>
          </a:p>
          <a:p>
            <a:pPr marL="0" indent="0">
              <a:buNone/>
            </a:pPr>
            <a:endParaRPr lang="en-US" dirty="0"/>
          </a:p>
          <a:p>
            <a:pPr marL="0" indent="0">
              <a:buNone/>
            </a:pPr>
            <a:r>
              <a:rPr lang="en-US" i="1" dirty="0"/>
              <a:t>Maternal Deprivation: absent/limited bond between child and mother</a:t>
            </a:r>
          </a:p>
          <a:p>
            <a:pPr marL="0" indent="0">
              <a:buNone/>
            </a:pPr>
            <a:r>
              <a:rPr lang="en-US" i="1" dirty="0"/>
              <a:t>Attachment: deep, lasting and emotional connection between humans</a:t>
            </a:r>
          </a:p>
          <a:p>
            <a:pPr marL="0" indent="0">
              <a:buNone/>
            </a:pPr>
            <a:r>
              <a:rPr lang="en-US" i="1" dirty="0"/>
              <a:t>Privation: </a:t>
            </a:r>
            <a:r>
              <a:rPr lang="en-GB" i="1" dirty="0"/>
              <a:t>the loss or absence of a quality or attribute that is normally present.</a:t>
            </a:r>
          </a:p>
          <a:p>
            <a:pPr marL="0" indent="0">
              <a:buNone/>
            </a:pPr>
            <a:r>
              <a:rPr lang="en-GB" i="1" dirty="0"/>
              <a:t>Affectionless psychopathy (inability to feel remorse)</a:t>
            </a:r>
          </a:p>
          <a:p>
            <a:pPr marL="0" indent="0">
              <a:buNone/>
            </a:pPr>
            <a:endParaRPr lang="en-US" i="1" dirty="0"/>
          </a:p>
          <a:p>
            <a:pPr marL="0" indent="0">
              <a:buNone/>
            </a:pPr>
            <a:endParaRPr lang="en-US" dirty="0"/>
          </a:p>
        </p:txBody>
      </p:sp>
      <p:sp>
        <p:nvSpPr>
          <p:cNvPr id="5" name="Text Placeholder 4">
            <a:extLst>
              <a:ext uri="{FF2B5EF4-FFF2-40B4-BE49-F238E27FC236}">
                <a16:creationId xmlns:a16="http://schemas.microsoft.com/office/drawing/2014/main" id="{33C7831C-5C8A-4D10-8B69-B54C753E23A1}"/>
              </a:ext>
            </a:extLst>
          </p:cNvPr>
          <p:cNvSpPr>
            <a:spLocks noGrp="1"/>
          </p:cNvSpPr>
          <p:nvPr>
            <p:ph type="body" sz="quarter" idx="3"/>
          </p:nvPr>
        </p:nvSpPr>
        <p:spPr>
          <a:xfrm>
            <a:off x="6284744" y="2210179"/>
            <a:ext cx="5183188" cy="823912"/>
          </a:xfrm>
        </p:spPr>
        <p:txBody>
          <a:bodyPr/>
          <a:lstStyle/>
          <a:p>
            <a:r>
              <a:rPr lang="en-US" dirty="0"/>
              <a:t>2. Explore </a:t>
            </a:r>
            <a:r>
              <a:rPr lang="en-GB" dirty="0"/>
              <a:t>the impact of maternal deprivation on development</a:t>
            </a:r>
            <a:endParaRPr lang="en-US" dirty="0"/>
          </a:p>
        </p:txBody>
      </p:sp>
      <p:sp>
        <p:nvSpPr>
          <p:cNvPr id="7" name="Footer Placeholder 6">
            <a:extLst>
              <a:ext uri="{FF2B5EF4-FFF2-40B4-BE49-F238E27FC236}">
                <a16:creationId xmlns:a16="http://schemas.microsoft.com/office/drawing/2014/main" id="{01088409-0EAA-441A-9E25-8CC3324ED156}"/>
              </a:ext>
            </a:extLst>
          </p:cNvPr>
          <p:cNvSpPr>
            <a:spLocks noGrp="1"/>
          </p:cNvSpPr>
          <p:nvPr>
            <p:ph type="ftr" sz="quarter" idx="11"/>
          </p:nvPr>
        </p:nvSpPr>
        <p:spPr/>
        <p:txBody>
          <a:bodyPr/>
          <a:lstStyle/>
          <a:p>
            <a:r>
              <a:rPr lang="en-GB" dirty="0"/>
              <a:t>Risk Factors of Poor Mental Health</a:t>
            </a:r>
            <a:endParaRPr lang="en-US" dirty="0"/>
          </a:p>
        </p:txBody>
      </p:sp>
      <p:sp>
        <p:nvSpPr>
          <p:cNvPr id="8" name="Slide Number Placeholder 7">
            <a:extLst>
              <a:ext uri="{FF2B5EF4-FFF2-40B4-BE49-F238E27FC236}">
                <a16:creationId xmlns:a16="http://schemas.microsoft.com/office/drawing/2014/main" id="{B3B47294-B529-4908-976B-4F8ECE7A45B3}"/>
              </a:ext>
            </a:extLst>
          </p:cNvPr>
          <p:cNvSpPr>
            <a:spLocks noGrp="1"/>
          </p:cNvSpPr>
          <p:nvPr>
            <p:ph type="sldNum" sz="quarter" idx="12"/>
          </p:nvPr>
        </p:nvSpPr>
        <p:spPr/>
        <p:txBody>
          <a:bodyPr/>
          <a:lstStyle/>
          <a:p>
            <a:fld id="{95CBEC59-7FF9-4688-98DF-89832A0C9025}" type="slidenum">
              <a:rPr lang="en-US" smtClean="0"/>
              <a:pPr/>
              <a:t>2</a:t>
            </a:fld>
            <a:endParaRPr lang="en-US" dirty="0"/>
          </a:p>
        </p:txBody>
      </p:sp>
      <p:pic>
        <p:nvPicPr>
          <p:cNvPr id="12" name="Audio 11">
            <a:hlinkClick r:id="" action="ppaction://media"/>
            <a:extLst>
              <a:ext uri="{FF2B5EF4-FFF2-40B4-BE49-F238E27FC236}">
                <a16:creationId xmlns:a16="http://schemas.microsoft.com/office/drawing/2014/main" id="{4F807327-3486-4D2B-B785-B1217D34FD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37958213"/>
      </p:ext>
    </p:extLst>
  </p:cSld>
  <p:clrMapOvr>
    <a:masterClrMapping/>
  </p:clrMapOvr>
  <mc:AlternateContent xmlns:mc="http://schemas.openxmlformats.org/markup-compatibility/2006">
    <mc:Choice xmlns:p14="http://schemas.microsoft.com/office/powerpoint/2010/main" Requires="p14">
      <p:transition spd="slow" p14:dur="2000" advTm="43464"/>
    </mc:Choice>
    <mc:Fallback>
      <p:transition spd="slow" advTm="43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p:txBody>
          <a:bodyPr>
            <a:normAutofit fontScale="90000"/>
          </a:bodyPr>
          <a:lstStyle/>
          <a:p>
            <a:r>
              <a:rPr lang="en-US" dirty="0"/>
              <a:t>Factors affecting mental health</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829303" y="727703"/>
            <a:ext cx="4361941" cy="5402593"/>
          </a:xfrm>
        </p:spPr>
        <p:txBody>
          <a:bodyPr>
            <a:normAutofit lnSpcReduction="10000"/>
          </a:bodyPr>
          <a:lstStyle/>
          <a:p>
            <a:pPr marL="457200" indent="-457200">
              <a:buFont typeface="Arial" panose="020B0604020202020204" pitchFamily="34" charset="0"/>
              <a:buChar char="•"/>
            </a:pPr>
            <a:r>
              <a:rPr lang="en-GB" sz="2800" dirty="0"/>
              <a:t>Biological factors, e.g. physical health, genetics, diet, sleep, age</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Psychological factors, e.g. beliefs, mental health diagnoses, perception, addictions</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Social factors, e.g. relationships, family, culture, work, money, housing</a:t>
            </a:r>
            <a:endParaRPr lang="en-US" sz="2800" dirty="0"/>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p:txBody>
          <a:bodyPr/>
          <a:lstStyle/>
          <a:p>
            <a:r>
              <a:rPr lang="en-GB" dirty="0"/>
              <a:t>Risk Factors of Poor Mental Health</a:t>
            </a:r>
            <a:endParaRPr lang="en-US" dirty="0"/>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3</a:t>
            </a:fld>
            <a:endParaRPr lang="en-US" dirty="0"/>
          </a:p>
        </p:txBody>
      </p:sp>
      <p:sp>
        <p:nvSpPr>
          <p:cNvPr id="6" name="Subtitle 5">
            <a:extLst>
              <a:ext uri="{FF2B5EF4-FFF2-40B4-BE49-F238E27FC236}">
                <a16:creationId xmlns:a16="http://schemas.microsoft.com/office/drawing/2014/main" id="{09278663-6DFB-48C5-B58E-9F7560421BA7}"/>
              </a:ext>
            </a:extLst>
          </p:cNvPr>
          <p:cNvSpPr>
            <a:spLocks noGrp="1"/>
          </p:cNvSpPr>
          <p:nvPr>
            <p:ph type="subTitle" idx="13"/>
          </p:nvPr>
        </p:nvSpPr>
        <p:spPr/>
        <p:txBody>
          <a:bodyPr/>
          <a:lstStyle/>
          <a:p>
            <a:r>
              <a:rPr lang="en-US" dirty="0"/>
              <a:t>What are they?</a:t>
            </a:r>
          </a:p>
        </p:txBody>
      </p:sp>
      <p:sp>
        <p:nvSpPr>
          <p:cNvPr id="10" name="Oval 9">
            <a:extLst>
              <a:ext uri="{FF2B5EF4-FFF2-40B4-BE49-F238E27FC236}">
                <a16:creationId xmlns:a16="http://schemas.microsoft.com/office/drawing/2014/main" id="{D89C7036-B90D-426C-B1A9-D86F09A56A83}"/>
              </a:ext>
            </a:extLst>
          </p:cNvPr>
          <p:cNvSpPr/>
          <p:nvPr/>
        </p:nvSpPr>
        <p:spPr>
          <a:xfrm>
            <a:off x="6363093" y="2026764"/>
            <a:ext cx="5297863" cy="2262432"/>
          </a:xfrm>
          <a:prstGeom prst="ellipse">
            <a:avLst/>
          </a:prstGeom>
          <a:noFill/>
          <a:ln w="76200">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8" name="Picture 7">
            <a:extLst>
              <a:ext uri="{FF2B5EF4-FFF2-40B4-BE49-F238E27FC236}">
                <a16:creationId xmlns:a16="http://schemas.microsoft.com/office/drawing/2014/main" id="{89ACEC26-125E-4C67-AA96-649AA6FFFDBC}"/>
              </a:ext>
            </a:extLst>
          </p:cNvPr>
          <p:cNvPicPr>
            <a:picLocks noChangeAspect="1"/>
          </p:cNvPicPr>
          <p:nvPr/>
        </p:nvPicPr>
        <p:blipFill>
          <a:blip r:embed="rId5"/>
          <a:stretch>
            <a:fillRect/>
          </a:stretch>
        </p:blipFill>
        <p:spPr>
          <a:xfrm>
            <a:off x="6321704" y="4064786"/>
            <a:ext cx="5377138" cy="2347163"/>
          </a:xfrm>
          <a:prstGeom prst="rect">
            <a:avLst/>
          </a:prstGeom>
        </p:spPr>
      </p:pic>
      <p:pic>
        <p:nvPicPr>
          <p:cNvPr id="13" name="Audio 12">
            <a:hlinkClick r:id="" action="ppaction://media"/>
            <a:extLst>
              <a:ext uri="{FF2B5EF4-FFF2-40B4-BE49-F238E27FC236}">
                <a16:creationId xmlns:a16="http://schemas.microsoft.com/office/drawing/2014/main" id="{870CD3C7-B026-4B44-A3B5-0935F1BCFA7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372925144"/>
      </p:ext>
    </p:extLst>
  </p:cSld>
  <p:clrMapOvr>
    <a:masterClrMapping/>
  </p:clrMapOvr>
  <mc:AlternateContent xmlns:mc="http://schemas.openxmlformats.org/markup-compatibility/2006">
    <mc:Choice xmlns:p14="http://schemas.microsoft.com/office/powerpoint/2010/main" Requires="p14">
      <p:transition spd="slow" p14:dur="2000" advTm="62136"/>
    </mc:Choice>
    <mc:Fallback>
      <p:transition spd="slow" advTm="62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3"/>
                </p:tgtEl>
              </p:cMediaNode>
            </p:audio>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p:txBody>
          <a:bodyPr>
            <a:normAutofit/>
          </a:bodyPr>
          <a:lstStyle/>
          <a:p>
            <a:r>
              <a:rPr lang="en-US" dirty="0"/>
              <a:t>Psychosocial Factors</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193411" y="660557"/>
            <a:ext cx="5872899" cy="5526981"/>
          </a:xfrm>
        </p:spPr>
        <p:txBody>
          <a:bodyPr>
            <a:normAutofit fontScale="92500" lnSpcReduction="10000"/>
          </a:bodyPr>
          <a:lstStyle/>
          <a:p>
            <a:endParaRPr lang="en-GB" sz="2400" dirty="0"/>
          </a:p>
          <a:p>
            <a:pPr marL="457200" indent="-457200">
              <a:buFont typeface="Arial" panose="020B0604020202020204" pitchFamily="34" charset="0"/>
              <a:buChar char="•"/>
            </a:pPr>
            <a:r>
              <a:rPr lang="en-GB" sz="2000" dirty="0"/>
              <a:t>The quality of our non-familial and familial relationships matter since they can shape our understanding of the world</a:t>
            </a:r>
          </a:p>
          <a:p>
            <a:pPr marL="457200" indent="-457200">
              <a:buFont typeface="Arial" panose="020B0604020202020204" pitchFamily="34" charset="0"/>
              <a:buChar char="•"/>
            </a:pPr>
            <a:r>
              <a:rPr lang="en-GB" sz="2000" dirty="0"/>
              <a:t>Non-familial relationships include those we are not related to but choose to interact with. Friends are people we trust, respect, care about and feel that we can confide in and want to spend time with. A good friendship should be built on honesty, support and loyalty.</a:t>
            </a:r>
          </a:p>
          <a:p>
            <a:pPr marL="457200" indent="-457200">
              <a:buFont typeface="Arial" panose="020B0604020202020204" pitchFamily="34" charset="0"/>
              <a:buChar char="•"/>
            </a:pPr>
            <a:r>
              <a:rPr lang="en-GB" sz="2000" dirty="0"/>
              <a:t>Romantic relationships fulfil part of need for intimacy, trust, love and emotional development</a:t>
            </a:r>
          </a:p>
          <a:p>
            <a:pPr marL="457200" indent="-457200">
              <a:buFont typeface="Arial" panose="020B0604020202020204" pitchFamily="34" charset="0"/>
              <a:buChar char="•"/>
            </a:pPr>
            <a:r>
              <a:rPr lang="en-GB" sz="2000" dirty="0"/>
              <a:t>Friends, family and romantic connections can provide us with a sense of belonging; it is argued that when we feel we belong – this increases our overall mental wellbeing</a:t>
            </a:r>
          </a:p>
          <a:p>
            <a:pPr marL="457200" indent="-457200">
              <a:buFont typeface="Arial" panose="020B0604020202020204" pitchFamily="34" charset="0"/>
              <a:buChar char="•"/>
            </a:pPr>
            <a:r>
              <a:rPr lang="en-GB" sz="2000" dirty="0"/>
              <a:t>When any of the above areas are lacking or there’s a disruption this can result in poor mental wellbeing and mental health distress</a:t>
            </a:r>
          </a:p>
          <a:p>
            <a:pPr marL="457200" indent="-457200">
              <a:buFont typeface="Arial" panose="020B0604020202020204" pitchFamily="34" charset="0"/>
              <a:buChar char="•"/>
            </a:pPr>
            <a:endParaRPr lang="en-US" sz="2800" dirty="0"/>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p:txBody>
          <a:bodyPr/>
          <a:lstStyle/>
          <a:p>
            <a:r>
              <a:rPr lang="en-GB" dirty="0"/>
              <a:t>Risk Factors of Poor Mental Health</a:t>
            </a:r>
            <a:endParaRPr lang="en-US" dirty="0"/>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4</a:t>
            </a:fld>
            <a:endParaRPr lang="en-US" dirty="0"/>
          </a:p>
        </p:txBody>
      </p:sp>
      <p:sp>
        <p:nvSpPr>
          <p:cNvPr id="9" name="Subtitle 8">
            <a:extLst>
              <a:ext uri="{FF2B5EF4-FFF2-40B4-BE49-F238E27FC236}">
                <a16:creationId xmlns:a16="http://schemas.microsoft.com/office/drawing/2014/main" id="{7EE20305-C716-4E71-B8BA-90EA9DAF9270}"/>
              </a:ext>
            </a:extLst>
          </p:cNvPr>
          <p:cNvSpPr>
            <a:spLocks noGrp="1"/>
          </p:cNvSpPr>
          <p:nvPr>
            <p:ph type="subTitle" idx="13"/>
          </p:nvPr>
        </p:nvSpPr>
        <p:spPr/>
        <p:txBody>
          <a:bodyPr/>
          <a:lstStyle/>
          <a:p>
            <a:r>
              <a:rPr lang="en-GB" dirty="0"/>
              <a:t>And our mental health</a:t>
            </a:r>
          </a:p>
        </p:txBody>
      </p:sp>
      <p:pic>
        <p:nvPicPr>
          <p:cNvPr id="13" name="Audio 12">
            <a:hlinkClick r:id="" action="ppaction://media"/>
            <a:extLst>
              <a:ext uri="{FF2B5EF4-FFF2-40B4-BE49-F238E27FC236}">
                <a16:creationId xmlns:a16="http://schemas.microsoft.com/office/drawing/2014/main" id="{B75A9057-E5CE-40CA-B2EF-477DD8C5BB8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70005737"/>
      </p:ext>
    </p:extLst>
  </p:cSld>
  <p:clrMapOvr>
    <a:masterClrMapping/>
  </p:clrMapOvr>
  <mc:AlternateContent xmlns:mc="http://schemas.openxmlformats.org/markup-compatibility/2006">
    <mc:Choice xmlns:p14="http://schemas.microsoft.com/office/powerpoint/2010/main" Requires="p14">
      <p:transition spd="slow" p14:dur="2000" advTm="109862"/>
    </mc:Choice>
    <mc:Fallback>
      <p:transition spd="slow" advTm="109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A71CE-9A65-4782-9184-56C432FA65AA}"/>
              </a:ext>
            </a:extLst>
          </p:cNvPr>
          <p:cNvSpPr>
            <a:spLocks noGrp="1"/>
          </p:cNvSpPr>
          <p:nvPr>
            <p:ph type="title"/>
          </p:nvPr>
        </p:nvSpPr>
        <p:spPr>
          <a:xfrm>
            <a:off x="929640" y="600321"/>
            <a:ext cx="9971159" cy="1325563"/>
          </a:xfrm>
        </p:spPr>
        <p:txBody>
          <a:bodyPr>
            <a:noAutofit/>
          </a:bodyPr>
          <a:lstStyle/>
          <a:p>
            <a:r>
              <a:rPr lang="en-GB" sz="4400" dirty="0"/>
              <a:t>Why</a:t>
            </a:r>
            <a:r>
              <a:rPr lang="en-GB" sz="2800" dirty="0"/>
              <a:t> do our early </a:t>
            </a:r>
            <a:r>
              <a:rPr lang="en-GB" sz="4400" dirty="0"/>
              <a:t>family</a:t>
            </a:r>
            <a:r>
              <a:rPr lang="en-GB" sz="2800" dirty="0"/>
              <a:t> attachments matter?</a:t>
            </a:r>
          </a:p>
        </p:txBody>
      </p:sp>
      <p:sp>
        <p:nvSpPr>
          <p:cNvPr id="3" name="Content Placeholder 2">
            <a:extLst>
              <a:ext uri="{FF2B5EF4-FFF2-40B4-BE49-F238E27FC236}">
                <a16:creationId xmlns:a16="http://schemas.microsoft.com/office/drawing/2014/main" id="{ABB84FA1-6A41-4DE2-8FD2-0CD36679E320}"/>
              </a:ext>
            </a:extLst>
          </p:cNvPr>
          <p:cNvSpPr>
            <a:spLocks noGrp="1"/>
          </p:cNvSpPr>
          <p:nvPr>
            <p:ph idx="1"/>
          </p:nvPr>
        </p:nvSpPr>
        <p:spPr>
          <a:xfrm>
            <a:off x="113122" y="1832644"/>
            <a:ext cx="11981468" cy="3521782"/>
          </a:xfrm>
        </p:spPr>
        <p:txBody>
          <a:bodyPr>
            <a:normAutofit/>
          </a:bodyPr>
          <a:lstStyle/>
          <a:p>
            <a:pPr marL="285750" indent="-285750">
              <a:buFont typeface="Arial" panose="020B0604020202020204" pitchFamily="34" charset="0"/>
              <a:buChar char="•"/>
            </a:pPr>
            <a:r>
              <a:rPr lang="en-GB" sz="1800" b="1" dirty="0"/>
              <a:t>Healthy attachments formed in early life help to create a blueprint for future relationships and friendships. This is what we call our “internal working model (IWM)”. Our IWM is a mental representation of our relationship with our primary caregiver that becomes a template for future relationships. </a:t>
            </a:r>
          </a:p>
          <a:p>
            <a:pPr marL="285750" indent="-285750">
              <a:buFont typeface="Arial" panose="020B0604020202020204" pitchFamily="34" charset="0"/>
              <a:buChar char="•"/>
            </a:pPr>
            <a:r>
              <a:rPr lang="en-GB" sz="1800" b="1" dirty="0"/>
              <a:t>When we have a positive and healthy attachment to our main caregiver, this generally creates a stable representation of future relationships. These characteristics in a person are what we may refer to as, “a securely attached” individual. </a:t>
            </a:r>
          </a:p>
          <a:p>
            <a:pPr marL="285750" indent="-285750">
              <a:buFont typeface="Arial" panose="020B0604020202020204" pitchFamily="34" charset="0"/>
              <a:buChar char="•"/>
            </a:pPr>
            <a:r>
              <a:rPr lang="en-GB" sz="1800" b="1" dirty="0"/>
              <a:t>On the other hand, if attachment between child and main caregiver are not secure, this can result in emotional, behavioural and cognitive complexities; what is commonly referred to as “attachment disorder”. This attachment formation may be referred to as “insecurely attached” (though there’s variations). </a:t>
            </a:r>
          </a:p>
          <a:p>
            <a:endParaRPr lang="en-GB" sz="1800" b="1" dirty="0"/>
          </a:p>
          <a:p>
            <a:r>
              <a:rPr lang="en-GB" sz="1800" b="1" dirty="0"/>
              <a:t>John Bowlby, the father of attachment theory and psychiatrist stated that </a:t>
            </a:r>
            <a:r>
              <a:rPr lang="en-GB" sz="1800" b="1" i="1" dirty="0"/>
              <a:t>“all of us, from cradle to grave, are happiest when life is organised as a series of excursions, long or short, from the secure base provided by our attachment figures” </a:t>
            </a:r>
          </a:p>
          <a:p>
            <a:endParaRPr lang="en-GB" sz="1800" b="1" i="1" dirty="0"/>
          </a:p>
        </p:txBody>
      </p:sp>
      <p:sp>
        <p:nvSpPr>
          <p:cNvPr id="4" name="Footer Placeholder 3">
            <a:extLst>
              <a:ext uri="{FF2B5EF4-FFF2-40B4-BE49-F238E27FC236}">
                <a16:creationId xmlns:a16="http://schemas.microsoft.com/office/drawing/2014/main" id="{81900DEF-165B-427C-9EA8-992E40BD5318}"/>
              </a:ext>
            </a:extLst>
          </p:cNvPr>
          <p:cNvSpPr>
            <a:spLocks noGrp="1"/>
          </p:cNvSpPr>
          <p:nvPr>
            <p:ph type="ftr" sz="quarter" idx="11"/>
          </p:nvPr>
        </p:nvSpPr>
        <p:spPr/>
        <p:txBody>
          <a:bodyPr/>
          <a:lstStyle/>
          <a:p>
            <a:r>
              <a:rPr lang="en-GB" dirty="0"/>
              <a:t>Risk Factors of Poor Mental Health</a:t>
            </a:r>
          </a:p>
        </p:txBody>
      </p:sp>
      <p:sp>
        <p:nvSpPr>
          <p:cNvPr id="5" name="Slide Number Placeholder 4">
            <a:extLst>
              <a:ext uri="{FF2B5EF4-FFF2-40B4-BE49-F238E27FC236}">
                <a16:creationId xmlns:a16="http://schemas.microsoft.com/office/drawing/2014/main" id="{8A9D4DA3-CD88-4B22-AE4B-13ACD07F6923}"/>
              </a:ext>
            </a:extLst>
          </p:cNvPr>
          <p:cNvSpPr>
            <a:spLocks noGrp="1"/>
          </p:cNvSpPr>
          <p:nvPr>
            <p:ph type="sldNum" sz="quarter" idx="12"/>
          </p:nvPr>
        </p:nvSpPr>
        <p:spPr/>
        <p:txBody>
          <a:bodyPr/>
          <a:lstStyle/>
          <a:p>
            <a:fld id="{95CBEC59-7FF9-4688-98DF-89832A0C9025}" type="slidenum">
              <a:rPr lang="en-US" smtClean="0"/>
              <a:t>5</a:t>
            </a:fld>
            <a:endParaRPr lang="en-US" dirty="0"/>
          </a:p>
        </p:txBody>
      </p:sp>
      <p:pic>
        <p:nvPicPr>
          <p:cNvPr id="12" name="Audio 11">
            <a:hlinkClick r:id="" action="ppaction://media"/>
            <a:extLst>
              <a:ext uri="{FF2B5EF4-FFF2-40B4-BE49-F238E27FC236}">
                <a16:creationId xmlns:a16="http://schemas.microsoft.com/office/drawing/2014/main" id="{4CFA61F9-0AA4-4ED3-8E51-B47CB361FC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62460545"/>
      </p:ext>
    </p:extLst>
  </p:cSld>
  <p:clrMapOvr>
    <a:masterClrMapping/>
  </p:clrMapOvr>
  <mc:AlternateContent xmlns:mc="http://schemas.openxmlformats.org/markup-compatibility/2006">
    <mc:Choice xmlns:p14="http://schemas.microsoft.com/office/powerpoint/2010/main" Requires="p14">
      <p:transition spd="slow" p14:dur="2000" advTm="138480"/>
    </mc:Choice>
    <mc:Fallback>
      <p:transition spd="slow" advTm="138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7395-3569-4FA1-865B-486AEEDFD772}"/>
              </a:ext>
            </a:extLst>
          </p:cNvPr>
          <p:cNvSpPr>
            <a:spLocks noGrp="1"/>
          </p:cNvSpPr>
          <p:nvPr>
            <p:ph type="title"/>
          </p:nvPr>
        </p:nvSpPr>
        <p:spPr>
          <a:xfrm>
            <a:off x="928799" y="607100"/>
            <a:ext cx="10334399" cy="697044"/>
          </a:xfrm>
        </p:spPr>
        <p:txBody>
          <a:bodyPr/>
          <a:lstStyle/>
          <a:p>
            <a:r>
              <a:rPr lang="en-GB" sz="3200" dirty="0"/>
              <a:t>What prevents attachment between caregiver and child? </a:t>
            </a:r>
          </a:p>
        </p:txBody>
      </p:sp>
      <p:sp>
        <p:nvSpPr>
          <p:cNvPr id="3" name="Text Placeholder 2">
            <a:extLst>
              <a:ext uri="{FF2B5EF4-FFF2-40B4-BE49-F238E27FC236}">
                <a16:creationId xmlns:a16="http://schemas.microsoft.com/office/drawing/2014/main" id="{6C21B347-BB18-4D7D-8D0B-15AA0976663C}"/>
              </a:ext>
            </a:extLst>
          </p:cNvPr>
          <p:cNvSpPr>
            <a:spLocks noGrp="1"/>
          </p:cNvSpPr>
          <p:nvPr>
            <p:ph type="body" sz="half" idx="2"/>
          </p:nvPr>
        </p:nvSpPr>
        <p:spPr/>
        <p:txBody>
          <a:bodyPr/>
          <a:lstStyle/>
          <a:p>
            <a:r>
              <a:rPr lang="en-GB" dirty="0"/>
              <a:t>Post-Natal Depression</a:t>
            </a:r>
          </a:p>
        </p:txBody>
      </p:sp>
      <p:sp>
        <p:nvSpPr>
          <p:cNvPr id="4" name="Footer Placeholder 3">
            <a:extLst>
              <a:ext uri="{FF2B5EF4-FFF2-40B4-BE49-F238E27FC236}">
                <a16:creationId xmlns:a16="http://schemas.microsoft.com/office/drawing/2014/main" id="{F6C6D4D8-A42C-47BD-B1BE-62CA294525F1}"/>
              </a:ext>
            </a:extLst>
          </p:cNvPr>
          <p:cNvSpPr>
            <a:spLocks noGrp="1"/>
          </p:cNvSpPr>
          <p:nvPr>
            <p:ph type="ftr" sz="quarter" idx="11"/>
          </p:nvPr>
        </p:nvSpPr>
        <p:spPr/>
        <p:txBody>
          <a:bodyPr/>
          <a:lstStyle/>
          <a:p>
            <a:r>
              <a:rPr lang="en-GB" dirty="0"/>
              <a:t>Risk Factors of Poor Mental Health</a:t>
            </a:r>
          </a:p>
        </p:txBody>
      </p:sp>
      <p:sp>
        <p:nvSpPr>
          <p:cNvPr id="5" name="Slide Number Placeholder 4">
            <a:extLst>
              <a:ext uri="{FF2B5EF4-FFF2-40B4-BE49-F238E27FC236}">
                <a16:creationId xmlns:a16="http://schemas.microsoft.com/office/drawing/2014/main" id="{EDC7ABE8-53CE-4442-A01F-C37E139A4FF7}"/>
              </a:ext>
            </a:extLst>
          </p:cNvPr>
          <p:cNvSpPr>
            <a:spLocks noGrp="1"/>
          </p:cNvSpPr>
          <p:nvPr>
            <p:ph type="sldNum" sz="quarter" idx="12"/>
          </p:nvPr>
        </p:nvSpPr>
        <p:spPr/>
        <p:txBody>
          <a:bodyPr/>
          <a:lstStyle/>
          <a:p>
            <a:fld id="{95CBEC59-7FF9-4688-98DF-89832A0C9025}" type="slidenum">
              <a:rPr lang="en-US" smtClean="0"/>
              <a:t>6</a:t>
            </a:fld>
            <a:endParaRPr lang="en-US" dirty="0"/>
          </a:p>
        </p:txBody>
      </p:sp>
      <p:sp>
        <p:nvSpPr>
          <p:cNvPr id="7" name="Text Placeholder 6">
            <a:extLst>
              <a:ext uri="{FF2B5EF4-FFF2-40B4-BE49-F238E27FC236}">
                <a16:creationId xmlns:a16="http://schemas.microsoft.com/office/drawing/2014/main" id="{AEDDE872-242C-46EF-AE75-7A88B08CBE42}"/>
              </a:ext>
            </a:extLst>
          </p:cNvPr>
          <p:cNvSpPr>
            <a:spLocks noGrp="1"/>
          </p:cNvSpPr>
          <p:nvPr>
            <p:ph type="body" sz="half" idx="16"/>
          </p:nvPr>
        </p:nvSpPr>
        <p:spPr>
          <a:xfrm>
            <a:off x="4467663" y="2425655"/>
            <a:ext cx="3256674" cy="499493"/>
          </a:xfrm>
        </p:spPr>
        <p:txBody>
          <a:bodyPr/>
          <a:lstStyle/>
          <a:p>
            <a:r>
              <a:rPr lang="en-GB" dirty="0"/>
              <a:t>Addiction</a:t>
            </a:r>
          </a:p>
        </p:txBody>
      </p:sp>
      <p:sp>
        <p:nvSpPr>
          <p:cNvPr id="8" name="Text Placeholder 7">
            <a:extLst>
              <a:ext uri="{FF2B5EF4-FFF2-40B4-BE49-F238E27FC236}">
                <a16:creationId xmlns:a16="http://schemas.microsoft.com/office/drawing/2014/main" id="{D7EA3E4D-C85E-473A-9910-B26BCE0CE678}"/>
              </a:ext>
            </a:extLst>
          </p:cNvPr>
          <p:cNvSpPr>
            <a:spLocks noGrp="1"/>
          </p:cNvSpPr>
          <p:nvPr>
            <p:ph type="body" sz="half" idx="17"/>
          </p:nvPr>
        </p:nvSpPr>
        <p:spPr>
          <a:xfrm>
            <a:off x="8006525" y="2369093"/>
            <a:ext cx="4061121" cy="499493"/>
          </a:xfrm>
        </p:spPr>
        <p:txBody>
          <a:bodyPr>
            <a:noAutofit/>
          </a:bodyPr>
          <a:lstStyle/>
          <a:p>
            <a:r>
              <a:rPr lang="en-GB" sz="2400" dirty="0"/>
              <a:t>Mental or Physical Condition</a:t>
            </a:r>
          </a:p>
        </p:txBody>
      </p:sp>
      <p:sp>
        <p:nvSpPr>
          <p:cNvPr id="9" name="Text Placeholder 8">
            <a:extLst>
              <a:ext uri="{FF2B5EF4-FFF2-40B4-BE49-F238E27FC236}">
                <a16:creationId xmlns:a16="http://schemas.microsoft.com/office/drawing/2014/main" id="{DFCBCB1B-C721-4A25-BF7F-4592DD821652}"/>
              </a:ext>
            </a:extLst>
          </p:cNvPr>
          <p:cNvSpPr>
            <a:spLocks noGrp="1"/>
          </p:cNvSpPr>
          <p:nvPr>
            <p:ph type="body" sz="half" idx="18"/>
          </p:nvPr>
        </p:nvSpPr>
        <p:spPr>
          <a:xfrm>
            <a:off x="979772" y="4563913"/>
            <a:ext cx="3487891" cy="499493"/>
          </a:xfrm>
        </p:spPr>
        <p:txBody>
          <a:bodyPr>
            <a:noAutofit/>
          </a:bodyPr>
          <a:lstStyle/>
          <a:p>
            <a:r>
              <a:rPr lang="en-GB" sz="2400" dirty="0"/>
              <a:t>Looked After Child (LAC)</a:t>
            </a:r>
          </a:p>
        </p:txBody>
      </p:sp>
      <p:sp>
        <p:nvSpPr>
          <p:cNvPr id="10" name="Text Placeholder 9">
            <a:extLst>
              <a:ext uri="{FF2B5EF4-FFF2-40B4-BE49-F238E27FC236}">
                <a16:creationId xmlns:a16="http://schemas.microsoft.com/office/drawing/2014/main" id="{2051B203-FC92-4123-AA55-379C78AD9CC9}"/>
              </a:ext>
            </a:extLst>
          </p:cNvPr>
          <p:cNvSpPr>
            <a:spLocks noGrp="1"/>
          </p:cNvSpPr>
          <p:nvPr>
            <p:ph type="body" sz="half" idx="19"/>
          </p:nvPr>
        </p:nvSpPr>
        <p:spPr>
          <a:xfrm>
            <a:off x="4467663" y="4563914"/>
            <a:ext cx="3538862" cy="499493"/>
          </a:xfrm>
        </p:spPr>
        <p:txBody>
          <a:bodyPr>
            <a:noAutofit/>
          </a:bodyPr>
          <a:lstStyle/>
          <a:p>
            <a:r>
              <a:rPr lang="en-GB" sz="2400" dirty="0"/>
              <a:t>Limited parent knowledge</a:t>
            </a:r>
          </a:p>
        </p:txBody>
      </p:sp>
      <p:sp>
        <p:nvSpPr>
          <p:cNvPr id="11" name="Text Placeholder 10">
            <a:extLst>
              <a:ext uri="{FF2B5EF4-FFF2-40B4-BE49-F238E27FC236}">
                <a16:creationId xmlns:a16="http://schemas.microsoft.com/office/drawing/2014/main" id="{8FC66C20-184F-40F9-B02B-B1B7ECCF85BA}"/>
              </a:ext>
            </a:extLst>
          </p:cNvPr>
          <p:cNvSpPr>
            <a:spLocks noGrp="1"/>
          </p:cNvSpPr>
          <p:nvPr>
            <p:ph type="body" sz="half" idx="20"/>
          </p:nvPr>
        </p:nvSpPr>
        <p:spPr>
          <a:xfrm>
            <a:off x="8006524" y="4563914"/>
            <a:ext cx="4185475" cy="499493"/>
          </a:xfrm>
        </p:spPr>
        <p:txBody>
          <a:bodyPr>
            <a:noAutofit/>
          </a:bodyPr>
          <a:lstStyle/>
          <a:p>
            <a:r>
              <a:rPr lang="en-GB" sz="2400" dirty="0"/>
              <a:t>Experiences of abuse/neglect</a:t>
            </a:r>
          </a:p>
        </p:txBody>
      </p:sp>
      <p:sp>
        <p:nvSpPr>
          <p:cNvPr id="12" name="Text Placeholder 11">
            <a:extLst>
              <a:ext uri="{FF2B5EF4-FFF2-40B4-BE49-F238E27FC236}">
                <a16:creationId xmlns:a16="http://schemas.microsoft.com/office/drawing/2014/main" id="{E7CEDC4E-E8DD-4AC5-A623-8CEF80CACA61}"/>
              </a:ext>
            </a:extLst>
          </p:cNvPr>
          <p:cNvSpPr>
            <a:spLocks noGrp="1"/>
          </p:cNvSpPr>
          <p:nvPr>
            <p:ph type="body" sz="half" idx="21"/>
          </p:nvPr>
        </p:nvSpPr>
        <p:spPr>
          <a:xfrm>
            <a:off x="928801" y="2876272"/>
            <a:ext cx="3256674" cy="1264075"/>
          </a:xfrm>
        </p:spPr>
        <p:txBody>
          <a:bodyPr>
            <a:normAutofit fontScale="70000" lnSpcReduction="20000"/>
          </a:bodyPr>
          <a:lstStyle/>
          <a:p>
            <a:r>
              <a:rPr lang="en-GB" sz="2600" dirty="0"/>
              <a:t>Susceptibilities: Previous mental health problems, including depression. Poor support from partner, family or friends – or marital difficulties</a:t>
            </a:r>
            <a:r>
              <a:rPr lang="en-GB" dirty="0"/>
              <a:t>.</a:t>
            </a:r>
          </a:p>
        </p:txBody>
      </p:sp>
      <p:sp>
        <p:nvSpPr>
          <p:cNvPr id="13" name="Text Placeholder 12">
            <a:extLst>
              <a:ext uri="{FF2B5EF4-FFF2-40B4-BE49-F238E27FC236}">
                <a16:creationId xmlns:a16="http://schemas.microsoft.com/office/drawing/2014/main" id="{354C5188-838D-4844-BB57-6F7E877217B5}"/>
              </a:ext>
            </a:extLst>
          </p:cNvPr>
          <p:cNvSpPr>
            <a:spLocks noGrp="1"/>
          </p:cNvSpPr>
          <p:nvPr>
            <p:ph type="body" sz="half" idx="22"/>
          </p:nvPr>
        </p:nvSpPr>
        <p:spPr/>
        <p:txBody>
          <a:bodyPr>
            <a:normAutofit lnSpcReduction="10000"/>
          </a:bodyPr>
          <a:lstStyle/>
          <a:p>
            <a:r>
              <a:rPr lang="en-GB" dirty="0"/>
              <a:t>Drug and alcohol misuse; including before, during and post birth</a:t>
            </a:r>
          </a:p>
        </p:txBody>
      </p:sp>
      <p:sp>
        <p:nvSpPr>
          <p:cNvPr id="14" name="Text Placeholder 13">
            <a:extLst>
              <a:ext uri="{FF2B5EF4-FFF2-40B4-BE49-F238E27FC236}">
                <a16:creationId xmlns:a16="http://schemas.microsoft.com/office/drawing/2014/main" id="{3955BB74-B289-4668-A0F1-F7C30609DEB9}"/>
              </a:ext>
            </a:extLst>
          </p:cNvPr>
          <p:cNvSpPr>
            <a:spLocks noGrp="1"/>
          </p:cNvSpPr>
          <p:nvPr>
            <p:ph type="body" sz="half" idx="23"/>
          </p:nvPr>
        </p:nvSpPr>
        <p:spPr>
          <a:xfrm>
            <a:off x="8006525" y="2876273"/>
            <a:ext cx="3899528" cy="1180461"/>
          </a:xfrm>
        </p:spPr>
        <p:txBody>
          <a:bodyPr>
            <a:noAutofit/>
          </a:bodyPr>
          <a:lstStyle/>
          <a:p>
            <a:r>
              <a:rPr lang="en-GB" dirty="0"/>
              <a:t>This can include the health of the child – if kept in an incubator, also any physical disabilities of either child/parent</a:t>
            </a:r>
          </a:p>
        </p:txBody>
      </p:sp>
      <p:sp>
        <p:nvSpPr>
          <p:cNvPr id="15" name="Text Placeholder 14">
            <a:extLst>
              <a:ext uri="{FF2B5EF4-FFF2-40B4-BE49-F238E27FC236}">
                <a16:creationId xmlns:a16="http://schemas.microsoft.com/office/drawing/2014/main" id="{DF96723D-B40F-423C-A8F1-E2CEC803C459}"/>
              </a:ext>
            </a:extLst>
          </p:cNvPr>
          <p:cNvSpPr>
            <a:spLocks noGrp="1"/>
          </p:cNvSpPr>
          <p:nvPr>
            <p:ph type="body" sz="half" idx="24"/>
          </p:nvPr>
        </p:nvSpPr>
        <p:spPr/>
        <p:txBody>
          <a:bodyPr>
            <a:normAutofit lnSpcReduction="10000"/>
          </a:bodyPr>
          <a:lstStyle/>
          <a:p>
            <a:r>
              <a:rPr lang="en-GB" dirty="0"/>
              <a:t>Growing up in a care home/multiple care homes</a:t>
            </a:r>
          </a:p>
        </p:txBody>
      </p:sp>
      <p:sp>
        <p:nvSpPr>
          <p:cNvPr id="16" name="Text Placeholder 15">
            <a:extLst>
              <a:ext uri="{FF2B5EF4-FFF2-40B4-BE49-F238E27FC236}">
                <a16:creationId xmlns:a16="http://schemas.microsoft.com/office/drawing/2014/main" id="{1E4A924A-606D-466F-9280-75A9A0D9F596}"/>
              </a:ext>
            </a:extLst>
          </p:cNvPr>
          <p:cNvSpPr>
            <a:spLocks noGrp="1"/>
          </p:cNvSpPr>
          <p:nvPr>
            <p:ph type="body" sz="half" idx="25"/>
          </p:nvPr>
        </p:nvSpPr>
        <p:spPr/>
        <p:txBody>
          <a:bodyPr>
            <a:normAutofit lnSpcReduction="10000"/>
          </a:bodyPr>
          <a:lstStyle/>
          <a:p>
            <a:r>
              <a:rPr lang="en-GB" dirty="0"/>
              <a:t>Lack of awareness of parental power when influencing child development</a:t>
            </a:r>
          </a:p>
        </p:txBody>
      </p:sp>
      <p:sp>
        <p:nvSpPr>
          <p:cNvPr id="17" name="Text Placeholder 16">
            <a:extLst>
              <a:ext uri="{FF2B5EF4-FFF2-40B4-BE49-F238E27FC236}">
                <a16:creationId xmlns:a16="http://schemas.microsoft.com/office/drawing/2014/main" id="{F978F83E-4979-4C83-B916-9EF5BFEF398A}"/>
              </a:ext>
            </a:extLst>
          </p:cNvPr>
          <p:cNvSpPr>
            <a:spLocks noGrp="1"/>
          </p:cNvSpPr>
          <p:nvPr>
            <p:ph type="body" sz="half" idx="26"/>
          </p:nvPr>
        </p:nvSpPr>
        <p:spPr>
          <a:xfrm>
            <a:off x="8006524" y="4987478"/>
            <a:ext cx="3899529" cy="499493"/>
          </a:xfrm>
        </p:spPr>
        <p:txBody>
          <a:bodyPr>
            <a:noAutofit/>
          </a:bodyPr>
          <a:lstStyle/>
          <a:p>
            <a:r>
              <a:rPr lang="en-GB" dirty="0"/>
              <a:t>This includes domestic violence</a:t>
            </a:r>
          </a:p>
          <a:p>
            <a:r>
              <a:rPr lang="en-GB" dirty="0"/>
              <a:t>Direct abuse to the child(ren)</a:t>
            </a:r>
          </a:p>
        </p:txBody>
      </p:sp>
      <p:pic>
        <p:nvPicPr>
          <p:cNvPr id="36" name="Audio 35">
            <a:hlinkClick r:id="" action="ppaction://media"/>
            <a:extLst>
              <a:ext uri="{FF2B5EF4-FFF2-40B4-BE49-F238E27FC236}">
                <a16:creationId xmlns:a16="http://schemas.microsoft.com/office/drawing/2014/main" id="{6CF403D1-6899-4169-9C51-F883A1C357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00990069"/>
      </p:ext>
    </p:extLst>
  </p:cSld>
  <p:clrMapOvr>
    <a:masterClrMapping/>
  </p:clrMapOvr>
  <mc:AlternateContent xmlns:mc="http://schemas.openxmlformats.org/markup-compatibility/2006">
    <mc:Choice xmlns:p14="http://schemas.microsoft.com/office/powerpoint/2010/main" Requires="p14">
      <p:transition spd="slow" p14:dur="2000" advTm="84657"/>
    </mc:Choice>
    <mc:Fallback>
      <p:transition spd="slow" advTm="84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A71CE-9A65-4782-9184-56C432FA65AA}"/>
              </a:ext>
            </a:extLst>
          </p:cNvPr>
          <p:cNvSpPr>
            <a:spLocks noGrp="1"/>
          </p:cNvSpPr>
          <p:nvPr>
            <p:ph type="title"/>
          </p:nvPr>
        </p:nvSpPr>
        <p:spPr/>
        <p:txBody>
          <a:bodyPr>
            <a:noAutofit/>
          </a:bodyPr>
          <a:lstStyle/>
          <a:p>
            <a:r>
              <a:rPr lang="en-GB" sz="2800" dirty="0"/>
              <a:t>Case Study Example of Parental Neglect </a:t>
            </a:r>
          </a:p>
        </p:txBody>
      </p:sp>
      <p:sp>
        <p:nvSpPr>
          <p:cNvPr id="3" name="Content Placeholder 2">
            <a:extLst>
              <a:ext uri="{FF2B5EF4-FFF2-40B4-BE49-F238E27FC236}">
                <a16:creationId xmlns:a16="http://schemas.microsoft.com/office/drawing/2014/main" id="{ABB84FA1-6A41-4DE2-8FD2-0CD36679E320}"/>
              </a:ext>
            </a:extLst>
          </p:cNvPr>
          <p:cNvSpPr>
            <a:spLocks noGrp="1"/>
          </p:cNvSpPr>
          <p:nvPr>
            <p:ph idx="1"/>
          </p:nvPr>
        </p:nvSpPr>
        <p:spPr>
          <a:xfrm>
            <a:off x="188536" y="1687398"/>
            <a:ext cx="11717517" cy="3864990"/>
          </a:xfrm>
        </p:spPr>
        <p:txBody>
          <a:bodyPr>
            <a:normAutofit lnSpcReduction="10000"/>
          </a:bodyPr>
          <a:lstStyle/>
          <a:p>
            <a:endParaRPr lang="en-GB" sz="2400" dirty="0"/>
          </a:p>
          <a:p>
            <a:r>
              <a:rPr lang="en-GB" sz="2400" dirty="0"/>
              <a:t>The eldest child has a rare medical condition and has </a:t>
            </a:r>
            <a:r>
              <a:rPr lang="en-GB" sz="2400" dirty="0">
                <a:highlight>
                  <a:srgbClr val="FFFF00"/>
                </a:highlight>
              </a:rPr>
              <a:t>multiple complex additional care needs</a:t>
            </a:r>
            <a:r>
              <a:rPr lang="en-GB" sz="2400" dirty="0"/>
              <a:t>. The three children each have different fathers and the </a:t>
            </a:r>
            <a:r>
              <a:rPr lang="en-GB" sz="2400" dirty="0">
                <a:highlight>
                  <a:srgbClr val="00FFFF"/>
                </a:highlight>
              </a:rPr>
              <a:t>mother’s relationships with each child has been physically and emotionally abusive. </a:t>
            </a:r>
            <a:r>
              <a:rPr lang="en-GB" sz="2400" dirty="0"/>
              <a:t>The </a:t>
            </a:r>
            <a:r>
              <a:rPr lang="en-GB" sz="2400" dirty="0">
                <a:highlight>
                  <a:srgbClr val="FF00FF"/>
                </a:highlight>
              </a:rPr>
              <a:t>mother also has poor health and is not consistent in managing her health needs</a:t>
            </a:r>
            <a:r>
              <a:rPr lang="en-GB" sz="2400" dirty="0"/>
              <a:t>. </a:t>
            </a:r>
          </a:p>
          <a:p>
            <a:endParaRPr lang="en-GB" sz="2400" dirty="0"/>
          </a:p>
          <a:p>
            <a:r>
              <a:rPr lang="en-GB" sz="2400" dirty="0"/>
              <a:t>Mother, Kim*, was in a relationship with the youngest child’s father, Paul*, which was toxic. Paul was both using and dealing substances which, although not specifically linked to his mental health, was believed to have been </a:t>
            </a:r>
            <a:r>
              <a:rPr lang="en-GB" sz="2400" dirty="0">
                <a:highlight>
                  <a:srgbClr val="00FF00"/>
                </a:highlight>
              </a:rPr>
              <a:t>impacting and compounding his low mood,</a:t>
            </a:r>
            <a:r>
              <a:rPr lang="en-GB" sz="2400" dirty="0"/>
              <a:t> </a:t>
            </a:r>
            <a:r>
              <a:rPr lang="en-GB" sz="2400" dirty="0">
                <a:highlight>
                  <a:srgbClr val="00FF00"/>
                </a:highlight>
              </a:rPr>
              <a:t>resulting in attempted suicide. </a:t>
            </a:r>
            <a:r>
              <a:rPr lang="en-GB" sz="2400" dirty="0">
                <a:highlight>
                  <a:srgbClr val="FF0000"/>
                </a:highlight>
              </a:rPr>
              <a:t>The children were exposed to the volatile relationship. </a:t>
            </a:r>
            <a:endParaRPr lang="en-GB" sz="2400" b="1" i="1" dirty="0">
              <a:highlight>
                <a:srgbClr val="FF0000"/>
              </a:highlight>
            </a:endParaRPr>
          </a:p>
        </p:txBody>
      </p:sp>
      <p:sp>
        <p:nvSpPr>
          <p:cNvPr id="4" name="Footer Placeholder 3">
            <a:extLst>
              <a:ext uri="{FF2B5EF4-FFF2-40B4-BE49-F238E27FC236}">
                <a16:creationId xmlns:a16="http://schemas.microsoft.com/office/drawing/2014/main" id="{81900DEF-165B-427C-9EA8-992E40BD5318}"/>
              </a:ext>
            </a:extLst>
          </p:cNvPr>
          <p:cNvSpPr>
            <a:spLocks noGrp="1"/>
          </p:cNvSpPr>
          <p:nvPr>
            <p:ph type="ftr" sz="quarter" idx="11"/>
          </p:nvPr>
        </p:nvSpPr>
        <p:spPr>
          <a:xfrm>
            <a:off x="614873" y="6399081"/>
            <a:ext cx="3256673" cy="365125"/>
          </a:xfrm>
        </p:spPr>
        <p:txBody>
          <a:bodyPr/>
          <a:lstStyle/>
          <a:p>
            <a:r>
              <a:rPr lang="en-GB" dirty="0"/>
              <a:t>Risk Factors of Poor Mental Health</a:t>
            </a:r>
          </a:p>
          <a:p>
            <a:endParaRPr lang="en-US" dirty="0"/>
          </a:p>
        </p:txBody>
      </p:sp>
      <p:sp>
        <p:nvSpPr>
          <p:cNvPr id="5" name="Slide Number Placeholder 4">
            <a:extLst>
              <a:ext uri="{FF2B5EF4-FFF2-40B4-BE49-F238E27FC236}">
                <a16:creationId xmlns:a16="http://schemas.microsoft.com/office/drawing/2014/main" id="{8A9D4DA3-CD88-4B22-AE4B-13ACD07F6923}"/>
              </a:ext>
            </a:extLst>
          </p:cNvPr>
          <p:cNvSpPr>
            <a:spLocks noGrp="1"/>
          </p:cNvSpPr>
          <p:nvPr>
            <p:ph type="sldNum" sz="quarter" idx="12"/>
          </p:nvPr>
        </p:nvSpPr>
        <p:spPr/>
        <p:txBody>
          <a:bodyPr/>
          <a:lstStyle/>
          <a:p>
            <a:fld id="{95CBEC59-7FF9-4688-98DF-89832A0C9025}" type="slidenum">
              <a:rPr lang="en-US" smtClean="0"/>
              <a:t>7</a:t>
            </a:fld>
            <a:endParaRPr lang="en-US" dirty="0"/>
          </a:p>
        </p:txBody>
      </p:sp>
      <p:sp>
        <p:nvSpPr>
          <p:cNvPr id="13" name="Rectangle 12">
            <a:extLst>
              <a:ext uri="{FF2B5EF4-FFF2-40B4-BE49-F238E27FC236}">
                <a16:creationId xmlns:a16="http://schemas.microsoft.com/office/drawing/2014/main" id="{9E4C0BC5-9380-4008-A22B-A7C2B657CA2C}"/>
              </a:ext>
            </a:extLst>
          </p:cNvPr>
          <p:cNvSpPr/>
          <p:nvPr/>
        </p:nvSpPr>
        <p:spPr>
          <a:xfrm>
            <a:off x="455629" y="5601848"/>
            <a:ext cx="2394409" cy="51847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dirty="0"/>
              <a:t>Unmet needs - frustrating</a:t>
            </a:r>
          </a:p>
        </p:txBody>
      </p:sp>
      <p:sp>
        <p:nvSpPr>
          <p:cNvPr id="14" name="Rectangle 13">
            <a:extLst>
              <a:ext uri="{FF2B5EF4-FFF2-40B4-BE49-F238E27FC236}">
                <a16:creationId xmlns:a16="http://schemas.microsoft.com/office/drawing/2014/main" id="{F9E220A5-6E50-4001-97F1-D2250099B306}"/>
              </a:ext>
            </a:extLst>
          </p:cNvPr>
          <p:cNvSpPr/>
          <p:nvPr/>
        </p:nvSpPr>
        <p:spPr>
          <a:xfrm>
            <a:off x="3096134" y="5610660"/>
            <a:ext cx="2592741" cy="55741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dirty="0"/>
              <a:t>Inconsistent relationships - IWM</a:t>
            </a:r>
          </a:p>
        </p:txBody>
      </p:sp>
      <p:sp>
        <p:nvSpPr>
          <p:cNvPr id="15" name="Rectangle 14">
            <a:extLst>
              <a:ext uri="{FF2B5EF4-FFF2-40B4-BE49-F238E27FC236}">
                <a16:creationId xmlns:a16="http://schemas.microsoft.com/office/drawing/2014/main" id="{F2BDF5E0-D705-4EBE-9B44-284C8AB9283A}"/>
              </a:ext>
            </a:extLst>
          </p:cNvPr>
          <p:cNvSpPr/>
          <p:nvPr/>
        </p:nvSpPr>
        <p:spPr>
          <a:xfrm>
            <a:off x="6052552" y="5610726"/>
            <a:ext cx="2592741" cy="57681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dirty="0"/>
              <a:t>Unable to care for self/others</a:t>
            </a:r>
          </a:p>
        </p:txBody>
      </p:sp>
      <p:sp>
        <p:nvSpPr>
          <p:cNvPr id="16" name="Rectangle 15">
            <a:extLst>
              <a:ext uri="{FF2B5EF4-FFF2-40B4-BE49-F238E27FC236}">
                <a16:creationId xmlns:a16="http://schemas.microsoft.com/office/drawing/2014/main" id="{46F32EBC-1B97-4CB0-92E3-118C33A8C1A1}"/>
              </a:ext>
            </a:extLst>
          </p:cNvPr>
          <p:cNvSpPr/>
          <p:nvPr/>
        </p:nvSpPr>
        <p:spPr>
          <a:xfrm>
            <a:off x="8993172" y="5571790"/>
            <a:ext cx="2743199" cy="63515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dirty="0"/>
              <a:t>Role modelling to child relationship</a:t>
            </a:r>
          </a:p>
        </p:txBody>
      </p:sp>
      <p:pic>
        <p:nvPicPr>
          <p:cNvPr id="17" name="Audio 16">
            <a:hlinkClick r:id="" action="ppaction://media"/>
            <a:extLst>
              <a:ext uri="{FF2B5EF4-FFF2-40B4-BE49-F238E27FC236}">
                <a16:creationId xmlns:a16="http://schemas.microsoft.com/office/drawing/2014/main" id="{D56F4D30-9040-4F79-A489-DF5C71BC834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477943655"/>
      </p:ext>
    </p:extLst>
  </p:cSld>
  <p:clrMapOvr>
    <a:masterClrMapping/>
  </p:clrMapOvr>
  <mc:AlternateContent xmlns:mc="http://schemas.openxmlformats.org/markup-compatibility/2006">
    <mc:Choice xmlns:p14="http://schemas.microsoft.com/office/powerpoint/2010/main" Requires="p14">
      <p:transition spd="slow" p14:dur="2000" advTm="150175"/>
    </mc:Choice>
    <mc:Fallback>
      <p:transition spd="slow" advTm="150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7"/>
                </p:tgtEl>
              </p:cMediaNode>
            </p:audio>
          </p:childTnLst>
        </p:cTn>
      </p:par>
    </p:tnLst>
    <p:bldLst>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a:xfrm>
            <a:off x="1565226" y="1257267"/>
            <a:ext cx="4143555" cy="1536580"/>
          </a:xfrm>
        </p:spPr>
        <p:txBody>
          <a:bodyPr>
            <a:noAutofit/>
          </a:bodyPr>
          <a:lstStyle/>
          <a:p>
            <a:r>
              <a:rPr lang="en-US" sz="3200" dirty="0"/>
              <a:t>What is maternal deprivation and how might this have an effect on our mental health?</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483222" y="305337"/>
            <a:ext cx="4781810" cy="6349987"/>
          </a:xfrm>
        </p:spPr>
        <p:txBody>
          <a:bodyPr>
            <a:noAutofit/>
          </a:bodyPr>
          <a:lstStyle/>
          <a:p>
            <a:pPr marL="285750" indent="-285750">
              <a:buFont typeface="Arial" panose="020B0604020202020204" pitchFamily="34" charset="0"/>
              <a:buChar char="•"/>
            </a:pPr>
            <a:r>
              <a:rPr lang="en-GB" sz="1800" dirty="0"/>
              <a:t>Bowlby (1969) used the term maternal deprivation to focus attention upon the effect on infants and young children of being separated from their mothers during their first year.</a:t>
            </a:r>
          </a:p>
          <a:p>
            <a:endParaRPr lang="en-GB" sz="1800" dirty="0"/>
          </a:p>
          <a:p>
            <a:pPr marL="285750" indent="-285750">
              <a:buFont typeface="Arial" panose="020B0604020202020204" pitchFamily="34" charset="0"/>
              <a:buChar char="•"/>
            </a:pPr>
            <a:r>
              <a:rPr lang="en-GB" sz="1800" dirty="0"/>
              <a:t>Bowlby considered the effects of failing to receive adequate care from the mother and the development of good mental health thus, the link between maternal deprivation and problem behaviour in young children and adolescents.</a:t>
            </a:r>
          </a:p>
          <a:p>
            <a:endParaRPr lang="en-GB" sz="1800" dirty="0"/>
          </a:p>
          <a:p>
            <a:pPr marL="285750" indent="-285750">
              <a:buFont typeface="Arial" panose="020B0604020202020204" pitchFamily="34" charset="0"/>
              <a:buChar char="•"/>
            </a:pPr>
            <a:r>
              <a:rPr lang="en-US" sz="1800" dirty="0"/>
              <a:t>Maternal deprivation hypothesis; </a:t>
            </a:r>
            <a:r>
              <a:rPr lang="en-GB" sz="1800" dirty="0"/>
              <a:t>proposes that a child's early separation from their primary caregiver (usually the mother) can have negative effects on their emotional and social development, and can lead to a range of issues such as attachment disorders, anxiety, and aggression.</a:t>
            </a:r>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p:txBody>
          <a:bodyPr/>
          <a:lstStyle/>
          <a:p>
            <a:r>
              <a:rPr lang="en-GB" dirty="0"/>
              <a:t>Risk Factors of Poor Mental Health</a:t>
            </a:r>
            <a:endParaRPr lang="en-US" dirty="0"/>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8</a:t>
            </a:fld>
            <a:endParaRPr lang="en-US" dirty="0"/>
          </a:p>
        </p:txBody>
      </p:sp>
      <p:pic>
        <p:nvPicPr>
          <p:cNvPr id="7" name="Audio 6">
            <a:hlinkClick r:id="" action="ppaction://media"/>
            <a:extLst>
              <a:ext uri="{FF2B5EF4-FFF2-40B4-BE49-F238E27FC236}">
                <a16:creationId xmlns:a16="http://schemas.microsoft.com/office/drawing/2014/main" id="{FE397D49-DC0C-4BE8-8C43-FD13821D4BF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113233789"/>
      </p:ext>
    </p:extLst>
  </p:cSld>
  <p:clrMapOvr>
    <a:masterClrMapping/>
  </p:clrMapOvr>
  <mc:AlternateContent xmlns:mc="http://schemas.openxmlformats.org/markup-compatibility/2006">
    <mc:Choice xmlns:p14="http://schemas.microsoft.com/office/powerpoint/2010/main" Requires="p14">
      <p:transition spd="slow" p14:dur="2000" advTm="83306"/>
    </mc:Choice>
    <mc:Fallback>
      <p:transition spd="slow" advTm="83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a:xfrm>
            <a:off x="1565226" y="575036"/>
            <a:ext cx="4143555" cy="2686638"/>
          </a:xfrm>
        </p:spPr>
        <p:txBody>
          <a:bodyPr>
            <a:noAutofit/>
          </a:bodyPr>
          <a:lstStyle/>
          <a:p>
            <a:r>
              <a:rPr lang="en-GB" sz="3200" dirty="0"/>
              <a:t>What are the potential long-term effects of maternal deprivation?</a:t>
            </a:r>
            <a:endParaRPr lang="en-US" sz="3200" dirty="0"/>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483222" y="305337"/>
            <a:ext cx="4781810" cy="6349987"/>
          </a:xfrm>
        </p:spPr>
        <p:txBody>
          <a:bodyPr>
            <a:noAutofit/>
          </a:bodyPr>
          <a:lstStyle/>
          <a:p>
            <a:pPr marL="285750" indent="-285750">
              <a:buFont typeface="Arial" panose="020B0604020202020204" pitchFamily="34" charset="0"/>
              <a:buChar char="•"/>
            </a:pPr>
            <a:endParaRPr lang="en-GB" sz="1800" dirty="0"/>
          </a:p>
          <a:p>
            <a:r>
              <a:rPr lang="en-GB" sz="1800" dirty="0"/>
              <a:t>Since Bowlby (1953) proposed that a “warm, intimate and consistent relationship with a mother (figure)” is necessary for healthy psychological development without it, we could see…</a:t>
            </a:r>
          </a:p>
          <a:p>
            <a:endParaRPr lang="en-GB" sz="1800" b="1" dirty="0"/>
          </a:p>
          <a:p>
            <a:r>
              <a:rPr lang="en-GB" sz="1800" b="1" dirty="0"/>
              <a:t>Consequences of maternal deprivation</a:t>
            </a:r>
          </a:p>
          <a:p>
            <a:pPr marL="285750" indent="-285750">
              <a:buFont typeface="Arial" panose="020B0604020202020204" pitchFamily="34" charset="0"/>
              <a:buChar char="•"/>
            </a:pPr>
            <a:r>
              <a:rPr lang="en-GB" sz="1800" dirty="0"/>
              <a:t>An inability to form attachments in the future (Internal Working Model)</a:t>
            </a:r>
          </a:p>
          <a:p>
            <a:pPr marL="285750" indent="-285750">
              <a:buFont typeface="Arial" panose="020B0604020202020204" pitchFamily="34" charset="0"/>
              <a:buChar char="•"/>
            </a:pPr>
            <a:r>
              <a:rPr lang="en-GB" sz="1800" dirty="0"/>
              <a:t>Affectionless psychopathy (inability to feel remorse)</a:t>
            </a:r>
          </a:p>
          <a:p>
            <a:pPr marL="285750" indent="-285750">
              <a:buFont typeface="Arial" panose="020B0604020202020204" pitchFamily="34" charset="0"/>
              <a:buChar char="•"/>
            </a:pPr>
            <a:r>
              <a:rPr lang="en-GB" sz="1800" dirty="0"/>
              <a:t>Delinquency (behavioural problems in adolescence)</a:t>
            </a:r>
          </a:p>
          <a:p>
            <a:pPr marL="285750" indent="-285750">
              <a:buFont typeface="Arial" panose="020B0604020202020204" pitchFamily="34" charset="0"/>
              <a:buChar char="•"/>
            </a:pPr>
            <a:r>
              <a:rPr lang="en-GB" sz="1800" dirty="0"/>
              <a:t>Cognitive delay</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sz="1800" dirty="0"/>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p:txBody>
          <a:bodyPr/>
          <a:lstStyle/>
          <a:p>
            <a:r>
              <a:rPr lang="en-GB" dirty="0"/>
              <a:t>Risk Factors of Poor Mental Health</a:t>
            </a:r>
            <a:endParaRPr lang="en-US" dirty="0"/>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9</a:t>
            </a:fld>
            <a:endParaRPr lang="en-US" dirty="0"/>
          </a:p>
        </p:txBody>
      </p:sp>
      <p:pic>
        <p:nvPicPr>
          <p:cNvPr id="13" name="Audio 12">
            <a:hlinkClick r:id="" action="ppaction://media"/>
            <a:extLst>
              <a:ext uri="{FF2B5EF4-FFF2-40B4-BE49-F238E27FC236}">
                <a16:creationId xmlns:a16="http://schemas.microsoft.com/office/drawing/2014/main" id="{7E5B45B1-53FC-4E0B-B3AD-4C1C1953040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243245673"/>
      </p:ext>
    </p:extLst>
  </p:cSld>
  <p:clrMapOvr>
    <a:masterClrMapping/>
  </p:clrMapOvr>
  <mc:AlternateContent xmlns:mc="http://schemas.openxmlformats.org/markup-compatibility/2006">
    <mc:Choice xmlns:p14="http://schemas.microsoft.com/office/powerpoint/2010/main" Requires="p14">
      <p:transition spd="slow" p14:dur="2000" advTm="60400"/>
    </mc:Choice>
    <mc:Fallback>
      <p:transition spd="slow" advTm="60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1000"/>
                                        <p:tgtEl>
                                          <p:spTgt spid="3">
                                            <p:txEl>
                                              <p:pRg st="5" end="5"/>
                                            </p:txEl>
                                          </p:spTgt>
                                        </p:tgtEl>
                                      </p:cBhvr>
                                    </p:animEffect>
                                    <p:anim calcmode="lin" valueType="num">
                                      <p:cBhvr>
                                        <p:cTn id="3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4|8.4|16.2|18.1|3.1"/>
</p:tagLst>
</file>

<file path=ppt/tags/tag2.xml><?xml version="1.0" encoding="utf-8"?>
<p:tagLst xmlns:a="http://schemas.openxmlformats.org/drawingml/2006/main" xmlns:r="http://schemas.openxmlformats.org/officeDocument/2006/relationships" xmlns:p="http://schemas.openxmlformats.org/presentationml/2006/main">
  <p:tag name="TIMING" val="|7.4|15.6|27.5|9.6|31.9"/>
</p:tagLst>
</file>

<file path=ppt/tags/tag3.xml><?xml version="1.0" encoding="utf-8"?>
<p:tagLst xmlns:a="http://schemas.openxmlformats.org/drawingml/2006/main" xmlns:r="http://schemas.openxmlformats.org/officeDocument/2006/relationships" xmlns:p="http://schemas.openxmlformats.org/presentationml/2006/main">
  <p:tag name="TIMING" val="|143.8|1.5|1.4|1.3"/>
</p:tagLst>
</file>

<file path=ppt/tags/tag4.xml><?xml version="1.0" encoding="utf-8"?>
<p:tagLst xmlns:a="http://schemas.openxmlformats.org/drawingml/2006/main" xmlns:r="http://schemas.openxmlformats.org/officeDocument/2006/relationships" xmlns:p="http://schemas.openxmlformats.org/presentationml/2006/main">
  <p:tag name="TIMING" val="|7.3|34.2|13.9"/>
</p:tagLst>
</file>

<file path=ppt/tags/tag5.xml><?xml version="1.0" encoding="utf-8"?>
<p:tagLst xmlns:a="http://schemas.openxmlformats.org/drawingml/2006/main" xmlns:r="http://schemas.openxmlformats.org/officeDocument/2006/relationships" xmlns:p="http://schemas.openxmlformats.org/presentationml/2006/main">
  <p:tag name="TIMING" val="|2.5|15.8|1.7|9.1|9.7|9.3"/>
</p:tagLst>
</file>

<file path=ppt/tags/tag6.xml><?xml version="1.0" encoding="utf-8"?>
<p:tagLst xmlns:a="http://schemas.openxmlformats.org/drawingml/2006/main" xmlns:r="http://schemas.openxmlformats.org/officeDocument/2006/relationships" xmlns:p="http://schemas.openxmlformats.org/presentationml/2006/main">
  <p:tag name="TIMING" val="|5.2|3.2"/>
</p:tagLst>
</file>

<file path=ppt/tags/tag7.xml><?xml version="1.0" encoding="utf-8"?>
<p:tagLst xmlns:a="http://schemas.openxmlformats.org/drawingml/2006/main" xmlns:r="http://schemas.openxmlformats.org/officeDocument/2006/relationships" xmlns:p="http://schemas.openxmlformats.org/presentationml/2006/main">
  <p:tag name="TIMING" val="|4.1|13.6|4.4|13.6|15.3|15.1|14.4|19.9"/>
</p:tagLst>
</file>

<file path=ppt/tags/tag8.xml><?xml version="1.0" encoding="utf-8"?>
<p:tagLst xmlns:a="http://schemas.openxmlformats.org/drawingml/2006/main" xmlns:r="http://schemas.openxmlformats.org/officeDocument/2006/relationships" xmlns:p="http://schemas.openxmlformats.org/presentationml/2006/main">
  <p:tag name="TIMING" val="|6.7|28.2|33.3|19.4"/>
</p:tagLst>
</file>

<file path=ppt/theme/theme1.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42AFFF-C96F-4C05-9045-3240A5329ECA}">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16c05727-aa75-4e4a-9b5f-8a80a1165891"/>
    <ds:schemaRef ds:uri="http://purl.org/dc/elements/1.1/"/>
    <ds:schemaRef ds:uri="http://www.w3.org/XML/1998/namespace"/>
    <ds:schemaRef ds:uri="http://schemas.microsoft.com/office/infopath/2007/PartnerControls"/>
    <ds:schemaRef ds:uri="71af3243-3dd4-4a8d-8c0d-dd76da1f02a5"/>
    <ds:schemaRef ds:uri="http://purl.org/dc/dcmitype/"/>
  </ds:schemaRefs>
</ds:datastoreItem>
</file>

<file path=customXml/itemProps2.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7F9CC6-F7CA-41EA-81DA-97EFF19429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TotalTime>0</TotalTime>
  <Words>1293</Words>
  <Application>Microsoft Office PowerPoint</Application>
  <PresentationFormat>Widescreen</PresentationFormat>
  <Paragraphs>113</Paragraphs>
  <Slides>14</Slides>
  <Notes>0</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Avenir Next LT Pro</vt:lpstr>
      <vt:lpstr>Calibri</vt:lpstr>
      <vt:lpstr>Arial</vt:lpstr>
      <vt:lpstr>Speak Pro</vt:lpstr>
      <vt:lpstr>Office Theme</vt:lpstr>
      <vt:lpstr>Risk Factors of Poor Mental Health</vt:lpstr>
      <vt:lpstr>Objectives for this lesson</vt:lpstr>
      <vt:lpstr>Factors affecting mental health</vt:lpstr>
      <vt:lpstr>Psychosocial Factors</vt:lpstr>
      <vt:lpstr>Why do our early family attachments matter?</vt:lpstr>
      <vt:lpstr>What prevents attachment between caregiver and child? </vt:lpstr>
      <vt:lpstr>Case Study Example of Parental Neglect </vt:lpstr>
      <vt:lpstr>What is maternal deprivation and how might this have an effect on our mental health?</vt:lpstr>
      <vt:lpstr>What are the potential long-term effects of maternal deprivation?</vt:lpstr>
      <vt:lpstr>Does it always matter if we do not attach to our mother?</vt:lpstr>
      <vt:lpstr>What can we do?</vt:lpstr>
      <vt:lpstr>Reframing your thoughts</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2024-05-28T05:10:42Z</dcterms:created>
  <dcterms:modified xsi:type="dcterms:W3CDTF">2024-05-28T17:35:10Z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