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6" r:id="rId2"/>
    <p:sldId id="278" r:id="rId3"/>
    <p:sldId id="282" r:id="rId4"/>
    <p:sldId id="290" r:id="rId5"/>
    <p:sldId id="283" r:id="rId6"/>
    <p:sldId id="291" r:id="rId7"/>
    <p:sldId id="292" r:id="rId8"/>
    <p:sldId id="293" r:id="rId9"/>
    <p:sldId id="294" r:id="rId10"/>
    <p:sldId id="297" r:id="rId11"/>
    <p:sldId id="295" r:id="rId12"/>
    <p:sldId id="296" r:id="rId13"/>
    <p:sldId id="298" r:id="rId14"/>
    <p:sldId id="299"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1836"/>
    <a:srgbClr val="35B1DE"/>
    <a:srgbClr val="B2B2B2"/>
    <a:srgbClr val="95CA46"/>
    <a:srgbClr val="0041C0"/>
    <a:srgbClr val="000000"/>
    <a:srgbClr val="657EA1"/>
    <a:srgbClr val="1D2632"/>
    <a:srgbClr val="4F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7" autoAdjust="0"/>
    <p:restoredTop sz="94660"/>
  </p:normalViewPr>
  <p:slideViewPr>
    <p:cSldViewPr snapToGrid="0">
      <p:cViewPr varScale="1">
        <p:scale>
          <a:sx n="54" d="100"/>
          <a:sy n="54" d="100"/>
        </p:scale>
        <p:origin x="82"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8B6D8-724A-4FCA-A94F-ED88573843B9}" type="datetimeFigureOut">
              <a:rPr lang="en-US" smtClean="0"/>
              <a:t>1/28/2019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4D237-E7D9-4ECD-9435-2D87382C24FA}" type="slidenum">
              <a:rPr lang="en-US" smtClean="0"/>
              <a:t>‹#›</a:t>
            </a:fld>
            <a:endParaRPr lang="en-US" dirty="0"/>
          </a:p>
        </p:txBody>
      </p:sp>
    </p:spTree>
    <p:extLst>
      <p:ext uri="{BB962C8B-B14F-4D97-AF65-F5344CB8AC3E}">
        <p14:creationId xmlns:p14="http://schemas.microsoft.com/office/powerpoint/2010/main" val="219132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_Only Use Onc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100" y="-485231"/>
            <a:ext cx="14966841" cy="7533731"/>
          </a:xfrm>
          <a:prstGeom prst="rect">
            <a:avLst/>
          </a:prstGeom>
        </p:spPr>
      </p:pic>
      <p:sp>
        <p:nvSpPr>
          <p:cNvPr id="6" name="Rectangle 5"/>
          <p:cNvSpPr/>
          <p:nvPr userDrawn="1"/>
        </p:nvSpPr>
        <p:spPr>
          <a:xfrm>
            <a:off x="203200" y="-164387"/>
            <a:ext cx="11838112" cy="7225587"/>
          </a:xfrm>
          <a:prstGeom prst="rect">
            <a:avLst/>
          </a:prstGeom>
          <a:gradFill>
            <a:gsLst>
              <a:gs pos="61000">
                <a:srgbClr val="0070C0"/>
              </a:gs>
              <a:gs pos="1563">
                <a:srgbClr val="35B1DE">
                  <a:alpha val="0"/>
                </a:srgbClr>
              </a:gs>
              <a:gs pos="27000">
                <a:srgbClr val="35B1DE">
                  <a:alpha val="25000"/>
                </a:srgbClr>
              </a:gs>
            </a:gsLst>
            <a:lin ang="10800000" scaled="1"/>
          </a:gradFill>
          <a:ln w="127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1867" dirty="0" smtClean="0">
              <a:latin typeface="Arial" charset="0"/>
              <a:ea typeface="Arial" charset="0"/>
              <a:cs typeface="Arial" charset="0"/>
            </a:endParaRPr>
          </a:p>
        </p:txBody>
      </p:sp>
      <p:sp>
        <p:nvSpPr>
          <p:cNvPr id="15" name="Rectangle 14"/>
          <p:cNvSpPr/>
          <p:nvPr userDrawn="1"/>
        </p:nvSpPr>
        <p:spPr>
          <a:xfrm>
            <a:off x="-1" y="0"/>
            <a:ext cx="11068692" cy="6858000"/>
          </a:xfrm>
          <a:prstGeom prst="rect">
            <a:avLst/>
          </a:prstGeom>
          <a:gradFill>
            <a:gsLst>
              <a:gs pos="74000">
                <a:schemeClr val="tx1"/>
              </a:gs>
              <a:gs pos="20000">
                <a:schemeClr val="tx1">
                  <a:alpha val="0"/>
                </a:schemeClr>
              </a:gs>
            </a:gsLst>
            <a:lin ang="10800000" scaled="1"/>
          </a:gradFill>
          <a:ln w="127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1867" dirty="0" smtClean="0">
              <a:latin typeface="Arial" charset="0"/>
              <a:ea typeface="Arial" charset="0"/>
              <a:cs typeface="Arial" charset="0"/>
            </a:endParaRPr>
          </a:p>
        </p:txBody>
      </p:sp>
      <p:sp>
        <p:nvSpPr>
          <p:cNvPr id="8" name="Rectangle 7"/>
          <p:cNvSpPr/>
          <p:nvPr userDrawn="1"/>
        </p:nvSpPr>
        <p:spPr>
          <a:xfrm>
            <a:off x="0" y="6623644"/>
            <a:ext cx="12191999" cy="234356"/>
          </a:xfrm>
          <a:prstGeom prst="rect">
            <a:avLst/>
          </a:prstGeom>
          <a:solidFill>
            <a:srgbClr val="35B1D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a:solidFill>
                <a:schemeClr val="accent1"/>
              </a:solidFill>
              <a:latin typeface="DINOT-Medium"/>
              <a:cs typeface="DINOT-Medium"/>
            </a:endParaRPr>
          </a:p>
        </p:txBody>
      </p:sp>
    </p:spTree>
    <p:extLst>
      <p:ext uri="{BB962C8B-B14F-4D97-AF65-F5344CB8AC3E}">
        <p14:creationId xmlns:p14="http://schemas.microsoft.com/office/powerpoint/2010/main" val="228408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Aquarius Bulleted Slide">
    <p:spTree>
      <p:nvGrpSpPr>
        <p:cNvPr id="1" name=""/>
        <p:cNvGrpSpPr/>
        <p:nvPr/>
      </p:nvGrpSpPr>
      <p:grpSpPr>
        <a:xfrm>
          <a:off x="0" y="0"/>
          <a:ext cx="0" cy="0"/>
          <a:chOff x="0" y="0"/>
          <a:chExt cx="0" cy="0"/>
        </a:xfrm>
      </p:grpSpPr>
      <p:sp>
        <p:nvSpPr>
          <p:cNvPr id="8" name="Content Placeholder 2"/>
          <p:cNvSpPr>
            <a:spLocks noGrp="1"/>
          </p:cNvSpPr>
          <p:nvPr>
            <p:ph idx="1"/>
          </p:nvPr>
        </p:nvSpPr>
        <p:spPr>
          <a:xfrm>
            <a:off x="880025" y="1478604"/>
            <a:ext cx="10431952" cy="4334952"/>
          </a:xfrm>
        </p:spPr>
        <p:txBody>
          <a:bodyPr>
            <a:normAutofit/>
          </a:bodyPr>
          <a:lstStyle>
            <a:lvl1pPr>
              <a:tabLst>
                <a:tab pos="1430338" algn="l"/>
              </a:tabLst>
              <a:defRPr sz="1600">
                <a:solidFill>
                  <a:srgbClr val="000000"/>
                </a:solidFill>
              </a:defRPr>
            </a:lvl1pPr>
            <a:lvl2pPr>
              <a:tabLst>
                <a:tab pos="1430338" algn="l"/>
              </a:tabLst>
              <a:defRPr sz="1600">
                <a:solidFill>
                  <a:schemeClr val="tx1"/>
                </a:solidFill>
              </a:defRPr>
            </a:lvl2pPr>
            <a:lvl3pPr>
              <a:tabLst>
                <a:tab pos="1430338" algn="l"/>
              </a:tabLst>
              <a:defRPr sz="1600">
                <a:solidFill>
                  <a:schemeClr val="tx1">
                    <a:lumMod val="50000"/>
                    <a:lumOff val="50000"/>
                  </a:schemeClr>
                </a:solidFill>
              </a:defRPr>
            </a:lvl3pPr>
            <a:lvl4pPr>
              <a:tabLst>
                <a:tab pos="1430338" algn="l"/>
              </a:tabLst>
              <a:defRPr sz="1600">
                <a:solidFill>
                  <a:schemeClr val="tx1">
                    <a:lumMod val="50000"/>
                    <a:lumOff val="50000"/>
                  </a:schemeClr>
                </a:solidFill>
              </a:defRPr>
            </a:lvl4pPr>
            <a:lvl5pPr>
              <a:tabLst>
                <a:tab pos="1430338" algn="l"/>
              </a:tabLst>
              <a:defRPr sz="1600">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700392" y="6353476"/>
            <a:ext cx="1386829"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1867" dirty="0" smtClean="0">
              <a:latin typeface="DINOT-Medium"/>
              <a:cs typeface="DINOT-Medium"/>
            </a:endParaRPr>
          </a:p>
        </p:txBody>
      </p:sp>
      <p:sp>
        <p:nvSpPr>
          <p:cNvPr id="22" name="Rectangle 21"/>
          <p:cNvSpPr/>
          <p:nvPr userDrawn="1"/>
        </p:nvSpPr>
        <p:spPr>
          <a:xfrm>
            <a:off x="0" y="6608830"/>
            <a:ext cx="12192000" cy="262150"/>
          </a:xfrm>
          <a:prstGeom prst="rect">
            <a:avLst/>
          </a:prstGeom>
          <a:solidFill>
            <a:srgbClr val="35B1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645" y="6363792"/>
            <a:ext cx="1183356" cy="180401"/>
          </a:xfrm>
          <a:prstGeom prst="rect">
            <a:avLst/>
          </a:prstGeom>
        </p:spPr>
      </p:pic>
      <p:sp>
        <p:nvSpPr>
          <p:cNvPr id="24" name="Slide Number Placeholder 5"/>
          <p:cNvSpPr txBox="1">
            <a:spLocks/>
          </p:cNvSpPr>
          <p:nvPr userDrawn="1"/>
        </p:nvSpPr>
        <p:spPr>
          <a:xfrm>
            <a:off x="10818281" y="6263975"/>
            <a:ext cx="803940" cy="365125"/>
          </a:xfrm>
          <a:prstGeom prst="rect">
            <a:avLst/>
          </a:prstGeom>
        </p:spPr>
        <p:txBody>
          <a:bodyPr vert="horz" lIns="121920" tIns="60960" rIns="121920" bIns="60960" rtlCol="0" anchor="ctr"/>
          <a:lstStyle>
            <a:defPPr>
              <a:defRPr lang="en-US"/>
            </a:defPPr>
            <a:lvl1pPr marL="0" algn="r" defTabSz="457200" rtl="0" eaLnBrk="1" latinLnBrk="0" hangingPunct="1">
              <a:defRPr sz="1000" b="0" i="0" kern="1200">
                <a:solidFill>
                  <a:srgbClr val="7F7F7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A58616-E411-5E43-B735-1BBCC8A35A89}" type="slidenum">
              <a:rPr lang="en-US" sz="1333" smtClean="0">
                <a:solidFill>
                  <a:schemeClr val="tx1"/>
                </a:solidFill>
              </a:rPr>
              <a:pPr/>
              <a:t>‹#›</a:t>
            </a:fld>
            <a:endParaRPr lang="en-US" sz="1333" dirty="0">
              <a:solidFill>
                <a:schemeClr val="tx1"/>
              </a:solidFill>
            </a:endParaRPr>
          </a:p>
        </p:txBody>
      </p:sp>
      <p:sp>
        <p:nvSpPr>
          <p:cNvPr id="26" name="Rectangle 25"/>
          <p:cNvSpPr/>
          <p:nvPr userDrawn="1"/>
        </p:nvSpPr>
        <p:spPr>
          <a:xfrm>
            <a:off x="304801" y="229845"/>
            <a:ext cx="11026956" cy="823967"/>
          </a:xfrm>
          <a:prstGeom prst="rect">
            <a:avLst/>
          </a:prstGeom>
          <a:solidFill>
            <a:srgbClr val="B2B2B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1867" dirty="0">
              <a:solidFill>
                <a:schemeClr val="accent1"/>
              </a:solidFill>
              <a:latin typeface="DINOT-Medium"/>
              <a:cs typeface="DINOT-Medium"/>
            </a:endParaRPr>
          </a:p>
        </p:txBody>
      </p:sp>
      <p:sp>
        <p:nvSpPr>
          <p:cNvPr id="28" name="Rectangle 27"/>
          <p:cNvSpPr/>
          <p:nvPr userDrawn="1"/>
        </p:nvSpPr>
        <p:spPr>
          <a:xfrm>
            <a:off x="1" y="229845"/>
            <a:ext cx="304800" cy="823967"/>
          </a:xfrm>
          <a:prstGeom prst="rect">
            <a:avLst/>
          </a:prstGeom>
          <a:solidFill>
            <a:srgbClr val="35B1D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1867" dirty="0">
              <a:solidFill>
                <a:schemeClr val="accent1"/>
              </a:solidFill>
              <a:latin typeface="DINOT-Medium"/>
              <a:cs typeface="DINOT-Medium"/>
            </a:endParaRPr>
          </a:p>
        </p:txBody>
      </p:sp>
      <p:sp>
        <p:nvSpPr>
          <p:cNvPr id="11" name="Content Placeholder 8"/>
          <p:cNvSpPr>
            <a:spLocks noGrp="1"/>
          </p:cNvSpPr>
          <p:nvPr>
            <p:ph sz="quarter" idx="10" hasCustomPrompt="1"/>
          </p:nvPr>
        </p:nvSpPr>
        <p:spPr>
          <a:xfrm>
            <a:off x="828509" y="399047"/>
            <a:ext cx="8399127" cy="586650"/>
          </a:xfrm>
        </p:spPr>
        <p:txBody>
          <a:bodyPr/>
          <a:lstStyle>
            <a:lvl1pPr marL="0" indent="0">
              <a:buNone/>
              <a:defRPr b="1" baseline="0">
                <a:solidFill>
                  <a:schemeClr val="bg1"/>
                </a:solidFill>
              </a:defRPr>
            </a:lvl1pPr>
          </a:lstStyle>
          <a:p>
            <a:pPr lvl="0"/>
            <a:r>
              <a:rPr lang="en-US" dirty="0" smtClean="0"/>
              <a:t>Title Goes Here</a:t>
            </a:r>
            <a:endParaRPr lang="en-US" dirty="0"/>
          </a:p>
        </p:txBody>
      </p:sp>
    </p:spTree>
    <p:extLst>
      <p:ext uri="{BB962C8B-B14F-4D97-AF65-F5344CB8AC3E}">
        <p14:creationId xmlns:p14="http://schemas.microsoft.com/office/powerpoint/2010/main" val="287056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ernate Cover Slide">
    <p:spTree>
      <p:nvGrpSpPr>
        <p:cNvPr id="1" name=""/>
        <p:cNvGrpSpPr/>
        <p:nvPr/>
      </p:nvGrpSpPr>
      <p:grpSpPr>
        <a:xfrm>
          <a:off x="0" y="0"/>
          <a:ext cx="0" cy="0"/>
          <a:chOff x="0" y="0"/>
          <a:chExt cx="0" cy="0"/>
        </a:xfrm>
      </p:grpSpPr>
      <p:sp>
        <p:nvSpPr>
          <p:cNvPr id="12" name="Rectangle 11"/>
          <p:cNvSpPr/>
          <p:nvPr userDrawn="1"/>
        </p:nvSpPr>
        <p:spPr>
          <a:xfrm>
            <a:off x="0" y="1"/>
            <a:ext cx="12192000" cy="6858000"/>
          </a:xfrm>
          <a:prstGeom prst="rect">
            <a:avLst/>
          </a:prstGeom>
          <a:solidFill>
            <a:srgbClr val="35B1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Rectangle 6"/>
          <p:cNvSpPr/>
          <p:nvPr userDrawn="1"/>
        </p:nvSpPr>
        <p:spPr>
          <a:xfrm>
            <a:off x="-1" y="2"/>
            <a:ext cx="2979703" cy="6857999"/>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3" name="Picture 12" descr="log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0566" y="2864158"/>
            <a:ext cx="2458568" cy="460981"/>
          </a:xfrm>
          <a:prstGeom prst="rect">
            <a:avLst/>
          </a:prstGeom>
        </p:spPr>
      </p:pic>
      <p:sp>
        <p:nvSpPr>
          <p:cNvPr id="2" name="Title 1"/>
          <p:cNvSpPr>
            <a:spLocks noGrp="1"/>
          </p:cNvSpPr>
          <p:nvPr>
            <p:ph type="ctrTitle" hasCustomPrompt="1"/>
          </p:nvPr>
        </p:nvSpPr>
        <p:spPr>
          <a:xfrm>
            <a:off x="3621803" y="2790659"/>
            <a:ext cx="8464815" cy="607981"/>
          </a:xfrm>
          <a:noFill/>
        </p:spPr>
        <p:txBody>
          <a:bodyPr anchor="ctr">
            <a:normAutofit/>
          </a:bodyPr>
          <a:lstStyle>
            <a:lvl1pPr algn="l">
              <a:defRPr sz="3200">
                <a:solidFill>
                  <a:schemeClr val="bg1"/>
                </a:solidFill>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3621803" y="3455322"/>
            <a:ext cx="8534400" cy="821404"/>
          </a:xfrm>
        </p:spPr>
        <p:txBody>
          <a:bodyPr>
            <a:normAutofit/>
          </a:bodyPr>
          <a:lstStyle>
            <a:lvl1pPr marL="0" indent="0" algn="l">
              <a:buNone/>
              <a:defRPr sz="1600" b="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Presenter Name, and Title</a:t>
            </a:r>
          </a:p>
          <a:p>
            <a:endParaRPr lang="en-US" dirty="0" smtClean="0"/>
          </a:p>
          <a:p>
            <a:r>
              <a:rPr lang="en-US" dirty="0" smtClean="0"/>
              <a:t>01.11.11</a:t>
            </a:r>
            <a:endParaRPr lang="en-US" dirty="0"/>
          </a:p>
        </p:txBody>
      </p:sp>
    </p:spTree>
    <p:extLst>
      <p:ext uri="{BB962C8B-B14F-4D97-AF65-F5344CB8AC3E}">
        <p14:creationId xmlns:p14="http://schemas.microsoft.com/office/powerpoint/2010/main" val="40961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quarius Sidebar Slide">
    <p:spTree>
      <p:nvGrpSpPr>
        <p:cNvPr id="1" name=""/>
        <p:cNvGrpSpPr/>
        <p:nvPr/>
      </p:nvGrpSpPr>
      <p:grpSpPr>
        <a:xfrm>
          <a:off x="0" y="0"/>
          <a:ext cx="0" cy="0"/>
          <a:chOff x="0" y="0"/>
          <a:chExt cx="0" cy="0"/>
        </a:xfrm>
      </p:grpSpPr>
      <p:sp>
        <p:nvSpPr>
          <p:cNvPr id="8" name="Rectangle 7"/>
          <p:cNvSpPr/>
          <p:nvPr userDrawn="1"/>
        </p:nvSpPr>
        <p:spPr>
          <a:xfrm>
            <a:off x="0" y="699965"/>
            <a:ext cx="2979701" cy="6158035"/>
          </a:xfrm>
          <a:prstGeom prst="rect">
            <a:avLst/>
          </a:prstGeom>
          <a:solidFill>
            <a:srgbClr val="35B1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Content Placeholder 2"/>
          <p:cNvSpPr>
            <a:spLocks noGrp="1"/>
          </p:cNvSpPr>
          <p:nvPr>
            <p:ph idx="1"/>
          </p:nvPr>
        </p:nvSpPr>
        <p:spPr>
          <a:xfrm>
            <a:off x="3261367" y="1287593"/>
            <a:ext cx="8612954" cy="4525963"/>
          </a:xfrm>
        </p:spPr>
        <p:txBody>
          <a:bodyPr>
            <a:normAutofit/>
          </a:bodyPr>
          <a:lstStyle>
            <a:lvl1pPr>
              <a:defRPr sz="1600">
                <a:solidFill>
                  <a:schemeClr val="tx1"/>
                </a:solidFill>
              </a:defRPr>
            </a:lvl1pPr>
            <a:lvl2pPr>
              <a:defRPr sz="1600">
                <a:solidFill>
                  <a:schemeClr val="tx1"/>
                </a:solidFill>
              </a:defRPr>
            </a:lvl2pPr>
            <a:lvl3pPr>
              <a:defRPr sz="16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1" y="2"/>
            <a:ext cx="2979703" cy="699964"/>
          </a:xfrm>
          <a:prstGeom prst="rect">
            <a:avLst/>
          </a:prstGeom>
          <a:solidFill>
            <a:srgbClr val="B2B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269646" y="816328"/>
            <a:ext cx="2440413" cy="3791224"/>
          </a:xfrm>
        </p:spPr>
        <p:txBody>
          <a:bodyPr anchor="t">
            <a:noAutofit/>
          </a:bodyPr>
          <a:lstStyle>
            <a:lvl1pPr>
              <a:defRPr sz="2400">
                <a:solidFill>
                  <a:schemeClr val="bg1"/>
                </a:solidFill>
              </a:defRPr>
            </a:lvl1pPr>
          </a:lstStyle>
          <a:p>
            <a:r>
              <a:rPr lang="en-US" dirty="0" smtClean="0"/>
              <a:t>Slide Title Goes Here</a:t>
            </a:r>
            <a:endParaRPr lang="en-US" dirty="0"/>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645" y="6363792"/>
            <a:ext cx="1183356" cy="180401"/>
          </a:xfrm>
          <a:prstGeom prst="rect">
            <a:avLst/>
          </a:prstGeom>
        </p:spPr>
      </p:pic>
      <p:sp>
        <p:nvSpPr>
          <p:cNvPr id="22" name="Slide Number Placeholder 5"/>
          <p:cNvSpPr txBox="1">
            <a:spLocks/>
          </p:cNvSpPr>
          <p:nvPr userDrawn="1"/>
        </p:nvSpPr>
        <p:spPr>
          <a:xfrm>
            <a:off x="10818281" y="6263975"/>
            <a:ext cx="803940" cy="365125"/>
          </a:xfrm>
          <a:prstGeom prst="rect">
            <a:avLst/>
          </a:prstGeom>
        </p:spPr>
        <p:txBody>
          <a:bodyPr vert="horz" lIns="121920" tIns="60960" rIns="121920" bIns="60960" rtlCol="0" anchor="ctr"/>
          <a:lstStyle>
            <a:defPPr>
              <a:defRPr lang="en-US"/>
            </a:defPPr>
            <a:lvl1pPr marL="0" algn="r" defTabSz="457200" rtl="0" eaLnBrk="1" latinLnBrk="0" hangingPunct="1">
              <a:defRPr sz="1000" b="0" i="0" kern="1200">
                <a:solidFill>
                  <a:srgbClr val="7F7F7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A58616-E411-5E43-B735-1BBCC8A35A89}" type="slidenum">
              <a:rPr lang="en-US" sz="1333" smtClean="0">
                <a:solidFill>
                  <a:schemeClr val="tx1"/>
                </a:solidFill>
              </a:rPr>
              <a:pPr/>
              <a:t>‹#›</a:t>
            </a:fld>
            <a:endParaRPr lang="en-US" sz="1333" dirty="0">
              <a:solidFill>
                <a:schemeClr val="tx1"/>
              </a:solidFill>
            </a:endParaRPr>
          </a:p>
        </p:txBody>
      </p:sp>
    </p:spTree>
    <p:extLst>
      <p:ext uri="{BB962C8B-B14F-4D97-AF65-F5344CB8AC3E}">
        <p14:creationId xmlns:p14="http://schemas.microsoft.com/office/powerpoint/2010/main" val="152036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quarius Title Slide">
    <p:spTree>
      <p:nvGrpSpPr>
        <p:cNvPr id="1" name=""/>
        <p:cNvGrpSpPr/>
        <p:nvPr/>
      </p:nvGrpSpPr>
      <p:grpSpPr>
        <a:xfrm>
          <a:off x="0" y="0"/>
          <a:ext cx="0" cy="0"/>
          <a:chOff x="0" y="0"/>
          <a:chExt cx="0" cy="0"/>
        </a:xfrm>
      </p:grpSpPr>
      <p:sp>
        <p:nvSpPr>
          <p:cNvPr id="8" name="Rectangle 7"/>
          <p:cNvSpPr/>
          <p:nvPr userDrawn="1"/>
        </p:nvSpPr>
        <p:spPr>
          <a:xfrm>
            <a:off x="0" y="0"/>
            <a:ext cx="12199697" cy="6858001"/>
          </a:xfrm>
          <a:prstGeom prst="rect">
            <a:avLst/>
          </a:prstGeom>
          <a:solidFill>
            <a:srgbClr val="35B1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1"/>
              </a:solidFill>
            </a:endParaRPr>
          </a:p>
        </p:txBody>
      </p:sp>
      <p:sp>
        <p:nvSpPr>
          <p:cNvPr id="7" name="Title 1"/>
          <p:cNvSpPr>
            <a:spLocks noGrp="1"/>
          </p:cNvSpPr>
          <p:nvPr>
            <p:ph type="title" hasCustomPrompt="1"/>
          </p:nvPr>
        </p:nvSpPr>
        <p:spPr>
          <a:xfrm>
            <a:off x="0" y="2625386"/>
            <a:ext cx="12182592" cy="1187989"/>
          </a:xfrm>
        </p:spPr>
        <p:txBody>
          <a:bodyPr>
            <a:noAutofit/>
          </a:bodyPr>
          <a:lstStyle>
            <a:lvl1pPr algn="ctr">
              <a:defRPr sz="4800">
                <a:solidFill>
                  <a:schemeClr val="bg1"/>
                </a:solidFill>
              </a:defRPr>
            </a:lvl1pPr>
          </a:lstStyle>
          <a:p>
            <a:r>
              <a:rPr lang="en-US" dirty="0" smtClean="0"/>
              <a:t>Slide Title Goes Here</a:t>
            </a:r>
            <a:endParaRPr lang="en-US" dirty="0"/>
          </a:p>
        </p:txBody>
      </p:sp>
      <p:sp>
        <p:nvSpPr>
          <p:cNvPr id="14" name="Rectangle 13"/>
          <p:cNvSpPr/>
          <p:nvPr userDrawn="1"/>
        </p:nvSpPr>
        <p:spPr>
          <a:xfrm>
            <a:off x="0" y="6608830"/>
            <a:ext cx="12192000" cy="262150"/>
          </a:xfrm>
          <a:prstGeom prst="rect">
            <a:avLst/>
          </a:prstGeom>
          <a:solidFill>
            <a:srgbClr val="35B1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645" y="6363792"/>
            <a:ext cx="1183356" cy="180401"/>
          </a:xfrm>
          <a:prstGeom prst="rect">
            <a:avLst/>
          </a:prstGeom>
        </p:spPr>
      </p:pic>
      <p:sp>
        <p:nvSpPr>
          <p:cNvPr id="19" name="Slide Number Placeholder 5"/>
          <p:cNvSpPr txBox="1">
            <a:spLocks/>
          </p:cNvSpPr>
          <p:nvPr userDrawn="1"/>
        </p:nvSpPr>
        <p:spPr>
          <a:xfrm>
            <a:off x="10818281" y="6263975"/>
            <a:ext cx="803940" cy="365125"/>
          </a:xfrm>
          <a:prstGeom prst="rect">
            <a:avLst/>
          </a:prstGeom>
        </p:spPr>
        <p:txBody>
          <a:bodyPr vert="horz" lIns="121920" tIns="60960" rIns="121920" bIns="60960" rtlCol="0" anchor="ctr"/>
          <a:lstStyle>
            <a:defPPr>
              <a:defRPr lang="en-US"/>
            </a:defPPr>
            <a:lvl1pPr marL="0" algn="r" defTabSz="457200" rtl="0" eaLnBrk="1" latinLnBrk="0" hangingPunct="1">
              <a:defRPr sz="1000" b="0" i="0" kern="1200">
                <a:solidFill>
                  <a:srgbClr val="7F7F7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A58616-E411-5E43-B735-1BBCC8A35A89}" type="slidenum">
              <a:rPr lang="en-US" sz="1333" smtClean="0">
                <a:solidFill>
                  <a:schemeClr val="bg1"/>
                </a:solidFill>
              </a:rPr>
              <a:pPr/>
              <a:t>‹#›</a:t>
            </a:fld>
            <a:endParaRPr lang="en-US" sz="1333" dirty="0">
              <a:solidFill>
                <a:schemeClr val="bg1"/>
              </a:solidFill>
            </a:endParaRPr>
          </a:p>
        </p:txBody>
      </p:sp>
    </p:spTree>
    <p:extLst>
      <p:ext uri="{BB962C8B-B14F-4D97-AF65-F5344CB8AC3E}">
        <p14:creationId xmlns:p14="http://schemas.microsoft.com/office/powerpoint/2010/main" val="319222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quarius Featur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l="2165" r="69"/>
          <a:stretch/>
        </p:blipFill>
        <p:spPr>
          <a:xfrm>
            <a:off x="-12881" y="-8104"/>
            <a:ext cx="12204881" cy="6866104"/>
          </a:xfrm>
          <a:prstGeom prst="rect">
            <a:avLst/>
          </a:prstGeom>
        </p:spPr>
      </p:pic>
      <p:sp>
        <p:nvSpPr>
          <p:cNvPr id="14" name="Title 5"/>
          <p:cNvSpPr>
            <a:spLocks noGrp="1"/>
          </p:cNvSpPr>
          <p:nvPr>
            <p:ph type="title" hasCustomPrompt="1"/>
          </p:nvPr>
        </p:nvSpPr>
        <p:spPr>
          <a:xfrm>
            <a:off x="2361033" y="3023412"/>
            <a:ext cx="7469935" cy="533491"/>
          </a:xfrm>
        </p:spPr>
        <p:txBody>
          <a:bodyPr>
            <a:noAutofit/>
          </a:bodyPr>
          <a:lstStyle>
            <a:lvl1pPr algn="ctr">
              <a:defRPr sz="3200" b="1">
                <a:solidFill>
                  <a:schemeClr val="bg1"/>
                </a:solidFill>
              </a:defRPr>
            </a:lvl1pPr>
          </a:lstStyle>
          <a:p>
            <a:r>
              <a:rPr lang="en-US" dirty="0" smtClean="0"/>
              <a:t>Feature text here.</a:t>
            </a:r>
            <a:endParaRPr lang="en-US"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62867" y="1979733"/>
            <a:ext cx="2025203" cy="2620851"/>
          </a:xfrm>
          <a:prstGeom prst="rect">
            <a:avLst/>
          </a:prstGeom>
        </p:spPr>
      </p:pic>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8839433" y="1979731"/>
            <a:ext cx="2025203" cy="2620851"/>
          </a:xfrm>
          <a:prstGeom prst="rect">
            <a:avLst/>
          </a:prstGeom>
        </p:spPr>
      </p:pic>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645" y="6363792"/>
            <a:ext cx="1183356" cy="180401"/>
          </a:xfrm>
          <a:prstGeom prst="rect">
            <a:avLst/>
          </a:prstGeom>
        </p:spPr>
      </p:pic>
      <p:sp>
        <p:nvSpPr>
          <p:cNvPr id="22" name="Slide Number Placeholder 5"/>
          <p:cNvSpPr txBox="1">
            <a:spLocks/>
          </p:cNvSpPr>
          <p:nvPr userDrawn="1"/>
        </p:nvSpPr>
        <p:spPr>
          <a:xfrm>
            <a:off x="10818281" y="6263975"/>
            <a:ext cx="803940" cy="365125"/>
          </a:xfrm>
          <a:prstGeom prst="rect">
            <a:avLst/>
          </a:prstGeom>
        </p:spPr>
        <p:txBody>
          <a:bodyPr vert="horz" lIns="121920" tIns="60960" rIns="121920" bIns="60960" rtlCol="0" anchor="ctr"/>
          <a:lstStyle>
            <a:defPPr>
              <a:defRPr lang="en-US"/>
            </a:defPPr>
            <a:lvl1pPr marL="0" algn="r" defTabSz="457200" rtl="0" eaLnBrk="1" latinLnBrk="0" hangingPunct="1">
              <a:defRPr sz="1000" b="0" i="0" kern="1200">
                <a:solidFill>
                  <a:srgbClr val="7F7F7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A58616-E411-5E43-B735-1BBCC8A35A89}" type="slidenum">
              <a:rPr lang="en-US" sz="1333" smtClean="0">
                <a:solidFill>
                  <a:schemeClr val="bg1"/>
                </a:solidFill>
              </a:rPr>
              <a:pPr/>
              <a:t>‹#›</a:t>
            </a:fld>
            <a:endParaRPr lang="en-US" sz="1333" dirty="0">
              <a:solidFill>
                <a:schemeClr val="bg1"/>
              </a:solidFill>
            </a:endParaRPr>
          </a:p>
        </p:txBody>
      </p:sp>
    </p:spTree>
    <p:extLst>
      <p:ext uri="{BB962C8B-B14F-4D97-AF65-F5344CB8AC3E}">
        <p14:creationId xmlns:p14="http://schemas.microsoft.com/office/powerpoint/2010/main" val="154536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OF SHOW Legal Line Slide">
    <p:spTree>
      <p:nvGrpSpPr>
        <p:cNvPr id="1" name=""/>
        <p:cNvGrpSpPr/>
        <p:nvPr/>
      </p:nvGrpSpPr>
      <p:grpSpPr>
        <a:xfrm>
          <a:off x="0" y="0"/>
          <a:ext cx="0" cy="0"/>
          <a:chOff x="0" y="0"/>
          <a:chExt cx="0" cy="0"/>
        </a:xfrm>
      </p:grpSpPr>
      <p:sp>
        <p:nvSpPr>
          <p:cNvPr id="5" name="TextBox 4"/>
          <p:cNvSpPr txBox="1"/>
          <p:nvPr userDrawn="1"/>
        </p:nvSpPr>
        <p:spPr>
          <a:xfrm>
            <a:off x="1026695" y="6464968"/>
            <a:ext cx="10154653" cy="261610"/>
          </a:xfrm>
          <a:prstGeom prst="rect">
            <a:avLst/>
          </a:prstGeom>
          <a:noFill/>
        </p:spPr>
        <p:txBody>
          <a:bodyPr wrap="square" rtlCol="0">
            <a:spAutoFit/>
          </a:bodyPr>
          <a:lstStyle/>
          <a:p>
            <a:pPr algn="ctr"/>
            <a:r>
              <a:rPr lang="en-US" sz="1100" dirty="0" smtClean="0">
                <a:solidFill>
                  <a:schemeClr val="tx1">
                    <a:lumMod val="50000"/>
                    <a:lumOff val="50000"/>
                  </a:schemeClr>
                </a:solidFill>
              </a:rPr>
              <a:t>©</a:t>
            </a:r>
            <a:r>
              <a:rPr lang="en-US" sz="1100" baseline="0" dirty="0" smtClean="0">
                <a:solidFill>
                  <a:schemeClr val="tx1">
                    <a:lumMod val="50000"/>
                    <a:lumOff val="50000"/>
                  </a:schemeClr>
                </a:solidFill>
              </a:rPr>
              <a:t> Copyright 2018 Panasonic Corporation of North America. All Rights Reserved. All preceding content is considered CONFIDENTIAL unless otherwise noted.</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79704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DF517-1AFC-4577-B719-E2C256C09DDB}" type="datetimeFigureOut">
              <a:rPr lang="en-US" smtClean="0"/>
              <a:t>1/28/2019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73FDF-FEAF-48AD-84EA-85CA35EE03A6}" type="slidenum">
              <a:rPr lang="en-US" smtClean="0"/>
              <a:t>‹#›</a:t>
            </a:fld>
            <a:endParaRPr lang="en-US" dirty="0"/>
          </a:p>
        </p:txBody>
      </p:sp>
    </p:spTree>
    <p:extLst>
      <p:ext uri="{BB962C8B-B14F-4D97-AF65-F5344CB8AC3E}">
        <p14:creationId xmlns:p14="http://schemas.microsoft.com/office/powerpoint/2010/main" val="153989430"/>
      </p:ext>
    </p:extLst>
  </p:cSld>
  <p:clrMap bg1="lt1" tx1="dk1" bg2="lt2" tx2="dk2" accent1="accent1" accent2="accent2" accent3="accent3" accent4="accent4" accent5="accent5" accent6="accent6" hlink="hlink" folHlink="folHlink"/>
  <p:sldLayoutIdLst>
    <p:sldLayoutId id="2147483677" r:id="rId1"/>
    <p:sldLayoutId id="2147483672" r:id="rId2"/>
    <p:sldLayoutId id="2147483660" r:id="rId3"/>
    <p:sldLayoutId id="2147483667" r:id="rId4"/>
    <p:sldLayoutId id="2147483671" r:id="rId5"/>
    <p:sldLayoutId id="2147483674" r:id="rId6"/>
    <p:sldLayoutId id="2147483678"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khyati.shastri@us.panasonic.com" TargetMode="External"/><Relationship Id="rId2" Type="http://schemas.openxmlformats.org/officeDocument/2006/relationships/hyperlink" Target="mailto:tony.tang@us.panasonic.com" TargetMode="External"/><Relationship Id="rId1" Type="http://schemas.openxmlformats.org/officeDocument/2006/relationships/slideLayout" Target="../slideLayouts/slideLayout2.xml"/><Relationship Id="rId4" Type="http://schemas.openxmlformats.org/officeDocument/2006/relationships/hyperlink" Target="mailto:james.kuhn@us.Panasonic.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4093642"/>
            <a:ext cx="304800" cy="1457737"/>
          </a:xfrm>
          <a:prstGeom prst="rect">
            <a:avLst/>
          </a:prstGeom>
          <a:solidFill>
            <a:srgbClr val="35B1D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1867" dirty="0">
              <a:solidFill>
                <a:schemeClr val="accent1"/>
              </a:solidFill>
              <a:latin typeface="DINOT-Medium"/>
              <a:cs typeface="DINOT-Medium"/>
            </a:endParaRPr>
          </a:p>
        </p:txBody>
      </p:sp>
      <p:sp>
        <p:nvSpPr>
          <p:cNvPr id="5" name="Rectangle 4"/>
          <p:cNvSpPr/>
          <p:nvPr/>
        </p:nvSpPr>
        <p:spPr>
          <a:xfrm>
            <a:off x="304801" y="4093642"/>
            <a:ext cx="6677024" cy="1457737"/>
          </a:xfrm>
          <a:prstGeom prst="rect">
            <a:avLst/>
          </a:prstGeom>
          <a:solidFill>
            <a:schemeClr val="bg1">
              <a:alpha val="17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1867" dirty="0">
              <a:solidFill>
                <a:schemeClr val="accent1"/>
              </a:solidFill>
              <a:latin typeface="DINOT-Medium"/>
              <a:cs typeface="DINOT-Medium"/>
            </a:endParaRPr>
          </a:p>
        </p:txBody>
      </p:sp>
      <p:sp>
        <p:nvSpPr>
          <p:cNvPr id="6" name="Title 1"/>
          <p:cNvSpPr txBox="1">
            <a:spLocks/>
          </p:cNvSpPr>
          <p:nvPr/>
        </p:nvSpPr>
        <p:spPr>
          <a:xfrm>
            <a:off x="506766" y="4261383"/>
            <a:ext cx="5324867" cy="739826"/>
          </a:xfrm>
          <a:prstGeom prst="rect">
            <a:avLst/>
          </a:prstGeom>
          <a:noFill/>
        </p:spPr>
        <p:txBody>
          <a:bodyPr anchor="t" anchorCtr="0">
            <a:noAutofit/>
          </a:bodyPr>
          <a:lstStyle>
            <a:lvl1pPr algn="l" defTabSz="457200" rtl="0" eaLnBrk="1" latinLnBrk="0" hangingPunct="1">
              <a:spcBef>
                <a:spcPct val="0"/>
              </a:spcBef>
              <a:buNone/>
              <a:defRPr sz="2000" b="0" i="0" kern="1200">
                <a:solidFill>
                  <a:schemeClr val="bg1"/>
                </a:solidFill>
                <a:latin typeface="Arial" charset="0"/>
                <a:ea typeface="Arial" charset="0"/>
                <a:cs typeface="Arial" charset="0"/>
              </a:defRPr>
            </a:lvl1pPr>
          </a:lstStyle>
          <a:p>
            <a:r>
              <a:rPr lang="en-US" sz="3200" dirty="0" err="1" smtClean="0">
                <a:solidFill>
                  <a:schemeClr val="bg1">
                    <a:lumMod val="75000"/>
                  </a:schemeClr>
                </a:solidFill>
              </a:rPr>
              <a:t>PanaCIM</a:t>
            </a:r>
            <a:r>
              <a:rPr lang="en-US" sz="3200" dirty="0" smtClean="0">
                <a:solidFill>
                  <a:schemeClr val="bg1">
                    <a:lumMod val="75000"/>
                  </a:schemeClr>
                </a:solidFill>
              </a:rPr>
              <a:t> Gen2</a:t>
            </a:r>
            <a:endParaRPr lang="en-US" sz="3200" dirty="0">
              <a:solidFill>
                <a:schemeClr val="bg1">
                  <a:lumMod val="75000"/>
                </a:schemeClr>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9531" y="627051"/>
            <a:ext cx="2974780" cy="453501"/>
          </a:xfrm>
          <a:prstGeom prst="rect">
            <a:avLst/>
          </a:prstGeom>
        </p:spPr>
      </p:pic>
      <p:sp>
        <p:nvSpPr>
          <p:cNvPr id="7" name="TextBox 6"/>
          <p:cNvSpPr txBox="1"/>
          <p:nvPr/>
        </p:nvSpPr>
        <p:spPr>
          <a:xfrm>
            <a:off x="580010" y="1347167"/>
            <a:ext cx="4887340" cy="646331"/>
          </a:xfrm>
          <a:prstGeom prst="rect">
            <a:avLst/>
          </a:prstGeom>
          <a:noFill/>
        </p:spPr>
        <p:txBody>
          <a:bodyPr wrap="square" rtlCol="0">
            <a:spAutoFit/>
          </a:bodyPr>
          <a:lstStyle/>
          <a:p>
            <a:r>
              <a:rPr lang="en-US" dirty="0" smtClean="0">
                <a:solidFill>
                  <a:schemeClr val="bg1"/>
                </a:solidFill>
              </a:rPr>
              <a:t>System Solutions Company North America</a:t>
            </a:r>
          </a:p>
          <a:p>
            <a:r>
              <a:rPr lang="en-US" dirty="0" smtClean="0">
                <a:solidFill>
                  <a:schemeClr val="bg1"/>
                </a:solidFill>
              </a:rPr>
              <a:t>Process Automation</a:t>
            </a:r>
            <a:endParaRPr lang="en-US" dirty="0">
              <a:solidFill>
                <a:schemeClr val="bg1"/>
              </a:solidFill>
            </a:endParaRPr>
          </a:p>
        </p:txBody>
      </p:sp>
    </p:spTree>
    <p:extLst>
      <p:ext uri="{BB962C8B-B14F-4D97-AF65-F5344CB8AC3E}">
        <p14:creationId xmlns:p14="http://schemas.microsoft.com/office/powerpoint/2010/main" val="115014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This training session will identify and describe the Material </a:t>
            </a:r>
            <a:r>
              <a:rPr lang="en-US" dirty="0" smtClean="0"/>
              <a:t>Control-Material Allocation (MA) module.</a:t>
            </a:r>
            <a:endParaRPr lang="en-US" dirty="0"/>
          </a:p>
        </p:txBody>
      </p:sp>
      <p:sp>
        <p:nvSpPr>
          <p:cNvPr id="3" name="Content Placeholder 2"/>
          <p:cNvSpPr>
            <a:spLocks noGrp="1"/>
          </p:cNvSpPr>
          <p:nvPr>
            <p:ph sz="quarter" idx="10"/>
          </p:nvPr>
        </p:nvSpPr>
        <p:spPr>
          <a:xfrm>
            <a:off x="828509" y="399047"/>
            <a:ext cx="9009758" cy="586650"/>
          </a:xfrm>
        </p:spPr>
        <p:txBody>
          <a:bodyPr>
            <a:normAutofit/>
          </a:bodyPr>
          <a:lstStyle/>
          <a:p>
            <a:r>
              <a:rPr lang="en-US" dirty="0" smtClean="0"/>
              <a:t>Session 6 – Gen2 MA overview</a:t>
            </a:r>
            <a:endParaRPr lang="en-US" dirty="0"/>
          </a:p>
        </p:txBody>
      </p:sp>
    </p:spTree>
    <p:extLst>
      <p:ext uri="{BB962C8B-B14F-4D97-AF65-F5344CB8AC3E}">
        <p14:creationId xmlns:p14="http://schemas.microsoft.com/office/powerpoint/2010/main" val="240491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This training session will identify and describe the </a:t>
            </a:r>
            <a:r>
              <a:rPr lang="en-US" dirty="0" smtClean="0"/>
              <a:t>Material Verification (MV), Enterprise Link (</a:t>
            </a:r>
            <a:r>
              <a:rPr lang="en-US" dirty="0" err="1" smtClean="0"/>
              <a:t>Elink</a:t>
            </a:r>
            <a:r>
              <a:rPr lang="en-US" dirty="0" smtClean="0"/>
              <a:t>), Production Changeover and Control (PCC), Production Analysis (PA), and Production Monitoring &amp; Dispatch (PMD) modules.</a:t>
            </a:r>
            <a:endParaRPr lang="en-US" dirty="0"/>
          </a:p>
        </p:txBody>
      </p:sp>
      <p:sp>
        <p:nvSpPr>
          <p:cNvPr id="3" name="Content Placeholder 2"/>
          <p:cNvSpPr>
            <a:spLocks noGrp="1"/>
          </p:cNvSpPr>
          <p:nvPr>
            <p:ph sz="quarter" idx="10"/>
          </p:nvPr>
        </p:nvSpPr>
        <p:spPr>
          <a:xfrm>
            <a:off x="828508" y="399047"/>
            <a:ext cx="10044279" cy="586650"/>
          </a:xfrm>
        </p:spPr>
        <p:txBody>
          <a:bodyPr>
            <a:normAutofit/>
          </a:bodyPr>
          <a:lstStyle/>
          <a:p>
            <a:r>
              <a:rPr lang="en-US" dirty="0" smtClean="0"/>
              <a:t>Session 7 – Gen2 MV/</a:t>
            </a:r>
            <a:r>
              <a:rPr lang="en-US" dirty="0" err="1" smtClean="0"/>
              <a:t>Eink</a:t>
            </a:r>
            <a:r>
              <a:rPr lang="en-US" dirty="0" smtClean="0"/>
              <a:t>/PCC/PA/PMD-new functions</a:t>
            </a:r>
            <a:endParaRPr lang="en-US" dirty="0"/>
          </a:p>
        </p:txBody>
      </p:sp>
    </p:spTree>
    <p:extLst>
      <p:ext uri="{BB962C8B-B14F-4D97-AF65-F5344CB8AC3E}">
        <p14:creationId xmlns:p14="http://schemas.microsoft.com/office/powerpoint/2010/main" val="306845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This training session will identify and describe the Material </a:t>
            </a:r>
            <a:r>
              <a:rPr lang="en-US" dirty="0" smtClean="0"/>
              <a:t>Management System </a:t>
            </a:r>
            <a:r>
              <a:rPr lang="en-US" dirty="0"/>
              <a:t>(</a:t>
            </a:r>
            <a:r>
              <a:rPr lang="en-US" dirty="0" smtClean="0"/>
              <a:t>MMS) </a:t>
            </a:r>
            <a:r>
              <a:rPr lang="en-US" dirty="0"/>
              <a:t>module.</a:t>
            </a:r>
          </a:p>
          <a:p>
            <a:pPr marL="0" indent="0">
              <a:buNone/>
            </a:pPr>
            <a:r>
              <a:rPr lang="en-US" dirty="0" smtClean="0"/>
              <a:t>.</a:t>
            </a:r>
            <a:endParaRPr lang="en-US" dirty="0"/>
          </a:p>
        </p:txBody>
      </p:sp>
      <p:sp>
        <p:nvSpPr>
          <p:cNvPr id="3" name="Content Placeholder 2"/>
          <p:cNvSpPr>
            <a:spLocks noGrp="1"/>
          </p:cNvSpPr>
          <p:nvPr>
            <p:ph sz="quarter" idx="10"/>
          </p:nvPr>
        </p:nvSpPr>
        <p:spPr>
          <a:xfrm>
            <a:off x="828509" y="399047"/>
            <a:ext cx="9009758" cy="586650"/>
          </a:xfrm>
        </p:spPr>
        <p:txBody>
          <a:bodyPr>
            <a:normAutofit/>
          </a:bodyPr>
          <a:lstStyle/>
          <a:p>
            <a:r>
              <a:rPr lang="en-US" dirty="0" smtClean="0"/>
              <a:t>Session 8 – Gen2 MMS overview</a:t>
            </a:r>
            <a:endParaRPr lang="en-US" dirty="0"/>
          </a:p>
        </p:txBody>
      </p:sp>
    </p:spTree>
    <p:extLst>
      <p:ext uri="{BB962C8B-B14F-4D97-AF65-F5344CB8AC3E}">
        <p14:creationId xmlns:p14="http://schemas.microsoft.com/office/powerpoint/2010/main" val="390952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This training session will identify and describe </a:t>
            </a:r>
            <a:r>
              <a:rPr lang="en-US" dirty="0" smtClean="0"/>
              <a:t>details on installation and release of the Gen2 system.</a:t>
            </a:r>
            <a:endParaRPr lang="en-US" dirty="0"/>
          </a:p>
        </p:txBody>
      </p:sp>
      <p:sp>
        <p:nvSpPr>
          <p:cNvPr id="3" name="Content Placeholder 2"/>
          <p:cNvSpPr>
            <a:spLocks noGrp="1"/>
          </p:cNvSpPr>
          <p:nvPr>
            <p:ph sz="quarter" idx="10"/>
          </p:nvPr>
        </p:nvSpPr>
        <p:spPr>
          <a:xfrm>
            <a:off x="828509" y="399047"/>
            <a:ext cx="9009758" cy="586650"/>
          </a:xfrm>
        </p:spPr>
        <p:txBody>
          <a:bodyPr>
            <a:normAutofit/>
          </a:bodyPr>
          <a:lstStyle/>
          <a:p>
            <a:r>
              <a:rPr lang="en-US" dirty="0" smtClean="0"/>
              <a:t>Session 9 – Gen2 release training</a:t>
            </a:r>
            <a:endParaRPr lang="en-US" dirty="0"/>
          </a:p>
        </p:txBody>
      </p:sp>
    </p:spTree>
    <p:extLst>
      <p:ext uri="{BB962C8B-B14F-4D97-AF65-F5344CB8AC3E}">
        <p14:creationId xmlns:p14="http://schemas.microsoft.com/office/powerpoint/2010/main" val="16316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This training session will identify and </a:t>
            </a:r>
            <a:r>
              <a:rPr lang="en-US" dirty="0" smtClean="0"/>
              <a:t>describe advanced training items of the Gen2 system.</a:t>
            </a:r>
            <a:endParaRPr lang="en-US" dirty="0"/>
          </a:p>
        </p:txBody>
      </p:sp>
      <p:sp>
        <p:nvSpPr>
          <p:cNvPr id="3" name="Content Placeholder 2"/>
          <p:cNvSpPr>
            <a:spLocks noGrp="1"/>
          </p:cNvSpPr>
          <p:nvPr>
            <p:ph sz="quarter" idx="10"/>
          </p:nvPr>
        </p:nvSpPr>
        <p:spPr>
          <a:xfrm>
            <a:off x="828509" y="399047"/>
            <a:ext cx="9009758" cy="586650"/>
          </a:xfrm>
        </p:spPr>
        <p:txBody>
          <a:bodyPr>
            <a:normAutofit/>
          </a:bodyPr>
          <a:lstStyle/>
          <a:p>
            <a:r>
              <a:rPr lang="en-US" dirty="0" smtClean="0"/>
              <a:t>Session 10 – Gen2 advanced training</a:t>
            </a:r>
            <a:endParaRPr lang="en-US" dirty="0"/>
          </a:p>
        </p:txBody>
      </p:sp>
    </p:spTree>
    <p:extLst>
      <p:ext uri="{BB962C8B-B14F-4D97-AF65-F5344CB8AC3E}">
        <p14:creationId xmlns:p14="http://schemas.microsoft.com/office/powerpoint/2010/main" val="5094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97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err="1"/>
              <a:t>PanaCIM</a:t>
            </a:r>
            <a:r>
              <a:rPr lang="en-US" dirty="0"/>
              <a:t> </a:t>
            </a:r>
            <a:r>
              <a:rPr lang="en-US" dirty="0" smtClean="0"/>
              <a:t>Gen2 </a:t>
            </a:r>
            <a:r>
              <a:rPr lang="en-US" dirty="0"/>
              <a:t>is the new line-based manufacturing execution system which is designed and driven from the </a:t>
            </a:r>
            <a:r>
              <a:rPr lang="en-US" dirty="0" err="1"/>
              <a:t>iLNB</a:t>
            </a:r>
            <a:r>
              <a:rPr lang="en-US" dirty="0"/>
              <a:t> to compliment the next generation of integrated smart factory solutions (Industrial Internet of Things - </a:t>
            </a:r>
            <a:r>
              <a:rPr lang="en-US" dirty="0" err="1"/>
              <a:t>IIoT</a:t>
            </a:r>
            <a:r>
              <a:rPr lang="en-US" dirty="0" smtClean="0"/>
              <a:t>). </a:t>
            </a:r>
            <a:endParaRPr lang="en-US" dirty="0"/>
          </a:p>
          <a:p>
            <a:pPr marL="0" indent="0">
              <a:buNone/>
            </a:pPr>
            <a:endParaRPr lang="en-US" dirty="0" smtClean="0"/>
          </a:p>
          <a:p>
            <a:pPr marL="0" indent="0">
              <a:buNone/>
            </a:pPr>
            <a:r>
              <a:rPr lang="en-US" dirty="0" smtClean="0"/>
              <a:t>The purpose of this training course is to provide internal members with the overview, functionality, and troubleshooting procedures that will allow them to ramp-up their skills to support the sales and engineering entities globally.</a:t>
            </a:r>
          </a:p>
          <a:p>
            <a:pPr marL="0" indent="0">
              <a:buNone/>
            </a:pPr>
            <a:endParaRPr lang="en-US" dirty="0" smtClean="0"/>
          </a:p>
          <a:p>
            <a:pPr marL="0" indent="0">
              <a:buNone/>
            </a:pPr>
            <a:r>
              <a:rPr lang="en-US" b="1" dirty="0" smtClean="0"/>
              <a:t>	Target Audience: </a:t>
            </a:r>
            <a:r>
              <a:rPr lang="en-US" dirty="0" smtClean="0"/>
              <a:t>Panasonic team members tasked with </a:t>
            </a:r>
            <a:r>
              <a:rPr lang="en-US" dirty="0" err="1" smtClean="0"/>
              <a:t>PanaCIM</a:t>
            </a:r>
            <a:r>
              <a:rPr lang="en-US" dirty="0" smtClean="0"/>
              <a:t> Gen2 support.</a:t>
            </a:r>
            <a:endParaRPr lang="en-US" dirty="0" smtClean="0"/>
          </a:p>
          <a:p>
            <a:pPr marL="0" indent="0">
              <a:buNone/>
            </a:pPr>
            <a:endParaRPr lang="en-US" dirty="0"/>
          </a:p>
          <a:p>
            <a:pPr marL="0" indent="0">
              <a:buNone/>
            </a:pPr>
            <a:r>
              <a:rPr lang="en-US" b="1" dirty="0" smtClean="0"/>
              <a:t>	Course Length: </a:t>
            </a:r>
            <a:r>
              <a:rPr lang="en-US" dirty="0" smtClean="0"/>
              <a:t>Students may work at their own pace to complete all Sections and Lectures.</a:t>
            </a:r>
          </a:p>
          <a:p>
            <a:pPr marL="0" indent="0">
              <a:buNone/>
            </a:pPr>
            <a:endParaRPr lang="en-US" dirty="0"/>
          </a:p>
          <a:p>
            <a:pPr marL="0" indent="0">
              <a:buNone/>
            </a:pPr>
            <a:r>
              <a:rPr lang="en-US" b="1" dirty="0"/>
              <a:t>	</a:t>
            </a:r>
            <a:r>
              <a:rPr lang="en-US" b="1" dirty="0" smtClean="0"/>
              <a:t>Course Instructor: </a:t>
            </a:r>
            <a:r>
              <a:rPr lang="en-US" dirty="0" smtClean="0"/>
              <a:t>Process Automation – Quality Assurance Team (Tony Tang, Manager.)</a:t>
            </a:r>
            <a:endParaRPr lang="en-US" dirty="0" smtClean="0"/>
          </a:p>
          <a:p>
            <a:pPr marL="0" indent="0">
              <a:buNone/>
            </a:pPr>
            <a:endParaRPr lang="en-US" dirty="0" smtClean="0"/>
          </a:p>
          <a:p>
            <a:pPr marL="0" indent="0">
              <a:buNone/>
            </a:pPr>
            <a:r>
              <a:rPr lang="en-US" b="1" dirty="0" smtClean="0"/>
              <a:t>	Creation Date / Revision: </a:t>
            </a:r>
            <a:r>
              <a:rPr lang="en-US" dirty="0" smtClean="0"/>
              <a:t>1</a:t>
            </a:r>
            <a:r>
              <a:rPr lang="en-US" dirty="0" smtClean="0"/>
              <a:t>-24-2019, </a:t>
            </a:r>
            <a:r>
              <a:rPr lang="en-US" dirty="0" smtClean="0"/>
              <a:t>Revision 1</a:t>
            </a:r>
            <a:endParaRPr lang="en-US" dirty="0"/>
          </a:p>
          <a:p>
            <a:pPr marL="0" indent="0">
              <a:buNone/>
            </a:pPr>
            <a:endParaRPr lang="en-US" dirty="0" smtClean="0"/>
          </a:p>
        </p:txBody>
      </p:sp>
      <p:sp>
        <p:nvSpPr>
          <p:cNvPr id="3" name="Content Placeholder 2"/>
          <p:cNvSpPr>
            <a:spLocks noGrp="1"/>
          </p:cNvSpPr>
          <p:nvPr>
            <p:ph sz="quarter" idx="10"/>
          </p:nvPr>
        </p:nvSpPr>
        <p:spPr/>
        <p:txBody>
          <a:bodyPr/>
          <a:lstStyle/>
          <a:p>
            <a:r>
              <a:rPr lang="en-US" dirty="0"/>
              <a:t>C</a:t>
            </a:r>
            <a:r>
              <a:rPr lang="en-US" dirty="0" smtClean="0"/>
              <a:t>ourse </a:t>
            </a:r>
            <a:r>
              <a:rPr lang="en-US" dirty="0"/>
              <a:t>O</a:t>
            </a:r>
            <a:r>
              <a:rPr lang="en-US" dirty="0" smtClean="0"/>
              <a:t>verview</a:t>
            </a:r>
            <a:endParaRPr lang="en-US" dirty="0"/>
          </a:p>
        </p:txBody>
      </p:sp>
    </p:spTree>
    <p:extLst>
      <p:ext uri="{BB962C8B-B14F-4D97-AF65-F5344CB8AC3E}">
        <p14:creationId xmlns:p14="http://schemas.microsoft.com/office/powerpoint/2010/main" val="75227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Beginning 1/23/2019, the Process Automation – Quality Assurance Team, with the support of the software group, will provide multiple 2-hour blocks of training via </a:t>
            </a:r>
            <a:r>
              <a:rPr lang="en-US" dirty="0" err="1" smtClean="0"/>
              <a:t>Webex</a:t>
            </a:r>
            <a:r>
              <a:rPr lang="en-US" dirty="0" smtClean="0"/>
              <a:t>. We encourage all members who are available to attend those sessions as it will include a Q &amp; A session following the training.</a:t>
            </a:r>
          </a:p>
          <a:p>
            <a:pPr marL="0" indent="0">
              <a:buNone/>
            </a:pPr>
            <a:endParaRPr lang="en-US" dirty="0"/>
          </a:p>
          <a:p>
            <a:pPr marL="0" indent="0">
              <a:buNone/>
            </a:pPr>
            <a:r>
              <a:rPr lang="en-US" dirty="0" smtClean="0"/>
              <a:t>Training for v10.5 will run through the end of March 2019, however all sessions will be recorded and made available here. From the entire WebEx training session, we will break the session into digestible lectures to allow additional members to attend online as their schedule permits.</a:t>
            </a:r>
          </a:p>
          <a:p>
            <a:pPr marL="690563" indent="0">
              <a:buNone/>
            </a:pPr>
            <a:endParaRPr lang="en-US" dirty="0" smtClean="0"/>
          </a:p>
          <a:p>
            <a:pPr marL="690563" indent="279400"/>
            <a:r>
              <a:rPr lang="en-US" dirty="0" smtClean="0"/>
              <a:t>Training for subsequent versions will begin tentatively April 2019.</a:t>
            </a:r>
          </a:p>
          <a:p>
            <a:pPr marL="690563" indent="279400"/>
            <a:endParaRPr lang="en-US" dirty="0" smtClean="0"/>
          </a:p>
          <a:p>
            <a:pPr marL="690563" indent="279400"/>
            <a:r>
              <a:rPr lang="en-US" dirty="0" smtClean="0"/>
              <a:t>Please feel free to send your questions to:</a:t>
            </a:r>
          </a:p>
          <a:p>
            <a:pPr marL="690563" indent="0">
              <a:buNone/>
            </a:pPr>
            <a:r>
              <a:rPr lang="en-US" dirty="0"/>
              <a:t>	</a:t>
            </a:r>
            <a:r>
              <a:rPr lang="en-US" b="1" dirty="0" smtClean="0"/>
              <a:t>Tony Tang</a:t>
            </a:r>
            <a:r>
              <a:rPr lang="en-US" dirty="0" smtClean="0"/>
              <a:t>, QA Department Manager		</a:t>
            </a:r>
            <a:r>
              <a:rPr lang="en-US" dirty="0" smtClean="0">
                <a:hlinkClick r:id="rId2"/>
              </a:rPr>
              <a:t>tony.tang@us.panasonic.com</a:t>
            </a:r>
            <a:endParaRPr lang="en-US" dirty="0" smtClean="0"/>
          </a:p>
          <a:p>
            <a:pPr marL="690563" indent="0">
              <a:buNone/>
            </a:pPr>
            <a:r>
              <a:rPr lang="en-US" dirty="0"/>
              <a:t>	</a:t>
            </a:r>
            <a:r>
              <a:rPr lang="en-US" b="1" dirty="0" smtClean="0"/>
              <a:t>Khyati Shastri</a:t>
            </a:r>
            <a:r>
              <a:rPr lang="en-US" dirty="0" smtClean="0"/>
              <a:t>, QA Department Team Lead		</a:t>
            </a:r>
            <a:r>
              <a:rPr lang="en-US" dirty="0" smtClean="0">
                <a:hlinkClick r:id="rId3"/>
              </a:rPr>
              <a:t>khyati.shastri@us.panasonic.com</a:t>
            </a:r>
            <a:endParaRPr lang="en-US" dirty="0" smtClean="0"/>
          </a:p>
          <a:p>
            <a:pPr marL="690563" indent="0">
              <a:buNone/>
            </a:pPr>
            <a:r>
              <a:rPr lang="en-US" dirty="0" smtClean="0"/>
              <a:t>	</a:t>
            </a:r>
            <a:r>
              <a:rPr lang="en-US" b="1" dirty="0" smtClean="0"/>
              <a:t>James Kuhn</a:t>
            </a:r>
            <a:r>
              <a:rPr lang="en-US" dirty="0" smtClean="0"/>
              <a:t>, Training Department		</a:t>
            </a:r>
            <a:r>
              <a:rPr lang="en-US" dirty="0" smtClean="0">
                <a:hlinkClick r:id="rId4"/>
              </a:rPr>
              <a:t>james.kuhn@us.Panasonic.com</a:t>
            </a:r>
            <a:endParaRPr lang="en-US" dirty="0" smtClean="0"/>
          </a:p>
          <a:p>
            <a:pPr marL="690563" indent="0">
              <a:buNone/>
            </a:pPr>
            <a:endParaRPr lang="en-US" dirty="0" smtClean="0"/>
          </a:p>
        </p:txBody>
      </p:sp>
      <p:sp>
        <p:nvSpPr>
          <p:cNvPr id="3" name="Content Placeholder 2"/>
          <p:cNvSpPr>
            <a:spLocks noGrp="1"/>
          </p:cNvSpPr>
          <p:nvPr>
            <p:ph sz="quarter" idx="10"/>
          </p:nvPr>
        </p:nvSpPr>
        <p:spPr>
          <a:xfrm>
            <a:off x="828509" y="399047"/>
            <a:ext cx="9009758" cy="586650"/>
          </a:xfrm>
        </p:spPr>
        <p:txBody>
          <a:bodyPr>
            <a:normAutofit/>
          </a:bodyPr>
          <a:lstStyle/>
          <a:p>
            <a:r>
              <a:rPr lang="en-US" dirty="0" smtClean="0"/>
              <a:t>v10.5 Training Plan Overview</a:t>
            </a:r>
            <a:endParaRPr lang="en-US" dirty="0"/>
          </a:p>
        </p:txBody>
      </p:sp>
    </p:spTree>
    <p:extLst>
      <p:ext uri="{BB962C8B-B14F-4D97-AF65-F5344CB8AC3E}">
        <p14:creationId xmlns:p14="http://schemas.microsoft.com/office/powerpoint/2010/main" val="260001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0025" y="1478604"/>
            <a:ext cx="10064200" cy="550221"/>
          </a:xfrm>
        </p:spPr>
        <p:txBody>
          <a:bodyPr>
            <a:normAutofit/>
          </a:bodyPr>
          <a:lstStyle/>
          <a:p>
            <a:pPr marL="0" indent="0">
              <a:buNone/>
            </a:pPr>
            <a:r>
              <a:rPr lang="en-US" dirty="0" smtClean="0"/>
              <a:t>Training for v10.5 will begin on 1/23/2019 and run tentatively through 3/20/2019 </a:t>
            </a:r>
            <a:r>
              <a:rPr lang="en-US" i="1" dirty="0" smtClean="0"/>
              <a:t>(complete 2019 training plan available in the Introduction section).</a:t>
            </a:r>
          </a:p>
        </p:txBody>
      </p:sp>
      <p:sp>
        <p:nvSpPr>
          <p:cNvPr id="3" name="Content Placeholder 2"/>
          <p:cNvSpPr>
            <a:spLocks noGrp="1"/>
          </p:cNvSpPr>
          <p:nvPr>
            <p:ph sz="quarter" idx="10"/>
          </p:nvPr>
        </p:nvSpPr>
        <p:spPr>
          <a:xfrm>
            <a:off x="828509" y="399047"/>
            <a:ext cx="9009758" cy="586650"/>
          </a:xfrm>
        </p:spPr>
        <p:txBody>
          <a:bodyPr>
            <a:normAutofit/>
          </a:bodyPr>
          <a:lstStyle/>
          <a:p>
            <a:r>
              <a:rPr lang="en-US" dirty="0" smtClean="0"/>
              <a:t>v10.5 Training Schedule</a:t>
            </a:r>
            <a:endParaRPr lang="en-US" dirty="0"/>
          </a:p>
        </p:txBody>
      </p:sp>
      <p:pic>
        <p:nvPicPr>
          <p:cNvPr id="4" name="Picture 3"/>
          <p:cNvPicPr>
            <a:picLocks noChangeAspect="1"/>
          </p:cNvPicPr>
          <p:nvPr/>
        </p:nvPicPr>
        <p:blipFill>
          <a:blip r:embed="rId2"/>
          <a:stretch>
            <a:fillRect/>
          </a:stretch>
        </p:blipFill>
        <p:spPr>
          <a:xfrm>
            <a:off x="1857376" y="2150350"/>
            <a:ext cx="8177211" cy="4028372"/>
          </a:xfrm>
          <a:prstGeom prst="rect">
            <a:avLst/>
          </a:prstGeom>
        </p:spPr>
      </p:pic>
    </p:spTree>
    <p:extLst>
      <p:ext uri="{BB962C8B-B14F-4D97-AF65-F5344CB8AC3E}">
        <p14:creationId xmlns:p14="http://schemas.microsoft.com/office/powerpoint/2010/main" val="1226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This training session will identify and describe the basic layout of the </a:t>
            </a:r>
            <a:r>
              <a:rPr lang="en-US" dirty="0" err="1" smtClean="0"/>
              <a:t>iLNB</a:t>
            </a:r>
            <a:r>
              <a:rPr lang="en-US" dirty="0" smtClean="0"/>
              <a:t> and system functionality to include hardware and software specifications, system access, and a brief tutorial of the system interface. We will also discuss the </a:t>
            </a:r>
            <a:r>
              <a:rPr lang="en-US" dirty="0" err="1" smtClean="0"/>
              <a:t>docker</a:t>
            </a:r>
            <a:r>
              <a:rPr lang="en-US" dirty="0" smtClean="0"/>
              <a:t>, key commands, and system backups.</a:t>
            </a:r>
            <a:endParaRPr lang="en-US" dirty="0"/>
          </a:p>
        </p:txBody>
      </p:sp>
      <p:sp>
        <p:nvSpPr>
          <p:cNvPr id="3" name="Content Placeholder 2"/>
          <p:cNvSpPr>
            <a:spLocks noGrp="1"/>
          </p:cNvSpPr>
          <p:nvPr>
            <p:ph sz="quarter" idx="10"/>
          </p:nvPr>
        </p:nvSpPr>
        <p:spPr>
          <a:xfrm>
            <a:off x="828509" y="399047"/>
            <a:ext cx="9009758" cy="586650"/>
          </a:xfrm>
        </p:spPr>
        <p:txBody>
          <a:bodyPr>
            <a:normAutofit/>
          </a:bodyPr>
          <a:lstStyle/>
          <a:p>
            <a:r>
              <a:rPr lang="en-US" dirty="0" smtClean="0"/>
              <a:t>Session 1 – Gen2 </a:t>
            </a:r>
            <a:r>
              <a:rPr lang="en-US" dirty="0" err="1" smtClean="0"/>
              <a:t>iLNB</a:t>
            </a:r>
            <a:r>
              <a:rPr lang="en-US" dirty="0" smtClean="0"/>
              <a:t>/Docker</a:t>
            </a:r>
            <a:endParaRPr lang="en-US" dirty="0"/>
          </a:p>
        </p:txBody>
      </p:sp>
    </p:spTree>
    <p:extLst>
      <p:ext uri="{BB962C8B-B14F-4D97-AF65-F5344CB8AC3E}">
        <p14:creationId xmlns:p14="http://schemas.microsoft.com/office/powerpoint/2010/main" val="78055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This training session will identify and describe the Material Control-Base (MC) module to include the system interface, system configuration, system features &amp; functionality, and line clustering. We will also discuss receiving material and other various material options.</a:t>
            </a:r>
            <a:endParaRPr lang="en-US" dirty="0"/>
          </a:p>
        </p:txBody>
      </p:sp>
      <p:sp>
        <p:nvSpPr>
          <p:cNvPr id="3" name="Content Placeholder 2"/>
          <p:cNvSpPr>
            <a:spLocks noGrp="1"/>
          </p:cNvSpPr>
          <p:nvPr>
            <p:ph sz="quarter" idx="10"/>
          </p:nvPr>
        </p:nvSpPr>
        <p:spPr>
          <a:xfrm>
            <a:off x="828509" y="399047"/>
            <a:ext cx="9009758" cy="586650"/>
          </a:xfrm>
        </p:spPr>
        <p:txBody>
          <a:bodyPr>
            <a:normAutofit/>
          </a:bodyPr>
          <a:lstStyle/>
          <a:p>
            <a:r>
              <a:rPr lang="en-US" dirty="0" smtClean="0"/>
              <a:t>Session 2 – Gen2 10.5 MC-new functions</a:t>
            </a:r>
            <a:endParaRPr lang="en-US" dirty="0"/>
          </a:p>
        </p:txBody>
      </p:sp>
    </p:spTree>
    <p:extLst>
      <p:ext uri="{BB962C8B-B14F-4D97-AF65-F5344CB8AC3E}">
        <p14:creationId xmlns:p14="http://schemas.microsoft.com/office/powerpoint/2010/main" val="72569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This training session will identify and describe </a:t>
            </a:r>
            <a:r>
              <a:rPr lang="en-US" dirty="0" smtClean="0"/>
              <a:t>the </a:t>
            </a:r>
            <a:r>
              <a:rPr lang="en-US" dirty="0" err="1" smtClean="0"/>
              <a:t>PanaCIM</a:t>
            </a:r>
            <a:r>
              <a:rPr lang="en-US" dirty="0" smtClean="0"/>
              <a:t> Base settings.</a:t>
            </a:r>
            <a:endParaRPr lang="en-US" dirty="0"/>
          </a:p>
        </p:txBody>
      </p:sp>
      <p:sp>
        <p:nvSpPr>
          <p:cNvPr id="3" name="Content Placeholder 2"/>
          <p:cNvSpPr>
            <a:spLocks noGrp="1"/>
          </p:cNvSpPr>
          <p:nvPr>
            <p:ph sz="quarter" idx="10"/>
          </p:nvPr>
        </p:nvSpPr>
        <p:spPr>
          <a:xfrm>
            <a:off x="828509" y="399047"/>
            <a:ext cx="9009758" cy="586650"/>
          </a:xfrm>
        </p:spPr>
        <p:txBody>
          <a:bodyPr>
            <a:normAutofit/>
          </a:bodyPr>
          <a:lstStyle/>
          <a:p>
            <a:r>
              <a:rPr lang="en-US" dirty="0" smtClean="0"/>
              <a:t>Session 3 – Gen2 Base-new functions</a:t>
            </a:r>
            <a:endParaRPr lang="en-US" dirty="0"/>
          </a:p>
        </p:txBody>
      </p:sp>
    </p:spTree>
    <p:extLst>
      <p:ext uri="{BB962C8B-B14F-4D97-AF65-F5344CB8AC3E}">
        <p14:creationId xmlns:p14="http://schemas.microsoft.com/office/powerpoint/2010/main" val="160270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This training session will identify and describe the Material </a:t>
            </a:r>
            <a:r>
              <a:rPr lang="en-US" dirty="0" smtClean="0"/>
              <a:t>Control-Moisture Sensitive Device </a:t>
            </a:r>
            <a:r>
              <a:rPr lang="en-US" dirty="0"/>
              <a:t>(</a:t>
            </a:r>
            <a:r>
              <a:rPr lang="en-US" dirty="0" smtClean="0"/>
              <a:t>MSD) module.</a:t>
            </a:r>
            <a:endParaRPr lang="en-US" dirty="0"/>
          </a:p>
        </p:txBody>
      </p:sp>
      <p:sp>
        <p:nvSpPr>
          <p:cNvPr id="3" name="Content Placeholder 2"/>
          <p:cNvSpPr>
            <a:spLocks noGrp="1"/>
          </p:cNvSpPr>
          <p:nvPr>
            <p:ph sz="quarter" idx="10"/>
          </p:nvPr>
        </p:nvSpPr>
        <p:spPr>
          <a:xfrm>
            <a:off x="828509" y="399047"/>
            <a:ext cx="9009758" cy="586650"/>
          </a:xfrm>
        </p:spPr>
        <p:txBody>
          <a:bodyPr>
            <a:normAutofit/>
          </a:bodyPr>
          <a:lstStyle/>
          <a:p>
            <a:r>
              <a:rPr lang="en-US" dirty="0" smtClean="0"/>
              <a:t>Session 4 – Gen2 MSD overview</a:t>
            </a:r>
            <a:endParaRPr lang="en-US" dirty="0"/>
          </a:p>
        </p:txBody>
      </p:sp>
    </p:spTree>
    <p:extLst>
      <p:ext uri="{BB962C8B-B14F-4D97-AF65-F5344CB8AC3E}">
        <p14:creationId xmlns:p14="http://schemas.microsoft.com/office/powerpoint/2010/main" val="288585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This training session will identify and describe </a:t>
            </a:r>
            <a:r>
              <a:rPr lang="en-US" dirty="0" smtClean="0"/>
              <a:t>the requirements and process of Gen2 support on Modular I machines (CM machines without using LMNC).</a:t>
            </a:r>
            <a:endParaRPr lang="en-US" dirty="0"/>
          </a:p>
        </p:txBody>
      </p:sp>
      <p:sp>
        <p:nvSpPr>
          <p:cNvPr id="3" name="Content Placeholder 2"/>
          <p:cNvSpPr>
            <a:spLocks noGrp="1"/>
          </p:cNvSpPr>
          <p:nvPr>
            <p:ph sz="quarter" idx="10"/>
          </p:nvPr>
        </p:nvSpPr>
        <p:spPr>
          <a:xfrm>
            <a:off x="828509" y="399047"/>
            <a:ext cx="9009758" cy="586650"/>
          </a:xfrm>
        </p:spPr>
        <p:txBody>
          <a:bodyPr>
            <a:normAutofit/>
          </a:bodyPr>
          <a:lstStyle/>
          <a:p>
            <a:r>
              <a:rPr lang="en-US" dirty="0" smtClean="0"/>
              <a:t>Session 5 – Gen2 CM support/</a:t>
            </a:r>
            <a:r>
              <a:rPr lang="en-US" dirty="0" err="1" smtClean="0"/>
              <a:t>LMNCless</a:t>
            </a:r>
            <a:endParaRPr lang="en-US" dirty="0"/>
          </a:p>
        </p:txBody>
      </p:sp>
    </p:spTree>
    <p:extLst>
      <p:ext uri="{BB962C8B-B14F-4D97-AF65-F5344CB8AC3E}">
        <p14:creationId xmlns:p14="http://schemas.microsoft.com/office/powerpoint/2010/main" val="279570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defRPr sz="28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TotalTime>
  <Words>547</Words>
  <Application>Microsoft Office PowerPoint</Application>
  <PresentationFormat>Widescreen</PresentationFormat>
  <Paragraphs>49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DINOT-Medium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PFSA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MWohlner</dc:creator>
  <cp:lastModifiedBy>James Kuhn</cp:lastModifiedBy>
  <cp:revision>100</cp:revision>
  <dcterms:created xsi:type="dcterms:W3CDTF">2018-03-20T18:26:01Z</dcterms:created>
  <dcterms:modified xsi:type="dcterms:W3CDTF">2019-01-28T19:18:46Z</dcterms:modified>
</cp:coreProperties>
</file>