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handoutMasterIdLst>
    <p:handoutMasterId r:id="rId34"/>
  </p:handoutMasterIdLst>
  <p:sldIdLst>
    <p:sldId id="256" r:id="rId2"/>
    <p:sldId id="438" r:id="rId3"/>
    <p:sldId id="428" r:id="rId4"/>
    <p:sldId id="404" r:id="rId5"/>
    <p:sldId id="417" r:id="rId6"/>
    <p:sldId id="445" r:id="rId7"/>
    <p:sldId id="430" r:id="rId8"/>
    <p:sldId id="429" r:id="rId9"/>
    <p:sldId id="442" r:id="rId10"/>
    <p:sldId id="315" r:id="rId11"/>
    <p:sldId id="443" r:id="rId12"/>
    <p:sldId id="381" r:id="rId13"/>
    <p:sldId id="424" r:id="rId14"/>
    <p:sldId id="432" r:id="rId15"/>
    <p:sldId id="433" r:id="rId16"/>
    <p:sldId id="447" r:id="rId17"/>
    <p:sldId id="450" r:id="rId18"/>
    <p:sldId id="435" r:id="rId19"/>
    <p:sldId id="316" r:id="rId20"/>
    <p:sldId id="444" r:id="rId21"/>
    <p:sldId id="405" r:id="rId22"/>
    <p:sldId id="423" r:id="rId23"/>
    <p:sldId id="448" r:id="rId24"/>
    <p:sldId id="425" r:id="rId25"/>
    <p:sldId id="426" r:id="rId26"/>
    <p:sldId id="449" r:id="rId27"/>
    <p:sldId id="427" r:id="rId28"/>
    <p:sldId id="431" r:id="rId29"/>
    <p:sldId id="439" r:id="rId30"/>
    <p:sldId id="440" r:id="rId31"/>
    <p:sldId id="44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D477DA-EE47-42B2-959B-99D5786B8A56}" v="6" dt="2024-11-15T00:34:58.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Bryans" userId="493831d5e852a227" providerId="LiveId" clId="{DAD477DA-EE47-42B2-959B-99D5786B8A56}"/>
    <pc:docChg chg="custSel addSld modSld sldOrd">
      <pc:chgData name="Leah Bryans" userId="493831d5e852a227" providerId="LiveId" clId="{DAD477DA-EE47-42B2-959B-99D5786B8A56}" dt="2024-11-15T00:38:16.573" v="435" actId="113"/>
      <pc:docMkLst>
        <pc:docMk/>
      </pc:docMkLst>
      <pc:sldChg chg="modSp mod">
        <pc:chgData name="Leah Bryans" userId="493831d5e852a227" providerId="LiveId" clId="{DAD477DA-EE47-42B2-959B-99D5786B8A56}" dt="2024-11-15T00:38:16.573" v="435" actId="113"/>
        <pc:sldMkLst>
          <pc:docMk/>
          <pc:sldMk cId="3459469805" sldId="315"/>
        </pc:sldMkLst>
        <pc:spChg chg="mod">
          <ac:chgData name="Leah Bryans" userId="493831d5e852a227" providerId="LiveId" clId="{DAD477DA-EE47-42B2-959B-99D5786B8A56}" dt="2024-11-15T00:38:16.573" v="435" actId="113"/>
          <ac:spMkLst>
            <pc:docMk/>
            <pc:sldMk cId="3459469805" sldId="315"/>
            <ac:spMk id="3" creationId="{FCDC09E2-6FE7-DFAC-2FFA-9F5AAE6C6D3E}"/>
          </ac:spMkLst>
        </pc:spChg>
      </pc:sldChg>
      <pc:sldChg chg="ord">
        <pc:chgData name="Leah Bryans" userId="493831d5e852a227" providerId="LiveId" clId="{DAD477DA-EE47-42B2-959B-99D5786B8A56}" dt="2024-11-15T00:36:11.339" v="394"/>
        <pc:sldMkLst>
          <pc:docMk/>
          <pc:sldMk cId="3264534519" sldId="316"/>
        </pc:sldMkLst>
      </pc:sldChg>
      <pc:sldChg chg="modSp mod">
        <pc:chgData name="Leah Bryans" userId="493831d5e852a227" providerId="LiveId" clId="{DAD477DA-EE47-42B2-959B-99D5786B8A56}" dt="2024-11-15T00:36:58.876" v="431" actId="20577"/>
        <pc:sldMkLst>
          <pc:docMk/>
          <pc:sldMk cId="1311336012" sldId="425"/>
        </pc:sldMkLst>
        <pc:spChg chg="mod">
          <ac:chgData name="Leah Bryans" userId="493831d5e852a227" providerId="LiveId" clId="{DAD477DA-EE47-42B2-959B-99D5786B8A56}" dt="2024-11-15T00:36:58.876" v="431" actId="20577"/>
          <ac:spMkLst>
            <pc:docMk/>
            <pc:sldMk cId="1311336012" sldId="425"/>
            <ac:spMk id="3" creationId="{C45CAEBE-3F4C-F4E7-BE1E-944E2614534F}"/>
          </ac:spMkLst>
        </pc:spChg>
      </pc:sldChg>
      <pc:sldChg chg="modSp mod">
        <pc:chgData name="Leah Bryans" userId="493831d5e852a227" providerId="LiveId" clId="{DAD477DA-EE47-42B2-959B-99D5786B8A56}" dt="2024-11-15T00:34:35.858" v="388" actId="20577"/>
        <pc:sldMkLst>
          <pc:docMk/>
          <pc:sldMk cId="4148855048" sldId="447"/>
        </pc:sldMkLst>
        <pc:spChg chg="mod">
          <ac:chgData name="Leah Bryans" userId="493831d5e852a227" providerId="LiveId" clId="{DAD477DA-EE47-42B2-959B-99D5786B8A56}" dt="2024-11-15T00:34:35.858" v="388" actId="20577"/>
          <ac:spMkLst>
            <pc:docMk/>
            <pc:sldMk cId="4148855048" sldId="447"/>
            <ac:spMk id="5" creationId="{1BF89FD7-4DF5-766B-A51C-EEAC837FFF80}"/>
          </ac:spMkLst>
        </pc:spChg>
      </pc:sldChg>
      <pc:sldChg chg="addSp delSp modSp new mod modTransition modAnim">
        <pc:chgData name="Leah Bryans" userId="493831d5e852a227" providerId="LiveId" clId="{DAD477DA-EE47-42B2-959B-99D5786B8A56}" dt="2024-11-15T00:34:58.978" v="390"/>
        <pc:sldMkLst>
          <pc:docMk/>
          <pc:sldMk cId="2282433498" sldId="450"/>
        </pc:sldMkLst>
        <pc:spChg chg="mod">
          <ac:chgData name="Leah Bryans" userId="493831d5e852a227" providerId="LiveId" clId="{DAD477DA-EE47-42B2-959B-99D5786B8A56}" dt="2024-11-15T00:23:14.558" v="116" actId="20577"/>
          <ac:spMkLst>
            <pc:docMk/>
            <pc:sldMk cId="2282433498" sldId="450"/>
            <ac:spMk id="2" creationId="{E0F9FB52-5589-B406-B8D7-8E71C6BA6A32}"/>
          </ac:spMkLst>
        </pc:spChg>
        <pc:spChg chg="mod">
          <ac:chgData name="Leah Bryans" userId="493831d5e852a227" providerId="LiveId" clId="{DAD477DA-EE47-42B2-959B-99D5786B8A56}" dt="2024-11-15T00:29:19.967" v="213" actId="20577"/>
          <ac:spMkLst>
            <pc:docMk/>
            <pc:sldMk cId="2282433498" sldId="450"/>
            <ac:spMk id="3" creationId="{F8B1ED1E-EE93-7639-5A8B-75A685BDC2AA}"/>
          </ac:spMkLst>
        </pc:spChg>
        <pc:spChg chg="del mod">
          <ac:chgData name="Leah Bryans" userId="493831d5e852a227" providerId="LiveId" clId="{DAD477DA-EE47-42B2-959B-99D5786B8A56}" dt="2024-11-15T00:28:47.329" v="190" actId="478"/>
          <ac:spMkLst>
            <pc:docMk/>
            <pc:sldMk cId="2282433498" sldId="450"/>
            <ac:spMk id="4" creationId="{0ABA60D7-7D64-B51A-6847-F1D0AB6C5DFA}"/>
          </ac:spMkLst>
        </pc:spChg>
        <pc:spChg chg="add mod">
          <ac:chgData name="Leah Bryans" userId="493831d5e852a227" providerId="LiveId" clId="{DAD477DA-EE47-42B2-959B-99D5786B8A56}" dt="2024-11-15T00:29:18.277" v="204" actId="27636"/>
          <ac:spMkLst>
            <pc:docMk/>
            <pc:sldMk cId="2282433498" sldId="450"/>
            <ac:spMk id="8" creationId="{D9543F09-3542-1504-C4DF-58617D2D53E6}"/>
          </ac:spMkLst>
        </pc:spChg>
        <pc:picChg chg="add mod">
          <ac:chgData name="Leah Bryans" userId="493831d5e852a227" providerId="LiveId" clId="{DAD477DA-EE47-42B2-959B-99D5786B8A56}" dt="2024-11-15T00:28:43.699" v="189" actId="1076"/>
          <ac:picMkLst>
            <pc:docMk/>
            <pc:sldMk cId="2282433498" sldId="450"/>
            <ac:picMk id="6" creationId="{04F82996-C132-05E0-C0A3-02AE02DBCAB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28DA92-8B8F-CE22-3418-CC9CEC2ECA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FEAD020-9737-119B-05DA-BE2E09FA0D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4D05FE-7DAC-43D2-A2AB-2BF43BF2905D}" type="datetimeFigureOut">
              <a:rPr lang="en-IE" smtClean="0"/>
              <a:t>14/11/2024</a:t>
            </a:fld>
            <a:endParaRPr lang="en-IE"/>
          </a:p>
        </p:txBody>
      </p:sp>
      <p:sp>
        <p:nvSpPr>
          <p:cNvPr id="4" name="Footer Placeholder 3">
            <a:extLst>
              <a:ext uri="{FF2B5EF4-FFF2-40B4-BE49-F238E27FC236}">
                <a16:creationId xmlns:a16="http://schemas.microsoft.com/office/drawing/2014/main" id="{B013F25D-EC50-C27F-9888-F8C60D893C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E"/>
              <a:t>www.leahbryansphysiotherapy.com 2024</a:t>
            </a:r>
          </a:p>
        </p:txBody>
      </p:sp>
      <p:sp>
        <p:nvSpPr>
          <p:cNvPr id="5" name="Slide Number Placeholder 4">
            <a:extLst>
              <a:ext uri="{FF2B5EF4-FFF2-40B4-BE49-F238E27FC236}">
                <a16:creationId xmlns:a16="http://schemas.microsoft.com/office/drawing/2014/main" id="{9195B82A-2933-2FC2-FE14-12F5902FD2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51710B-24C1-4554-8CBA-6774839E3848}" type="slidenum">
              <a:rPr lang="en-IE" smtClean="0"/>
              <a:t>‹#›</a:t>
            </a:fld>
            <a:endParaRPr lang="en-IE"/>
          </a:p>
        </p:txBody>
      </p:sp>
    </p:spTree>
    <p:extLst>
      <p:ext uri="{BB962C8B-B14F-4D97-AF65-F5344CB8AC3E}">
        <p14:creationId xmlns:p14="http://schemas.microsoft.com/office/powerpoint/2010/main" val="42942304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4AE8DB-2A80-44C4-A186-A817A538FB60}" type="datetimeFigureOut">
              <a:rPr lang="en-IE" smtClean="0"/>
              <a:t>14/11/2024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IE"/>
              <a:t>www.leahbryansphysiotherapy.com 2024</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C9531-66F4-4C4F-A43B-E8C1FDC0150A}" type="slidenum">
              <a:rPr lang="en-IE" smtClean="0"/>
              <a:t>‹#›</a:t>
            </a:fld>
            <a:endParaRPr lang="en-IE"/>
          </a:p>
        </p:txBody>
      </p:sp>
    </p:spTree>
    <p:extLst>
      <p:ext uri="{BB962C8B-B14F-4D97-AF65-F5344CB8AC3E}">
        <p14:creationId xmlns:p14="http://schemas.microsoft.com/office/powerpoint/2010/main" val="424308720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A17FE80-9BDC-41A7-BBE1-EA3C4EC032B3}" type="datetime1">
              <a:rPr lang="en-IE" smtClean="0"/>
              <a:t>14/11/2024</a:t>
            </a:fld>
            <a:endParaRPr lang="en-IE"/>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IE"/>
              <a:t>www.leahbryansphysiotherapy.com 2024</a:t>
            </a: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3A528FDA-E580-4E30-97AE-3E6A9EE037B8}" type="slidenum">
              <a:rPr lang="en-IE" smtClean="0"/>
              <a:t>‹#›</a:t>
            </a:fld>
            <a:endParaRPr lang="en-IE"/>
          </a:p>
        </p:txBody>
      </p:sp>
    </p:spTree>
    <p:extLst>
      <p:ext uri="{BB962C8B-B14F-4D97-AF65-F5344CB8AC3E}">
        <p14:creationId xmlns:p14="http://schemas.microsoft.com/office/powerpoint/2010/main" val="399205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DBA34F-F27D-49E7-AC57-2EEFFEAC453D}" type="datetime1">
              <a:rPr lang="en-IE" smtClean="0"/>
              <a:t>14/11/2024</a:t>
            </a:fld>
            <a:endParaRPr lang="en-IE"/>
          </a:p>
        </p:txBody>
      </p:sp>
      <p:sp>
        <p:nvSpPr>
          <p:cNvPr id="5" name="Footer Placeholder 4"/>
          <p:cNvSpPr>
            <a:spLocks noGrp="1"/>
          </p:cNvSpPr>
          <p:nvPr>
            <p:ph type="ftr" sz="quarter" idx="11"/>
          </p:nvPr>
        </p:nvSpPr>
        <p:spPr/>
        <p:txBody>
          <a:bodyPr/>
          <a:lstStyle/>
          <a:p>
            <a:r>
              <a:rPr lang="en-IE"/>
              <a:t>www.leahbryansphysiotherapy.com 2024</a:t>
            </a:r>
          </a:p>
        </p:txBody>
      </p:sp>
      <p:sp>
        <p:nvSpPr>
          <p:cNvPr id="6" name="Slide Number Placeholder 5"/>
          <p:cNvSpPr>
            <a:spLocks noGrp="1"/>
          </p:cNvSpPr>
          <p:nvPr>
            <p:ph type="sldNum" sz="quarter" idx="12"/>
          </p:nvPr>
        </p:nvSpPr>
        <p:spPr/>
        <p:txBody>
          <a:bodyPr/>
          <a:lstStyle/>
          <a:p>
            <a:fld id="{3A528FDA-E580-4E30-97AE-3E6A9EE037B8}" type="slidenum">
              <a:rPr lang="en-IE" smtClean="0"/>
              <a:t>‹#›</a:t>
            </a:fld>
            <a:endParaRPr lang="en-IE"/>
          </a:p>
        </p:txBody>
      </p:sp>
    </p:spTree>
    <p:extLst>
      <p:ext uri="{BB962C8B-B14F-4D97-AF65-F5344CB8AC3E}">
        <p14:creationId xmlns:p14="http://schemas.microsoft.com/office/powerpoint/2010/main" val="410550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2C77D7-AEC8-46F3-A608-CBBCB064020F}" type="datetime1">
              <a:rPr lang="en-IE" smtClean="0"/>
              <a:t>14/11/2024</a:t>
            </a:fld>
            <a:endParaRPr lang="en-IE"/>
          </a:p>
        </p:txBody>
      </p:sp>
      <p:sp>
        <p:nvSpPr>
          <p:cNvPr id="5" name="Footer Placeholder 4"/>
          <p:cNvSpPr>
            <a:spLocks noGrp="1"/>
          </p:cNvSpPr>
          <p:nvPr>
            <p:ph type="ftr" sz="quarter" idx="11"/>
          </p:nvPr>
        </p:nvSpPr>
        <p:spPr/>
        <p:txBody>
          <a:bodyPr/>
          <a:lstStyle/>
          <a:p>
            <a:r>
              <a:rPr lang="en-IE"/>
              <a:t>www.leahbryansphysiotherapy.com 2024</a:t>
            </a:r>
          </a:p>
        </p:txBody>
      </p:sp>
      <p:sp>
        <p:nvSpPr>
          <p:cNvPr id="6" name="Slide Number Placeholder 5"/>
          <p:cNvSpPr>
            <a:spLocks noGrp="1"/>
          </p:cNvSpPr>
          <p:nvPr>
            <p:ph type="sldNum" sz="quarter" idx="12"/>
          </p:nvPr>
        </p:nvSpPr>
        <p:spPr/>
        <p:txBody>
          <a:bodyPr/>
          <a:lstStyle/>
          <a:p>
            <a:fld id="{3A528FDA-E580-4E30-97AE-3E6A9EE037B8}" type="slidenum">
              <a:rPr lang="en-IE" smtClean="0"/>
              <a:t>‹#›</a:t>
            </a:fld>
            <a:endParaRPr lang="en-IE"/>
          </a:p>
        </p:txBody>
      </p:sp>
    </p:spTree>
    <p:extLst>
      <p:ext uri="{BB962C8B-B14F-4D97-AF65-F5344CB8AC3E}">
        <p14:creationId xmlns:p14="http://schemas.microsoft.com/office/powerpoint/2010/main" val="307522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D4BA7-3B9A-430F-B0F7-5C69786F974E}" type="datetime1">
              <a:rPr lang="en-IE" smtClean="0"/>
              <a:t>14/11/2024</a:t>
            </a:fld>
            <a:endParaRPr lang="en-IE"/>
          </a:p>
        </p:txBody>
      </p:sp>
      <p:sp>
        <p:nvSpPr>
          <p:cNvPr id="5" name="Footer Placeholder 4"/>
          <p:cNvSpPr>
            <a:spLocks noGrp="1"/>
          </p:cNvSpPr>
          <p:nvPr>
            <p:ph type="ftr" sz="quarter" idx="11"/>
          </p:nvPr>
        </p:nvSpPr>
        <p:spPr/>
        <p:txBody>
          <a:bodyPr/>
          <a:lstStyle/>
          <a:p>
            <a:r>
              <a:rPr lang="en-IE"/>
              <a:t>www.leahbryansphysiotherapy.com 2024</a:t>
            </a:r>
          </a:p>
        </p:txBody>
      </p:sp>
      <p:sp>
        <p:nvSpPr>
          <p:cNvPr id="6" name="Slide Number Placeholder 5"/>
          <p:cNvSpPr>
            <a:spLocks noGrp="1"/>
          </p:cNvSpPr>
          <p:nvPr>
            <p:ph type="sldNum" sz="quarter" idx="12"/>
          </p:nvPr>
        </p:nvSpPr>
        <p:spPr/>
        <p:txBody>
          <a:bodyPr/>
          <a:lstStyle/>
          <a:p>
            <a:fld id="{3A528FDA-E580-4E30-97AE-3E6A9EE037B8}" type="slidenum">
              <a:rPr lang="en-IE" smtClean="0"/>
              <a:t>‹#›</a:t>
            </a:fld>
            <a:endParaRPr lang="en-IE"/>
          </a:p>
        </p:txBody>
      </p:sp>
    </p:spTree>
    <p:extLst>
      <p:ext uri="{BB962C8B-B14F-4D97-AF65-F5344CB8AC3E}">
        <p14:creationId xmlns:p14="http://schemas.microsoft.com/office/powerpoint/2010/main" val="226250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C786FD-577D-4CAE-A2A5-88358643F28A}" type="datetime1">
              <a:rPr lang="en-IE" smtClean="0"/>
              <a:t>14/11/2024</a:t>
            </a:fld>
            <a:endParaRPr lang="en-IE"/>
          </a:p>
        </p:txBody>
      </p:sp>
      <p:sp>
        <p:nvSpPr>
          <p:cNvPr id="5" name="Footer Placeholder 4"/>
          <p:cNvSpPr>
            <a:spLocks noGrp="1"/>
          </p:cNvSpPr>
          <p:nvPr>
            <p:ph type="ftr" sz="quarter" idx="11"/>
          </p:nvPr>
        </p:nvSpPr>
        <p:spPr/>
        <p:txBody>
          <a:bodyPr/>
          <a:lstStyle/>
          <a:p>
            <a:r>
              <a:rPr lang="en-IE"/>
              <a:t>www.leahbryansphysiotherapy.com 2024</a:t>
            </a:r>
          </a:p>
        </p:txBody>
      </p:sp>
      <p:sp>
        <p:nvSpPr>
          <p:cNvPr id="6" name="Slide Number Placeholder 5"/>
          <p:cNvSpPr>
            <a:spLocks noGrp="1"/>
          </p:cNvSpPr>
          <p:nvPr>
            <p:ph type="sldNum" sz="quarter" idx="12"/>
          </p:nvPr>
        </p:nvSpPr>
        <p:spPr/>
        <p:txBody>
          <a:bodyPr/>
          <a:lstStyle/>
          <a:p>
            <a:fld id="{3A528FDA-E580-4E30-97AE-3E6A9EE037B8}" type="slidenum">
              <a:rPr lang="en-IE" smtClean="0"/>
              <a:t>‹#›</a:t>
            </a:fld>
            <a:endParaRPr lang="en-IE"/>
          </a:p>
        </p:txBody>
      </p:sp>
    </p:spTree>
    <p:extLst>
      <p:ext uri="{BB962C8B-B14F-4D97-AF65-F5344CB8AC3E}">
        <p14:creationId xmlns:p14="http://schemas.microsoft.com/office/powerpoint/2010/main" val="76096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BCCA2F-2469-4067-A6B5-BCCAEDA2D164}" type="datetime1">
              <a:rPr lang="en-IE" smtClean="0"/>
              <a:t>14/11/2024</a:t>
            </a:fld>
            <a:endParaRPr lang="en-IE"/>
          </a:p>
        </p:txBody>
      </p:sp>
      <p:sp>
        <p:nvSpPr>
          <p:cNvPr id="6" name="Footer Placeholder 5"/>
          <p:cNvSpPr>
            <a:spLocks noGrp="1"/>
          </p:cNvSpPr>
          <p:nvPr>
            <p:ph type="ftr" sz="quarter" idx="11"/>
          </p:nvPr>
        </p:nvSpPr>
        <p:spPr/>
        <p:txBody>
          <a:bodyPr/>
          <a:lstStyle/>
          <a:p>
            <a:r>
              <a:rPr lang="en-IE"/>
              <a:t>www.leahbryansphysiotherapy.com 2024</a:t>
            </a:r>
          </a:p>
        </p:txBody>
      </p:sp>
      <p:sp>
        <p:nvSpPr>
          <p:cNvPr id="7" name="Slide Number Placeholder 6"/>
          <p:cNvSpPr>
            <a:spLocks noGrp="1"/>
          </p:cNvSpPr>
          <p:nvPr>
            <p:ph type="sldNum" sz="quarter" idx="12"/>
          </p:nvPr>
        </p:nvSpPr>
        <p:spPr/>
        <p:txBody>
          <a:bodyPr/>
          <a:lstStyle/>
          <a:p>
            <a:fld id="{3A528FDA-E580-4E30-97AE-3E6A9EE037B8}" type="slidenum">
              <a:rPr lang="en-IE" smtClean="0"/>
              <a:t>‹#›</a:t>
            </a:fld>
            <a:endParaRPr lang="en-IE"/>
          </a:p>
        </p:txBody>
      </p:sp>
    </p:spTree>
    <p:extLst>
      <p:ext uri="{BB962C8B-B14F-4D97-AF65-F5344CB8AC3E}">
        <p14:creationId xmlns:p14="http://schemas.microsoft.com/office/powerpoint/2010/main" val="290654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E2C60F-82FC-4ECF-AA30-5431EE4235BF}" type="datetime1">
              <a:rPr lang="en-IE" smtClean="0"/>
              <a:t>14/11/2024</a:t>
            </a:fld>
            <a:endParaRPr lang="en-IE"/>
          </a:p>
        </p:txBody>
      </p:sp>
      <p:sp>
        <p:nvSpPr>
          <p:cNvPr id="8" name="Footer Placeholder 7"/>
          <p:cNvSpPr>
            <a:spLocks noGrp="1"/>
          </p:cNvSpPr>
          <p:nvPr>
            <p:ph type="ftr" sz="quarter" idx="11"/>
          </p:nvPr>
        </p:nvSpPr>
        <p:spPr/>
        <p:txBody>
          <a:bodyPr/>
          <a:lstStyle/>
          <a:p>
            <a:r>
              <a:rPr lang="en-IE"/>
              <a:t>www.leahbryansphysiotherapy.com 2024</a:t>
            </a:r>
          </a:p>
        </p:txBody>
      </p:sp>
      <p:sp>
        <p:nvSpPr>
          <p:cNvPr id="9" name="Slide Number Placeholder 8"/>
          <p:cNvSpPr>
            <a:spLocks noGrp="1"/>
          </p:cNvSpPr>
          <p:nvPr>
            <p:ph type="sldNum" sz="quarter" idx="12"/>
          </p:nvPr>
        </p:nvSpPr>
        <p:spPr/>
        <p:txBody>
          <a:bodyPr/>
          <a:lstStyle/>
          <a:p>
            <a:fld id="{3A528FDA-E580-4E30-97AE-3E6A9EE037B8}" type="slidenum">
              <a:rPr lang="en-IE" smtClean="0"/>
              <a:t>‹#›</a:t>
            </a:fld>
            <a:endParaRPr lang="en-IE"/>
          </a:p>
        </p:txBody>
      </p:sp>
    </p:spTree>
    <p:extLst>
      <p:ext uri="{BB962C8B-B14F-4D97-AF65-F5344CB8AC3E}">
        <p14:creationId xmlns:p14="http://schemas.microsoft.com/office/powerpoint/2010/main" val="32765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3EF49F-86F3-4E21-91F0-F5C2E7CAB018}" type="datetime1">
              <a:rPr lang="en-IE" smtClean="0"/>
              <a:t>14/11/2024</a:t>
            </a:fld>
            <a:endParaRPr lang="en-IE"/>
          </a:p>
        </p:txBody>
      </p:sp>
      <p:sp>
        <p:nvSpPr>
          <p:cNvPr id="4" name="Footer Placeholder 3"/>
          <p:cNvSpPr>
            <a:spLocks noGrp="1"/>
          </p:cNvSpPr>
          <p:nvPr>
            <p:ph type="ftr" sz="quarter" idx="11"/>
          </p:nvPr>
        </p:nvSpPr>
        <p:spPr/>
        <p:txBody>
          <a:bodyPr/>
          <a:lstStyle/>
          <a:p>
            <a:r>
              <a:rPr lang="en-IE"/>
              <a:t>www.leahbryansphysiotherapy.com 2024</a:t>
            </a:r>
          </a:p>
        </p:txBody>
      </p:sp>
      <p:sp>
        <p:nvSpPr>
          <p:cNvPr id="5" name="Slide Number Placeholder 4"/>
          <p:cNvSpPr>
            <a:spLocks noGrp="1"/>
          </p:cNvSpPr>
          <p:nvPr>
            <p:ph type="sldNum" sz="quarter" idx="12"/>
          </p:nvPr>
        </p:nvSpPr>
        <p:spPr/>
        <p:txBody>
          <a:bodyPr/>
          <a:lstStyle/>
          <a:p>
            <a:fld id="{3A528FDA-E580-4E30-97AE-3E6A9EE037B8}" type="slidenum">
              <a:rPr lang="en-IE" smtClean="0"/>
              <a:t>‹#›</a:t>
            </a:fld>
            <a:endParaRPr lang="en-IE"/>
          </a:p>
        </p:txBody>
      </p:sp>
    </p:spTree>
    <p:extLst>
      <p:ext uri="{BB962C8B-B14F-4D97-AF65-F5344CB8AC3E}">
        <p14:creationId xmlns:p14="http://schemas.microsoft.com/office/powerpoint/2010/main" val="120189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E33DF-407D-40DE-BBB4-45A6542F3CDD}" type="datetime1">
              <a:rPr lang="en-IE" smtClean="0"/>
              <a:t>14/11/2024</a:t>
            </a:fld>
            <a:endParaRPr lang="en-IE"/>
          </a:p>
        </p:txBody>
      </p:sp>
      <p:sp>
        <p:nvSpPr>
          <p:cNvPr id="3" name="Footer Placeholder 2"/>
          <p:cNvSpPr>
            <a:spLocks noGrp="1"/>
          </p:cNvSpPr>
          <p:nvPr>
            <p:ph type="ftr" sz="quarter" idx="11"/>
          </p:nvPr>
        </p:nvSpPr>
        <p:spPr/>
        <p:txBody>
          <a:bodyPr/>
          <a:lstStyle/>
          <a:p>
            <a:r>
              <a:rPr lang="en-IE"/>
              <a:t>www.leahbryansphysiotherapy.com 2024</a:t>
            </a:r>
          </a:p>
        </p:txBody>
      </p:sp>
      <p:sp>
        <p:nvSpPr>
          <p:cNvPr id="4" name="Slide Number Placeholder 3"/>
          <p:cNvSpPr>
            <a:spLocks noGrp="1"/>
          </p:cNvSpPr>
          <p:nvPr>
            <p:ph type="sldNum" sz="quarter" idx="12"/>
          </p:nvPr>
        </p:nvSpPr>
        <p:spPr/>
        <p:txBody>
          <a:bodyPr/>
          <a:lstStyle/>
          <a:p>
            <a:fld id="{3A528FDA-E580-4E30-97AE-3E6A9EE037B8}" type="slidenum">
              <a:rPr lang="en-IE" smtClean="0"/>
              <a:t>‹#›</a:t>
            </a:fld>
            <a:endParaRPr lang="en-IE"/>
          </a:p>
        </p:txBody>
      </p:sp>
    </p:spTree>
    <p:extLst>
      <p:ext uri="{BB962C8B-B14F-4D97-AF65-F5344CB8AC3E}">
        <p14:creationId xmlns:p14="http://schemas.microsoft.com/office/powerpoint/2010/main" val="360850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BDC0A788-436C-4958-A814-2A487B830FC3}" type="datetime1">
              <a:rPr lang="en-IE" smtClean="0"/>
              <a:t>14/11/2024</a:t>
            </a:fld>
            <a:endParaRPr lang="en-IE"/>
          </a:p>
        </p:txBody>
      </p:sp>
      <p:sp>
        <p:nvSpPr>
          <p:cNvPr id="6" name="Footer Placeholder 5"/>
          <p:cNvSpPr>
            <a:spLocks noGrp="1"/>
          </p:cNvSpPr>
          <p:nvPr>
            <p:ph type="ftr" sz="quarter" idx="11"/>
          </p:nvPr>
        </p:nvSpPr>
        <p:spPr/>
        <p:txBody>
          <a:bodyPr/>
          <a:lstStyle/>
          <a:p>
            <a:r>
              <a:rPr lang="en-IE"/>
              <a:t>www.leahbryansphysiotherapy.com 2024</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A528FDA-E580-4E30-97AE-3E6A9EE037B8}" type="slidenum">
              <a:rPr lang="en-IE" smtClean="0"/>
              <a:t>‹#›</a:t>
            </a:fld>
            <a:endParaRPr lang="en-IE"/>
          </a:p>
        </p:txBody>
      </p:sp>
    </p:spTree>
    <p:extLst>
      <p:ext uri="{BB962C8B-B14F-4D97-AF65-F5344CB8AC3E}">
        <p14:creationId xmlns:p14="http://schemas.microsoft.com/office/powerpoint/2010/main" val="177432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1962B22E-F7A8-4AF1-BB06-36B0F010D1ED}" type="datetime1">
              <a:rPr lang="en-IE" smtClean="0"/>
              <a:t>14/11/2024</a:t>
            </a:fld>
            <a:endParaRPr lang="en-IE"/>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IE"/>
              <a:t>www.leahbryansphysiotherapy.com 2024</a:t>
            </a: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3A528FDA-E580-4E30-97AE-3E6A9EE037B8}" type="slidenum">
              <a:rPr lang="en-IE" smtClean="0"/>
              <a:t>‹#›</a:t>
            </a:fld>
            <a:endParaRPr lang="en-IE"/>
          </a:p>
        </p:txBody>
      </p:sp>
    </p:spTree>
    <p:extLst>
      <p:ext uri="{BB962C8B-B14F-4D97-AF65-F5344CB8AC3E}">
        <p14:creationId xmlns:p14="http://schemas.microsoft.com/office/powerpoint/2010/main" val="77763159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C68BBEE-3A81-4224-B7CC-5207027D1604}" type="datetime1">
              <a:rPr lang="en-IE" smtClean="0"/>
              <a:t>14/11/2024</a:t>
            </a:fld>
            <a:endParaRPr lang="en-IE"/>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IE"/>
              <a:t>www.leahbryansphysiotherapy.com 2024</a:t>
            </a: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3A528FDA-E580-4E30-97AE-3E6A9EE037B8}" type="slidenum">
              <a:rPr lang="en-IE" smtClean="0"/>
              <a:t>‹#›</a:t>
            </a:fld>
            <a:endParaRPr lang="en-IE"/>
          </a:p>
        </p:txBody>
      </p:sp>
    </p:spTree>
    <p:extLst>
      <p:ext uri="{BB962C8B-B14F-4D97-AF65-F5344CB8AC3E}">
        <p14:creationId xmlns:p14="http://schemas.microsoft.com/office/powerpoint/2010/main" val="13762002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ickpik.com/woman-blow-blowing-nose-hand-chief-grey-120156"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pngall.com/stomach-ache-pn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oto.wuestenigel.com/dumbbells-in-various-weight-classes-on-a-dumbbell-rack-in-the-gym-next-to-the-picture-title-fibo-cologne/" TargetMode="External"/><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undofitness.com/calentamientos-que-hacer-y-que-no-hacer/"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creativecommons.org/licenses/by-nc/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en/people-woman-exercise-fitness-2592247/"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linktr.ee/themummap?fbclid=PAZXh0bgNhZW0CMTEAAaZbrjaa8qL1xWN-tPjGQx1sQYFdRV05WkDUHhdpA53P3RepxwyuYkVMZ2E_aem_9bWvzSEsD8vJdTLzeHwS0Q" TargetMode="Externa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C9ABE-E7DF-7242-73D9-93F6D578160A}"/>
              </a:ext>
            </a:extLst>
          </p:cNvPr>
          <p:cNvSpPr>
            <a:spLocks noGrp="1"/>
          </p:cNvSpPr>
          <p:nvPr>
            <p:ph type="ctrTitle"/>
          </p:nvPr>
        </p:nvSpPr>
        <p:spPr/>
        <p:txBody>
          <a:bodyPr/>
          <a:lstStyle/>
          <a:p>
            <a:r>
              <a:rPr lang="en-IE" dirty="0"/>
              <a:t>Intro of Exercise with Prolapse</a:t>
            </a:r>
          </a:p>
        </p:txBody>
      </p:sp>
      <p:sp>
        <p:nvSpPr>
          <p:cNvPr id="3" name="Subtitle 2">
            <a:extLst>
              <a:ext uri="{FF2B5EF4-FFF2-40B4-BE49-F238E27FC236}">
                <a16:creationId xmlns:a16="http://schemas.microsoft.com/office/drawing/2014/main" id="{7DBABC27-FD17-9E2B-3C54-91BEC1B89929}"/>
              </a:ext>
            </a:extLst>
          </p:cNvPr>
          <p:cNvSpPr>
            <a:spLocks noGrp="1"/>
          </p:cNvSpPr>
          <p:nvPr>
            <p:ph type="subTitle" idx="1"/>
          </p:nvPr>
        </p:nvSpPr>
        <p:spPr/>
        <p:txBody>
          <a:bodyPr/>
          <a:lstStyle/>
          <a:p>
            <a:r>
              <a:rPr lang="en-IE" dirty="0"/>
              <a:t>Leah Bryans </a:t>
            </a:r>
          </a:p>
        </p:txBody>
      </p:sp>
      <p:pic>
        <p:nvPicPr>
          <p:cNvPr id="4" name="Picture 2" descr="See the source image">
            <a:extLst>
              <a:ext uri="{FF2B5EF4-FFF2-40B4-BE49-F238E27FC236}">
                <a16:creationId xmlns:a16="http://schemas.microsoft.com/office/drawing/2014/main" id="{C7ED95EA-9A11-4CBB-7582-8409FCFDB1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00561" y="3247722"/>
            <a:ext cx="5047734" cy="283981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5CD8E01A-93AE-BA46-F99A-9C1DA29BD4B6}"/>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185141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11BA5-8A65-6E66-76CF-B9FC416C0AF1}"/>
              </a:ext>
            </a:extLst>
          </p:cNvPr>
          <p:cNvSpPr>
            <a:spLocks noGrp="1"/>
          </p:cNvSpPr>
          <p:nvPr>
            <p:ph type="title"/>
          </p:nvPr>
        </p:nvSpPr>
        <p:spPr/>
        <p:txBody>
          <a:bodyPr/>
          <a:lstStyle/>
          <a:p>
            <a:r>
              <a:rPr lang="en-IE" dirty="0"/>
              <a:t>Managing Intra Abdominal Pressure</a:t>
            </a:r>
          </a:p>
        </p:txBody>
      </p:sp>
      <p:sp>
        <p:nvSpPr>
          <p:cNvPr id="3" name="Content Placeholder 2">
            <a:extLst>
              <a:ext uri="{FF2B5EF4-FFF2-40B4-BE49-F238E27FC236}">
                <a16:creationId xmlns:a16="http://schemas.microsoft.com/office/drawing/2014/main" id="{FCDC09E2-6FE7-DFAC-2FFA-9F5AAE6C6D3E}"/>
              </a:ext>
            </a:extLst>
          </p:cNvPr>
          <p:cNvSpPr>
            <a:spLocks noGrp="1"/>
          </p:cNvSpPr>
          <p:nvPr>
            <p:ph idx="1"/>
          </p:nvPr>
        </p:nvSpPr>
        <p:spPr/>
        <p:txBody>
          <a:bodyPr>
            <a:normAutofit lnSpcReduction="10000"/>
          </a:bodyPr>
          <a:lstStyle/>
          <a:p>
            <a:r>
              <a:rPr lang="en-IE" dirty="0"/>
              <a:t>Increases in Intra Abdominal Pressure result in something coming down/out </a:t>
            </a:r>
          </a:p>
          <a:p>
            <a:r>
              <a:rPr lang="en-IE" dirty="0"/>
              <a:t>Urine or Prolapse</a:t>
            </a:r>
          </a:p>
          <a:p>
            <a:r>
              <a:rPr lang="en-IE" dirty="0"/>
              <a:t>Cobb et al 2005 and Shaw et al 2014 </a:t>
            </a:r>
          </a:p>
          <a:p>
            <a:endParaRPr lang="en-IE" dirty="0"/>
          </a:p>
          <a:p>
            <a:r>
              <a:rPr lang="en-IE" dirty="0"/>
              <a:t>But does it make Prolapse worse……….. ????????????</a:t>
            </a:r>
          </a:p>
          <a:p>
            <a:pPr marL="0" indent="0">
              <a:buNone/>
            </a:pPr>
            <a:r>
              <a:rPr lang="en-IE" dirty="0"/>
              <a:t>Some studies say POP-Q stage was worse after exercise but patients still asymptomatic and had no difference in their QoL…. </a:t>
            </a:r>
            <a:r>
              <a:rPr lang="en-IE" sz="2400" kern="100" dirty="0">
                <a:effectLst/>
                <a:latin typeface="Calibri" panose="020F0502020204030204" pitchFamily="34" charset="0"/>
                <a:ea typeface="Calibri" panose="020F0502020204030204" pitchFamily="34" charset="0"/>
                <a:cs typeface="Times New Roman" panose="02020603050405020304" pitchFamily="18" charset="0"/>
              </a:rPr>
              <a:t>Ali-Ross et al (2008) </a:t>
            </a:r>
            <a:endParaRPr lang="en-IE" dirty="0"/>
          </a:p>
          <a:p>
            <a:pPr marL="0" indent="0">
              <a:buNone/>
            </a:pPr>
            <a:endParaRPr lang="en-IE" dirty="0"/>
          </a:p>
          <a:p>
            <a:pPr marL="0" indent="0">
              <a:buNone/>
            </a:pPr>
            <a:r>
              <a:rPr lang="en-IE" dirty="0"/>
              <a:t>Others no change</a:t>
            </a:r>
          </a:p>
          <a:p>
            <a:endParaRPr lang="en-IE" dirty="0"/>
          </a:p>
          <a:p>
            <a:endParaRPr lang="en-IE" dirty="0"/>
          </a:p>
        </p:txBody>
      </p:sp>
      <p:sp>
        <p:nvSpPr>
          <p:cNvPr id="4" name="Footer Placeholder 3">
            <a:extLst>
              <a:ext uri="{FF2B5EF4-FFF2-40B4-BE49-F238E27FC236}">
                <a16:creationId xmlns:a16="http://schemas.microsoft.com/office/drawing/2014/main" id="{33CB80BA-552E-71E8-0491-9CBCABB6E3D4}"/>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345946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5ED6-9B41-65A5-73B9-21632C9CCA10}"/>
              </a:ext>
            </a:extLst>
          </p:cNvPr>
          <p:cNvSpPr>
            <a:spLocks noGrp="1"/>
          </p:cNvSpPr>
          <p:nvPr>
            <p:ph type="title"/>
          </p:nvPr>
        </p:nvSpPr>
        <p:spPr/>
        <p:txBody>
          <a:bodyPr/>
          <a:lstStyle/>
          <a:p>
            <a:r>
              <a:rPr lang="en-IE" dirty="0"/>
              <a:t>A place to start – ‘Exhale on effort’</a:t>
            </a:r>
          </a:p>
        </p:txBody>
      </p:sp>
      <p:pic>
        <p:nvPicPr>
          <p:cNvPr id="5" name="Picture 4">
            <a:extLst>
              <a:ext uri="{FF2B5EF4-FFF2-40B4-BE49-F238E27FC236}">
                <a16:creationId xmlns:a16="http://schemas.microsoft.com/office/drawing/2014/main" id="{085C30D0-A449-412B-50DD-C5105C2F124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02286" y="3375782"/>
            <a:ext cx="4789714" cy="2982685"/>
          </a:xfrm>
          <a:prstGeom prst="rect">
            <a:avLst/>
          </a:prstGeom>
        </p:spPr>
      </p:pic>
      <p:sp>
        <p:nvSpPr>
          <p:cNvPr id="3" name="Content Placeholder 2">
            <a:extLst>
              <a:ext uri="{FF2B5EF4-FFF2-40B4-BE49-F238E27FC236}">
                <a16:creationId xmlns:a16="http://schemas.microsoft.com/office/drawing/2014/main" id="{6A0567C3-B294-886B-0437-0B72650789D1}"/>
              </a:ext>
            </a:extLst>
          </p:cNvPr>
          <p:cNvSpPr>
            <a:spLocks noGrp="1"/>
          </p:cNvSpPr>
          <p:nvPr>
            <p:ph idx="1"/>
          </p:nvPr>
        </p:nvSpPr>
        <p:spPr/>
        <p:txBody>
          <a:bodyPr>
            <a:normAutofit/>
          </a:bodyPr>
          <a:lstStyle/>
          <a:p>
            <a:r>
              <a:rPr lang="en-US" dirty="0"/>
              <a:t>Exhaling blows off some pressure</a:t>
            </a:r>
          </a:p>
          <a:p>
            <a:endParaRPr lang="en-US" dirty="0"/>
          </a:p>
          <a:p>
            <a:r>
              <a:rPr lang="en-US" dirty="0"/>
              <a:t>• Breath patterning had nil significant impact on</a:t>
            </a:r>
          </a:p>
          <a:p>
            <a:r>
              <a:rPr lang="en-US" dirty="0"/>
              <a:t>force production but did on IAP (</a:t>
            </a:r>
            <a:r>
              <a:rPr lang="en-US" dirty="0" err="1"/>
              <a:t>Hagins</a:t>
            </a:r>
            <a:r>
              <a:rPr lang="en-US" dirty="0"/>
              <a:t> et al, 2006)</a:t>
            </a:r>
          </a:p>
          <a:p>
            <a:endParaRPr lang="en-US" dirty="0"/>
          </a:p>
          <a:p>
            <a:r>
              <a:rPr lang="en-US" dirty="0"/>
              <a:t>• Breath holding/bracing, if at all, should only be</a:t>
            </a:r>
          </a:p>
          <a:p>
            <a:r>
              <a:rPr lang="en-US" dirty="0"/>
              <a:t>saved for max lifts?</a:t>
            </a:r>
          </a:p>
          <a:p>
            <a:endParaRPr lang="en-US" dirty="0"/>
          </a:p>
        </p:txBody>
      </p:sp>
      <p:sp>
        <p:nvSpPr>
          <p:cNvPr id="4" name="Footer Placeholder 3">
            <a:extLst>
              <a:ext uri="{FF2B5EF4-FFF2-40B4-BE49-F238E27FC236}">
                <a16:creationId xmlns:a16="http://schemas.microsoft.com/office/drawing/2014/main" id="{606C4BDF-286D-4BC0-8CD2-6BDF9585B8E7}"/>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93714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3BBE5-0C8E-8E98-E316-B585794AB2C3}"/>
              </a:ext>
            </a:extLst>
          </p:cNvPr>
          <p:cNvSpPr>
            <a:spLocks noGrp="1"/>
          </p:cNvSpPr>
          <p:nvPr>
            <p:ph type="title"/>
          </p:nvPr>
        </p:nvSpPr>
        <p:spPr/>
        <p:txBody>
          <a:bodyPr/>
          <a:lstStyle/>
          <a:p>
            <a:r>
              <a:rPr lang="en-IE" dirty="0"/>
              <a:t>The pelvic floor is dynamic and responsive</a:t>
            </a:r>
          </a:p>
        </p:txBody>
      </p:sp>
      <p:sp>
        <p:nvSpPr>
          <p:cNvPr id="3" name="Content Placeholder 2">
            <a:extLst>
              <a:ext uri="{FF2B5EF4-FFF2-40B4-BE49-F238E27FC236}">
                <a16:creationId xmlns:a16="http://schemas.microsoft.com/office/drawing/2014/main" id="{AE56EC37-58E2-ACEB-9632-32058A572D8C}"/>
              </a:ext>
            </a:extLst>
          </p:cNvPr>
          <p:cNvSpPr>
            <a:spLocks noGrp="1"/>
          </p:cNvSpPr>
          <p:nvPr>
            <p:ph sz="half" idx="1"/>
          </p:nvPr>
        </p:nvSpPr>
        <p:spPr/>
        <p:txBody>
          <a:bodyPr>
            <a:normAutofit/>
          </a:bodyPr>
          <a:lstStyle/>
          <a:p>
            <a:r>
              <a:rPr lang="en-IE" dirty="0"/>
              <a:t>Do not tell women to hold in their tummy or their pelvic floor for the duration of their run/walk/workout</a:t>
            </a:r>
          </a:p>
          <a:p>
            <a:endParaRPr lang="en-IE" dirty="0"/>
          </a:p>
          <a:p>
            <a:r>
              <a:rPr lang="en-IE" dirty="0"/>
              <a:t>‘holding on’ isn’t functional</a:t>
            </a:r>
          </a:p>
          <a:p>
            <a:endParaRPr lang="en-IE" dirty="0"/>
          </a:p>
          <a:p>
            <a:r>
              <a:rPr lang="en-IE" dirty="0"/>
              <a:t>Do their PFMT at a specific time and try to relax and let the muscle work on its own at other times</a:t>
            </a:r>
          </a:p>
        </p:txBody>
      </p:sp>
      <p:pic>
        <p:nvPicPr>
          <p:cNvPr id="6" name="Content Placeholder 5">
            <a:extLst>
              <a:ext uri="{FF2B5EF4-FFF2-40B4-BE49-F238E27FC236}">
                <a16:creationId xmlns:a16="http://schemas.microsoft.com/office/drawing/2014/main" id="{866A0806-6CD0-6B8B-8EC2-F170F09BB76D}"/>
              </a:ext>
            </a:extLst>
          </p:cNvPr>
          <p:cNvPicPr>
            <a:picLocks noGrp="1" noChangeAspect="1"/>
          </p:cNvPicPr>
          <p:nvPr>
            <p:ph sz="half" idx="2"/>
          </p:nvPr>
        </p:nvPicPr>
        <p:blipFill>
          <a:blip r:embed="rId2"/>
          <a:stretch>
            <a:fillRect/>
          </a:stretch>
        </p:blipFill>
        <p:spPr>
          <a:xfrm>
            <a:off x="6532880" y="1825625"/>
            <a:ext cx="4945677" cy="3962412"/>
          </a:xfrm>
          <a:prstGeom prst="rect">
            <a:avLst/>
          </a:prstGeom>
        </p:spPr>
      </p:pic>
      <p:sp>
        <p:nvSpPr>
          <p:cNvPr id="4" name="Footer Placeholder 3">
            <a:extLst>
              <a:ext uri="{FF2B5EF4-FFF2-40B4-BE49-F238E27FC236}">
                <a16:creationId xmlns:a16="http://schemas.microsoft.com/office/drawing/2014/main" id="{83D0DE14-04AC-E552-530A-42195A85B173}"/>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919054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0F90-3A5B-8E7D-EB4F-4DD9AA241186}"/>
              </a:ext>
            </a:extLst>
          </p:cNvPr>
          <p:cNvSpPr>
            <a:spLocks noGrp="1"/>
          </p:cNvSpPr>
          <p:nvPr>
            <p:ph type="title"/>
          </p:nvPr>
        </p:nvSpPr>
        <p:spPr/>
        <p:txBody>
          <a:bodyPr/>
          <a:lstStyle/>
          <a:p>
            <a:r>
              <a:rPr lang="en-IE" dirty="0"/>
              <a:t>The 5Ps rule – ‘symptoms are signals’</a:t>
            </a:r>
          </a:p>
        </p:txBody>
      </p:sp>
      <p:sp>
        <p:nvSpPr>
          <p:cNvPr id="3" name="Content Placeholder 2">
            <a:extLst>
              <a:ext uri="{FF2B5EF4-FFF2-40B4-BE49-F238E27FC236}">
                <a16:creationId xmlns:a16="http://schemas.microsoft.com/office/drawing/2014/main" id="{C02D8640-0CBA-C61C-3A4E-77E63BB739A8}"/>
              </a:ext>
            </a:extLst>
          </p:cNvPr>
          <p:cNvSpPr>
            <a:spLocks noGrp="1"/>
          </p:cNvSpPr>
          <p:nvPr>
            <p:ph idx="1"/>
          </p:nvPr>
        </p:nvSpPr>
        <p:spPr/>
        <p:txBody>
          <a:bodyPr/>
          <a:lstStyle/>
          <a:p>
            <a:r>
              <a:rPr lang="en-IE" dirty="0"/>
              <a:t>If you feel any of the following stop and ‘do something different’</a:t>
            </a:r>
          </a:p>
          <a:p>
            <a:endParaRPr lang="en-IE" dirty="0"/>
          </a:p>
          <a:p>
            <a:r>
              <a:rPr lang="en-IE" dirty="0"/>
              <a:t>Pee</a:t>
            </a:r>
          </a:p>
          <a:p>
            <a:r>
              <a:rPr lang="en-IE" dirty="0"/>
              <a:t>Poo</a:t>
            </a:r>
          </a:p>
          <a:p>
            <a:r>
              <a:rPr lang="en-IE" dirty="0"/>
              <a:t>Pain</a:t>
            </a:r>
          </a:p>
          <a:p>
            <a:r>
              <a:rPr lang="en-IE" dirty="0"/>
              <a:t>Pressure</a:t>
            </a:r>
          </a:p>
          <a:p>
            <a:r>
              <a:rPr lang="en-IE" dirty="0"/>
              <a:t>Peaking (abdominal wall doming)</a:t>
            </a:r>
          </a:p>
          <a:p>
            <a:endParaRPr lang="en-IE" dirty="0"/>
          </a:p>
          <a:p>
            <a:endParaRPr lang="en-IE" dirty="0"/>
          </a:p>
        </p:txBody>
      </p:sp>
      <p:pic>
        <p:nvPicPr>
          <p:cNvPr id="5" name="Picture 4">
            <a:extLst>
              <a:ext uri="{FF2B5EF4-FFF2-40B4-BE49-F238E27FC236}">
                <a16:creationId xmlns:a16="http://schemas.microsoft.com/office/drawing/2014/main" id="{629C4432-513B-4070-E0E9-6FEC3028F02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38705" y="2419571"/>
            <a:ext cx="3938896" cy="3938896"/>
          </a:xfrm>
          <a:prstGeom prst="rect">
            <a:avLst/>
          </a:prstGeom>
        </p:spPr>
      </p:pic>
      <p:sp>
        <p:nvSpPr>
          <p:cNvPr id="6" name="TextBox 5">
            <a:extLst>
              <a:ext uri="{FF2B5EF4-FFF2-40B4-BE49-F238E27FC236}">
                <a16:creationId xmlns:a16="http://schemas.microsoft.com/office/drawing/2014/main" id="{81456B71-1105-92AC-A514-53F7E6169D99}"/>
              </a:ext>
            </a:extLst>
          </p:cNvPr>
          <p:cNvSpPr txBox="1"/>
          <p:nvPr/>
        </p:nvSpPr>
        <p:spPr>
          <a:xfrm>
            <a:off x="7338705" y="6473883"/>
            <a:ext cx="3938896" cy="230832"/>
          </a:xfrm>
          <a:prstGeom prst="rect">
            <a:avLst/>
          </a:prstGeom>
          <a:noFill/>
        </p:spPr>
        <p:txBody>
          <a:bodyPr wrap="square" rtlCol="0">
            <a:spAutoFit/>
          </a:bodyPr>
          <a:lstStyle/>
          <a:p>
            <a:r>
              <a:rPr lang="en-IE" sz="900">
                <a:hlinkClick r:id="rId3" tooltip="https://www.pngall.com/stomach-ache-png/"/>
              </a:rPr>
              <a:t>This Photo</a:t>
            </a:r>
            <a:r>
              <a:rPr lang="en-IE" sz="900"/>
              <a:t> by Unknown Author is licensed under </a:t>
            </a:r>
            <a:r>
              <a:rPr lang="en-IE" sz="900">
                <a:hlinkClick r:id="rId4" tooltip="https://creativecommons.org/licenses/by-nc/3.0/"/>
              </a:rPr>
              <a:t>CC BY-NC</a:t>
            </a:r>
            <a:endParaRPr lang="en-IE" sz="900"/>
          </a:p>
        </p:txBody>
      </p:sp>
      <p:sp>
        <p:nvSpPr>
          <p:cNvPr id="4" name="Footer Placeholder 3">
            <a:extLst>
              <a:ext uri="{FF2B5EF4-FFF2-40B4-BE49-F238E27FC236}">
                <a16:creationId xmlns:a16="http://schemas.microsoft.com/office/drawing/2014/main" id="{BEC415C1-FA7C-2B9D-2DFE-A3C974CADA4E}"/>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3362912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EFD9A-478A-1512-CC65-C28854572F1E}"/>
              </a:ext>
            </a:extLst>
          </p:cNvPr>
          <p:cNvSpPr>
            <a:spLocks noGrp="1"/>
          </p:cNvSpPr>
          <p:nvPr>
            <p:ph type="title"/>
          </p:nvPr>
        </p:nvSpPr>
        <p:spPr/>
        <p:txBody>
          <a:bodyPr/>
          <a:lstStyle/>
          <a:p>
            <a:r>
              <a:rPr lang="en-IE" dirty="0"/>
              <a:t>Figure out what causes the P</a:t>
            </a:r>
          </a:p>
        </p:txBody>
      </p:sp>
      <p:sp>
        <p:nvSpPr>
          <p:cNvPr id="3" name="Content Placeholder 2">
            <a:extLst>
              <a:ext uri="{FF2B5EF4-FFF2-40B4-BE49-F238E27FC236}">
                <a16:creationId xmlns:a16="http://schemas.microsoft.com/office/drawing/2014/main" id="{B55F24C6-8440-0B8B-2113-D6A864DBAC9F}"/>
              </a:ext>
            </a:extLst>
          </p:cNvPr>
          <p:cNvSpPr>
            <a:spLocks noGrp="1"/>
          </p:cNvSpPr>
          <p:nvPr>
            <p:ph idx="1"/>
          </p:nvPr>
        </p:nvSpPr>
        <p:spPr/>
        <p:txBody>
          <a:bodyPr/>
          <a:lstStyle/>
          <a:p>
            <a:r>
              <a:rPr lang="en-IE" dirty="0"/>
              <a:t>Keep work outs simple – so that you can find the culprit!</a:t>
            </a:r>
          </a:p>
          <a:p>
            <a:endParaRPr lang="en-IE" dirty="0"/>
          </a:p>
          <a:p>
            <a:r>
              <a:rPr lang="en-IE" dirty="0"/>
              <a:t>Initially simple strength training programme better than HIIT or circuits (IMO)</a:t>
            </a:r>
          </a:p>
          <a:p>
            <a:endParaRPr lang="en-IE" dirty="0"/>
          </a:p>
          <a:p>
            <a:r>
              <a:rPr lang="en-IE" dirty="0"/>
              <a:t>Avoid triggers initially </a:t>
            </a:r>
          </a:p>
          <a:p>
            <a:r>
              <a:rPr lang="en-IE" dirty="0"/>
              <a:t>Monitor and Modify – regress/scale then progress</a:t>
            </a:r>
          </a:p>
          <a:p>
            <a:endParaRPr lang="en-IE" dirty="0"/>
          </a:p>
        </p:txBody>
      </p:sp>
      <p:sp>
        <p:nvSpPr>
          <p:cNvPr id="4" name="Footer Placeholder 3">
            <a:extLst>
              <a:ext uri="{FF2B5EF4-FFF2-40B4-BE49-F238E27FC236}">
                <a16:creationId xmlns:a16="http://schemas.microsoft.com/office/drawing/2014/main" id="{25E43088-B493-7506-E8FB-2FE0AB119642}"/>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3300194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D1D9-0F79-8FAE-9224-4C0DF57D7F10}"/>
              </a:ext>
            </a:extLst>
          </p:cNvPr>
          <p:cNvSpPr>
            <a:spLocks noGrp="1"/>
          </p:cNvSpPr>
          <p:nvPr>
            <p:ph type="title"/>
          </p:nvPr>
        </p:nvSpPr>
        <p:spPr/>
        <p:txBody>
          <a:bodyPr/>
          <a:lstStyle/>
          <a:p>
            <a:r>
              <a:rPr lang="en-IE" dirty="0"/>
              <a:t>Exercises that Might increase IAP and trigger symptoms</a:t>
            </a:r>
          </a:p>
        </p:txBody>
      </p:sp>
      <p:sp>
        <p:nvSpPr>
          <p:cNvPr id="3" name="Content Placeholder 2">
            <a:extLst>
              <a:ext uri="{FF2B5EF4-FFF2-40B4-BE49-F238E27FC236}">
                <a16:creationId xmlns:a16="http://schemas.microsoft.com/office/drawing/2014/main" id="{5054C90A-FC97-5D8A-4333-A6F5CED56248}"/>
              </a:ext>
            </a:extLst>
          </p:cNvPr>
          <p:cNvSpPr>
            <a:spLocks noGrp="1"/>
          </p:cNvSpPr>
          <p:nvPr>
            <p:ph idx="1"/>
          </p:nvPr>
        </p:nvSpPr>
        <p:spPr/>
        <p:txBody>
          <a:bodyPr/>
          <a:lstStyle/>
          <a:p>
            <a:endParaRPr lang="en-IE" dirty="0"/>
          </a:p>
          <a:p>
            <a:r>
              <a:rPr lang="en-IE" dirty="0"/>
              <a:t>Have a think, make a list </a:t>
            </a:r>
          </a:p>
          <a:p>
            <a:r>
              <a:rPr lang="en-IE" dirty="0"/>
              <a:t>Group discussion</a:t>
            </a:r>
          </a:p>
          <a:p>
            <a:endParaRPr lang="en-IE" dirty="0"/>
          </a:p>
          <a:p>
            <a:r>
              <a:rPr lang="en-IE" dirty="0"/>
              <a:t>It doesn’t mean we never go here – it just might not be a good place to start with a patient with POP </a:t>
            </a:r>
          </a:p>
        </p:txBody>
      </p:sp>
      <p:sp>
        <p:nvSpPr>
          <p:cNvPr id="4" name="Footer Placeholder 3">
            <a:extLst>
              <a:ext uri="{FF2B5EF4-FFF2-40B4-BE49-F238E27FC236}">
                <a16:creationId xmlns:a16="http://schemas.microsoft.com/office/drawing/2014/main" id="{5B4AB941-E3BD-E68D-B6BE-87D3FDA1B0B4}"/>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1361829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8243AB-B7F0-6E5C-7FD2-6EF7ECEF8554}"/>
              </a:ext>
            </a:extLst>
          </p:cNvPr>
          <p:cNvSpPr>
            <a:spLocks noGrp="1"/>
          </p:cNvSpPr>
          <p:nvPr>
            <p:ph type="title"/>
          </p:nvPr>
        </p:nvSpPr>
        <p:spPr/>
        <p:txBody>
          <a:bodyPr/>
          <a:lstStyle/>
          <a:p>
            <a:r>
              <a:rPr lang="en-IE" dirty="0"/>
              <a:t>Some of my thoughts on triggering exercises</a:t>
            </a:r>
          </a:p>
        </p:txBody>
      </p:sp>
      <p:sp>
        <p:nvSpPr>
          <p:cNvPr id="5" name="Content Placeholder 4">
            <a:extLst>
              <a:ext uri="{FF2B5EF4-FFF2-40B4-BE49-F238E27FC236}">
                <a16:creationId xmlns:a16="http://schemas.microsoft.com/office/drawing/2014/main" id="{1BF89FD7-4DF5-766B-A51C-EEAC837FFF80}"/>
              </a:ext>
            </a:extLst>
          </p:cNvPr>
          <p:cNvSpPr>
            <a:spLocks noGrp="1"/>
          </p:cNvSpPr>
          <p:nvPr>
            <p:ph sz="half" idx="1"/>
          </p:nvPr>
        </p:nvSpPr>
        <p:spPr/>
        <p:txBody>
          <a:bodyPr/>
          <a:lstStyle/>
          <a:p>
            <a:r>
              <a:rPr lang="en-IE" dirty="0"/>
              <a:t>Running (downhill)</a:t>
            </a:r>
          </a:p>
          <a:p>
            <a:r>
              <a:rPr lang="en-IE" dirty="0"/>
              <a:t>Ski erg</a:t>
            </a:r>
          </a:p>
          <a:p>
            <a:r>
              <a:rPr lang="en-IE" dirty="0"/>
              <a:t>Rower</a:t>
            </a:r>
          </a:p>
          <a:p>
            <a:r>
              <a:rPr lang="en-IE" dirty="0"/>
              <a:t>Ball slams </a:t>
            </a:r>
          </a:p>
          <a:p>
            <a:r>
              <a:rPr lang="en-IE" dirty="0"/>
              <a:t>Full press up</a:t>
            </a:r>
          </a:p>
          <a:p>
            <a:r>
              <a:rPr lang="en-IE" dirty="0"/>
              <a:t>Shoulder press</a:t>
            </a:r>
          </a:p>
          <a:p>
            <a:r>
              <a:rPr lang="en-IE" dirty="0"/>
              <a:t>Box jumps </a:t>
            </a:r>
          </a:p>
          <a:p>
            <a:r>
              <a:rPr lang="en-IE" dirty="0"/>
              <a:t>Deep weighted squats</a:t>
            </a:r>
          </a:p>
        </p:txBody>
      </p:sp>
      <p:pic>
        <p:nvPicPr>
          <p:cNvPr id="8" name="Content Placeholder 7">
            <a:extLst>
              <a:ext uri="{FF2B5EF4-FFF2-40B4-BE49-F238E27FC236}">
                <a16:creationId xmlns:a16="http://schemas.microsoft.com/office/drawing/2014/main" id="{3878F915-3F51-59F8-630A-9536F61CDCD1}"/>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11863" y="2327310"/>
            <a:ext cx="4662487" cy="3109842"/>
          </a:xfrm>
        </p:spPr>
      </p:pic>
      <p:sp>
        <p:nvSpPr>
          <p:cNvPr id="9" name="TextBox 8">
            <a:extLst>
              <a:ext uri="{FF2B5EF4-FFF2-40B4-BE49-F238E27FC236}">
                <a16:creationId xmlns:a16="http://schemas.microsoft.com/office/drawing/2014/main" id="{A5C99F2A-498F-015F-B5C2-FEA4CA948CCF}"/>
              </a:ext>
            </a:extLst>
          </p:cNvPr>
          <p:cNvSpPr txBox="1"/>
          <p:nvPr/>
        </p:nvSpPr>
        <p:spPr>
          <a:xfrm>
            <a:off x="6011863" y="5437152"/>
            <a:ext cx="4662487" cy="230832"/>
          </a:xfrm>
          <a:prstGeom prst="rect">
            <a:avLst/>
          </a:prstGeom>
          <a:noFill/>
        </p:spPr>
        <p:txBody>
          <a:bodyPr wrap="square" rtlCol="0">
            <a:spAutoFit/>
          </a:bodyPr>
          <a:lstStyle/>
          <a:p>
            <a:r>
              <a:rPr lang="en-IE" sz="900">
                <a:hlinkClick r:id="rId3" tooltip="https://foto.wuestenigel.com/dumbbells-in-various-weight-classes-on-a-dumbbell-rack-in-the-gym-next-to-the-picture-title-fibo-cologne/"/>
              </a:rPr>
              <a:t>This Photo</a:t>
            </a:r>
            <a:r>
              <a:rPr lang="en-IE" sz="900"/>
              <a:t> by Unknown Author is licensed under </a:t>
            </a:r>
            <a:r>
              <a:rPr lang="en-IE" sz="900">
                <a:hlinkClick r:id="rId4" tooltip="https://creativecommons.org/licenses/by/3.0/"/>
              </a:rPr>
              <a:t>CC BY</a:t>
            </a:r>
            <a:endParaRPr lang="en-IE" sz="900"/>
          </a:p>
        </p:txBody>
      </p:sp>
      <p:sp>
        <p:nvSpPr>
          <p:cNvPr id="2" name="Footer Placeholder 1">
            <a:extLst>
              <a:ext uri="{FF2B5EF4-FFF2-40B4-BE49-F238E27FC236}">
                <a16:creationId xmlns:a16="http://schemas.microsoft.com/office/drawing/2014/main" id="{3E342B29-4315-2C5F-46AB-C5A216C01D68}"/>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4148855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9FB52-5589-B406-B8D7-8E71C6BA6A32}"/>
              </a:ext>
            </a:extLst>
          </p:cNvPr>
          <p:cNvSpPr>
            <a:spLocks noGrp="1"/>
          </p:cNvSpPr>
          <p:nvPr>
            <p:ph type="title"/>
          </p:nvPr>
        </p:nvSpPr>
        <p:spPr/>
        <p:txBody>
          <a:bodyPr/>
          <a:lstStyle/>
          <a:p>
            <a:r>
              <a:rPr lang="en-IE" dirty="0"/>
              <a:t>Some exercises/’things’ that are least likely to provoke POP symptoms</a:t>
            </a:r>
          </a:p>
        </p:txBody>
      </p:sp>
      <p:sp>
        <p:nvSpPr>
          <p:cNvPr id="3" name="Content Placeholder 2">
            <a:extLst>
              <a:ext uri="{FF2B5EF4-FFF2-40B4-BE49-F238E27FC236}">
                <a16:creationId xmlns:a16="http://schemas.microsoft.com/office/drawing/2014/main" id="{F8B1ED1E-EE93-7639-5A8B-75A685BDC2AA}"/>
              </a:ext>
            </a:extLst>
          </p:cNvPr>
          <p:cNvSpPr>
            <a:spLocks noGrp="1"/>
          </p:cNvSpPr>
          <p:nvPr>
            <p:ph sz="half" idx="1"/>
          </p:nvPr>
        </p:nvSpPr>
        <p:spPr/>
        <p:txBody>
          <a:bodyPr>
            <a:normAutofit lnSpcReduction="10000"/>
          </a:bodyPr>
          <a:lstStyle/>
          <a:p>
            <a:endParaRPr lang="en-IE" dirty="0"/>
          </a:p>
          <a:p>
            <a:r>
              <a:rPr lang="en-IE" dirty="0"/>
              <a:t>Have a think…..</a:t>
            </a:r>
          </a:p>
          <a:p>
            <a:endParaRPr lang="en-IE" dirty="0"/>
          </a:p>
          <a:p>
            <a:r>
              <a:rPr lang="en-IE" dirty="0"/>
              <a:t>Bridge?</a:t>
            </a:r>
          </a:p>
          <a:p>
            <a:r>
              <a:rPr lang="en-IE" dirty="0"/>
              <a:t>Downward dog?</a:t>
            </a:r>
          </a:p>
          <a:p>
            <a:endParaRPr lang="en-IE" dirty="0"/>
          </a:p>
          <a:p>
            <a:pPr marL="0" indent="0">
              <a:buNone/>
            </a:pPr>
            <a:r>
              <a:rPr lang="en-IE" dirty="0"/>
              <a:t>Consider external Support shorts/underwear</a:t>
            </a:r>
          </a:p>
          <a:p>
            <a:pPr marL="0" indent="0">
              <a:buNone/>
            </a:pPr>
            <a:r>
              <a:rPr lang="en-IE" dirty="0"/>
              <a:t>Including bras!</a:t>
            </a:r>
          </a:p>
          <a:p>
            <a:endParaRPr lang="en-IE" dirty="0"/>
          </a:p>
          <a:p>
            <a:endParaRPr lang="en-IE" dirty="0"/>
          </a:p>
        </p:txBody>
      </p:sp>
      <p:sp>
        <p:nvSpPr>
          <p:cNvPr id="5" name="Footer Placeholder 4">
            <a:extLst>
              <a:ext uri="{FF2B5EF4-FFF2-40B4-BE49-F238E27FC236}">
                <a16:creationId xmlns:a16="http://schemas.microsoft.com/office/drawing/2014/main" id="{5BCCF030-1454-24CE-C382-4DFEC3C2E9D9}"/>
              </a:ext>
            </a:extLst>
          </p:cNvPr>
          <p:cNvSpPr>
            <a:spLocks noGrp="1"/>
          </p:cNvSpPr>
          <p:nvPr>
            <p:ph type="ftr" sz="quarter" idx="11"/>
          </p:nvPr>
        </p:nvSpPr>
        <p:spPr/>
        <p:txBody>
          <a:bodyPr/>
          <a:lstStyle/>
          <a:p>
            <a:r>
              <a:rPr lang="en-IE"/>
              <a:t>www.leahbryansphysiotherapy.com 2024</a:t>
            </a:r>
          </a:p>
        </p:txBody>
      </p:sp>
      <p:pic>
        <p:nvPicPr>
          <p:cNvPr id="6" name="Picture 5">
            <a:extLst>
              <a:ext uri="{FF2B5EF4-FFF2-40B4-BE49-F238E27FC236}">
                <a16:creationId xmlns:a16="http://schemas.microsoft.com/office/drawing/2014/main" id="{04F82996-C132-05E0-C0A3-02AE02DBCAB4}"/>
              </a:ext>
            </a:extLst>
          </p:cNvPr>
          <p:cNvPicPr>
            <a:picLocks noChangeAspect="1"/>
          </p:cNvPicPr>
          <p:nvPr/>
        </p:nvPicPr>
        <p:blipFill>
          <a:blip r:embed="rId2"/>
          <a:stretch>
            <a:fillRect/>
          </a:stretch>
        </p:blipFill>
        <p:spPr>
          <a:xfrm>
            <a:off x="6851906" y="2511255"/>
            <a:ext cx="3767328" cy="3767328"/>
          </a:xfrm>
          <a:prstGeom prst="rect">
            <a:avLst/>
          </a:prstGeom>
        </p:spPr>
      </p:pic>
      <p:sp>
        <p:nvSpPr>
          <p:cNvPr id="8" name="Content Placeholder 7">
            <a:extLst>
              <a:ext uri="{FF2B5EF4-FFF2-40B4-BE49-F238E27FC236}">
                <a16:creationId xmlns:a16="http://schemas.microsoft.com/office/drawing/2014/main" id="{D9543F09-3542-1504-C4DF-58617D2D53E6}"/>
              </a:ext>
            </a:extLst>
          </p:cNvPr>
          <p:cNvSpPr>
            <a:spLocks noGrp="1"/>
          </p:cNvSpPr>
          <p:nvPr>
            <p:ph sz="half" idx="2"/>
          </p:nvPr>
        </p:nvSpPr>
        <p:spPr/>
        <p:txBody>
          <a:bodyPr>
            <a:normAutofit lnSpcReduction="10000"/>
          </a:bodyPr>
          <a:lstStyle/>
          <a:p>
            <a:endParaRPr lang="en-IE"/>
          </a:p>
        </p:txBody>
      </p:sp>
    </p:spTree>
    <p:extLst>
      <p:ext uri="{BB962C8B-B14F-4D97-AF65-F5344CB8AC3E}">
        <p14:creationId xmlns:p14="http://schemas.microsoft.com/office/powerpoint/2010/main" val="228243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4F18-BAEF-73EC-4F73-9BCDA54E9791}"/>
              </a:ext>
            </a:extLst>
          </p:cNvPr>
          <p:cNvSpPr>
            <a:spLocks noGrp="1"/>
          </p:cNvSpPr>
          <p:nvPr>
            <p:ph type="title"/>
          </p:nvPr>
        </p:nvSpPr>
        <p:spPr/>
        <p:txBody>
          <a:bodyPr/>
          <a:lstStyle/>
          <a:p>
            <a:r>
              <a:rPr lang="en-IE" dirty="0"/>
              <a:t>Modify/ scale don’t avoid!</a:t>
            </a:r>
          </a:p>
        </p:txBody>
      </p:sp>
      <p:sp>
        <p:nvSpPr>
          <p:cNvPr id="3" name="Content Placeholder 2">
            <a:extLst>
              <a:ext uri="{FF2B5EF4-FFF2-40B4-BE49-F238E27FC236}">
                <a16:creationId xmlns:a16="http://schemas.microsoft.com/office/drawing/2014/main" id="{8517AC29-6428-E6D3-BA18-4EA1507991F3}"/>
              </a:ext>
            </a:extLst>
          </p:cNvPr>
          <p:cNvSpPr>
            <a:spLocks noGrp="1"/>
          </p:cNvSpPr>
          <p:nvPr>
            <p:ph idx="1"/>
          </p:nvPr>
        </p:nvSpPr>
        <p:spPr/>
        <p:txBody>
          <a:bodyPr/>
          <a:lstStyle/>
          <a:p>
            <a:r>
              <a:rPr lang="en-US" dirty="0"/>
              <a:t>Increases in IAP during less severe repeated impact may cause co- contraction of the</a:t>
            </a:r>
          </a:p>
          <a:p>
            <a:r>
              <a:rPr lang="en-US" dirty="0"/>
              <a:t>abdominal &amp; PFMs thus ultimately improving their function (Kruger et al, 2005)</a:t>
            </a:r>
          </a:p>
          <a:p>
            <a:r>
              <a:rPr lang="en-US" dirty="0"/>
              <a:t>Helen Keeble/Anthony Lo approach</a:t>
            </a:r>
          </a:p>
          <a:p>
            <a:endParaRPr lang="en-US" dirty="0"/>
          </a:p>
          <a:p>
            <a:r>
              <a:rPr lang="en-US" dirty="0"/>
              <a:t>I look at it like homeopathy …. Give them a little bit of what they hate/are allergic to and they will adapt!</a:t>
            </a:r>
            <a:endParaRPr lang="en-IE" dirty="0"/>
          </a:p>
        </p:txBody>
      </p:sp>
      <p:sp>
        <p:nvSpPr>
          <p:cNvPr id="4" name="Footer Placeholder 3">
            <a:extLst>
              <a:ext uri="{FF2B5EF4-FFF2-40B4-BE49-F238E27FC236}">
                <a16:creationId xmlns:a16="http://schemas.microsoft.com/office/drawing/2014/main" id="{C60F36A2-48EF-3708-B601-C31A7ED70D7B}"/>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3398000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AE33-FF8B-A1B8-8C5D-1F6B9682F864}"/>
              </a:ext>
            </a:extLst>
          </p:cNvPr>
          <p:cNvSpPr>
            <a:spLocks noGrp="1"/>
          </p:cNvSpPr>
          <p:nvPr>
            <p:ph type="title"/>
          </p:nvPr>
        </p:nvSpPr>
        <p:spPr/>
        <p:txBody>
          <a:bodyPr/>
          <a:lstStyle/>
          <a:p>
            <a:r>
              <a:rPr lang="en-IE" dirty="0"/>
              <a:t>Hierarchy of load</a:t>
            </a:r>
            <a:br>
              <a:rPr lang="en-IE" dirty="0"/>
            </a:br>
            <a:r>
              <a:rPr lang="en-IE" dirty="0"/>
              <a:t>Anthony Lo/Helen Keeble</a:t>
            </a:r>
          </a:p>
        </p:txBody>
      </p:sp>
      <p:sp>
        <p:nvSpPr>
          <p:cNvPr id="3" name="Content Placeholder 2">
            <a:extLst>
              <a:ext uri="{FF2B5EF4-FFF2-40B4-BE49-F238E27FC236}">
                <a16:creationId xmlns:a16="http://schemas.microsoft.com/office/drawing/2014/main" id="{B234424D-92CF-BA28-7F62-3AA7C985693E}"/>
              </a:ext>
            </a:extLst>
          </p:cNvPr>
          <p:cNvSpPr>
            <a:spLocks noGrp="1"/>
          </p:cNvSpPr>
          <p:nvPr>
            <p:ph idx="1"/>
          </p:nvPr>
        </p:nvSpPr>
        <p:spPr/>
        <p:txBody>
          <a:bodyPr>
            <a:normAutofit fontScale="92500" lnSpcReduction="10000"/>
          </a:bodyPr>
          <a:lstStyle/>
          <a:p>
            <a:r>
              <a:rPr lang="en-IE" dirty="0"/>
              <a:t>Train the pelvic floor to respond reflexively </a:t>
            </a:r>
          </a:p>
          <a:p>
            <a:r>
              <a:rPr lang="en-IE" dirty="0"/>
              <a:t>For example if walking is the goal</a:t>
            </a:r>
          </a:p>
          <a:p>
            <a:r>
              <a:rPr lang="en-IE" dirty="0"/>
              <a:t>Marching on the spot  - record when symptoms happen (1min)</a:t>
            </a:r>
          </a:p>
          <a:p>
            <a:r>
              <a:rPr lang="en-IE" dirty="0"/>
              <a:t>Reduce by 50% (30seconds)</a:t>
            </a:r>
          </a:p>
          <a:p>
            <a:r>
              <a:rPr lang="en-IE" dirty="0"/>
              <a:t>Repeat x 5sets as HEP </a:t>
            </a:r>
          </a:p>
          <a:p>
            <a:endParaRPr lang="en-IE" dirty="0"/>
          </a:p>
          <a:p>
            <a:r>
              <a:rPr lang="en-IE" dirty="0"/>
              <a:t>Progress – make the steps louder, higher, do it for longer, etc</a:t>
            </a:r>
          </a:p>
          <a:p>
            <a:r>
              <a:rPr lang="en-IE" dirty="0"/>
              <a:t>Regression – symptoms at the time reduce by 50%</a:t>
            </a:r>
          </a:p>
          <a:p>
            <a:r>
              <a:rPr lang="en-IE" dirty="0"/>
              <a:t>Symptoms after reduce by 30%</a:t>
            </a:r>
          </a:p>
        </p:txBody>
      </p:sp>
      <p:sp>
        <p:nvSpPr>
          <p:cNvPr id="4" name="Footer Placeholder 3">
            <a:extLst>
              <a:ext uri="{FF2B5EF4-FFF2-40B4-BE49-F238E27FC236}">
                <a16:creationId xmlns:a16="http://schemas.microsoft.com/office/drawing/2014/main" id="{FF4A5FD3-DA72-B0E3-5831-3616F58C6510}"/>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326453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80D36B-0DEA-8A3D-5551-476FC446981D}"/>
              </a:ext>
            </a:extLst>
          </p:cNvPr>
          <p:cNvSpPr>
            <a:spLocks noGrp="1"/>
          </p:cNvSpPr>
          <p:nvPr>
            <p:ph type="title"/>
          </p:nvPr>
        </p:nvSpPr>
        <p:spPr/>
        <p:txBody>
          <a:bodyPr/>
          <a:lstStyle/>
          <a:p>
            <a:r>
              <a:rPr lang="en-IE" dirty="0"/>
              <a:t>Goal for this session </a:t>
            </a:r>
          </a:p>
        </p:txBody>
      </p:sp>
      <p:sp>
        <p:nvSpPr>
          <p:cNvPr id="6" name="Content Placeholder 5">
            <a:extLst>
              <a:ext uri="{FF2B5EF4-FFF2-40B4-BE49-F238E27FC236}">
                <a16:creationId xmlns:a16="http://schemas.microsoft.com/office/drawing/2014/main" id="{3959D743-7488-6BEA-AEB8-8696D91B76B4}"/>
              </a:ext>
            </a:extLst>
          </p:cNvPr>
          <p:cNvSpPr>
            <a:spLocks noGrp="1"/>
          </p:cNvSpPr>
          <p:nvPr>
            <p:ph idx="1"/>
          </p:nvPr>
        </p:nvSpPr>
        <p:spPr/>
        <p:txBody>
          <a:bodyPr/>
          <a:lstStyle/>
          <a:p>
            <a:r>
              <a:rPr lang="en-IE" dirty="0"/>
              <a:t>Keep it simple for you and your patient in clinic</a:t>
            </a:r>
          </a:p>
          <a:p>
            <a:endParaRPr lang="en-IE" dirty="0"/>
          </a:p>
          <a:p>
            <a:r>
              <a:rPr lang="en-IE" dirty="0"/>
              <a:t>How and why to keep them active and gaining strength while improving symptoms</a:t>
            </a:r>
          </a:p>
        </p:txBody>
      </p:sp>
      <p:pic>
        <p:nvPicPr>
          <p:cNvPr id="3" name="Picture 2">
            <a:extLst>
              <a:ext uri="{FF2B5EF4-FFF2-40B4-BE49-F238E27FC236}">
                <a16:creationId xmlns:a16="http://schemas.microsoft.com/office/drawing/2014/main" id="{87C2ECAC-F485-4FEC-D297-17DDD30B534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15328" y="3669878"/>
            <a:ext cx="3934485" cy="2625388"/>
          </a:xfrm>
          <a:prstGeom prst="rect">
            <a:avLst/>
          </a:prstGeom>
        </p:spPr>
      </p:pic>
      <p:sp>
        <p:nvSpPr>
          <p:cNvPr id="4" name="TextBox 3">
            <a:extLst>
              <a:ext uri="{FF2B5EF4-FFF2-40B4-BE49-F238E27FC236}">
                <a16:creationId xmlns:a16="http://schemas.microsoft.com/office/drawing/2014/main" id="{0D4178D9-FA12-3766-C17B-E850C9D715CA}"/>
              </a:ext>
            </a:extLst>
          </p:cNvPr>
          <p:cNvSpPr txBox="1"/>
          <p:nvPr/>
        </p:nvSpPr>
        <p:spPr>
          <a:xfrm>
            <a:off x="5948172" y="6127635"/>
            <a:ext cx="5318542" cy="230832"/>
          </a:xfrm>
          <a:prstGeom prst="rect">
            <a:avLst/>
          </a:prstGeom>
          <a:noFill/>
        </p:spPr>
        <p:txBody>
          <a:bodyPr wrap="square" rtlCol="0">
            <a:spAutoFit/>
          </a:bodyPr>
          <a:lstStyle/>
          <a:p>
            <a:r>
              <a:rPr lang="en-IE" sz="900">
                <a:hlinkClick r:id="rId3" tooltip="https://www.mundofitness.com/calentamientos-que-hacer-y-que-no-hacer/"/>
              </a:rPr>
              <a:t>This Photo</a:t>
            </a:r>
            <a:r>
              <a:rPr lang="en-IE" sz="900"/>
              <a:t> by Unknown Author is licensed under </a:t>
            </a:r>
            <a:r>
              <a:rPr lang="en-IE" sz="900">
                <a:hlinkClick r:id="rId4" tooltip="https://creativecommons.org/licenses/by-nc/3.0/"/>
              </a:rPr>
              <a:t>CC BY-NC</a:t>
            </a:r>
            <a:endParaRPr lang="en-IE" sz="900"/>
          </a:p>
        </p:txBody>
      </p:sp>
      <p:pic>
        <p:nvPicPr>
          <p:cNvPr id="8" name="Picture 7" descr="Young soccer players in action">
            <a:extLst>
              <a:ext uri="{FF2B5EF4-FFF2-40B4-BE49-F238E27FC236}">
                <a16:creationId xmlns:a16="http://schemas.microsoft.com/office/drawing/2014/main" id="{91F2FF6C-171E-3264-636E-D393C215A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7513" y="3686319"/>
            <a:ext cx="3832944" cy="2608947"/>
          </a:xfrm>
          <a:prstGeom prst="rect">
            <a:avLst/>
          </a:prstGeom>
        </p:spPr>
      </p:pic>
      <p:sp>
        <p:nvSpPr>
          <p:cNvPr id="2" name="Footer Placeholder 1">
            <a:extLst>
              <a:ext uri="{FF2B5EF4-FFF2-40B4-BE49-F238E27FC236}">
                <a16:creationId xmlns:a16="http://schemas.microsoft.com/office/drawing/2014/main" id="{F185506A-5E9A-7AE5-77CA-29F4F0DF5E92}"/>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31374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2E10-763D-8057-897B-890AE4D270EB}"/>
              </a:ext>
            </a:extLst>
          </p:cNvPr>
          <p:cNvSpPr>
            <a:spLocks noGrp="1"/>
          </p:cNvSpPr>
          <p:nvPr>
            <p:ph type="title"/>
          </p:nvPr>
        </p:nvSpPr>
        <p:spPr/>
        <p:txBody>
          <a:bodyPr/>
          <a:lstStyle/>
          <a:p>
            <a:r>
              <a:rPr lang="en-IE" dirty="0"/>
              <a:t>Where’s the evidence</a:t>
            </a:r>
          </a:p>
        </p:txBody>
      </p:sp>
      <p:sp>
        <p:nvSpPr>
          <p:cNvPr id="3" name="Content Placeholder 2">
            <a:extLst>
              <a:ext uri="{FF2B5EF4-FFF2-40B4-BE49-F238E27FC236}">
                <a16:creationId xmlns:a16="http://schemas.microsoft.com/office/drawing/2014/main" id="{AF7FA350-E9B7-0F42-48B8-40FBBADFD0EC}"/>
              </a:ext>
            </a:extLst>
          </p:cNvPr>
          <p:cNvSpPr>
            <a:spLocks noGrp="1"/>
          </p:cNvSpPr>
          <p:nvPr>
            <p:ph idx="1"/>
          </p:nvPr>
        </p:nvSpPr>
        <p:spPr/>
        <p:txBody>
          <a:bodyPr/>
          <a:lstStyle/>
          <a:p>
            <a:r>
              <a:rPr lang="en-IE" dirty="0"/>
              <a:t>Highest IAP found with jumping and coughing when standing up</a:t>
            </a:r>
          </a:p>
          <a:p>
            <a:r>
              <a:rPr lang="en-IE" dirty="0"/>
              <a:t>Moving from Sit to Stand has a greater change in IAP than any of the exercises in </a:t>
            </a:r>
            <a:r>
              <a:rPr lang="en-IE" dirty="0" err="1"/>
              <a:t>pilates</a:t>
            </a:r>
            <a:endParaRPr lang="en-IE" dirty="0"/>
          </a:p>
          <a:p>
            <a:r>
              <a:rPr lang="en-IE" dirty="0"/>
              <a:t>‘Roll up’ was the only other exercises that came close</a:t>
            </a:r>
          </a:p>
          <a:p>
            <a:r>
              <a:rPr lang="en-IE" dirty="0"/>
              <a:t>Tanner et al 2015</a:t>
            </a:r>
          </a:p>
          <a:p>
            <a:endParaRPr lang="en-IE" dirty="0"/>
          </a:p>
          <a:p>
            <a:r>
              <a:rPr lang="en-IE" dirty="0" err="1"/>
              <a:t>Lorni</a:t>
            </a:r>
            <a:r>
              <a:rPr lang="en-IE" dirty="0"/>
              <a:t> </a:t>
            </a:r>
            <a:r>
              <a:rPr lang="en-IE" dirty="0" err="1"/>
              <a:t>forner</a:t>
            </a:r>
            <a:r>
              <a:rPr lang="en-IE" dirty="0"/>
              <a:t> et al  2019 – those who could lift heavier were less symptomatic </a:t>
            </a:r>
          </a:p>
          <a:p>
            <a:endParaRPr lang="en-IE" dirty="0"/>
          </a:p>
        </p:txBody>
      </p:sp>
      <p:sp>
        <p:nvSpPr>
          <p:cNvPr id="4" name="Footer Placeholder 3">
            <a:extLst>
              <a:ext uri="{FF2B5EF4-FFF2-40B4-BE49-F238E27FC236}">
                <a16:creationId xmlns:a16="http://schemas.microsoft.com/office/drawing/2014/main" id="{A02A7493-2BC7-AC07-C327-29DA5A29A86B}"/>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1026165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A03A-EE28-5931-131A-F2A36C020672}"/>
              </a:ext>
            </a:extLst>
          </p:cNvPr>
          <p:cNvSpPr>
            <a:spLocks noGrp="1"/>
          </p:cNvSpPr>
          <p:nvPr>
            <p:ph type="title"/>
          </p:nvPr>
        </p:nvSpPr>
        <p:spPr/>
        <p:txBody>
          <a:bodyPr/>
          <a:lstStyle/>
          <a:p>
            <a:r>
              <a:rPr lang="en-IE" dirty="0"/>
              <a:t>Pilates and prolapse</a:t>
            </a:r>
          </a:p>
        </p:txBody>
      </p:sp>
      <p:sp>
        <p:nvSpPr>
          <p:cNvPr id="3" name="Content Placeholder 2">
            <a:extLst>
              <a:ext uri="{FF2B5EF4-FFF2-40B4-BE49-F238E27FC236}">
                <a16:creationId xmlns:a16="http://schemas.microsoft.com/office/drawing/2014/main" id="{DB5499ED-DA4A-3290-BC43-EAB502FC6D43}"/>
              </a:ext>
            </a:extLst>
          </p:cNvPr>
          <p:cNvSpPr>
            <a:spLocks noGrp="1"/>
          </p:cNvSpPr>
          <p:nvPr>
            <p:ph idx="1"/>
          </p:nvPr>
        </p:nvSpPr>
        <p:spPr/>
        <p:txBody>
          <a:bodyPr/>
          <a:lstStyle/>
          <a:p>
            <a:r>
              <a:rPr lang="en-IE" dirty="0"/>
              <a:t>What exercises are (usually/often) provocative of symptoms</a:t>
            </a:r>
          </a:p>
          <a:p>
            <a:pPr marL="256032" lvl="1" indent="0">
              <a:buNone/>
            </a:pPr>
            <a:r>
              <a:rPr lang="en-IE" dirty="0"/>
              <a:t>Roll Up +/- side twist</a:t>
            </a:r>
          </a:p>
          <a:p>
            <a:pPr marL="256032" lvl="1" indent="0">
              <a:buNone/>
            </a:pPr>
            <a:r>
              <a:rPr lang="en-IE" dirty="0"/>
              <a:t>Double leg lowers</a:t>
            </a:r>
          </a:p>
          <a:p>
            <a:pPr marL="256032" lvl="1" indent="0">
              <a:buNone/>
            </a:pPr>
            <a:r>
              <a:rPr lang="en-IE" dirty="0"/>
              <a:t>Heavy weight on leg series in reformer </a:t>
            </a:r>
          </a:p>
          <a:p>
            <a:pPr marL="256032" lvl="1" indent="0">
              <a:buNone/>
            </a:pPr>
            <a:endParaRPr lang="en-IE" dirty="0"/>
          </a:p>
          <a:p>
            <a:pPr marL="256032" lvl="1" indent="0">
              <a:buNone/>
            </a:pPr>
            <a:r>
              <a:rPr lang="en-IE" dirty="0"/>
              <a:t>Anything where you might notice breath holding..</a:t>
            </a:r>
          </a:p>
          <a:p>
            <a:pPr marL="256032" lvl="1" indent="0">
              <a:buNone/>
            </a:pPr>
            <a:endParaRPr lang="en-IE" dirty="0"/>
          </a:p>
          <a:p>
            <a:pPr marL="256032" lvl="1" indent="0">
              <a:buNone/>
            </a:pPr>
            <a:r>
              <a:rPr lang="en-IE" dirty="0"/>
              <a:t>But …. Really Pilates is generally ‘safe’ for prolapse and it can be a good starting point and confidence builder</a:t>
            </a:r>
          </a:p>
        </p:txBody>
      </p:sp>
      <p:sp>
        <p:nvSpPr>
          <p:cNvPr id="4" name="Footer Placeholder 3">
            <a:extLst>
              <a:ext uri="{FF2B5EF4-FFF2-40B4-BE49-F238E27FC236}">
                <a16:creationId xmlns:a16="http://schemas.microsoft.com/office/drawing/2014/main" id="{F4AE8723-BDCB-59E4-D1C5-8BE5DD3A5D15}"/>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3527033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4E5C4-776A-8C96-55C2-A3E8DBE333DF}"/>
              </a:ext>
            </a:extLst>
          </p:cNvPr>
          <p:cNvSpPr>
            <a:spLocks noGrp="1"/>
          </p:cNvSpPr>
          <p:nvPr>
            <p:ph type="title"/>
          </p:nvPr>
        </p:nvSpPr>
        <p:spPr>
          <a:xfrm>
            <a:off x="535304" y="174413"/>
            <a:ext cx="10772775" cy="1658198"/>
          </a:xfrm>
        </p:spPr>
        <p:txBody>
          <a:bodyPr/>
          <a:lstStyle/>
          <a:p>
            <a:r>
              <a:rPr lang="en-IE" dirty="0"/>
              <a:t>Strength training principles </a:t>
            </a:r>
          </a:p>
        </p:txBody>
      </p:sp>
      <p:sp>
        <p:nvSpPr>
          <p:cNvPr id="3" name="Content Placeholder 2">
            <a:extLst>
              <a:ext uri="{FF2B5EF4-FFF2-40B4-BE49-F238E27FC236}">
                <a16:creationId xmlns:a16="http://schemas.microsoft.com/office/drawing/2014/main" id="{136BF287-2E31-5934-7983-6CF216ACFD70}"/>
              </a:ext>
            </a:extLst>
          </p:cNvPr>
          <p:cNvSpPr>
            <a:spLocks noGrp="1"/>
          </p:cNvSpPr>
          <p:nvPr>
            <p:ph idx="1"/>
          </p:nvPr>
        </p:nvSpPr>
        <p:spPr>
          <a:xfrm>
            <a:off x="657224" y="1717040"/>
            <a:ext cx="10753725" cy="4543017"/>
          </a:xfrm>
        </p:spPr>
        <p:txBody>
          <a:bodyPr>
            <a:normAutofit fontScale="92500" lnSpcReduction="10000"/>
          </a:bodyPr>
          <a:lstStyle/>
          <a:p>
            <a:pPr algn="l">
              <a:buFont typeface="Arial" panose="020B0604020202020204" pitchFamily="34" charset="0"/>
              <a:buChar char="•"/>
            </a:pPr>
            <a:r>
              <a:rPr lang="en-US" b="1" i="0" dirty="0">
                <a:solidFill>
                  <a:srgbClr val="020621"/>
                </a:solidFill>
                <a:effectLst/>
                <a:latin typeface="tisapro-regular"/>
              </a:rPr>
              <a:t>Individuality</a:t>
            </a:r>
            <a:r>
              <a:rPr lang="en-US" b="0" i="0" dirty="0">
                <a:solidFill>
                  <a:srgbClr val="020621"/>
                </a:solidFill>
                <a:effectLst/>
                <a:latin typeface="tisapro-regular"/>
              </a:rPr>
              <a:t> - everyone is different </a:t>
            </a:r>
          </a:p>
          <a:p>
            <a:pPr algn="l">
              <a:buFont typeface="Arial" panose="020B0604020202020204" pitchFamily="34" charset="0"/>
              <a:buChar char="•"/>
            </a:pPr>
            <a:endParaRPr lang="en-US" b="0" i="0" dirty="0">
              <a:solidFill>
                <a:srgbClr val="020621"/>
              </a:solidFill>
              <a:effectLst/>
              <a:latin typeface="tisapro-regular"/>
            </a:endParaRPr>
          </a:p>
          <a:p>
            <a:pPr algn="l">
              <a:buFont typeface="Arial" panose="020B0604020202020204" pitchFamily="34" charset="0"/>
              <a:buChar char="•"/>
            </a:pPr>
            <a:r>
              <a:rPr lang="en-US" b="1" i="0" dirty="0">
                <a:solidFill>
                  <a:srgbClr val="020621"/>
                </a:solidFill>
                <a:effectLst/>
                <a:latin typeface="tisapro-regular"/>
              </a:rPr>
              <a:t>Specificity</a:t>
            </a:r>
            <a:r>
              <a:rPr lang="en-US" b="0" i="0" dirty="0">
                <a:solidFill>
                  <a:srgbClr val="020621"/>
                </a:solidFill>
                <a:effectLst/>
                <a:latin typeface="tisapro-regular"/>
              </a:rPr>
              <a:t> - get it right! </a:t>
            </a:r>
          </a:p>
          <a:p>
            <a:pPr algn="l">
              <a:buFont typeface="Arial" panose="020B0604020202020204" pitchFamily="34" charset="0"/>
              <a:buChar char="•"/>
            </a:pPr>
            <a:endParaRPr lang="en-US" b="0" i="0" dirty="0">
              <a:solidFill>
                <a:srgbClr val="020621"/>
              </a:solidFill>
              <a:effectLst/>
              <a:latin typeface="tisapro-regular"/>
            </a:endParaRPr>
          </a:p>
          <a:p>
            <a:pPr algn="l">
              <a:buFont typeface="Arial" panose="020B0604020202020204" pitchFamily="34" charset="0"/>
              <a:buChar char="•"/>
            </a:pPr>
            <a:r>
              <a:rPr lang="en-US" b="1" i="0" dirty="0">
                <a:solidFill>
                  <a:srgbClr val="020621"/>
                </a:solidFill>
                <a:effectLst/>
                <a:latin typeface="tisapro-regular"/>
              </a:rPr>
              <a:t>Overload</a:t>
            </a:r>
            <a:r>
              <a:rPr lang="en-US" b="0" i="0" dirty="0">
                <a:solidFill>
                  <a:srgbClr val="020621"/>
                </a:solidFill>
                <a:effectLst/>
                <a:latin typeface="tisapro-regular"/>
              </a:rPr>
              <a:t> - do as many as you can do well</a:t>
            </a:r>
          </a:p>
          <a:p>
            <a:pPr algn="l">
              <a:buFont typeface="Arial" panose="020B0604020202020204" pitchFamily="34" charset="0"/>
              <a:buChar char="•"/>
            </a:pPr>
            <a:endParaRPr lang="en-US" b="0" i="0" dirty="0">
              <a:solidFill>
                <a:srgbClr val="020621"/>
              </a:solidFill>
              <a:effectLst/>
              <a:latin typeface="tisapro-regular"/>
            </a:endParaRPr>
          </a:p>
          <a:p>
            <a:pPr algn="l">
              <a:buFont typeface="Arial" panose="020B0604020202020204" pitchFamily="34" charset="0"/>
              <a:buChar char="•"/>
            </a:pPr>
            <a:r>
              <a:rPr lang="en-US" b="1" i="0" dirty="0">
                <a:solidFill>
                  <a:srgbClr val="020621"/>
                </a:solidFill>
                <a:effectLst/>
                <a:latin typeface="tisapro-regular"/>
              </a:rPr>
              <a:t>Progression/Periodization</a:t>
            </a:r>
            <a:r>
              <a:rPr lang="en-US" b="0" i="0" dirty="0">
                <a:solidFill>
                  <a:srgbClr val="020621"/>
                </a:solidFill>
                <a:effectLst/>
                <a:latin typeface="tisapro-regular"/>
              </a:rPr>
              <a:t> - make it harder when you are ready to do so</a:t>
            </a:r>
          </a:p>
          <a:p>
            <a:pPr algn="l">
              <a:buFont typeface="Arial" panose="020B0604020202020204" pitchFamily="34" charset="0"/>
              <a:buChar char="•"/>
            </a:pPr>
            <a:endParaRPr lang="en-US" b="0" i="0" dirty="0">
              <a:solidFill>
                <a:srgbClr val="020621"/>
              </a:solidFill>
              <a:effectLst/>
              <a:latin typeface="tisapro-regular"/>
            </a:endParaRPr>
          </a:p>
          <a:p>
            <a:pPr algn="l">
              <a:buFont typeface="Arial" panose="020B0604020202020204" pitchFamily="34" charset="0"/>
              <a:buChar char="•"/>
            </a:pPr>
            <a:r>
              <a:rPr lang="en-US" b="1" i="0" dirty="0">
                <a:solidFill>
                  <a:srgbClr val="020621"/>
                </a:solidFill>
                <a:effectLst/>
                <a:latin typeface="tisapro-regular"/>
              </a:rPr>
              <a:t>Diminishing Returns/Adaptation</a:t>
            </a:r>
            <a:r>
              <a:rPr lang="en-US" b="0" i="0" dirty="0">
                <a:solidFill>
                  <a:srgbClr val="020621"/>
                </a:solidFill>
                <a:effectLst/>
                <a:latin typeface="tisapro-regular"/>
              </a:rPr>
              <a:t> - rate of progress slows with time</a:t>
            </a:r>
          </a:p>
          <a:p>
            <a:pPr algn="l">
              <a:buFont typeface="Arial" panose="020B0604020202020204" pitchFamily="34" charset="0"/>
              <a:buChar char="•"/>
            </a:pPr>
            <a:endParaRPr lang="en-US" b="0" i="0" dirty="0">
              <a:solidFill>
                <a:srgbClr val="020621"/>
              </a:solidFill>
              <a:effectLst/>
              <a:latin typeface="tisapro-regular"/>
            </a:endParaRPr>
          </a:p>
          <a:p>
            <a:pPr algn="l">
              <a:buFont typeface="Arial" panose="020B0604020202020204" pitchFamily="34" charset="0"/>
              <a:buChar char="•"/>
            </a:pPr>
            <a:r>
              <a:rPr lang="en-US" b="1" i="0" dirty="0">
                <a:solidFill>
                  <a:srgbClr val="020621"/>
                </a:solidFill>
                <a:effectLst/>
                <a:latin typeface="tisapro-regular"/>
              </a:rPr>
              <a:t>Reversibility</a:t>
            </a:r>
            <a:r>
              <a:rPr lang="en-US" b="0" i="0" dirty="0">
                <a:solidFill>
                  <a:srgbClr val="020621"/>
                </a:solidFill>
                <a:effectLst/>
                <a:latin typeface="tisapro-regular"/>
              </a:rPr>
              <a:t> - use it or loose it!</a:t>
            </a:r>
          </a:p>
          <a:p>
            <a:endParaRPr lang="en-IE" dirty="0"/>
          </a:p>
        </p:txBody>
      </p:sp>
      <p:sp>
        <p:nvSpPr>
          <p:cNvPr id="4" name="Footer Placeholder 3">
            <a:extLst>
              <a:ext uri="{FF2B5EF4-FFF2-40B4-BE49-F238E27FC236}">
                <a16:creationId xmlns:a16="http://schemas.microsoft.com/office/drawing/2014/main" id="{848B5FC2-609C-DE65-BA62-9151F11A0C77}"/>
              </a:ext>
            </a:extLst>
          </p:cNvPr>
          <p:cNvSpPr>
            <a:spLocks noGrp="1"/>
          </p:cNvSpPr>
          <p:nvPr>
            <p:ph type="ftr" sz="quarter" idx="11"/>
          </p:nvPr>
        </p:nvSpPr>
        <p:spPr/>
        <p:txBody>
          <a:bodyPr/>
          <a:lstStyle/>
          <a:p>
            <a:r>
              <a:rPr lang="en-IE"/>
              <a:t>www.leahbryansphysiotherapy.com 2024</a:t>
            </a:r>
          </a:p>
        </p:txBody>
      </p:sp>
      <p:pic>
        <p:nvPicPr>
          <p:cNvPr id="5" name="Picture 4">
            <a:extLst>
              <a:ext uri="{FF2B5EF4-FFF2-40B4-BE49-F238E27FC236}">
                <a16:creationId xmlns:a16="http://schemas.microsoft.com/office/drawing/2014/main" id="{FDC96C94-7F44-F3E1-745B-E89C7F9E0EBD}"/>
              </a:ext>
            </a:extLst>
          </p:cNvPr>
          <p:cNvPicPr>
            <a:picLocks noChangeAspect="1"/>
          </p:cNvPicPr>
          <p:nvPr/>
        </p:nvPicPr>
        <p:blipFill>
          <a:blip r:embed="rId2"/>
          <a:stretch>
            <a:fillRect/>
          </a:stretch>
        </p:blipFill>
        <p:spPr>
          <a:xfrm>
            <a:off x="9607550" y="1422400"/>
            <a:ext cx="2208530" cy="2208530"/>
          </a:xfrm>
          <a:prstGeom prst="rect">
            <a:avLst/>
          </a:prstGeom>
        </p:spPr>
      </p:pic>
      <p:pic>
        <p:nvPicPr>
          <p:cNvPr id="6" name="Picture 5">
            <a:extLst>
              <a:ext uri="{FF2B5EF4-FFF2-40B4-BE49-F238E27FC236}">
                <a16:creationId xmlns:a16="http://schemas.microsoft.com/office/drawing/2014/main" id="{ACD3D5BC-EACE-FC8C-14F0-E66DF581C9E4}"/>
              </a:ext>
            </a:extLst>
          </p:cNvPr>
          <p:cNvPicPr>
            <a:picLocks noChangeAspect="1"/>
          </p:cNvPicPr>
          <p:nvPr/>
        </p:nvPicPr>
        <p:blipFill>
          <a:blip r:embed="rId3"/>
          <a:stretch>
            <a:fillRect/>
          </a:stretch>
        </p:blipFill>
        <p:spPr>
          <a:xfrm>
            <a:off x="6672580" y="1442720"/>
            <a:ext cx="1475740" cy="2213610"/>
          </a:xfrm>
          <a:prstGeom prst="rect">
            <a:avLst/>
          </a:prstGeom>
        </p:spPr>
      </p:pic>
    </p:spTree>
    <p:extLst>
      <p:ext uri="{BB962C8B-B14F-4D97-AF65-F5344CB8AC3E}">
        <p14:creationId xmlns:p14="http://schemas.microsoft.com/office/powerpoint/2010/main" val="282343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44104-E472-0B2F-635B-100F76500B32}"/>
              </a:ext>
            </a:extLst>
          </p:cNvPr>
          <p:cNvSpPr>
            <a:spLocks noGrp="1"/>
          </p:cNvSpPr>
          <p:nvPr>
            <p:ph type="title"/>
          </p:nvPr>
        </p:nvSpPr>
        <p:spPr/>
        <p:txBody>
          <a:bodyPr/>
          <a:lstStyle/>
          <a:p>
            <a:r>
              <a:rPr lang="en-IE" dirty="0"/>
              <a:t>Little recap </a:t>
            </a:r>
          </a:p>
        </p:txBody>
      </p:sp>
      <p:sp>
        <p:nvSpPr>
          <p:cNvPr id="3" name="Content Placeholder 2">
            <a:extLst>
              <a:ext uri="{FF2B5EF4-FFF2-40B4-BE49-F238E27FC236}">
                <a16:creationId xmlns:a16="http://schemas.microsoft.com/office/drawing/2014/main" id="{3F0F1E19-23E7-7C19-7CAA-AFC2FF502AD3}"/>
              </a:ext>
            </a:extLst>
          </p:cNvPr>
          <p:cNvSpPr>
            <a:spLocks noGrp="1"/>
          </p:cNvSpPr>
          <p:nvPr>
            <p:ph idx="1"/>
          </p:nvPr>
        </p:nvSpPr>
        <p:spPr/>
        <p:txBody>
          <a:bodyPr/>
          <a:lstStyle/>
          <a:p>
            <a:r>
              <a:rPr lang="en-IE" dirty="0"/>
              <a:t>Breathe well</a:t>
            </a:r>
          </a:p>
          <a:p>
            <a:endParaRPr lang="en-IE" dirty="0"/>
          </a:p>
          <a:p>
            <a:r>
              <a:rPr lang="en-IE" dirty="0"/>
              <a:t>Move well</a:t>
            </a:r>
          </a:p>
          <a:p>
            <a:endParaRPr lang="en-IE" dirty="0"/>
          </a:p>
          <a:p>
            <a:r>
              <a:rPr lang="en-IE" dirty="0"/>
              <a:t>The strategy should match the task</a:t>
            </a:r>
          </a:p>
          <a:p>
            <a:endParaRPr lang="en-IE" dirty="0"/>
          </a:p>
          <a:p>
            <a:r>
              <a:rPr lang="en-IE" dirty="0"/>
              <a:t>Then add load, impact, range, reps, speed, variety</a:t>
            </a:r>
          </a:p>
        </p:txBody>
      </p:sp>
      <p:sp>
        <p:nvSpPr>
          <p:cNvPr id="4" name="Footer Placeholder 3">
            <a:extLst>
              <a:ext uri="{FF2B5EF4-FFF2-40B4-BE49-F238E27FC236}">
                <a16:creationId xmlns:a16="http://schemas.microsoft.com/office/drawing/2014/main" id="{DCDBF882-3DC1-D6EF-4129-C8C01FA0F6C6}"/>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2535196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3ED9-3AC0-C39C-720D-F09CD52B2C05}"/>
              </a:ext>
            </a:extLst>
          </p:cNvPr>
          <p:cNvSpPr>
            <a:spLocks noGrp="1"/>
          </p:cNvSpPr>
          <p:nvPr>
            <p:ph type="title"/>
          </p:nvPr>
        </p:nvSpPr>
        <p:spPr/>
        <p:txBody>
          <a:bodyPr/>
          <a:lstStyle/>
          <a:p>
            <a:r>
              <a:rPr lang="en-IE" dirty="0"/>
              <a:t>Do something different …. In the gym</a:t>
            </a:r>
          </a:p>
        </p:txBody>
      </p:sp>
      <p:sp>
        <p:nvSpPr>
          <p:cNvPr id="3" name="Content Placeholder 2">
            <a:extLst>
              <a:ext uri="{FF2B5EF4-FFF2-40B4-BE49-F238E27FC236}">
                <a16:creationId xmlns:a16="http://schemas.microsoft.com/office/drawing/2014/main" id="{C45CAEBE-3F4C-F4E7-BE1E-944E2614534F}"/>
              </a:ext>
            </a:extLst>
          </p:cNvPr>
          <p:cNvSpPr>
            <a:spLocks noGrp="1"/>
          </p:cNvSpPr>
          <p:nvPr>
            <p:ph idx="1"/>
          </p:nvPr>
        </p:nvSpPr>
        <p:spPr/>
        <p:txBody>
          <a:bodyPr>
            <a:normAutofit fontScale="92500" lnSpcReduction="20000"/>
          </a:bodyPr>
          <a:lstStyle/>
          <a:p>
            <a:r>
              <a:rPr lang="en-IE" dirty="0"/>
              <a:t>Reduce impact – jump up, step down</a:t>
            </a:r>
          </a:p>
          <a:p>
            <a:r>
              <a:rPr lang="en-IE" dirty="0"/>
              <a:t>Reduce range – use a box for squats, pads for dead lifts</a:t>
            </a:r>
          </a:p>
          <a:p>
            <a:r>
              <a:rPr lang="en-IE" dirty="0"/>
              <a:t>Reduce reps</a:t>
            </a:r>
          </a:p>
          <a:p>
            <a:r>
              <a:rPr lang="en-IE" dirty="0"/>
              <a:t>Reduce load – less weight </a:t>
            </a:r>
          </a:p>
          <a:p>
            <a:r>
              <a:rPr lang="en-IE" dirty="0"/>
              <a:t>Think about Single leg work – more difficult with lower loads – also more functional for runners</a:t>
            </a:r>
          </a:p>
          <a:p>
            <a:endParaRPr lang="en-IE" dirty="0"/>
          </a:p>
          <a:p>
            <a:r>
              <a:rPr lang="en-IE" dirty="0"/>
              <a:t>When you find the comfort zone – no P’s… </a:t>
            </a:r>
          </a:p>
          <a:p>
            <a:endParaRPr lang="en-IE" dirty="0"/>
          </a:p>
          <a:p>
            <a:r>
              <a:rPr lang="en-IE" dirty="0"/>
              <a:t>Progress by changing one variable at a time</a:t>
            </a:r>
          </a:p>
        </p:txBody>
      </p:sp>
      <p:sp>
        <p:nvSpPr>
          <p:cNvPr id="4" name="Footer Placeholder 3">
            <a:extLst>
              <a:ext uri="{FF2B5EF4-FFF2-40B4-BE49-F238E27FC236}">
                <a16:creationId xmlns:a16="http://schemas.microsoft.com/office/drawing/2014/main" id="{B6355DA6-C79D-22D2-D9DC-93EF324E17B1}"/>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1311336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6B5BB-7B35-515A-B6DB-DA26BC2785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C0226-322A-63A7-6D22-75AA0856B060}"/>
              </a:ext>
            </a:extLst>
          </p:cNvPr>
          <p:cNvSpPr>
            <a:spLocks noGrp="1"/>
          </p:cNvSpPr>
          <p:nvPr>
            <p:ph type="title"/>
          </p:nvPr>
        </p:nvSpPr>
        <p:spPr/>
        <p:txBody>
          <a:bodyPr/>
          <a:lstStyle/>
          <a:p>
            <a:r>
              <a:rPr lang="en-IE" dirty="0"/>
              <a:t>Do something different …. When running</a:t>
            </a:r>
          </a:p>
        </p:txBody>
      </p:sp>
      <p:sp>
        <p:nvSpPr>
          <p:cNvPr id="3" name="Content Placeholder 2">
            <a:extLst>
              <a:ext uri="{FF2B5EF4-FFF2-40B4-BE49-F238E27FC236}">
                <a16:creationId xmlns:a16="http://schemas.microsoft.com/office/drawing/2014/main" id="{58CC0BA7-66CC-4942-094D-C64650369C18}"/>
              </a:ext>
            </a:extLst>
          </p:cNvPr>
          <p:cNvSpPr>
            <a:spLocks noGrp="1"/>
          </p:cNvSpPr>
          <p:nvPr>
            <p:ph idx="1"/>
          </p:nvPr>
        </p:nvSpPr>
        <p:spPr/>
        <p:txBody>
          <a:bodyPr>
            <a:normAutofit fontScale="92500" lnSpcReduction="10000"/>
          </a:bodyPr>
          <a:lstStyle/>
          <a:p>
            <a:r>
              <a:rPr lang="en-IE" dirty="0"/>
              <a:t>Play around with cadence</a:t>
            </a:r>
          </a:p>
          <a:p>
            <a:r>
              <a:rPr lang="en-IE" dirty="0"/>
              <a:t>Shorter stride length</a:t>
            </a:r>
          </a:p>
          <a:p>
            <a:r>
              <a:rPr lang="en-IE" dirty="0"/>
              <a:t>Body position – ‘tits (or nose) over toes’</a:t>
            </a:r>
          </a:p>
          <a:p>
            <a:r>
              <a:rPr lang="en-IE" dirty="0"/>
              <a:t>Lean in</a:t>
            </a:r>
          </a:p>
          <a:p>
            <a:r>
              <a:rPr lang="en-IE" dirty="0"/>
              <a:t>Try interval training – walk/jog and build up </a:t>
            </a:r>
          </a:p>
          <a:p>
            <a:r>
              <a:rPr lang="en-IE" dirty="0"/>
              <a:t>Practise on different surfaces/inclines</a:t>
            </a:r>
          </a:p>
          <a:p>
            <a:r>
              <a:rPr lang="en-IE" dirty="0"/>
              <a:t>Breathing+++</a:t>
            </a:r>
          </a:p>
          <a:p>
            <a:r>
              <a:rPr lang="en-IE" dirty="0"/>
              <a:t>Relax the upper body, swing your arms, allow rotation…</a:t>
            </a:r>
          </a:p>
          <a:p>
            <a:r>
              <a:rPr lang="en-IE" dirty="0"/>
              <a:t>Also refer to return to running post partum guidelines – Grainne </a:t>
            </a:r>
            <a:r>
              <a:rPr lang="en-IE" dirty="0" err="1"/>
              <a:t>Donnolly</a:t>
            </a:r>
            <a:r>
              <a:rPr lang="en-IE" dirty="0"/>
              <a:t> et al</a:t>
            </a:r>
          </a:p>
          <a:p>
            <a:endParaRPr lang="en-IE" dirty="0"/>
          </a:p>
        </p:txBody>
      </p:sp>
      <p:pic>
        <p:nvPicPr>
          <p:cNvPr id="5" name="Picture 4">
            <a:extLst>
              <a:ext uri="{FF2B5EF4-FFF2-40B4-BE49-F238E27FC236}">
                <a16:creationId xmlns:a16="http://schemas.microsoft.com/office/drawing/2014/main" id="{94F8E052-C21C-8C3F-110F-C2D9C75F6A7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25312" y="1630136"/>
            <a:ext cx="4424119" cy="2930979"/>
          </a:xfrm>
          <a:prstGeom prst="rect">
            <a:avLst/>
          </a:prstGeom>
        </p:spPr>
      </p:pic>
      <p:sp>
        <p:nvSpPr>
          <p:cNvPr id="4" name="Footer Placeholder 3">
            <a:extLst>
              <a:ext uri="{FF2B5EF4-FFF2-40B4-BE49-F238E27FC236}">
                <a16:creationId xmlns:a16="http://schemas.microsoft.com/office/drawing/2014/main" id="{5973272F-BB25-664A-DE8C-028B69CA099E}"/>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2643567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DCF9-17B0-F345-800A-4737F6827E87}"/>
              </a:ext>
            </a:extLst>
          </p:cNvPr>
          <p:cNvSpPr>
            <a:spLocks noGrp="1"/>
          </p:cNvSpPr>
          <p:nvPr>
            <p:ph type="title"/>
          </p:nvPr>
        </p:nvSpPr>
        <p:spPr/>
        <p:txBody>
          <a:bodyPr/>
          <a:lstStyle/>
          <a:p>
            <a:r>
              <a:rPr lang="en-IE" dirty="0"/>
              <a:t>What other factors can be at play</a:t>
            </a:r>
          </a:p>
        </p:txBody>
      </p:sp>
      <p:sp>
        <p:nvSpPr>
          <p:cNvPr id="3" name="Content Placeholder 2">
            <a:extLst>
              <a:ext uri="{FF2B5EF4-FFF2-40B4-BE49-F238E27FC236}">
                <a16:creationId xmlns:a16="http://schemas.microsoft.com/office/drawing/2014/main" id="{B06A7FD7-01B0-D9DF-0B04-2DECBB9519F3}"/>
              </a:ext>
            </a:extLst>
          </p:cNvPr>
          <p:cNvSpPr>
            <a:spLocks noGrp="1"/>
          </p:cNvSpPr>
          <p:nvPr>
            <p:ph idx="1"/>
          </p:nvPr>
        </p:nvSpPr>
        <p:spPr/>
        <p:txBody>
          <a:bodyPr/>
          <a:lstStyle/>
          <a:p>
            <a:r>
              <a:rPr lang="en-IE" dirty="0"/>
              <a:t>Aside from the mechanics of prolapse, downward forces, pressure etc</a:t>
            </a:r>
          </a:p>
          <a:p>
            <a:endParaRPr lang="en-IE" dirty="0"/>
          </a:p>
          <a:p>
            <a:r>
              <a:rPr lang="en-IE" dirty="0"/>
              <a:t>Lets look at general well being </a:t>
            </a:r>
          </a:p>
          <a:p>
            <a:endParaRPr lang="en-IE" dirty="0"/>
          </a:p>
          <a:p>
            <a:r>
              <a:rPr lang="en-IE" dirty="0"/>
              <a:t>Stage in hormonal cycle </a:t>
            </a:r>
          </a:p>
          <a:p>
            <a:endParaRPr lang="en-IE" dirty="0"/>
          </a:p>
          <a:p>
            <a:r>
              <a:rPr lang="en-IE" dirty="0"/>
              <a:t>Make sure your patient is aware that progress is not linear and many other factors contribute to the sensation of prolapse without there being an anatomical change</a:t>
            </a:r>
          </a:p>
        </p:txBody>
      </p:sp>
      <p:pic>
        <p:nvPicPr>
          <p:cNvPr id="5" name="Picture 4" descr="Child covering face">
            <a:extLst>
              <a:ext uri="{FF2B5EF4-FFF2-40B4-BE49-F238E27FC236}">
                <a16:creationId xmlns:a16="http://schemas.microsoft.com/office/drawing/2014/main" id="{584D6C52-5DD9-D854-A71F-7EA31602F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7572" y="2494099"/>
            <a:ext cx="3309256" cy="2206171"/>
          </a:xfrm>
          <a:prstGeom prst="rect">
            <a:avLst/>
          </a:prstGeom>
        </p:spPr>
      </p:pic>
      <p:sp>
        <p:nvSpPr>
          <p:cNvPr id="4" name="Footer Placeholder 3">
            <a:extLst>
              <a:ext uri="{FF2B5EF4-FFF2-40B4-BE49-F238E27FC236}">
                <a16:creationId xmlns:a16="http://schemas.microsoft.com/office/drawing/2014/main" id="{5B26A073-1ED4-2167-726A-BFD36BBD13AC}"/>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3084105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E1AF-0A2D-44F5-986A-E094A55A6099}"/>
              </a:ext>
            </a:extLst>
          </p:cNvPr>
          <p:cNvSpPr>
            <a:spLocks noGrp="1"/>
          </p:cNvSpPr>
          <p:nvPr>
            <p:ph type="title"/>
          </p:nvPr>
        </p:nvSpPr>
        <p:spPr/>
        <p:txBody>
          <a:bodyPr/>
          <a:lstStyle/>
          <a:p>
            <a:r>
              <a:rPr lang="en-IE" dirty="0"/>
              <a:t>Teresa </a:t>
            </a:r>
            <a:r>
              <a:rPr lang="en-IE" dirty="0" err="1"/>
              <a:t>Waser</a:t>
            </a:r>
            <a:r>
              <a:rPr lang="en-IE" dirty="0"/>
              <a:t> -  TIIPPSS-FC – an evolving framework</a:t>
            </a:r>
          </a:p>
        </p:txBody>
      </p:sp>
      <p:sp>
        <p:nvSpPr>
          <p:cNvPr id="3" name="Content Placeholder 2">
            <a:extLst>
              <a:ext uri="{FF2B5EF4-FFF2-40B4-BE49-F238E27FC236}">
                <a16:creationId xmlns:a16="http://schemas.microsoft.com/office/drawing/2014/main" id="{A4B90178-4DEB-23BF-1C82-CD27E3F21CDE}"/>
              </a:ext>
            </a:extLst>
          </p:cNvPr>
          <p:cNvSpPr>
            <a:spLocks noGrp="1"/>
          </p:cNvSpPr>
          <p:nvPr>
            <p:ph sz="half" idx="1"/>
          </p:nvPr>
        </p:nvSpPr>
        <p:spPr/>
        <p:txBody>
          <a:bodyPr>
            <a:normAutofit/>
          </a:bodyPr>
          <a:lstStyle/>
          <a:p>
            <a:r>
              <a:rPr lang="en-IE" dirty="0"/>
              <a:t>Tension</a:t>
            </a:r>
          </a:p>
          <a:p>
            <a:r>
              <a:rPr lang="en-IE" dirty="0"/>
              <a:t>Impact</a:t>
            </a:r>
          </a:p>
          <a:p>
            <a:r>
              <a:rPr lang="en-IE" sz="3300" dirty="0">
                <a:solidFill>
                  <a:srgbClr val="FF0000"/>
                </a:solidFill>
              </a:rPr>
              <a:t>Irritability </a:t>
            </a:r>
          </a:p>
          <a:p>
            <a:r>
              <a:rPr lang="en-IE" dirty="0"/>
              <a:t>Position/posture</a:t>
            </a:r>
          </a:p>
          <a:p>
            <a:r>
              <a:rPr lang="en-IE" dirty="0"/>
              <a:t>Pressure</a:t>
            </a:r>
          </a:p>
          <a:p>
            <a:r>
              <a:rPr lang="en-IE" dirty="0"/>
              <a:t>Strategy</a:t>
            </a:r>
          </a:p>
          <a:p>
            <a:endParaRPr lang="en-IE" dirty="0"/>
          </a:p>
        </p:txBody>
      </p:sp>
      <p:sp>
        <p:nvSpPr>
          <p:cNvPr id="4" name="Content Placeholder 3">
            <a:extLst>
              <a:ext uri="{FF2B5EF4-FFF2-40B4-BE49-F238E27FC236}">
                <a16:creationId xmlns:a16="http://schemas.microsoft.com/office/drawing/2014/main" id="{7F0E964B-AA54-0595-2263-A270B36CCEED}"/>
              </a:ext>
            </a:extLst>
          </p:cNvPr>
          <p:cNvSpPr>
            <a:spLocks noGrp="1"/>
          </p:cNvSpPr>
          <p:nvPr>
            <p:ph sz="half" idx="2"/>
          </p:nvPr>
        </p:nvSpPr>
        <p:spPr/>
        <p:txBody>
          <a:bodyPr/>
          <a:lstStyle/>
          <a:p>
            <a:pPr marL="0" indent="0">
              <a:buNone/>
            </a:pPr>
            <a:r>
              <a:rPr lang="en-IE" sz="3200" dirty="0">
                <a:solidFill>
                  <a:srgbClr val="FF0000"/>
                </a:solidFill>
              </a:rPr>
              <a:t>Then consider </a:t>
            </a:r>
          </a:p>
          <a:p>
            <a:r>
              <a:rPr lang="en-IE" sz="3200" dirty="0">
                <a:solidFill>
                  <a:srgbClr val="FF0000"/>
                </a:solidFill>
              </a:rPr>
              <a:t>Fatigue</a:t>
            </a:r>
          </a:p>
          <a:p>
            <a:r>
              <a:rPr lang="en-IE" sz="3200" dirty="0">
                <a:solidFill>
                  <a:srgbClr val="FF0000"/>
                </a:solidFill>
              </a:rPr>
              <a:t>Capacity </a:t>
            </a:r>
          </a:p>
          <a:p>
            <a:endParaRPr lang="en-IE" dirty="0"/>
          </a:p>
        </p:txBody>
      </p:sp>
      <p:sp>
        <p:nvSpPr>
          <p:cNvPr id="5" name="Footer Placeholder 4">
            <a:extLst>
              <a:ext uri="{FF2B5EF4-FFF2-40B4-BE49-F238E27FC236}">
                <a16:creationId xmlns:a16="http://schemas.microsoft.com/office/drawing/2014/main" id="{FDAEDC7B-9D42-280F-C9A1-55577BA07616}"/>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20217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F78E-7427-E188-074B-FACE52D42B2C}"/>
              </a:ext>
            </a:extLst>
          </p:cNvPr>
          <p:cNvSpPr>
            <a:spLocks noGrp="1"/>
          </p:cNvSpPr>
          <p:nvPr>
            <p:ph type="title"/>
          </p:nvPr>
        </p:nvSpPr>
        <p:spPr/>
        <p:txBody>
          <a:bodyPr/>
          <a:lstStyle/>
          <a:p>
            <a:r>
              <a:rPr lang="en-IE" dirty="0"/>
              <a:t>Acknowledge the world of info out there</a:t>
            </a:r>
          </a:p>
        </p:txBody>
      </p:sp>
      <p:sp>
        <p:nvSpPr>
          <p:cNvPr id="3" name="Content Placeholder 2">
            <a:extLst>
              <a:ext uri="{FF2B5EF4-FFF2-40B4-BE49-F238E27FC236}">
                <a16:creationId xmlns:a16="http://schemas.microsoft.com/office/drawing/2014/main" id="{EF8BA4C9-DC83-01C5-C023-B4A7C4BCABF6}"/>
              </a:ext>
            </a:extLst>
          </p:cNvPr>
          <p:cNvSpPr>
            <a:spLocks noGrp="1"/>
          </p:cNvSpPr>
          <p:nvPr>
            <p:ph idx="1"/>
          </p:nvPr>
        </p:nvSpPr>
        <p:spPr/>
        <p:txBody>
          <a:bodyPr/>
          <a:lstStyle/>
          <a:p>
            <a:r>
              <a:rPr lang="en-IE" dirty="0"/>
              <a:t>Pelvic health landscape is changing, social media is noisy</a:t>
            </a:r>
          </a:p>
          <a:p>
            <a:r>
              <a:rPr lang="en-IE" dirty="0"/>
              <a:t>Try not to get over whelmed</a:t>
            </a:r>
          </a:p>
          <a:p>
            <a:r>
              <a:rPr lang="en-IE" dirty="0"/>
              <a:t>Brilliance in the basics </a:t>
            </a:r>
          </a:p>
          <a:p>
            <a:r>
              <a:rPr lang="en-IE" dirty="0"/>
              <a:t>Treat what’s in front of you</a:t>
            </a:r>
          </a:p>
          <a:p>
            <a:endParaRPr lang="en-IE" dirty="0"/>
          </a:p>
          <a:p>
            <a:r>
              <a:rPr lang="en-IE" dirty="0"/>
              <a:t>Evidence is evolving constantly – ‘first do no harm’</a:t>
            </a:r>
          </a:p>
          <a:p>
            <a:endParaRPr lang="en-IE" dirty="0"/>
          </a:p>
          <a:p>
            <a:endParaRPr lang="en-IE" dirty="0"/>
          </a:p>
        </p:txBody>
      </p:sp>
      <p:sp>
        <p:nvSpPr>
          <p:cNvPr id="4" name="Footer Placeholder 3">
            <a:extLst>
              <a:ext uri="{FF2B5EF4-FFF2-40B4-BE49-F238E27FC236}">
                <a16:creationId xmlns:a16="http://schemas.microsoft.com/office/drawing/2014/main" id="{3BFAD9A9-6435-E337-2E07-DCF6FA78FE6E}"/>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2761605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18D87-E3F1-9FA1-2BAD-0164ECDCC37F}"/>
              </a:ext>
            </a:extLst>
          </p:cNvPr>
          <p:cNvSpPr>
            <a:spLocks noGrp="1"/>
          </p:cNvSpPr>
          <p:nvPr>
            <p:ph type="title"/>
          </p:nvPr>
        </p:nvSpPr>
        <p:spPr/>
        <p:txBody>
          <a:bodyPr/>
          <a:lstStyle/>
          <a:p>
            <a:r>
              <a:rPr lang="en-IE" dirty="0"/>
              <a:t>Take home</a:t>
            </a:r>
          </a:p>
        </p:txBody>
      </p:sp>
      <p:sp>
        <p:nvSpPr>
          <p:cNvPr id="3" name="Content Placeholder 2">
            <a:extLst>
              <a:ext uri="{FF2B5EF4-FFF2-40B4-BE49-F238E27FC236}">
                <a16:creationId xmlns:a16="http://schemas.microsoft.com/office/drawing/2014/main" id="{53FD2567-CA8B-A30D-E43D-D35C04CE8487}"/>
              </a:ext>
            </a:extLst>
          </p:cNvPr>
          <p:cNvSpPr>
            <a:spLocks noGrp="1"/>
          </p:cNvSpPr>
          <p:nvPr>
            <p:ph sz="half" idx="1"/>
          </p:nvPr>
        </p:nvSpPr>
        <p:spPr/>
        <p:txBody>
          <a:bodyPr>
            <a:normAutofit lnSpcReduction="10000"/>
          </a:bodyPr>
          <a:lstStyle/>
          <a:p>
            <a:r>
              <a:rPr lang="en-IE" dirty="0"/>
              <a:t>Encourage exercise</a:t>
            </a:r>
          </a:p>
          <a:p>
            <a:r>
              <a:rPr lang="en-IE" dirty="0"/>
              <a:t>Simplify</a:t>
            </a:r>
          </a:p>
          <a:p>
            <a:r>
              <a:rPr lang="en-IE" dirty="0"/>
              <a:t>Specific PFEs</a:t>
            </a:r>
          </a:p>
          <a:p>
            <a:r>
              <a:rPr lang="en-IE" dirty="0"/>
              <a:t>Manage IAP</a:t>
            </a:r>
          </a:p>
          <a:p>
            <a:r>
              <a:rPr lang="en-IE" dirty="0"/>
              <a:t>Mobility – rigidity is the thief of shock absorption</a:t>
            </a:r>
          </a:p>
          <a:p>
            <a:r>
              <a:rPr lang="en-IE" dirty="0"/>
              <a:t>Breath work - </a:t>
            </a:r>
          </a:p>
          <a:p>
            <a:r>
              <a:rPr lang="en-IE" dirty="0"/>
              <a:t>Strength training x2 per week. Progress slowly</a:t>
            </a:r>
          </a:p>
          <a:p>
            <a:endParaRPr lang="en-IE" dirty="0"/>
          </a:p>
        </p:txBody>
      </p:sp>
      <p:sp>
        <p:nvSpPr>
          <p:cNvPr id="4" name="Content Placeholder 3">
            <a:extLst>
              <a:ext uri="{FF2B5EF4-FFF2-40B4-BE49-F238E27FC236}">
                <a16:creationId xmlns:a16="http://schemas.microsoft.com/office/drawing/2014/main" id="{52D09C97-D5BD-A399-06DE-5177DE0DE8D0}"/>
              </a:ext>
            </a:extLst>
          </p:cNvPr>
          <p:cNvSpPr>
            <a:spLocks noGrp="1"/>
          </p:cNvSpPr>
          <p:nvPr>
            <p:ph sz="half" idx="2"/>
          </p:nvPr>
        </p:nvSpPr>
        <p:spPr/>
        <p:txBody>
          <a:bodyPr>
            <a:normAutofit lnSpcReduction="10000"/>
          </a:bodyPr>
          <a:lstStyle/>
          <a:p>
            <a:r>
              <a:rPr lang="en-IE" dirty="0"/>
              <a:t>Meet the patient where they are at</a:t>
            </a:r>
          </a:p>
          <a:p>
            <a:endParaRPr lang="en-IE" dirty="0"/>
          </a:p>
          <a:p>
            <a:r>
              <a:rPr lang="en-IE" dirty="0"/>
              <a:t>Find a team!</a:t>
            </a:r>
          </a:p>
          <a:p>
            <a:r>
              <a:rPr lang="en-IE" dirty="0">
                <a:hlinkClick r:id="rId2"/>
              </a:rPr>
              <a:t>The Mum map</a:t>
            </a:r>
            <a:endParaRPr lang="en-IE" dirty="0"/>
          </a:p>
          <a:p>
            <a:endParaRPr lang="en-IE" dirty="0"/>
          </a:p>
          <a:p>
            <a:r>
              <a:rPr lang="en-IE" dirty="0"/>
              <a:t>Fit pros who understand PFD</a:t>
            </a:r>
          </a:p>
          <a:p>
            <a:endParaRPr lang="en-IE" dirty="0"/>
          </a:p>
          <a:p>
            <a:endParaRPr lang="en-IE" dirty="0"/>
          </a:p>
        </p:txBody>
      </p:sp>
      <p:pic>
        <p:nvPicPr>
          <p:cNvPr id="5" name="Picture 4">
            <a:extLst>
              <a:ext uri="{FF2B5EF4-FFF2-40B4-BE49-F238E27FC236}">
                <a16:creationId xmlns:a16="http://schemas.microsoft.com/office/drawing/2014/main" id="{0E6989E9-80B7-7D80-EF31-640346FAF13D}"/>
              </a:ext>
            </a:extLst>
          </p:cNvPr>
          <p:cNvPicPr>
            <a:picLocks noChangeAspect="1"/>
          </p:cNvPicPr>
          <p:nvPr/>
        </p:nvPicPr>
        <p:blipFill>
          <a:blip r:embed="rId3"/>
          <a:stretch>
            <a:fillRect/>
          </a:stretch>
        </p:blipFill>
        <p:spPr>
          <a:xfrm>
            <a:off x="4944685" y="4700270"/>
            <a:ext cx="2302629" cy="799541"/>
          </a:xfrm>
          <a:prstGeom prst="rect">
            <a:avLst/>
          </a:prstGeom>
        </p:spPr>
      </p:pic>
      <p:pic>
        <p:nvPicPr>
          <p:cNvPr id="6" name="Picture 5">
            <a:extLst>
              <a:ext uri="{FF2B5EF4-FFF2-40B4-BE49-F238E27FC236}">
                <a16:creationId xmlns:a16="http://schemas.microsoft.com/office/drawing/2014/main" id="{D71D9D1B-CDC6-750D-0C01-A5C785A1EA08}"/>
              </a:ext>
            </a:extLst>
          </p:cNvPr>
          <p:cNvPicPr>
            <a:picLocks noChangeAspect="1"/>
          </p:cNvPicPr>
          <p:nvPr/>
        </p:nvPicPr>
        <p:blipFill>
          <a:blip r:embed="rId4"/>
          <a:stretch>
            <a:fillRect/>
          </a:stretch>
        </p:blipFill>
        <p:spPr>
          <a:xfrm>
            <a:off x="10348912" y="4476750"/>
            <a:ext cx="1704975" cy="1714500"/>
          </a:xfrm>
          <a:prstGeom prst="rect">
            <a:avLst/>
          </a:prstGeom>
        </p:spPr>
      </p:pic>
      <p:pic>
        <p:nvPicPr>
          <p:cNvPr id="7" name="Picture 6">
            <a:extLst>
              <a:ext uri="{FF2B5EF4-FFF2-40B4-BE49-F238E27FC236}">
                <a16:creationId xmlns:a16="http://schemas.microsoft.com/office/drawing/2014/main" id="{B8695A88-31C0-CD26-4CE9-E55CEF67BE5C}"/>
              </a:ext>
            </a:extLst>
          </p:cNvPr>
          <p:cNvPicPr>
            <a:picLocks noChangeAspect="1"/>
          </p:cNvPicPr>
          <p:nvPr/>
        </p:nvPicPr>
        <p:blipFill>
          <a:blip r:embed="rId5"/>
          <a:stretch>
            <a:fillRect/>
          </a:stretch>
        </p:blipFill>
        <p:spPr>
          <a:xfrm>
            <a:off x="7918548" y="4756876"/>
            <a:ext cx="1714500" cy="1714500"/>
          </a:xfrm>
          <a:prstGeom prst="rect">
            <a:avLst/>
          </a:prstGeom>
        </p:spPr>
      </p:pic>
      <p:pic>
        <p:nvPicPr>
          <p:cNvPr id="8" name="Picture 7">
            <a:extLst>
              <a:ext uri="{FF2B5EF4-FFF2-40B4-BE49-F238E27FC236}">
                <a16:creationId xmlns:a16="http://schemas.microsoft.com/office/drawing/2014/main" id="{DC79630D-C8F0-355F-6C94-27C85D089401}"/>
              </a:ext>
            </a:extLst>
          </p:cNvPr>
          <p:cNvPicPr>
            <a:picLocks noChangeAspect="1"/>
          </p:cNvPicPr>
          <p:nvPr/>
        </p:nvPicPr>
        <p:blipFill>
          <a:blip r:embed="rId6"/>
          <a:stretch>
            <a:fillRect/>
          </a:stretch>
        </p:blipFill>
        <p:spPr>
          <a:xfrm>
            <a:off x="10195135" y="2459990"/>
            <a:ext cx="1714500" cy="1714500"/>
          </a:xfrm>
          <a:prstGeom prst="rect">
            <a:avLst/>
          </a:prstGeom>
        </p:spPr>
      </p:pic>
      <p:sp>
        <p:nvSpPr>
          <p:cNvPr id="9" name="Footer Placeholder 8">
            <a:extLst>
              <a:ext uri="{FF2B5EF4-FFF2-40B4-BE49-F238E27FC236}">
                <a16:creationId xmlns:a16="http://schemas.microsoft.com/office/drawing/2014/main" id="{A620D276-0D97-8F6B-1D32-188CC27B388B}"/>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265838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07D8EC-A3FF-C95A-7DD1-CE6D84ADF120}"/>
              </a:ext>
            </a:extLst>
          </p:cNvPr>
          <p:cNvSpPr>
            <a:spLocks noGrp="1"/>
          </p:cNvSpPr>
          <p:nvPr>
            <p:ph type="title"/>
          </p:nvPr>
        </p:nvSpPr>
        <p:spPr/>
        <p:txBody>
          <a:bodyPr/>
          <a:lstStyle/>
          <a:p>
            <a:r>
              <a:rPr lang="en-IE" dirty="0"/>
              <a:t>There is no recipe/policy/protocol </a:t>
            </a:r>
          </a:p>
        </p:txBody>
      </p:sp>
      <p:pic>
        <p:nvPicPr>
          <p:cNvPr id="10" name="Picture 9" descr="Businessman using digital tablet in meeting">
            <a:extLst>
              <a:ext uri="{FF2B5EF4-FFF2-40B4-BE49-F238E27FC236}">
                <a16:creationId xmlns:a16="http://schemas.microsoft.com/office/drawing/2014/main" id="{9FF6F7C2-AF8C-9077-1A74-E94F83530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2171" y="2304106"/>
            <a:ext cx="4098316" cy="2731544"/>
          </a:xfrm>
          <a:prstGeom prst="rect">
            <a:avLst/>
          </a:prstGeom>
        </p:spPr>
      </p:pic>
      <p:sp>
        <p:nvSpPr>
          <p:cNvPr id="5" name="Content Placeholder 4">
            <a:extLst>
              <a:ext uri="{FF2B5EF4-FFF2-40B4-BE49-F238E27FC236}">
                <a16:creationId xmlns:a16="http://schemas.microsoft.com/office/drawing/2014/main" id="{7CE00713-B356-4DA4-0F04-7CF1D213CCA6}"/>
              </a:ext>
            </a:extLst>
          </p:cNvPr>
          <p:cNvSpPr>
            <a:spLocks noGrp="1"/>
          </p:cNvSpPr>
          <p:nvPr>
            <p:ph idx="1"/>
          </p:nvPr>
        </p:nvSpPr>
        <p:spPr/>
        <p:txBody>
          <a:bodyPr>
            <a:normAutofit fontScale="92500" lnSpcReduction="20000"/>
          </a:bodyPr>
          <a:lstStyle/>
          <a:p>
            <a:r>
              <a:rPr lang="en-IE" dirty="0"/>
              <a:t>Acknowledgments of all the people I have learned from to name a few….</a:t>
            </a:r>
          </a:p>
          <a:p>
            <a:endParaRPr lang="en-IE" dirty="0"/>
          </a:p>
          <a:p>
            <a:r>
              <a:rPr lang="en-IE" dirty="0"/>
              <a:t>Maggie Lawlor – Simple Strength</a:t>
            </a:r>
          </a:p>
          <a:p>
            <a:r>
              <a:rPr lang="en-IE" dirty="0"/>
              <a:t>Helen Keeble – Women’s Health Dublin</a:t>
            </a:r>
          </a:p>
          <a:p>
            <a:r>
              <a:rPr lang="en-IE" dirty="0"/>
              <a:t>Anthony Lo – The Physio Detective</a:t>
            </a:r>
          </a:p>
          <a:p>
            <a:r>
              <a:rPr lang="en-IE" dirty="0"/>
              <a:t>Teresa </a:t>
            </a:r>
            <a:r>
              <a:rPr lang="en-IE" dirty="0" err="1"/>
              <a:t>Waser</a:t>
            </a:r>
            <a:r>
              <a:rPr lang="en-IE" dirty="0"/>
              <a:t> – Rx Physio</a:t>
            </a:r>
          </a:p>
          <a:p>
            <a:r>
              <a:rPr lang="en-IE" dirty="0"/>
              <a:t>Julie </a:t>
            </a:r>
            <a:r>
              <a:rPr lang="en-IE" dirty="0" err="1"/>
              <a:t>Weibe</a:t>
            </a:r>
            <a:endParaRPr lang="en-IE" dirty="0"/>
          </a:p>
          <a:p>
            <a:r>
              <a:rPr lang="en-IE" dirty="0"/>
              <a:t>POP up lift – Haley </a:t>
            </a:r>
            <a:r>
              <a:rPr lang="en-IE" dirty="0" err="1"/>
              <a:t>Shevener</a:t>
            </a:r>
            <a:r>
              <a:rPr lang="en-IE" dirty="0"/>
              <a:t> – </a:t>
            </a:r>
            <a:r>
              <a:rPr lang="en-IE" dirty="0" err="1"/>
              <a:t>facebook</a:t>
            </a:r>
            <a:r>
              <a:rPr lang="en-IE" dirty="0"/>
              <a:t> group POP fitness</a:t>
            </a:r>
          </a:p>
          <a:p>
            <a:r>
              <a:rPr lang="en-IE" dirty="0"/>
              <a:t>Gaynor Morgan – Pelvic Angel – </a:t>
            </a:r>
            <a:r>
              <a:rPr lang="en-IE" dirty="0" err="1"/>
              <a:t>facebook</a:t>
            </a:r>
            <a:r>
              <a:rPr lang="en-IE" dirty="0"/>
              <a:t> group Prolapse and Pessaries</a:t>
            </a:r>
          </a:p>
          <a:p>
            <a:r>
              <a:rPr lang="en-IE" dirty="0"/>
              <a:t>Jessie </a:t>
            </a:r>
            <a:r>
              <a:rPr lang="en-IE" dirty="0" err="1"/>
              <a:t>Mundel</a:t>
            </a:r>
            <a:endParaRPr lang="en-IE" dirty="0"/>
          </a:p>
          <a:p>
            <a:endParaRPr lang="en-IE" dirty="0"/>
          </a:p>
        </p:txBody>
      </p:sp>
      <p:sp>
        <p:nvSpPr>
          <p:cNvPr id="2" name="Footer Placeholder 1">
            <a:extLst>
              <a:ext uri="{FF2B5EF4-FFF2-40B4-BE49-F238E27FC236}">
                <a16:creationId xmlns:a16="http://schemas.microsoft.com/office/drawing/2014/main" id="{69EEE76D-C90E-CA6E-6496-7F760C5653C0}"/>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3204124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192CFD-DC47-009B-ABDC-0648E3FAA013}"/>
              </a:ext>
            </a:extLst>
          </p:cNvPr>
          <p:cNvSpPr>
            <a:spLocks noGrp="1"/>
          </p:cNvSpPr>
          <p:nvPr>
            <p:ph type="title"/>
          </p:nvPr>
        </p:nvSpPr>
        <p:spPr/>
        <p:txBody>
          <a:bodyPr/>
          <a:lstStyle/>
          <a:p>
            <a:r>
              <a:rPr lang="en-IE" dirty="0"/>
              <a:t>references</a:t>
            </a:r>
          </a:p>
        </p:txBody>
      </p:sp>
      <p:sp>
        <p:nvSpPr>
          <p:cNvPr id="6" name="Content Placeholder 5">
            <a:extLst>
              <a:ext uri="{FF2B5EF4-FFF2-40B4-BE49-F238E27FC236}">
                <a16:creationId xmlns:a16="http://schemas.microsoft.com/office/drawing/2014/main" id="{928D35CE-6ECA-48CC-49CE-3589E73EBC84}"/>
              </a:ext>
            </a:extLst>
          </p:cNvPr>
          <p:cNvSpPr>
            <a:spLocks noGrp="1"/>
          </p:cNvSpPr>
          <p:nvPr>
            <p:ph idx="1"/>
          </p:nvPr>
        </p:nvSpPr>
        <p:spPr/>
        <p:txBody>
          <a:bodyPr>
            <a:normAutofit fontScale="40000" lnSpcReduction="20000"/>
          </a:bodyPr>
          <a:lstStyle/>
          <a:p>
            <a:pPr>
              <a:lnSpc>
                <a:spcPct val="107000"/>
              </a:lnSpc>
              <a:spcAft>
                <a:spcPts val="800"/>
              </a:spcAft>
            </a:pPr>
            <a:r>
              <a:rPr lang="en-IE" sz="4500" kern="100" dirty="0">
                <a:effectLst/>
                <a:latin typeface="Calibri" panose="020F0502020204030204" pitchFamily="34" charset="0"/>
                <a:ea typeface="Calibri" panose="020F0502020204030204" pitchFamily="34" charset="0"/>
                <a:cs typeface="Times New Roman" panose="02020603050405020304" pitchFamily="18" charset="0"/>
              </a:rPr>
              <a:t>Ali-Ross et al (2008) The effect of physical activity on pelvic organ prolapse. BJOG 1 16, 824-828</a:t>
            </a:r>
          </a:p>
          <a:p>
            <a:pPr>
              <a:lnSpc>
                <a:spcPct val="107000"/>
              </a:lnSpc>
              <a:spcAft>
                <a:spcPts val="800"/>
              </a:spcAft>
            </a:pPr>
            <a:r>
              <a:rPr lang="en-IE" sz="4500" kern="100" dirty="0" err="1">
                <a:effectLst/>
                <a:latin typeface="Calibri" panose="020F0502020204030204" pitchFamily="34" charset="0"/>
                <a:ea typeface="Calibri" panose="020F0502020204030204" pitchFamily="34" charset="0"/>
                <a:cs typeface="Times New Roman" panose="02020603050405020304" pitchFamily="18" charset="0"/>
              </a:rPr>
              <a:t>Bø</a:t>
            </a:r>
            <a:r>
              <a:rPr lang="en-IE" sz="4500" kern="100" dirty="0">
                <a:effectLst/>
                <a:latin typeface="Calibri" panose="020F0502020204030204" pitchFamily="34" charset="0"/>
                <a:ea typeface="Calibri" panose="020F0502020204030204" pitchFamily="34" charset="0"/>
                <a:cs typeface="Times New Roman" panose="02020603050405020304" pitchFamily="18" charset="0"/>
              </a:rPr>
              <a:t> K, Nygaard IE. Is physical activity good or bad for the female pelvic floor? A narrative review. Sports Med. 2020;50(3):471–84. https://doi.org/10.1007/s40279-019-01243-1.</a:t>
            </a:r>
          </a:p>
          <a:p>
            <a:pPr>
              <a:lnSpc>
                <a:spcPct val="107000"/>
              </a:lnSpc>
              <a:spcAft>
                <a:spcPts val="800"/>
              </a:spcAft>
            </a:pPr>
            <a:r>
              <a:rPr lang="en-IE" sz="4500" kern="100" dirty="0">
                <a:effectLst/>
                <a:latin typeface="Calibri" panose="020F0502020204030204" pitchFamily="34" charset="0"/>
                <a:ea typeface="Calibri" panose="020F0502020204030204" pitchFamily="34" charset="0"/>
                <a:cs typeface="Times New Roman" panose="02020603050405020304" pitchFamily="18" charset="0"/>
              </a:rPr>
              <a:t> Cobb et al (2005). Normal intraabdominal pressure in healthy adults. J </a:t>
            </a:r>
            <a:r>
              <a:rPr lang="en-IE" sz="4500" kern="100" dirty="0" err="1">
                <a:effectLst/>
                <a:latin typeface="Calibri" panose="020F0502020204030204" pitchFamily="34" charset="0"/>
                <a:ea typeface="Calibri" panose="020F0502020204030204" pitchFamily="34" charset="0"/>
                <a:cs typeface="Times New Roman" panose="02020603050405020304" pitchFamily="18" charset="0"/>
              </a:rPr>
              <a:t>Surg</a:t>
            </a:r>
            <a:r>
              <a:rPr lang="en-IE" sz="4500" kern="100" dirty="0">
                <a:effectLst/>
                <a:latin typeface="Calibri" panose="020F0502020204030204" pitchFamily="34" charset="0"/>
                <a:ea typeface="Calibri" panose="020F0502020204030204" pitchFamily="34" charset="0"/>
                <a:cs typeface="Times New Roman" panose="02020603050405020304" pitchFamily="18" charset="0"/>
              </a:rPr>
              <a:t> Res. 129 (2) 231-5</a:t>
            </a:r>
          </a:p>
          <a:p>
            <a:pPr>
              <a:lnSpc>
                <a:spcPct val="107000"/>
              </a:lnSpc>
              <a:spcAft>
                <a:spcPts val="800"/>
              </a:spcAft>
            </a:pPr>
            <a:r>
              <a:rPr lang="en-IE" sz="4500" kern="100" dirty="0">
                <a:effectLst/>
                <a:latin typeface="Calibri" panose="020F0502020204030204" pitchFamily="34" charset="0"/>
                <a:ea typeface="Calibri" panose="020F0502020204030204" pitchFamily="34" charset="0"/>
                <a:cs typeface="Times New Roman" panose="02020603050405020304" pitchFamily="18" charset="0"/>
              </a:rPr>
              <a:t> </a:t>
            </a:r>
            <a:r>
              <a:rPr lang="en-IE" sz="4500" kern="100" dirty="0" err="1">
                <a:effectLst/>
                <a:latin typeface="Calibri" panose="020F0502020204030204" pitchFamily="34" charset="0"/>
                <a:ea typeface="Calibri" panose="020F0502020204030204" pitchFamily="34" charset="0"/>
                <a:cs typeface="Times New Roman" panose="02020603050405020304" pitchFamily="18" charset="0"/>
              </a:rPr>
              <a:t>Forner</a:t>
            </a:r>
            <a:r>
              <a:rPr lang="en-IE" sz="4500" kern="100" dirty="0">
                <a:effectLst/>
                <a:latin typeface="Calibri" panose="020F0502020204030204" pitchFamily="34" charset="0"/>
                <a:ea typeface="Calibri" panose="020F0502020204030204" pitchFamily="34" charset="0"/>
                <a:cs typeface="Times New Roman" panose="02020603050405020304" pitchFamily="18" charset="0"/>
              </a:rPr>
              <a:t> et al (2019). Symptoms of pelvic organ prolapse in women who lift heavy weights for exercise: a cross-sectional study. International </a:t>
            </a:r>
            <a:r>
              <a:rPr lang="en-IE" sz="4500" kern="100" dirty="0" err="1">
                <a:effectLst/>
                <a:latin typeface="Calibri" panose="020F0502020204030204" pitchFamily="34" charset="0"/>
                <a:ea typeface="Calibri" panose="020F0502020204030204" pitchFamily="34" charset="0"/>
                <a:cs typeface="Times New Roman" panose="02020603050405020304" pitchFamily="18" charset="0"/>
              </a:rPr>
              <a:t>Urogynecology</a:t>
            </a:r>
            <a:r>
              <a:rPr lang="en-IE" sz="4500" kern="100" dirty="0">
                <a:effectLst/>
                <a:latin typeface="Calibri" panose="020F0502020204030204" pitchFamily="34" charset="0"/>
                <a:ea typeface="Calibri" panose="020F0502020204030204" pitchFamily="34" charset="0"/>
                <a:cs typeface="Times New Roman" panose="02020603050405020304" pitchFamily="18" charset="0"/>
              </a:rPr>
              <a:t> Journal, published online 7th Dec 2019</a:t>
            </a:r>
          </a:p>
          <a:p>
            <a:pPr>
              <a:lnSpc>
                <a:spcPct val="107000"/>
              </a:lnSpc>
              <a:spcAft>
                <a:spcPts val="800"/>
              </a:spcAft>
            </a:pPr>
            <a:r>
              <a:rPr lang="en-IE" sz="4500" kern="100" dirty="0" err="1">
                <a:effectLst/>
                <a:latin typeface="Calibri" panose="020F0502020204030204" pitchFamily="34" charset="0"/>
                <a:ea typeface="Calibri" panose="020F0502020204030204" pitchFamily="34" charset="0"/>
                <a:cs typeface="Times New Roman" panose="02020603050405020304" pitchFamily="18" charset="0"/>
              </a:rPr>
              <a:t>Forner</a:t>
            </a:r>
            <a:r>
              <a:rPr lang="en-IE" sz="4500" kern="100" dirty="0">
                <a:effectLst/>
                <a:latin typeface="Calibri" panose="020F0502020204030204" pitchFamily="34" charset="0"/>
                <a:ea typeface="Calibri" panose="020F0502020204030204" pitchFamily="34" charset="0"/>
                <a:cs typeface="Times New Roman" panose="02020603050405020304" pitchFamily="18" charset="0"/>
              </a:rPr>
              <a:t> LB, Beckman EM, Smith MD. Do women runners report more pelvic floor symptoms than women in CrossFit®? A cross- sectional survey. Int </a:t>
            </a:r>
            <a:r>
              <a:rPr lang="en-IE" sz="4500" kern="100" dirty="0" err="1">
                <a:effectLst/>
                <a:latin typeface="Calibri" panose="020F0502020204030204" pitchFamily="34" charset="0"/>
                <a:ea typeface="Calibri" panose="020F0502020204030204" pitchFamily="34" charset="0"/>
                <a:cs typeface="Times New Roman" panose="02020603050405020304" pitchFamily="18" charset="0"/>
              </a:rPr>
              <a:t>Urogynecol</a:t>
            </a:r>
            <a:r>
              <a:rPr lang="en-IE" sz="4500" kern="100" dirty="0">
                <a:effectLst/>
                <a:latin typeface="Calibri" panose="020F0502020204030204" pitchFamily="34" charset="0"/>
                <a:ea typeface="Calibri" panose="020F0502020204030204" pitchFamily="34" charset="0"/>
                <a:cs typeface="Times New Roman" panose="02020603050405020304" pitchFamily="18" charset="0"/>
              </a:rPr>
              <a:t> J. 2021;32(2):295–302. https:// doi.org/10.1007/s00192-020-04531-x.</a:t>
            </a:r>
          </a:p>
          <a:p>
            <a:endParaRPr lang="en-IE" dirty="0"/>
          </a:p>
        </p:txBody>
      </p:sp>
      <p:sp>
        <p:nvSpPr>
          <p:cNvPr id="2" name="Footer Placeholder 1">
            <a:extLst>
              <a:ext uri="{FF2B5EF4-FFF2-40B4-BE49-F238E27FC236}">
                <a16:creationId xmlns:a16="http://schemas.microsoft.com/office/drawing/2014/main" id="{2BCF6DF5-8F7B-A0F8-881F-1CDD4F300820}"/>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4200052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FA52F-138A-E6EE-2202-D9EBB40D23A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9F9CFC8-2567-0A9D-7E84-AF8B522B7CB0}"/>
              </a:ext>
            </a:extLst>
          </p:cNvPr>
          <p:cNvSpPr>
            <a:spLocks noGrp="1"/>
          </p:cNvSpPr>
          <p:nvPr>
            <p:ph type="title"/>
          </p:nvPr>
        </p:nvSpPr>
        <p:spPr/>
        <p:txBody>
          <a:bodyPr/>
          <a:lstStyle/>
          <a:p>
            <a:r>
              <a:rPr lang="en-IE" dirty="0"/>
              <a:t>references</a:t>
            </a:r>
          </a:p>
        </p:txBody>
      </p:sp>
      <p:sp>
        <p:nvSpPr>
          <p:cNvPr id="6" name="Content Placeholder 5">
            <a:extLst>
              <a:ext uri="{FF2B5EF4-FFF2-40B4-BE49-F238E27FC236}">
                <a16:creationId xmlns:a16="http://schemas.microsoft.com/office/drawing/2014/main" id="{9CBE93F6-C0C1-3B66-2F6B-14AB328BFAA2}"/>
              </a:ext>
            </a:extLst>
          </p:cNvPr>
          <p:cNvSpPr>
            <a:spLocks noGrp="1"/>
          </p:cNvSpPr>
          <p:nvPr>
            <p:ph idx="1"/>
          </p:nvPr>
        </p:nvSpPr>
        <p:spPr/>
        <p:txBody>
          <a:bodyPr>
            <a:normAutofit fontScale="25000" lnSpcReduction="20000"/>
          </a:bodyPr>
          <a:lstStyle/>
          <a:p>
            <a:pPr>
              <a:lnSpc>
                <a:spcPct val="107000"/>
              </a:lnSpc>
              <a:spcAft>
                <a:spcPts val="800"/>
              </a:spcAft>
            </a:pPr>
            <a:r>
              <a:rPr lang="en-IE" sz="7200" kern="100" dirty="0" err="1">
                <a:effectLst/>
                <a:latin typeface="Calibri" panose="020F0502020204030204" pitchFamily="34" charset="0"/>
                <a:ea typeface="Calibri" panose="020F0502020204030204" pitchFamily="34" charset="0"/>
                <a:cs typeface="Times New Roman" panose="02020603050405020304" pitchFamily="18" charset="0"/>
              </a:rPr>
              <a:t>Skaug</a:t>
            </a:r>
            <a:r>
              <a:rPr lang="en-IE" sz="7200" kern="100" dirty="0">
                <a:effectLst/>
                <a:latin typeface="Calibri" panose="020F0502020204030204" pitchFamily="34" charset="0"/>
                <a:ea typeface="Calibri" panose="020F0502020204030204" pitchFamily="34" charset="0"/>
                <a:cs typeface="Times New Roman" panose="02020603050405020304" pitchFamily="18" charset="0"/>
              </a:rPr>
              <a:t> et al 2020 Prevalence of Pelvic Floor Dysfunction, Bother and Risk Factors and Knowledge of the Pelvic Floor Muscles in Norwegian Male and Female Powerlifters and Olympic Weightlifters. Journal of Strength and Conditioning Research</a:t>
            </a:r>
          </a:p>
          <a:p>
            <a:pPr>
              <a:lnSpc>
                <a:spcPct val="107000"/>
              </a:lnSpc>
              <a:spcAft>
                <a:spcPts val="800"/>
              </a:spcAft>
            </a:pPr>
            <a:r>
              <a:rPr lang="en-IE" sz="7200" kern="100" dirty="0" err="1">
                <a:effectLst/>
                <a:latin typeface="Calibri" panose="020F0502020204030204" pitchFamily="34" charset="0"/>
                <a:ea typeface="Calibri" panose="020F0502020204030204" pitchFamily="34" charset="0"/>
                <a:cs typeface="Times New Roman" panose="02020603050405020304" pitchFamily="18" charset="0"/>
              </a:rPr>
              <a:t>Spallinger</a:t>
            </a:r>
            <a:r>
              <a:rPr lang="en-IE" sz="7200" kern="100" dirty="0">
                <a:effectLst/>
                <a:latin typeface="Calibri" panose="020F0502020204030204" pitchFamily="34" charset="0"/>
                <a:ea typeface="Calibri" panose="020F0502020204030204" pitchFamily="34" charset="0"/>
                <a:cs typeface="Times New Roman" panose="02020603050405020304" pitchFamily="18" charset="0"/>
              </a:rPr>
              <a:t> et al (2014). Relationship between intra-abdominal pressure &amp; vaginal wall movements during </a:t>
            </a:r>
            <a:r>
              <a:rPr lang="en-IE" sz="7200" kern="100" dirty="0" err="1">
                <a:effectLst/>
                <a:latin typeface="Calibri" panose="020F0502020204030204" pitchFamily="34" charset="0"/>
                <a:ea typeface="Calibri" panose="020F0502020204030204" pitchFamily="34" charset="0"/>
                <a:cs typeface="Times New Roman" panose="02020603050405020304" pitchFamily="18" charset="0"/>
              </a:rPr>
              <a:t>valsalva</a:t>
            </a:r>
            <a:r>
              <a:rPr lang="en-IE" sz="7200" kern="100" dirty="0">
                <a:effectLst/>
                <a:latin typeface="Calibri" panose="020F0502020204030204" pitchFamily="34" charset="0"/>
                <a:ea typeface="Calibri" panose="020F0502020204030204" pitchFamily="34" charset="0"/>
                <a:cs typeface="Times New Roman" panose="02020603050405020304" pitchFamily="18" charset="0"/>
              </a:rPr>
              <a:t> in women with &amp; without pelvic organ </a:t>
            </a:r>
            <a:r>
              <a:rPr lang="en-IE" sz="7200" kern="100" dirty="0" err="1">
                <a:effectLst/>
                <a:latin typeface="Calibri" panose="020F0502020204030204" pitchFamily="34" charset="0"/>
                <a:ea typeface="Calibri" panose="020F0502020204030204" pitchFamily="34" charset="0"/>
                <a:cs typeface="Times New Roman" panose="02020603050405020304" pitchFamily="18" charset="0"/>
              </a:rPr>
              <a:t>prolpase</a:t>
            </a:r>
            <a:r>
              <a:rPr lang="en-IE" sz="7200" kern="100" dirty="0">
                <a:effectLst/>
                <a:latin typeface="Calibri" panose="020F0502020204030204" pitchFamily="34" charset="0"/>
                <a:ea typeface="Calibri" panose="020F0502020204030204" pitchFamily="34" charset="0"/>
                <a:cs typeface="Times New Roman" panose="02020603050405020304" pitchFamily="18" charset="0"/>
              </a:rPr>
              <a:t>: technique development &amp; early observations. Int </a:t>
            </a:r>
            <a:r>
              <a:rPr lang="en-IE" sz="7200" kern="100" dirty="0" err="1">
                <a:effectLst/>
                <a:latin typeface="Calibri" panose="020F0502020204030204" pitchFamily="34" charset="0"/>
                <a:ea typeface="Calibri" panose="020F0502020204030204" pitchFamily="34" charset="0"/>
                <a:cs typeface="Times New Roman" panose="02020603050405020304" pitchFamily="18" charset="0"/>
              </a:rPr>
              <a:t>Urogynecol</a:t>
            </a:r>
            <a:r>
              <a:rPr lang="en-IE" sz="7200" kern="100" dirty="0">
                <a:effectLst/>
                <a:latin typeface="Calibri" panose="020F0502020204030204" pitchFamily="34" charset="0"/>
                <a:ea typeface="Calibri" panose="020F0502020204030204" pitchFamily="34" charset="0"/>
                <a:cs typeface="Times New Roman" panose="02020603050405020304" pitchFamily="18" charset="0"/>
              </a:rPr>
              <a:t> J. Jul 25 (7) 873-81</a:t>
            </a:r>
          </a:p>
          <a:p>
            <a:pPr>
              <a:lnSpc>
                <a:spcPct val="107000"/>
              </a:lnSpc>
              <a:spcAft>
                <a:spcPts val="800"/>
              </a:spcAft>
            </a:pPr>
            <a:r>
              <a:rPr lang="en-IE" sz="7200" kern="100" dirty="0">
                <a:effectLst/>
                <a:latin typeface="Calibri" panose="020F0502020204030204" pitchFamily="34" charset="0"/>
                <a:ea typeface="Calibri" panose="020F0502020204030204" pitchFamily="34" charset="0"/>
                <a:cs typeface="Times New Roman" panose="02020603050405020304" pitchFamily="18" charset="0"/>
              </a:rPr>
              <a:t> Wiebe JW, </a:t>
            </a:r>
            <a:r>
              <a:rPr lang="en-IE" sz="7200" kern="100" dirty="0" err="1">
                <a:effectLst/>
                <a:latin typeface="Calibri" panose="020F0502020204030204" pitchFamily="34" charset="0"/>
                <a:ea typeface="Calibri" panose="020F0502020204030204" pitchFamily="34" charset="0"/>
                <a:cs typeface="Times New Roman" panose="02020603050405020304" pitchFamily="18" charset="0"/>
              </a:rPr>
              <a:t>LaCross</a:t>
            </a:r>
            <a:r>
              <a:rPr lang="en-IE" sz="7200" kern="100" dirty="0">
                <a:effectLst/>
                <a:latin typeface="Calibri" panose="020F0502020204030204" pitchFamily="34" charset="0"/>
                <a:ea typeface="Calibri" panose="020F0502020204030204" pitchFamily="34" charset="0"/>
                <a:cs typeface="Times New Roman" panose="02020603050405020304" pitchFamily="18" charset="0"/>
              </a:rPr>
              <a:t> J, Huang M, Nguyen A, Fridman L, Tran N, Napier C. Prevalence of Pelvic Health Symptoms Associated with Pelvic Floor Overactivity in Recreational Female Runners. Poster Presentation. American Academy of Sports Physical Therapy-American Physical Therapy Association. Combined Sections Meeting. Boston, MA. February 2024</a:t>
            </a:r>
          </a:p>
          <a:p>
            <a:pPr>
              <a:lnSpc>
                <a:spcPct val="107000"/>
              </a:lnSpc>
              <a:spcAft>
                <a:spcPts val="800"/>
              </a:spcAft>
            </a:pPr>
            <a:r>
              <a:rPr lang="en-IE" sz="7200" kern="100" dirty="0">
                <a:effectLst/>
                <a:latin typeface="Calibri" panose="020F0502020204030204" pitchFamily="34" charset="0"/>
                <a:ea typeface="Calibri" panose="020F0502020204030204" pitchFamily="34" charset="0"/>
                <a:cs typeface="Times New Roman" panose="02020603050405020304" pitchFamily="18" charset="0"/>
              </a:rPr>
              <a:t>Yi J, </a:t>
            </a:r>
            <a:r>
              <a:rPr lang="en-IE" sz="7200" kern="100" dirty="0" err="1">
                <a:effectLst/>
                <a:latin typeface="Calibri" panose="020F0502020204030204" pitchFamily="34" charset="0"/>
                <a:ea typeface="Calibri" panose="020F0502020204030204" pitchFamily="34" charset="0"/>
                <a:cs typeface="Times New Roman" panose="02020603050405020304" pitchFamily="18" charset="0"/>
              </a:rPr>
              <a:t>Tenfelde</a:t>
            </a:r>
            <a:r>
              <a:rPr lang="en-IE" sz="7200" kern="100" dirty="0">
                <a:effectLst/>
                <a:latin typeface="Calibri" panose="020F0502020204030204" pitchFamily="34" charset="0"/>
                <a:ea typeface="Calibri" panose="020F0502020204030204" pitchFamily="34" charset="0"/>
                <a:cs typeface="Times New Roman" panose="02020603050405020304" pitchFamily="18" charset="0"/>
              </a:rPr>
              <a:t> S, Tell D, </a:t>
            </a:r>
            <a:r>
              <a:rPr lang="en-IE" sz="7200" kern="100" dirty="0" err="1">
                <a:effectLst/>
                <a:latin typeface="Calibri" panose="020F0502020204030204" pitchFamily="34" charset="0"/>
                <a:ea typeface="Calibri" panose="020F0502020204030204" pitchFamily="34" charset="0"/>
                <a:cs typeface="Times New Roman" panose="02020603050405020304" pitchFamily="18" charset="0"/>
              </a:rPr>
              <a:t>Brincat</a:t>
            </a:r>
            <a:r>
              <a:rPr lang="en-IE" sz="7200" kern="100" dirty="0">
                <a:effectLst/>
                <a:latin typeface="Calibri" panose="020F0502020204030204" pitchFamily="34" charset="0"/>
                <a:ea typeface="Calibri" panose="020F0502020204030204" pitchFamily="34" charset="0"/>
                <a:cs typeface="Times New Roman" panose="02020603050405020304" pitchFamily="18" charset="0"/>
              </a:rPr>
              <a:t> C, Fitzgerald C. Triathlete risk of pelvic floor disorders, pelvic girdle pain, and female athlete triad. Female Pelvic Med </a:t>
            </a:r>
            <a:r>
              <a:rPr lang="en-IE" sz="7200" kern="100" dirty="0" err="1">
                <a:effectLst/>
                <a:latin typeface="Calibri" panose="020F0502020204030204" pitchFamily="34" charset="0"/>
                <a:ea typeface="Calibri" panose="020F0502020204030204" pitchFamily="34" charset="0"/>
                <a:cs typeface="Times New Roman" panose="02020603050405020304" pitchFamily="18" charset="0"/>
              </a:rPr>
              <a:t>Reconstr</a:t>
            </a:r>
            <a:r>
              <a:rPr lang="en-IE" sz="7200" kern="100" dirty="0">
                <a:effectLst/>
                <a:latin typeface="Calibri" panose="020F0502020204030204" pitchFamily="34" charset="0"/>
                <a:ea typeface="Calibri" panose="020F0502020204030204" pitchFamily="34" charset="0"/>
                <a:cs typeface="Times New Roman" panose="02020603050405020304" pitchFamily="18" charset="0"/>
              </a:rPr>
              <a:t> Surg. 2016;22(5):373–6. https://doi. org/10.1097/SPV.0000000000000296.</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IE" dirty="0"/>
          </a:p>
        </p:txBody>
      </p:sp>
      <p:sp>
        <p:nvSpPr>
          <p:cNvPr id="2" name="Footer Placeholder 1">
            <a:extLst>
              <a:ext uri="{FF2B5EF4-FFF2-40B4-BE49-F238E27FC236}">
                <a16:creationId xmlns:a16="http://schemas.microsoft.com/office/drawing/2014/main" id="{67585898-2178-1C5B-4539-60622BF42E4F}"/>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43035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973FD3-C658-2A82-3654-A678C22A8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913" y="408646"/>
            <a:ext cx="8792808" cy="6215674"/>
          </a:xfrm>
          <a:prstGeom prst="rect">
            <a:avLst/>
          </a:prstGeom>
        </p:spPr>
      </p:pic>
      <p:sp>
        <p:nvSpPr>
          <p:cNvPr id="4" name="Footer Placeholder 3">
            <a:extLst>
              <a:ext uri="{FF2B5EF4-FFF2-40B4-BE49-F238E27FC236}">
                <a16:creationId xmlns:a16="http://schemas.microsoft.com/office/drawing/2014/main" id="{774C8CB6-5946-70BE-3EC9-FE4B77BA2B14}"/>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373182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07DFF2-7855-45B9-8233-1DDBAFDBD2E6}"/>
              </a:ext>
            </a:extLst>
          </p:cNvPr>
          <p:cNvSpPr>
            <a:spLocks noGrp="1"/>
          </p:cNvSpPr>
          <p:nvPr>
            <p:ph type="title"/>
          </p:nvPr>
        </p:nvSpPr>
        <p:spPr/>
        <p:txBody>
          <a:bodyPr/>
          <a:lstStyle/>
          <a:p>
            <a:r>
              <a:rPr lang="en-IE" dirty="0"/>
              <a:t>The Movement Component</a:t>
            </a:r>
          </a:p>
        </p:txBody>
      </p:sp>
      <p:sp>
        <p:nvSpPr>
          <p:cNvPr id="4" name="Content Placeholder 3">
            <a:extLst>
              <a:ext uri="{FF2B5EF4-FFF2-40B4-BE49-F238E27FC236}">
                <a16:creationId xmlns:a16="http://schemas.microsoft.com/office/drawing/2014/main" id="{DC569C18-8480-A00B-646F-B6285735211B}"/>
              </a:ext>
            </a:extLst>
          </p:cNvPr>
          <p:cNvSpPr>
            <a:spLocks noGrp="1"/>
          </p:cNvSpPr>
          <p:nvPr>
            <p:ph idx="1"/>
          </p:nvPr>
        </p:nvSpPr>
        <p:spPr/>
        <p:txBody>
          <a:bodyPr/>
          <a:lstStyle/>
          <a:p>
            <a:r>
              <a:rPr lang="en-IE" dirty="0"/>
              <a:t>Physiotherapists – experts in exercise and muscle matters</a:t>
            </a:r>
          </a:p>
          <a:p>
            <a:endParaRPr lang="en-IE" dirty="0"/>
          </a:p>
          <a:p>
            <a:r>
              <a:rPr lang="en-IE" dirty="0"/>
              <a:t>Specific Pelvic Floor Muscle Training – always! ?warm up</a:t>
            </a:r>
          </a:p>
          <a:p>
            <a:pPr marL="0" indent="0">
              <a:buNone/>
            </a:pPr>
            <a:endParaRPr lang="en-IE" dirty="0"/>
          </a:p>
          <a:p>
            <a:r>
              <a:rPr lang="en-IE" dirty="0"/>
              <a:t>Not everyone can get a ‘</a:t>
            </a:r>
            <a:r>
              <a:rPr lang="en-IE" dirty="0" err="1"/>
              <a:t>kegel</a:t>
            </a:r>
            <a:r>
              <a:rPr lang="en-IE" dirty="0"/>
              <a:t>’ with a verbal instruction so </a:t>
            </a:r>
          </a:p>
          <a:p>
            <a:r>
              <a:rPr lang="en-IE" dirty="0"/>
              <a:t>Our prior assessment is important!</a:t>
            </a:r>
          </a:p>
          <a:p>
            <a:endParaRPr lang="en-IE" dirty="0"/>
          </a:p>
          <a:p>
            <a:r>
              <a:rPr lang="en-IE" dirty="0"/>
              <a:t>Build strength to resist increases in Intra Abdominal Pressure </a:t>
            </a:r>
          </a:p>
          <a:p>
            <a:endParaRPr lang="en-IE" dirty="0"/>
          </a:p>
        </p:txBody>
      </p:sp>
      <p:sp>
        <p:nvSpPr>
          <p:cNvPr id="2" name="Footer Placeholder 1">
            <a:extLst>
              <a:ext uri="{FF2B5EF4-FFF2-40B4-BE49-F238E27FC236}">
                <a16:creationId xmlns:a16="http://schemas.microsoft.com/office/drawing/2014/main" id="{C3EA9497-12B2-58D9-8988-DB1F22427138}"/>
              </a:ext>
            </a:extLst>
          </p:cNvPr>
          <p:cNvSpPr>
            <a:spLocks noGrp="1"/>
          </p:cNvSpPr>
          <p:nvPr>
            <p:ph type="ftr" sz="quarter" idx="11"/>
          </p:nvPr>
        </p:nvSpPr>
        <p:spPr/>
        <p:txBody>
          <a:bodyPr/>
          <a:lstStyle/>
          <a:p>
            <a:r>
              <a:rPr lang="en-IE"/>
              <a:t>www.leahbryansphysiotherapy.com 2024</a:t>
            </a:r>
          </a:p>
        </p:txBody>
      </p:sp>
      <p:pic>
        <p:nvPicPr>
          <p:cNvPr id="6" name="Picture 5">
            <a:extLst>
              <a:ext uri="{FF2B5EF4-FFF2-40B4-BE49-F238E27FC236}">
                <a16:creationId xmlns:a16="http://schemas.microsoft.com/office/drawing/2014/main" id="{2FE4B9D8-2C8E-F4A6-8793-FFFD0C74A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755466" y="1950086"/>
            <a:ext cx="4849707" cy="3637280"/>
          </a:xfrm>
          <a:prstGeom prst="rect">
            <a:avLst/>
          </a:prstGeom>
        </p:spPr>
      </p:pic>
    </p:spTree>
    <p:extLst>
      <p:ext uri="{BB962C8B-B14F-4D97-AF65-F5344CB8AC3E}">
        <p14:creationId xmlns:p14="http://schemas.microsoft.com/office/powerpoint/2010/main" val="14226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2A9E-2554-789E-84FF-079CC55A90ED}"/>
              </a:ext>
            </a:extLst>
          </p:cNvPr>
          <p:cNvSpPr>
            <a:spLocks noGrp="1"/>
          </p:cNvSpPr>
          <p:nvPr>
            <p:ph type="title"/>
          </p:nvPr>
        </p:nvSpPr>
        <p:spPr/>
        <p:txBody>
          <a:bodyPr/>
          <a:lstStyle/>
          <a:p>
            <a:r>
              <a:rPr lang="en-IE" dirty="0"/>
              <a:t>Start with some stats</a:t>
            </a:r>
          </a:p>
        </p:txBody>
      </p:sp>
      <p:sp>
        <p:nvSpPr>
          <p:cNvPr id="3" name="Content Placeholder 2">
            <a:extLst>
              <a:ext uri="{FF2B5EF4-FFF2-40B4-BE49-F238E27FC236}">
                <a16:creationId xmlns:a16="http://schemas.microsoft.com/office/drawing/2014/main" id="{8D40E11C-CBE8-1FAD-7909-94A7B764C3EB}"/>
              </a:ext>
            </a:extLst>
          </p:cNvPr>
          <p:cNvSpPr>
            <a:spLocks noGrp="1"/>
          </p:cNvSpPr>
          <p:nvPr>
            <p:ph idx="1"/>
          </p:nvPr>
        </p:nvSpPr>
        <p:spPr/>
        <p:txBody>
          <a:bodyPr>
            <a:normAutofit fontScale="92500" lnSpcReduction="20000"/>
          </a:bodyPr>
          <a:lstStyle/>
          <a:p>
            <a:r>
              <a:rPr lang="en-IE" dirty="0"/>
              <a:t>75% of people opt out of fitness due to POP symptoms</a:t>
            </a:r>
          </a:p>
          <a:p>
            <a:endParaRPr lang="en-IE" dirty="0"/>
          </a:p>
          <a:p>
            <a:r>
              <a:rPr lang="en-IE" dirty="0"/>
              <a:t>5% of triathletes reported POP symptoms (2016 Yi et al)</a:t>
            </a:r>
          </a:p>
          <a:p>
            <a:endParaRPr lang="en-IE" dirty="0"/>
          </a:p>
          <a:p>
            <a:r>
              <a:rPr lang="en-IE" dirty="0"/>
              <a:t>7.8% of Cross fitters and 12.8% of runners reported POP (</a:t>
            </a:r>
            <a:r>
              <a:rPr lang="en-IE" dirty="0" err="1"/>
              <a:t>Forner</a:t>
            </a:r>
            <a:r>
              <a:rPr lang="en-IE" dirty="0"/>
              <a:t> et al 2021)</a:t>
            </a:r>
          </a:p>
          <a:p>
            <a:endParaRPr lang="en-IE" dirty="0"/>
          </a:p>
          <a:p>
            <a:r>
              <a:rPr lang="en-IE" dirty="0"/>
              <a:t>Running is a repetitive impact activity.  Exploring new movement patterns and activities might improve symptoms and (re)build resilience</a:t>
            </a:r>
          </a:p>
          <a:p>
            <a:endParaRPr lang="en-IE" dirty="0"/>
          </a:p>
          <a:p>
            <a:r>
              <a:rPr lang="en-IE" dirty="0"/>
              <a:t>Physical activity can have a positive effect on the pelvic floor (Bo and Nygaard 2020)</a:t>
            </a:r>
          </a:p>
        </p:txBody>
      </p:sp>
      <p:sp>
        <p:nvSpPr>
          <p:cNvPr id="4" name="Footer Placeholder 3">
            <a:extLst>
              <a:ext uri="{FF2B5EF4-FFF2-40B4-BE49-F238E27FC236}">
                <a16:creationId xmlns:a16="http://schemas.microsoft.com/office/drawing/2014/main" id="{34AEB77B-D1D7-8B41-CDEE-0BD0AEB7C199}"/>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155324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D3CD60-E730-296D-C13B-FEF218109BA1}"/>
              </a:ext>
            </a:extLst>
          </p:cNvPr>
          <p:cNvSpPr>
            <a:spLocks noGrp="1"/>
          </p:cNvSpPr>
          <p:nvPr>
            <p:ph type="title"/>
          </p:nvPr>
        </p:nvSpPr>
        <p:spPr/>
        <p:txBody>
          <a:bodyPr/>
          <a:lstStyle/>
          <a:p>
            <a:r>
              <a:rPr lang="en-IE" dirty="0"/>
              <a:t>What’s the point of exercise</a:t>
            </a:r>
          </a:p>
        </p:txBody>
      </p:sp>
      <p:sp>
        <p:nvSpPr>
          <p:cNvPr id="6" name="Content Placeholder 5">
            <a:extLst>
              <a:ext uri="{FF2B5EF4-FFF2-40B4-BE49-F238E27FC236}">
                <a16:creationId xmlns:a16="http://schemas.microsoft.com/office/drawing/2014/main" id="{D148AE31-37CA-3C46-9B48-C90D8755D582}"/>
              </a:ext>
            </a:extLst>
          </p:cNvPr>
          <p:cNvSpPr>
            <a:spLocks noGrp="1"/>
          </p:cNvSpPr>
          <p:nvPr>
            <p:ph sz="half" idx="1"/>
          </p:nvPr>
        </p:nvSpPr>
        <p:spPr/>
        <p:txBody>
          <a:bodyPr/>
          <a:lstStyle/>
          <a:p>
            <a:r>
              <a:rPr lang="en-IE" dirty="0"/>
              <a:t>American College of Sports Medicine </a:t>
            </a:r>
          </a:p>
          <a:p>
            <a:pPr marL="0" indent="0">
              <a:buNone/>
            </a:pPr>
            <a:r>
              <a:rPr lang="en-IE" dirty="0"/>
              <a:t> </a:t>
            </a:r>
            <a:r>
              <a:rPr lang="en-IE" b="1" dirty="0"/>
              <a:t>Cardio </a:t>
            </a:r>
            <a:r>
              <a:rPr lang="en-IE" dirty="0"/>
              <a:t>– 150min moderate intensity or 75mins vigorous</a:t>
            </a:r>
          </a:p>
          <a:p>
            <a:r>
              <a:rPr lang="en-IE" b="1" dirty="0"/>
              <a:t>Strength training </a:t>
            </a:r>
            <a:r>
              <a:rPr lang="en-IE" dirty="0"/>
              <a:t>– 2 non consecutive days</a:t>
            </a:r>
          </a:p>
          <a:p>
            <a:r>
              <a:rPr lang="en-IE" b="1" dirty="0"/>
              <a:t>Flexibility</a:t>
            </a:r>
            <a:r>
              <a:rPr lang="en-IE" dirty="0"/>
              <a:t> – 2-3 times per week</a:t>
            </a:r>
          </a:p>
          <a:p>
            <a:r>
              <a:rPr lang="en-IE" b="1" dirty="0"/>
              <a:t>Balance -</a:t>
            </a:r>
            <a:r>
              <a:rPr lang="en-IE" dirty="0"/>
              <a:t> 2-3 times per week</a:t>
            </a:r>
          </a:p>
          <a:p>
            <a:endParaRPr lang="en-IE" dirty="0"/>
          </a:p>
        </p:txBody>
      </p:sp>
      <p:sp>
        <p:nvSpPr>
          <p:cNvPr id="8" name="Content Placeholder 7">
            <a:extLst>
              <a:ext uri="{FF2B5EF4-FFF2-40B4-BE49-F238E27FC236}">
                <a16:creationId xmlns:a16="http://schemas.microsoft.com/office/drawing/2014/main" id="{3680B968-86D5-6314-A5C8-ADF18449A557}"/>
              </a:ext>
            </a:extLst>
          </p:cNvPr>
          <p:cNvSpPr>
            <a:spLocks noGrp="1"/>
          </p:cNvSpPr>
          <p:nvPr>
            <p:ph sz="half" idx="2"/>
          </p:nvPr>
        </p:nvSpPr>
        <p:spPr/>
        <p:txBody>
          <a:bodyPr/>
          <a:lstStyle/>
          <a:p>
            <a:endParaRPr lang="en-IE" dirty="0"/>
          </a:p>
        </p:txBody>
      </p:sp>
      <p:sp>
        <p:nvSpPr>
          <p:cNvPr id="9" name="Oval 8">
            <a:extLst>
              <a:ext uri="{FF2B5EF4-FFF2-40B4-BE49-F238E27FC236}">
                <a16:creationId xmlns:a16="http://schemas.microsoft.com/office/drawing/2014/main" id="{0861304F-8732-ACFC-470F-D74670E5CA1F}"/>
              </a:ext>
            </a:extLst>
          </p:cNvPr>
          <p:cNvSpPr/>
          <p:nvPr/>
        </p:nvSpPr>
        <p:spPr>
          <a:xfrm>
            <a:off x="8245019" y="3503437"/>
            <a:ext cx="2111829" cy="213455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E" dirty="0"/>
              <a:t>Fall/injury prevention </a:t>
            </a:r>
          </a:p>
        </p:txBody>
      </p:sp>
      <p:sp>
        <p:nvSpPr>
          <p:cNvPr id="2" name="Oval 1">
            <a:extLst>
              <a:ext uri="{FF2B5EF4-FFF2-40B4-BE49-F238E27FC236}">
                <a16:creationId xmlns:a16="http://schemas.microsoft.com/office/drawing/2014/main" id="{81099EB6-B27F-6601-F16D-2920569ED4D6}"/>
              </a:ext>
            </a:extLst>
          </p:cNvPr>
          <p:cNvSpPr/>
          <p:nvPr/>
        </p:nvSpPr>
        <p:spPr>
          <a:xfrm>
            <a:off x="5525901" y="2436161"/>
            <a:ext cx="2264229" cy="213455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Bone health</a:t>
            </a:r>
          </a:p>
        </p:txBody>
      </p:sp>
      <p:sp>
        <p:nvSpPr>
          <p:cNvPr id="7" name="Oval 6">
            <a:extLst>
              <a:ext uri="{FF2B5EF4-FFF2-40B4-BE49-F238E27FC236}">
                <a16:creationId xmlns:a16="http://schemas.microsoft.com/office/drawing/2014/main" id="{C6379FCE-96E8-F22F-E919-D99E195D64C9}"/>
              </a:ext>
            </a:extLst>
          </p:cNvPr>
          <p:cNvSpPr/>
          <p:nvPr/>
        </p:nvSpPr>
        <p:spPr>
          <a:xfrm>
            <a:off x="6934557" y="1521780"/>
            <a:ext cx="2264229" cy="213455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E" dirty="0"/>
              <a:t>Cardio vascular health</a:t>
            </a:r>
          </a:p>
        </p:txBody>
      </p:sp>
      <p:sp>
        <p:nvSpPr>
          <p:cNvPr id="3" name="Oval 2">
            <a:extLst>
              <a:ext uri="{FF2B5EF4-FFF2-40B4-BE49-F238E27FC236}">
                <a16:creationId xmlns:a16="http://schemas.microsoft.com/office/drawing/2014/main" id="{44E3BEB3-7E07-FF45-36AC-C63E088A6BC1}"/>
              </a:ext>
            </a:extLst>
          </p:cNvPr>
          <p:cNvSpPr/>
          <p:nvPr/>
        </p:nvSpPr>
        <p:spPr>
          <a:xfrm>
            <a:off x="6405391" y="3740719"/>
            <a:ext cx="2111829" cy="202474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dirty="0"/>
              <a:t>Mental health </a:t>
            </a:r>
          </a:p>
        </p:txBody>
      </p:sp>
      <p:sp>
        <p:nvSpPr>
          <p:cNvPr id="4" name="Oval 3">
            <a:extLst>
              <a:ext uri="{FF2B5EF4-FFF2-40B4-BE49-F238E27FC236}">
                <a16:creationId xmlns:a16="http://schemas.microsoft.com/office/drawing/2014/main" id="{9CFB3722-430E-AE1F-F807-37BD90C39F7C}"/>
              </a:ext>
            </a:extLst>
          </p:cNvPr>
          <p:cNvSpPr/>
          <p:nvPr/>
        </p:nvSpPr>
        <p:spPr>
          <a:xfrm>
            <a:off x="8645703" y="2081283"/>
            <a:ext cx="2264228" cy="21345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Balance and </a:t>
            </a:r>
            <a:r>
              <a:rPr lang="en-IE" dirty="0" err="1"/>
              <a:t>mobilty</a:t>
            </a:r>
            <a:endParaRPr lang="en-IE" dirty="0"/>
          </a:p>
        </p:txBody>
      </p:sp>
      <p:sp>
        <p:nvSpPr>
          <p:cNvPr id="10" name="Footer Placeholder 9">
            <a:extLst>
              <a:ext uri="{FF2B5EF4-FFF2-40B4-BE49-F238E27FC236}">
                <a16:creationId xmlns:a16="http://schemas.microsoft.com/office/drawing/2014/main" id="{8B3675FE-5607-46E0-5432-95BD13A5C5F5}"/>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370521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E1A8-69F2-40A9-01DD-433B920169AD}"/>
              </a:ext>
            </a:extLst>
          </p:cNvPr>
          <p:cNvSpPr>
            <a:spLocks noGrp="1"/>
          </p:cNvSpPr>
          <p:nvPr>
            <p:ph type="title"/>
          </p:nvPr>
        </p:nvSpPr>
        <p:spPr/>
        <p:txBody>
          <a:bodyPr/>
          <a:lstStyle/>
          <a:p>
            <a:r>
              <a:rPr lang="en-IE" dirty="0"/>
              <a:t>Treat the individual not the condition</a:t>
            </a:r>
          </a:p>
        </p:txBody>
      </p:sp>
      <p:sp>
        <p:nvSpPr>
          <p:cNvPr id="3" name="Content Placeholder 2">
            <a:extLst>
              <a:ext uri="{FF2B5EF4-FFF2-40B4-BE49-F238E27FC236}">
                <a16:creationId xmlns:a16="http://schemas.microsoft.com/office/drawing/2014/main" id="{20D214A6-DC28-B655-FE04-668CE43CDB53}"/>
              </a:ext>
            </a:extLst>
          </p:cNvPr>
          <p:cNvSpPr>
            <a:spLocks noGrp="1"/>
          </p:cNvSpPr>
          <p:nvPr>
            <p:ph sz="half" idx="1"/>
          </p:nvPr>
        </p:nvSpPr>
        <p:spPr/>
        <p:txBody>
          <a:bodyPr>
            <a:normAutofit/>
          </a:bodyPr>
          <a:lstStyle/>
          <a:p>
            <a:r>
              <a:rPr lang="en-IE" dirty="0"/>
              <a:t>Meet the patient where they are at</a:t>
            </a:r>
          </a:p>
          <a:p>
            <a:r>
              <a:rPr lang="en-IE" dirty="0"/>
              <a:t>Encourage exercise don’t avoid</a:t>
            </a:r>
          </a:p>
          <a:p>
            <a:r>
              <a:rPr lang="en-IE" dirty="0"/>
              <a:t>What exercise do they enjoy?</a:t>
            </a:r>
          </a:p>
          <a:p>
            <a:r>
              <a:rPr lang="en-IE" dirty="0"/>
              <a:t>What do they want to do/achieve?</a:t>
            </a:r>
          </a:p>
          <a:p>
            <a:endParaRPr lang="en-IE" dirty="0"/>
          </a:p>
          <a:p>
            <a:r>
              <a:rPr lang="en-IE" dirty="0"/>
              <a:t>How will we get there …. Reverse goal setting </a:t>
            </a:r>
          </a:p>
        </p:txBody>
      </p:sp>
      <p:sp>
        <p:nvSpPr>
          <p:cNvPr id="4" name="Content Placeholder 3">
            <a:extLst>
              <a:ext uri="{FF2B5EF4-FFF2-40B4-BE49-F238E27FC236}">
                <a16:creationId xmlns:a16="http://schemas.microsoft.com/office/drawing/2014/main" id="{F429ED60-3770-7B76-D437-9F892094C6E4}"/>
              </a:ext>
            </a:extLst>
          </p:cNvPr>
          <p:cNvSpPr>
            <a:spLocks noGrp="1"/>
          </p:cNvSpPr>
          <p:nvPr>
            <p:ph sz="half" idx="2"/>
          </p:nvPr>
        </p:nvSpPr>
        <p:spPr/>
        <p:txBody>
          <a:bodyPr>
            <a:normAutofit/>
          </a:bodyPr>
          <a:lstStyle/>
          <a:p>
            <a:r>
              <a:rPr lang="en-IE" dirty="0"/>
              <a:t>The holy Trinity Of Exercise!</a:t>
            </a:r>
          </a:p>
        </p:txBody>
      </p:sp>
      <p:sp>
        <p:nvSpPr>
          <p:cNvPr id="5" name="Oval 4">
            <a:extLst>
              <a:ext uri="{FF2B5EF4-FFF2-40B4-BE49-F238E27FC236}">
                <a16:creationId xmlns:a16="http://schemas.microsoft.com/office/drawing/2014/main" id="{7FE1E1F1-CECB-7801-9995-5201E6D17316}"/>
              </a:ext>
            </a:extLst>
          </p:cNvPr>
          <p:cNvSpPr/>
          <p:nvPr/>
        </p:nvSpPr>
        <p:spPr>
          <a:xfrm>
            <a:off x="6427285" y="3411149"/>
            <a:ext cx="1992085" cy="188087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E" dirty="0">
                <a:ln w="0"/>
                <a:solidFill>
                  <a:schemeClr val="tx1"/>
                </a:solidFill>
                <a:effectLst>
                  <a:outerShdw blurRad="38100" dist="19050" dir="2700000" algn="tl" rotWithShape="0">
                    <a:schemeClr val="dk1">
                      <a:alpha val="40000"/>
                    </a:schemeClr>
                  </a:outerShdw>
                </a:effectLst>
              </a:rPr>
              <a:t>Aerobic</a:t>
            </a:r>
          </a:p>
          <a:p>
            <a:pPr algn="ctr"/>
            <a:r>
              <a:rPr lang="en-IE" dirty="0">
                <a:ln w="0"/>
                <a:solidFill>
                  <a:schemeClr val="tx1"/>
                </a:solidFill>
                <a:effectLst>
                  <a:outerShdw blurRad="38100" dist="19050" dir="2700000" algn="tl" rotWithShape="0">
                    <a:schemeClr val="dk1">
                      <a:alpha val="40000"/>
                    </a:schemeClr>
                  </a:outerShdw>
                </a:effectLst>
              </a:rPr>
              <a:t>Walking in Nature</a:t>
            </a:r>
          </a:p>
        </p:txBody>
      </p:sp>
      <p:sp>
        <p:nvSpPr>
          <p:cNvPr id="6" name="Oval 5">
            <a:extLst>
              <a:ext uri="{FF2B5EF4-FFF2-40B4-BE49-F238E27FC236}">
                <a16:creationId xmlns:a16="http://schemas.microsoft.com/office/drawing/2014/main" id="{28615918-49F2-20DE-1064-F9C830E2D310}"/>
              </a:ext>
            </a:extLst>
          </p:cNvPr>
          <p:cNvSpPr/>
          <p:nvPr/>
        </p:nvSpPr>
        <p:spPr>
          <a:xfrm>
            <a:off x="7378093" y="2431346"/>
            <a:ext cx="1992085" cy="17828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ln w="0"/>
                <a:solidFill>
                  <a:schemeClr val="tx1"/>
                </a:solidFill>
                <a:effectLst>
                  <a:outerShdw blurRad="38100" dist="19050" dir="2700000" algn="tl" rotWithShape="0">
                    <a:schemeClr val="dk1">
                      <a:alpha val="40000"/>
                    </a:schemeClr>
                  </a:outerShdw>
                </a:effectLst>
              </a:rPr>
              <a:t>Strength training </a:t>
            </a:r>
          </a:p>
        </p:txBody>
      </p:sp>
      <p:sp>
        <p:nvSpPr>
          <p:cNvPr id="7" name="Oval 6">
            <a:extLst>
              <a:ext uri="{FF2B5EF4-FFF2-40B4-BE49-F238E27FC236}">
                <a16:creationId xmlns:a16="http://schemas.microsoft.com/office/drawing/2014/main" id="{1740E91F-AD65-FD3A-12D1-30B90472D4C3}"/>
              </a:ext>
            </a:extLst>
          </p:cNvPr>
          <p:cNvSpPr/>
          <p:nvPr/>
        </p:nvSpPr>
        <p:spPr>
          <a:xfrm>
            <a:off x="8178557" y="3499503"/>
            <a:ext cx="1915885" cy="188087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dirty="0" err="1">
                <a:ln w="0"/>
                <a:solidFill>
                  <a:schemeClr val="tx1"/>
                </a:solidFill>
                <a:effectLst>
                  <a:outerShdw blurRad="38100" dist="19050" dir="2700000" algn="tl" rotWithShape="0">
                    <a:schemeClr val="dk1">
                      <a:alpha val="40000"/>
                    </a:schemeClr>
                  </a:outerShdw>
                </a:effectLst>
              </a:rPr>
              <a:t>Mobilty</a:t>
            </a:r>
            <a:r>
              <a:rPr lang="en-IE" dirty="0">
                <a:ln w="0"/>
                <a:solidFill>
                  <a:schemeClr val="tx1"/>
                </a:solidFill>
                <a:effectLst>
                  <a:outerShdw blurRad="38100" dist="19050" dir="2700000" algn="tl" rotWithShape="0">
                    <a:schemeClr val="dk1">
                      <a:alpha val="40000"/>
                    </a:schemeClr>
                  </a:outerShdw>
                </a:effectLst>
              </a:rPr>
              <a:t>/ yoga / </a:t>
            </a:r>
            <a:r>
              <a:rPr lang="en-IE" dirty="0" err="1">
                <a:ln w="0"/>
                <a:solidFill>
                  <a:schemeClr val="tx1"/>
                </a:solidFill>
                <a:effectLst>
                  <a:outerShdw blurRad="38100" dist="19050" dir="2700000" algn="tl" rotWithShape="0">
                    <a:schemeClr val="dk1">
                      <a:alpha val="40000"/>
                    </a:schemeClr>
                  </a:outerShdw>
                </a:effectLst>
              </a:rPr>
              <a:t>pilates</a:t>
            </a:r>
            <a:r>
              <a:rPr lang="en-IE" dirty="0">
                <a:ln w="0"/>
                <a:solidFill>
                  <a:schemeClr val="tx1"/>
                </a:solidFill>
                <a:effectLst>
                  <a:outerShdw blurRad="38100" dist="19050" dir="2700000" algn="tl" rotWithShape="0">
                    <a:schemeClr val="dk1">
                      <a:alpha val="40000"/>
                    </a:schemeClr>
                  </a:outerShdw>
                </a:effectLst>
              </a:rPr>
              <a:t> </a:t>
            </a:r>
          </a:p>
        </p:txBody>
      </p:sp>
      <p:sp>
        <p:nvSpPr>
          <p:cNvPr id="8" name="Footer Placeholder 7">
            <a:extLst>
              <a:ext uri="{FF2B5EF4-FFF2-40B4-BE49-F238E27FC236}">
                <a16:creationId xmlns:a16="http://schemas.microsoft.com/office/drawing/2014/main" id="{C5362E7B-3F94-B7E2-ECEF-73C6F3953D2F}"/>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12555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95516-6CC2-E91F-CFBC-051C13037CDF}"/>
              </a:ext>
            </a:extLst>
          </p:cNvPr>
          <p:cNvSpPr>
            <a:spLocks noGrp="1"/>
          </p:cNvSpPr>
          <p:nvPr>
            <p:ph type="title"/>
          </p:nvPr>
        </p:nvSpPr>
        <p:spPr/>
        <p:txBody>
          <a:bodyPr/>
          <a:lstStyle/>
          <a:p>
            <a:r>
              <a:rPr lang="en-IE" dirty="0"/>
              <a:t>What do we need to consider re POP</a:t>
            </a:r>
          </a:p>
        </p:txBody>
      </p:sp>
      <p:sp>
        <p:nvSpPr>
          <p:cNvPr id="3" name="Content Placeholder 2">
            <a:extLst>
              <a:ext uri="{FF2B5EF4-FFF2-40B4-BE49-F238E27FC236}">
                <a16:creationId xmlns:a16="http://schemas.microsoft.com/office/drawing/2014/main" id="{FB90185D-26A2-5773-B16E-AFCBE465CFC4}"/>
              </a:ext>
            </a:extLst>
          </p:cNvPr>
          <p:cNvSpPr>
            <a:spLocks noGrp="1"/>
          </p:cNvSpPr>
          <p:nvPr>
            <p:ph sz="half" idx="1"/>
          </p:nvPr>
        </p:nvSpPr>
        <p:spPr/>
        <p:txBody>
          <a:bodyPr/>
          <a:lstStyle/>
          <a:p>
            <a:r>
              <a:rPr lang="en-IE" dirty="0"/>
              <a:t>Intra abdominal Pressure</a:t>
            </a:r>
          </a:p>
          <a:p>
            <a:endParaRPr lang="en-IE" dirty="0"/>
          </a:p>
          <a:p>
            <a:r>
              <a:rPr lang="en-IE" dirty="0"/>
              <a:t>Breathing </a:t>
            </a:r>
          </a:p>
          <a:p>
            <a:endParaRPr lang="en-IE" dirty="0"/>
          </a:p>
          <a:p>
            <a:r>
              <a:rPr lang="en-IE" dirty="0"/>
              <a:t>General mobility and flexibility </a:t>
            </a:r>
          </a:p>
          <a:p>
            <a:r>
              <a:rPr lang="en-IE" dirty="0"/>
              <a:t>‘rigidity is the thief of shock absorption’</a:t>
            </a:r>
          </a:p>
        </p:txBody>
      </p:sp>
      <p:sp>
        <p:nvSpPr>
          <p:cNvPr id="4" name="Content Placeholder 3">
            <a:extLst>
              <a:ext uri="{FF2B5EF4-FFF2-40B4-BE49-F238E27FC236}">
                <a16:creationId xmlns:a16="http://schemas.microsoft.com/office/drawing/2014/main" id="{CF1CFAD8-80BD-8072-A5EF-014C6280BC8B}"/>
              </a:ext>
            </a:extLst>
          </p:cNvPr>
          <p:cNvSpPr>
            <a:spLocks noGrp="1"/>
          </p:cNvSpPr>
          <p:nvPr>
            <p:ph sz="half" idx="2"/>
          </p:nvPr>
        </p:nvSpPr>
        <p:spPr/>
        <p:txBody>
          <a:bodyPr/>
          <a:lstStyle/>
          <a:p>
            <a:r>
              <a:rPr lang="en-IE" dirty="0"/>
              <a:t>Impact</a:t>
            </a:r>
          </a:p>
          <a:p>
            <a:r>
              <a:rPr lang="en-IE" dirty="0"/>
              <a:t>Ground reaction force</a:t>
            </a:r>
          </a:p>
          <a:p>
            <a:r>
              <a:rPr lang="en-IE" dirty="0"/>
              <a:t>Load</a:t>
            </a:r>
          </a:p>
          <a:p>
            <a:r>
              <a:rPr lang="en-IE" dirty="0"/>
              <a:t>Time under tension</a:t>
            </a:r>
          </a:p>
          <a:p>
            <a:endParaRPr lang="en-IE" dirty="0"/>
          </a:p>
        </p:txBody>
      </p:sp>
      <p:sp>
        <p:nvSpPr>
          <p:cNvPr id="5" name="Footer Placeholder 4">
            <a:extLst>
              <a:ext uri="{FF2B5EF4-FFF2-40B4-BE49-F238E27FC236}">
                <a16:creationId xmlns:a16="http://schemas.microsoft.com/office/drawing/2014/main" id="{7F059697-D00F-8A73-82C3-4EE595A4EA35}"/>
              </a:ext>
            </a:extLst>
          </p:cNvPr>
          <p:cNvSpPr>
            <a:spLocks noGrp="1"/>
          </p:cNvSpPr>
          <p:nvPr>
            <p:ph type="ftr" sz="quarter" idx="11"/>
          </p:nvPr>
        </p:nvSpPr>
        <p:spPr/>
        <p:txBody>
          <a:bodyPr/>
          <a:lstStyle/>
          <a:p>
            <a:r>
              <a:rPr lang="en-IE"/>
              <a:t>www.leahbryansphysiotherapy.com 2024</a:t>
            </a:r>
          </a:p>
        </p:txBody>
      </p:sp>
    </p:spTree>
    <p:extLst>
      <p:ext uri="{BB962C8B-B14F-4D97-AF65-F5344CB8AC3E}">
        <p14:creationId xmlns:p14="http://schemas.microsoft.com/office/powerpoint/2010/main" val="2492031603"/>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6690</TotalTime>
  <Words>1963</Words>
  <Application>Microsoft Office PowerPoint</Application>
  <PresentationFormat>Widescreen</PresentationFormat>
  <Paragraphs>290</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tisapro-regular</vt:lpstr>
      <vt:lpstr>Metropolitan</vt:lpstr>
      <vt:lpstr>Intro of Exercise with Prolapse</vt:lpstr>
      <vt:lpstr>Goal for this session </vt:lpstr>
      <vt:lpstr>There is no recipe/policy/protocol </vt:lpstr>
      <vt:lpstr>PowerPoint Presentation</vt:lpstr>
      <vt:lpstr>The Movement Component</vt:lpstr>
      <vt:lpstr>Start with some stats</vt:lpstr>
      <vt:lpstr>What’s the point of exercise</vt:lpstr>
      <vt:lpstr>Treat the individual not the condition</vt:lpstr>
      <vt:lpstr>What do we need to consider re POP</vt:lpstr>
      <vt:lpstr>Managing Intra Abdominal Pressure</vt:lpstr>
      <vt:lpstr>A place to start – ‘Exhale on effort’</vt:lpstr>
      <vt:lpstr>The pelvic floor is dynamic and responsive</vt:lpstr>
      <vt:lpstr>The 5Ps rule – ‘symptoms are signals’</vt:lpstr>
      <vt:lpstr>Figure out what causes the P</vt:lpstr>
      <vt:lpstr>Exercises that Might increase IAP and trigger symptoms</vt:lpstr>
      <vt:lpstr>Some of my thoughts on triggering exercises</vt:lpstr>
      <vt:lpstr>Some exercises/’things’ that are least likely to provoke POP symptoms</vt:lpstr>
      <vt:lpstr>Modify/ scale don’t avoid!</vt:lpstr>
      <vt:lpstr>Hierarchy of load Anthony Lo/Helen Keeble</vt:lpstr>
      <vt:lpstr>Where’s the evidence</vt:lpstr>
      <vt:lpstr>Pilates and prolapse</vt:lpstr>
      <vt:lpstr>Strength training principles </vt:lpstr>
      <vt:lpstr>Little recap </vt:lpstr>
      <vt:lpstr>Do something different …. In the gym</vt:lpstr>
      <vt:lpstr>Do something different …. When running</vt:lpstr>
      <vt:lpstr>What other factors can be at play</vt:lpstr>
      <vt:lpstr>Teresa Waser -  TIIPPSS-FC – an evolving framework</vt:lpstr>
      <vt:lpstr>Acknowledge the world of info out there</vt:lpstr>
      <vt:lpstr>Take home</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Leah Bryans</dc:creator>
  <cp:lastModifiedBy>Leah Bryans</cp:lastModifiedBy>
  <cp:revision>2</cp:revision>
  <dcterms:created xsi:type="dcterms:W3CDTF">2024-11-07T18:06:12Z</dcterms:created>
  <dcterms:modified xsi:type="dcterms:W3CDTF">2024-11-15T00:38:23Z</dcterms:modified>
</cp:coreProperties>
</file>