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webextensions/webextension2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77" r:id="rId4"/>
    <p:sldId id="278" r:id="rId5"/>
    <p:sldId id="279" r:id="rId6"/>
    <p:sldId id="281" r:id="rId7"/>
    <p:sldId id="280" r:id="rId8"/>
    <p:sldId id="269" r:id="rId9"/>
    <p:sldId id="270" r:id="rId10"/>
    <p:sldId id="257" r:id="rId11"/>
    <p:sldId id="268" r:id="rId12"/>
    <p:sldId id="258" r:id="rId13"/>
    <p:sldId id="260" r:id="rId14"/>
    <p:sldId id="266" r:id="rId15"/>
    <p:sldId id="261" r:id="rId16"/>
    <p:sldId id="263" r:id="rId17"/>
    <p:sldId id="264" r:id="rId18"/>
    <p:sldId id="265" r:id="rId19"/>
    <p:sldId id="282" r:id="rId20"/>
    <p:sldId id="286" r:id="rId21"/>
    <p:sldId id="283" r:id="rId22"/>
    <p:sldId id="284" r:id="rId23"/>
    <p:sldId id="274" r:id="rId24"/>
    <p:sldId id="276" r:id="rId25"/>
    <p:sldId id="275" r:id="rId26"/>
    <p:sldId id="271" r:id="rId27"/>
    <p:sldId id="272" r:id="rId28"/>
    <p:sldId id="27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1/12/2021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ghts.stackoverflow.com/survey/2020#most-popular-technologie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nsights.stackoverflow.com/survey/2019#technology-_-programming-scripting-and-markup-languages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hyperlink" Target="https://www.tutorialspoint.com/python/index.htm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www.w3schools.com/python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hyperlink" Target="https://www.facebook.com/pythoninstitute.org/" TargetMode="External"/><Relationship Id="rId4" Type="http://schemas.openxmlformats.org/officeDocument/2006/relationships/hyperlink" Target="https://www.facebook.com/groups/python.mongolia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indeed.com/career/python-developer/salaries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indeed.com/career/php-developer/salaries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python+remote+job" TargetMode="External"/><Relationship Id="rId2" Type="http://schemas.openxmlformats.org/officeDocument/2006/relationships/hyperlink" Target="https://stackoverflow.com/jobs?q=python&amp;r=true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freelancer.com/jobs/?keyword=pytho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dube.org/study/pe1" TargetMode="External"/><Relationship Id="rId2" Type="http://schemas.openxmlformats.org/officeDocument/2006/relationships/hyperlink" Target="https://pythoninstitut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icrosoft.com/en-us/visualstudio/mac/keyboard-shortcuts?view=vsmac-2019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uschool.mn/p/python-basic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://miriamposner.com/classes/dh101f16/tutorials-guides/programming/lets-play-with-python/" TargetMode="Externa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gramiz.com/python-programming/examples" TargetMode="External"/><Relationship Id="rId2" Type="http://schemas.openxmlformats.org/officeDocument/2006/relationships/hyperlink" Target="https://wiki.python.org/moin/SimplePrograms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linuxhint.com/python_scripts_beginners_guid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uschool.mn/p/python-basic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DFA8A-4D41-46D0-B191-49EC16817E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n-MN" dirty="0"/>
              <a:t>Яагаад </a:t>
            </a:r>
            <a:r>
              <a:rPr lang="en-US" dirty="0"/>
              <a:t>Python </a:t>
            </a:r>
            <a:r>
              <a:rPr lang="mn-MN" dirty="0"/>
              <a:t>гэж</a:t>
            </a:r>
            <a:r>
              <a:rPr lang="en-US" dirty="0"/>
              <a:t>?</a:t>
            </a:r>
            <a:endParaRPr lang="mn-M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1F735A-862E-4DF7-B64D-766F287A8B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u-school </a:t>
            </a:r>
            <a:r>
              <a:rPr lang="mn-MN" dirty="0"/>
              <a:t>онлайн сургалт </a:t>
            </a:r>
            <a:r>
              <a:rPr lang="en-US" dirty="0"/>
              <a:t>- www.uschool.mn</a:t>
            </a:r>
            <a:endParaRPr lang="mn-MN" dirty="0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Add-in 3" title="Breaktime">
                <a:extLst>
                  <a:ext uri="{FF2B5EF4-FFF2-40B4-BE49-F238E27FC236}">
                    <a16:creationId xmlns:a16="http://schemas.microsoft.com/office/drawing/2014/main" id="{E18DBDDF-83DE-4113-B768-0E92FC9401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6552471"/>
                  </p:ext>
                </p:extLst>
              </p:nvPr>
            </p:nvGraphicFramePr>
            <p:xfrm>
              <a:off x="398145" y="250898"/>
              <a:ext cx="4959668" cy="2620889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Add-in 3" title="Breaktime">
                <a:extLst>
                  <a:ext uri="{FF2B5EF4-FFF2-40B4-BE49-F238E27FC236}">
                    <a16:creationId xmlns:a16="http://schemas.microsoft.com/office/drawing/2014/main" id="{E18DBDDF-83DE-4113-B768-0E92FC9401C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8145" y="250898"/>
                <a:ext cx="4959668" cy="2620889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FDC8C616-7985-42D4-A0A4-64A31AE15F6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2CBBB7"/>
              </a:clrFrom>
              <a:clrTo>
                <a:srgbClr val="2CBBB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9999" y="-1"/>
            <a:ext cx="2772001" cy="272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64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B00A64-6464-4781-A32A-32EFFA1A2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</a:t>
            </a:r>
            <a:r>
              <a:rPr lang="mn-MN" dirty="0"/>
              <a:t>эхний 5-д, 44,1</a:t>
            </a:r>
            <a:r>
              <a:rPr lang="en-US" dirty="0"/>
              <a:t>%</a:t>
            </a:r>
            <a:endParaRPr lang="mn-MN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90AB7BB-CE57-4E04-AD40-A9129A25C4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43161" y="2222500"/>
            <a:ext cx="4736752" cy="3638550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8462B7-86D0-49C1-90A2-4373B1B149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https://insights.stackoverflow.com/survey/2020#most-popular-technologies</a:t>
            </a:r>
            <a:endParaRPr lang="en-US" dirty="0"/>
          </a:p>
          <a:p>
            <a:r>
              <a:rPr lang="en-US" dirty="0"/>
              <a:t>65,000 </a:t>
            </a:r>
            <a:r>
              <a:rPr lang="mn-MN" dirty="0"/>
              <a:t>хүнээс судалгаа авсан</a:t>
            </a:r>
          </a:p>
          <a:p>
            <a:endParaRPr lang="mn-MN" dirty="0"/>
          </a:p>
        </p:txBody>
      </p:sp>
    </p:spTree>
    <p:extLst>
      <p:ext uri="{BB962C8B-B14F-4D97-AF65-F5344CB8AC3E}">
        <p14:creationId xmlns:p14="http://schemas.microsoft.com/office/powerpoint/2010/main" val="181000827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B00A64-6464-4781-A32A-32EFFA1A2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</a:t>
            </a:r>
            <a:r>
              <a:rPr lang="mn-MN" dirty="0"/>
              <a:t>онд 4</a:t>
            </a:r>
            <a:r>
              <a:rPr lang="en-US" dirty="0"/>
              <a:t>1</a:t>
            </a:r>
            <a:r>
              <a:rPr lang="mn-MN" dirty="0"/>
              <a:t>,</a:t>
            </a:r>
            <a:r>
              <a:rPr lang="en-US" dirty="0"/>
              <a:t>7%</a:t>
            </a:r>
            <a:endParaRPr lang="mn-MN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8462B7-86D0-49C1-90A2-4373B1B149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https://insights.stackoverflow.com/survey/2019#technology-_-programming-scripting-and-markup-languages</a:t>
            </a:r>
            <a:endParaRPr lang="en-US" dirty="0"/>
          </a:p>
          <a:p>
            <a:r>
              <a:rPr lang="en-US" dirty="0"/>
              <a:t>90,000 </a:t>
            </a:r>
            <a:r>
              <a:rPr lang="mn-MN" dirty="0"/>
              <a:t>хүнээс судалгаа авсан</a:t>
            </a:r>
          </a:p>
          <a:p>
            <a:endParaRPr lang="mn-M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3A79A3-612E-43C1-B1A0-2F9F9F1860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38475" y="2222500"/>
            <a:ext cx="3946125" cy="3638550"/>
          </a:xfrm>
        </p:spPr>
      </p:pic>
    </p:spTree>
    <p:extLst>
      <p:ext uri="{BB962C8B-B14F-4D97-AF65-F5344CB8AC3E}">
        <p14:creationId xmlns:p14="http://schemas.microsoft.com/office/powerpoint/2010/main" val="42148055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FA52C7-113B-4B11-9DC9-B15C5DBCF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3600" dirty="0"/>
              <a:t>таны найз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E27D00-7A7B-4D88-8327-A1C0963CC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mn-MN" sz="3200" dirty="0"/>
              <a:t>Мэргэжлийн олон хүмүүсээс тусламж авах боломжтой.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2D8C4D52-2277-41CF-9AFA-BBE920CC85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994" y="1426429"/>
            <a:ext cx="4769620" cy="3774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Logo - Stacks">
            <a:extLst>
              <a:ext uri="{FF2B5EF4-FFF2-40B4-BE49-F238E27FC236}">
                <a16:creationId xmlns:a16="http://schemas.microsoft.com/office/drawing/2014/main" id="{B7B78BF5-659D-4A3C-A883-FC2849276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68" y="647921"/>
            <a:ext cx="3501697" cy="69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36588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n on Programming Jokes | Programmer Humor | Funny Technology | Memes">
            <a:extLst>
              <a:ext uri="{FF2B5EF4-FFF2-40B4-BE49-F238E27FC236}">
                <a16:creationId xmlns:a16="http://schemas.microsoft.com/office/drawing/2014/main" id="{DB16B46F-6FBA-4158-AC99-673F30129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678654"/>
            <a:ext cx="3667125" cy="55006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2" name="Picture 2" descr="devRant - A fun community for developers to connect over code, tech &amp; life  as a programmer">
            <a:extLst>
              <a:ext uri="{FF2B5EF4-FFF2-40B4-BE49-F238E27FC236}">
                <a16:creationId xmlns:a16="http://schemas.microsoft.com/office/drawing/2014/main" id="{1911721E-7865-4DD5-990C-DDACE9479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0262">
            <a:off x="6772989" y="678655"/>
            <a:ext cx="4126788" cy="55006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870099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FA52C7-113B-4B11-9DC9-B15C5DBCF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3600" dirty="0"/>
              <a:t>ахаас асуу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E27D00-7A7B-4D88-8327-A1C0963CC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mn-MN" sz="3200" dirty="0"/>
              <a:t>Өөр онлайн эх сурвалжуудаас тусламж авах боломжтой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2B47A-E11A-457A-84F7-9BA8144DE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https://docs.python.org/3/tutorial/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https://www.w3schools.com/python/</a:t>
            </a:r>
            <a:endParaRPr lang="en-US" dirty="0"/>
          </a:p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https://www.tutorialspoint.com/python/index.htm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https://www.facebook.com/groups/python.mongolia/</a:t>
            </a:r>
            <a:endParaRPr lang="en-US" dirty="0"/>
          </a:p>
          <a:p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https://www.facebook.com/pythoninstitute.org/</a:t>
            </a:r>
            <a:endParaRPr lang="en-US" dirty="0"/>
          </a:p>
          <a:p>
            <a:r>
              <a:rPr lang="en-US" dirty="0"/>
              <a:t>https://pythoninstitute.org/community/</a:t>
            </a:r>
          </a:p>
          <a:p>
            <a:endParaRPr lang="en-US" dirty="0"/>
          </a:p>
        </p:txBody>
      </p:sp>
      <p:pic>
        <p:nvPicPr>
          <p:cNvPr id="9218" name="Picture 2" descr="Top Google Logos 1998 - 2000 | AZ Big Media">
            <a:extLst>
              <a:ext uri="{FF2B5EF4-FFF2-40B4-BE49-F238E27FC236}">
                <a16:creationId xmlns:a16="http://schemas.microsoft.com/office/drawing/2014/main" id="{369A7DDE-B10B-40FA-B7DB-8D04EAF4E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186" y="504594"/>
            <a:ext cx="1795462" cy="9847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 descr="Information">
            <a:extLst>
              <a:ext uri="{FF2B5EF4-FFF2-40B4-BE49-F238E27FC236}">
                <a16:creationId xmlns:a16="http://schemas.microsoft.com/office/drawing/2014/main" id="{CB6334B0-D710-4184-9647-9437DE4760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62228" y="2982118"/>
            <a:ext cx="561974" cy="56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63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B00A64-6464-4781-A32A-32EFFA1A2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Python </a:t>
            </a:r>
            <a:r>
              <a:rPr lang="mn-MN" dirty="0"/>
              <a:t>хөгжүүлэгчийн дундаж цалин АНУ-д жилийн $111,556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8462B7-86D0-49C1-90A2-4373B1B149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https://www.indeed.com/career/python-developer/salaries</a:t>
            </a:r>
            <a:endParaRPr lang="mn-MN" dirty="0"/>
          </a:p>
          <a:p>
            <a:r>
              <a:rPr lang="en-US" dirty="0"/>
              <a:t>1400 </a:t>
            </a:r>
            <a:r>
              <a:rPr lang="mn-MN" dirty="0"/>
              <a:t>хүний мэдээлэл дээр үндэслэсэн</a:t>
            </a:r>
          </a:p>
          <a:p>
            <a:r>
              <a:rPr lang="mn-MN" dirty="0"/>
              <a:t>2021 оны 1-р сарын 8-ны байдлаар</a:t>
            </a:r>
          </a:p>
          <a:p>
            <a:endParaRPr lang="mn-MN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80222A7-5788-4F0A-B679-691C3E4916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930193" y="2646167"/>
            <a:ext cx="2962688" cy="2791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5202767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B00A64-6464-4781-A32A-32EFFA1A2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PHP </a:t>
            </a:r>
            <a:r>
              <a:rPr lang="mn-MN" dirty="0"/>
              <a:t>хөгжүүлэгчийн дундаж цалин АНУ-д жилийн $</a:t>
            </a:r>
            <a:r>
              <a:rPr lang="en-US" dirty="0"/>
              <a:t>90,930</a:t>
            </a:r>
            <a:endParaRPr lang="mn-MN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8462B7-86D0-49C1-90A2-4373B1B149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https://www.indeed.com/career/php-developer/salaries</a:t>
            </a:r>
            <a:endParaRPr lang="en-US" dirty="0"/>
          </a:p>
          <a:p>
            <a:r>
              <a:rPr lang="en-US" dirty="0"/>
              <a:t>1500 </a:t>
            </a:r>
            <a:r>
              <a:rPr lang="mn-MN" dirty="0"/>
              <a:t>хүний мэдээлэл дээр үндэслэсэн</a:t>
            </a:r>
          </a:p>
          <a:p>
            <a:r>
              <a:rPr lang="mn-MN" dirty="0"/>
              <a:t>2021 оны 1-р сарын 8-ны байдлаар</a:t>
            </a:r>
          </a:p>
          <a:p>
            <a:endParaRPr lang="mn-MN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585DF9C-936A-415A-83EF-FD8B11D225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73035" y="2546141"/>
            <a:ext cx="3077004" cy="2991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08157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B00A64-6464-4781-A32A-32EFFA1A2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PHP </a:t>
            </a:r>
            <a:r>
              <a:rPr lang="mn-MN" dirty="0"/>
              <a:t>хөгжүүлэгчийн дундаж цалин АНУ-д жилийн $</a:t>
            </a:r>
            <a:r>
              <a:rPr lang="en-US" dirty="0"/>
              <a:t>90,930</a:t>
            </a:r>
            <a:endParaRPr lang="mn-MN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CAF0ED-F8B2-4B7F-9252-8CBFF291B7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PHP </a:t>
            </a:r>
            <a:r>
              <a:rPr lang="mn-MN" dirty="0"/>
              <a:t>хөгжүүлэгч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585DF9C-936A-415A-83EF-FD8B11D225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70654" y="2810460"/>
            <a:ext cx="3077004" cy="2991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4D40D-673C-462C-843E-CD18FAA11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Python </a:t>
            </a:r>
            <a:r>
              <a:rPr lang="mn-MN" dirty="0"/>
              <a:t>хөгжүүлэгч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CABC9C-E4D6-4211-8B91-2002F456698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303880" y="2802787"/>
            <a:ext cx="3183173" cy="2998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67305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B00A64-6464-4781-A32A-32EFFA1A2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/>
              <a:t>Тэр нь тэгээд яг юу гэсэн үг вэ</a:t>
            </a:r>
            <a:r>
              <a:rPr lang="en-US" dirty="0"/>
              <a:t>?</a:t>
            </a:r>
            <a:endParaRPr lang="mn-MN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CAF0ED-F8B2-4B7F-9252-8CBFF291B7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n-MN" dirty="0"/>
              <a:t>Гадаадаас ажил олж хийх боломж бидэнд бий.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dirty="0"/>
              <a:t>Цалингаа </a:t>
            </a:r>
            <a:r>
              <a:rPr lang="en-US" dirty="0"/>
              <a:t>payoneer.com-</a:t>
            </a:r>
            <a:r>
              <a:rPr lang="mn-MN" dirty="0"/>
              <a:t>оор авах боломжтой.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dirty="0"/>
              <a:t>Монголын арилжааны банкны данстай холбоно</a:t>
            </a:r>
            <a:r>
              <a:rPr lang="en-US" dirty="0"/>
              <a:t> (</a:t>
            </a:r>
            <a:r>
              <a:rPr lang="mn-MN" dirty="0"/>
              <a:t>Жишээ нь: Хаан банк</a:t>
            </a:r>
            <a:r>
              <a:rPr lang="en-US" dirty="0"/>
              <a:t>)</a:t>
            </a:r>
            <a:endParaRPr lang="mn-M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Payoneer</a:t>
            </a:r>
            <a:r>
              <a:rPr lang="en-US" dirty="0"/>
              <a:t> </a:t>
            </a:r>
            <a:r>
              <a:rPr lang="mn-MN" dirty="0"/>
              <a:t>картаараа </a:t>
            </a:r>
            <a:r>
              <a:rPr lang="en-US" dirty="0"/>
              <a:t>ATM-</a:t>
            </a:r>
            <a:r>
              <a:rPr lang="mn-MN" dirty="0"/>
              <a:t>ээс бэлэн мөнгө болгон авна.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4D40D-673C-462C-843E-CD18FAA113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https://stackoverflow.com/jobs?q=python&amp;r=true</a:t>
            </a:r>
            <a:endParaRPr lang="mn-M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https://www.google.com/search?q=python+remote+job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https://www.freelancer.com/jobs/?keyword=python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https://www.fiverr.com/search/gigs?query=python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https://www.payoneer.com/</a:t>
            </a:r>
            <a:endParaRPr lang="mn-MN" dirty="0"/>
          </a:p>
        </p:txBody>
      </p:sp>
    </p:spTree>
    <p:extLst>
      <p:ext uri="{BB962C8B-B14F-4D97-AF65-F5344CB8AC3E}">
        <p14:creationId xmlns:p14="http://schemas.microsoft.com/office/powerpoint/2010/main" val="2671351397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FA52C7-113B-4B11-9DC9-B15C5DBCF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certificate</a:t>
            </a:r>
            <a:endParaRPr lang="mn-MN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45D09A-4620-4AE7-9D0B-868AF67FB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99" y="28029"/>
            <a:ext cx="2410161" cy="8383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Python Institute Certification Roadmap">
            <a:extLst>
              <a:ext uri="{FF2B5EF4-FFF2-40B4-BE49-F238E27FC236}">
                <a16:creationId xmlns:a16="http://schemas.microsoft.com/office/drawing/2014/main" id="{ACB6762E-65C9-49F4-B3AB-662F2E9AD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0274"/>
            <a:ext cx="12192000" cy="478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84518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DFA8A-4D41-46D0-B191-49EC1681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/>
              <a:t>Яагаад </a:t>
            </a:r>
            <a:r>
              <a:rPr lang="en-US" dirty="0"/>
              <a:t>Python </a:t>
            </a:r>
            <a:r>
              <a:rPr lang="mn-MN" dirty="0"/>
              <a:t>гэж</a:t>
            </a:r>
            <a:r>
              <a:rPr lang="en-US" dirty="0"/>
              <a:t>?</a:t>
            </a:r>
            <a:endParaRPr lang="mn-M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1F735A-862E-4DF7-B64D-766F287A8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n-MN" dirty="0"/>
              <a:t>Энгийн, нээлттэй код, өндөр түвшний, обьект хандлагат болон шугаман програмчлал, түгээмэл хэрэглэгддэг, жишээ</a:t>
            </a:r>
          </a:p>
          <a:p>
            <a:r>
              <a:rPr lang="en-US" dirty="0"/>
              <a:t>С</a:t>
            </a:r>
            <a:r>
              <a:rPr lang="mn-MN" dirty="0"/>
              <a:t>урахад хялбар, бичихэд амар</a:t>
            </a:r>
            <a:r>
              <a:rPr lang="en-US" dirty="0"/>
              <a:t>, </a:t>
            </a:r>
            <a:r>
              <a:rPr lang="mn-MN" dirty="0"/>
              <a:t>бусад програмчлалын хэлнүүдийн суурь ойлголтууд</a:t>
            </a:r>
            <a:endParaRPr lang="en-US" dirty="0"/>
          </a:p>
          <a:p>
            <a:r>
              <a:rPr lang="mn-MN" dirty="0"/>
              <a:t>Гэрээсээ цалин өндөртэй АНУ-ын ажил хийх боломж</a:t>
            </a:r>
            <a:r>
              <a:rPr lang="en-US" dirty="0"/>
              <a:t> </a:t>
            </a:r>
          </a:p>
          <a:p>
            <a:endParaRPr lang="mn-MN" dirty="0"/>
          </a:p>
        </p:txBody>
      </p:sp>
    </p:spTree>
    <p:extLst>
      <p:ext uri="{BB962C8B-B14F-4D97-AF65-F5344CB8AC3E}">
        <p14:creationId xmlns:p14="http://schemas.microsoft.com/office/powerpoint/2010/main" val="31558544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FA52C7-113B-4B11-9DC9-B15C5DBCF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certificate</a:t>
            </a:r>
            <a:endParaRPr lang="mn-MN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2B47A-E11A-457A-84F7-9BA8144DE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n-MN" dirty="0"/>
              <a:t>Албан ёсны хаяг:</a:t>
            </a:r>
            <a:endParaRPr lang="mn-MN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https://pythoninstitute.org/</a:t>
            </a:r>
            <a:endParaRPr lang="en-US" dirty="0"/>
          </a:p>
          <a:p>
            <a:pPr lvl="2"/>
            <a:r>
              <a:rPr lang="en-US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https://edube.org/study/pe1</a:t>
            </a:r>
            <a:r>
              <a:rPr lang="en-US" sz="1600" dirty="0"/>
              <a:t>	</a:t>
            </a:r>
          </a:p>
          <a:p>
            <a:pPr lvl="2"/>
            <a:r>
              <a:rPr lang="en-US" sz="1600" dirty="0"/>
              <a:t>https://edube.org/study/pe2</a:t>
            </a:r>
          </a:p>
          <a:p>
            <a:r>
              <a:rPr lang="mn-MN" dirty="0"/>
              <a:t>Шалгалт өгөх хуудас:</a:t>
            </a:r>
          </a:p>
          <a:p>
            <a:pPr lvl="1"/>
            <a:r>
              <a:rPr lang="en-US" dirty="0"/>
              <a:t>https://home.pearsonvue.com/PythonInstitute</a:t>
            </a:r>
            <a:endParaRPr lang="mn-MN" dirty="0"/>
          </a:p>
          <a:p>
            <a:r>
              <a:rPr lang="mn-MN" dirty="0"/>
              <a:t>Шалгалтын воучер:</a:t>
            </a:r>
          </a:p>
          <a:p>
            <a:pPr lvl="1"/>
            <a:r>
              <a:rPr lang="en-US" dirty="0"/>
              <a:t>https://ums.edube.org/store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45D09A-4620-4AE7-9D0B-868AF67FB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299" y="28029"/>
            <a:ext cx="2410161" cy="8383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178938-590F-4E73-9401-747B23F09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5092" y="4040542"/>
            <a:ext cx="1452695" cy="372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995081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45D09A-4620-4AE7-9D0B-868AF67FB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24" y="579321"/>
            <a:ext cx="2410161" cy="8383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B77468-F342-434E-BBC4-28CE1E1F6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7" y="1549284"/>
            <a:ext cx="11258550" cy="52951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6523AF-2AC5-498B-A3E0-67A15A9A4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938" y="579321"/>
            <a:ext cx="1590897" cy="485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6243D9-0AE9-4FA5-95B6-11F1E6B6E791}"/>
              </a:ext>
            </a:extLst>
          </p:cNvPr>
          <p:cNvSpPr txBox="1"/>
          <p:nvPr/>
        </p:nvSpPr>
        <p:spPr>
          <a:xfrm>
            <a:off x="2623575" y="1087340"/>
            <a:ext cx="3472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https://edube.org/learn/pe-1</a:t>
            </a:r>
            <a:endParaRPr lang="mn-M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F54376-BC1B-4669-A786-8682C60ED7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6667" y="1905997"/>
            <a:ext cx="2129070" cy="1472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509809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45D09A-4620-4AE7-9D0B-868AF67FB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24" y="579321"/>
            <a:ext cx="2410161" cy="8383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FE649C-1B02-4028-BD6B-D1365D045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55" y="1600200"/>
            <a:ext cx="11101608" cy="5257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EB028B-6564-4F62-A998-13ED14B6D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939" y="579321"/>
            <a:ext cx="1590897" cy="485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C22F6E-91AA-4623-B3E0-A042F87512E3}"/>
              </a:ext>
            </a:extLst>
          </p:cNvPr>
          <p:cNvSpPr txBox="1"/>
          <p:nvPr/>
        </p:nvSpPr>
        <p:spPr>
          <a:xfrm>
            <a:off x="2623575" y="1087340"/>
            <a:ext cx="3472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https://edube.org/learn/pe-2</a:t>
            </a:r>
            <a:endParaRPr lang="mn-M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A8BCBD-1325-4DC3-9D74-0AF2D32655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2616" y="1885950"/>
            <a:ext cx="2053097" cy="1440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42948497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B00A64-6464-4781-A32A-32EFFA1A2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Visual Studio Code</a:t>
            </a:r>
            <a:r>
              <a:rPr lang="mn-MN" dirty="0"/>
              <a:t> дээрх </a:t>
            </a:r>
            <a:r>
              <a:rPr lang="en-US" dirty="0"/>
              <a:t>Python-</a:t>
            </a:r>
            <a:r>
              <a:rPr lang="mn-MN" dirty="0"/>
              <a:t>той холбоотой</a:t>
            </a:r>
            <a:r>
              <a:rPr lang="en-US" dirty="0"/>
              <a:t> </a:t>
            </a:r>
            <a:r>
              <a:rPr lang="mn-MN" dirty="0"/>
              <a:t>тохиргоо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E6373-77BC-473C-9D95-F9A7CD5552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Python, </a:t>
            </a:r>
            <a:r>
              <a:rPr lang="en-US" dirty="0" err="1"/>
              <a:t>pylint</a:t>
            </a:r>
            <a:r>
              <a:rPr lang="en-US" dirty="0"/>
              <a:t>, autopep8 </a:t>
            </a:r>
            <a:r>
              <a:rPr lang="mn-MN" dirty="0"/>
              <a:t>тохиргоо</a:t>
            </a:r>
          </a:p>
        </p:txBody>
      </p:sp>
    </p:spTree>
    <p:extLst>
      <p:ext uri="{BB962C8B-B14F-4D97-AF65-F5344CB8AC3E}">
        <p14:creationId xmlns:p14="http://schemas.microsoft.com/office/powerpoint/2010/main" val="3720363439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B00A64-6464-4781-A32A-32EFFA1A29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3548063" cy="1617662"/>
          </a:xfrm>
        </p:spPr>
        <p:txBody>
          <a:bodyPr anchor="ctr"/>
          <a:lstStyle/>
          <a:p>
            <a:r>
              <a:rPr lang="en-US" dirty="0"/>
              <a:t>Python </a:t>
            </a:r>
            <a:endParaRPr lang="mn-M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6F5B23-84B9-48EE-9919-C6527E2B1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991" y="1617662"/>
            <a:ext cx="5907113" cy="363651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F10660E-52CE-41FC-95EA-751020B468F9}"/>
              </a:ext>
            </a:extLst>
          </p:cNvPr>
          <p:cNvSpPr/>
          <p:nvPr/>
        </p:nvSpPr>
        <p:spPr>
          <a:xfrm>
            <a:off x="4479237" y="4882531"/>
            <a:ext cx="1815548" cy="27829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07737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B00A64-6464-4781-A32A-32EFFA1A29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3548063" cy="1617662"/>
          </a:xfrm>
        </p:spPr>
        <p:txBody>
          <a:bodyPr anchor="ctr"/>
          <a:lstStyle/>
          <a:p>
            <a:r>
              <a:rPr lang="en-US" dirty="0"/>
              <a:t>Visual Studio Code </a:t>
            </a:r>
            <a:endParaRPr lang="mn-M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A4C805-E8DC-4935-BA45-067A82CAD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209" y="1617662"/>
            <a:ext cx="9448800" cy="503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77596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B00A64-6464-4781-A32A-32EFFA1A2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Studio Code-</a:t>
            </a:r>
            <a:r>
              <a:rPr lang="mn-MN" dirty="0"/>
              <a:t>ийн тохиргоо</a:t>
            </a:r>
            <a:br>
              <a:rPr lang="mn-MN" dirty="0"/>
            </a:br>
            <a:r>
              <a:rPr lang="en-US" dirty="0" err="1"/>
              <a:t>settings.json</a:t>
            </a:r>
            <a:r>
              <a:rPr lang="en-US" dirty="0"/>
              <a:t> </a:t>
            </a:r>
            <a:r>
              <a:rPr lang="mn-MN" dirty="0"/>
              <a:t>файлд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A3810F-1A2B-4A7B-B46D-7EBAF5BA4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solidFill>
                  <a:srgbClr val="CBCCC6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b="0" dirty="0">
                <a:solidFill>
                  <a:srgbClr val="E06C7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 err="1">
                <a:solidFill>
                  <a:srgbClr val="E06C75"/>
                </a:solidFill>
                <a:effectLst/>
                <a:latin typeface="Consolas" panose="020B0609020204030204" pitchFamily="49" charset="0"/>
              </a:rPr>
              <a:t>workbench.settings.useSplitJSON</a:t>
            </a:r>
            <a:r>
              <a:rPr lang="en-US" b="0" dirty="0">
                <a:solidFill>
                  <a:srgbClr val="E06C7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CBCCC6"/>
                </a:solidFill>
                <a:effectLst/>
                <a:latin typeface="Consolas" panose="020B0609020204030204" pitchFamily="49" charset="0"/>
              </a:rPr>
              <a:t>: </a:t>
            </a:r>
            <a:r>
              <a:rPr lang="en-US" b="0" dirty="0">
                <a:solidFill>
                  <a:srgbClr val="D19A6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CBCCC6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b="0" dirty="0">
                <a:solidFill>
                  <a:srgbClr val="CBCCC6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b="0" dirty="0">
                <a:solidFill>
                  <a:srgbClr val="E06C7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 err="1">
                <a:solidFill>
                  <a:srgbClr val="E06C75"/>
                </a:solidFill>
                <a:effectLst/>
                <a:latin typeface="Consolas" panose="020B0609020204030204" pitchFamily="49" charset="0"/>
              </a:rPr>
              <a:t>terminal.integrated.shell.windows</a:t>
            </a:r>
            <a:r>
              <a:rPr lang="en-US" b="0" dirty="0">
                <a:solidFill>
                  <a:srgbClr val="E06C7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CBCCC6"/>
                </a:solidFill>
                <a:effectLst/>
                <a:latin typeface="Consolas" panose="020B0609020204030204" pitchFamily="49" charset="0"/>
              </a:rPr>
              <a:t>: </a:t>
            </a:r>
            <a:r>
              <a:rPr lang="en-US" b="0" dirty="0">
                <a:solidFill>
                  <a:srgbClr val="98C379"/>
                </a:solidFill>
                <a:effectLst/>
                <a:latin typeface="Consolas" panose="020B0609020204030204" pitchFamily="49" charset="0"/>
              </a:rPr>
              <a:t>"C:</a:t>
            </a:r>
            <a:r>
              <a:rPr lang="en-US" b="0" dirty="0">
                <a:solidFill>
                  <a:srgbClr val="56B6C2"/>
                </a:solidFill>
                <a:effectLst/>
                <a:latin typeface="Consolas" panose="020B0609020204030204" pitchFamily="49" charset="0"/>
              </a:rPr>
              <a:t>\\</a:t>
            </a:r>
            <a:r>
              <a:rPr lang="en-US" b="0" dirty="0">
                <a:solidFill>
                  <a:srgbClr val="98C379"/>
                </a:solidFill>
                <a:effectLst/>
                <a:latin typeface="Consolas" panose="020B0609020204030204" pitchFamily="49" charset="0"/>
              </a:rPr>
              <a:t>Windows</a:t>
            </a:r>
            <a:r>
              <a:rPr lang="en-US" b="0" dirty="0">
                <a:solidFill>
                  <a:srgbClr val="56B6C2"/>
                </a:solidFill>
                <a:effectLst/>
                <a:latin typeface="Consolas" panose="020B0609020204030204" pitchFamily="49" charset="0"/>
              </a:rPr>
              <a:t>\\</a:t>
            </a:r>
            <a:r>
              <a:rPr lang="en-US" b="0" dirty="0">
                <a:solidFill>
                  <a:srgbClr val="98C379"/>
                </a:solidFill>
                <a:effectLst/>
                <a:latin typeface="Consolas" panose="020B0609020204030204" pitchFamily="49" charset="0"/>
              </a:rPr>
              <a:t>System32</a:t>
            </a:r>
            <a:r>
              <a:rPr lang="en-US" b="0" dirty="0">
                <a:solidFill>
                  <a:srgbClr val="56B6C2"/>
                </a:solidFill>
                <a:effectLst/>
                <a:latin typeface="Consolas" panose="020B0609020204030204" pitchFamily="49" charset="0"/>
              </a:rPr>
              <a:t>\\</a:t>
            </a:r>
            <a:r>
              <a:rPr lang="en-US" b="0" dirty="0">
                <a:solidFill>
                  <a:srgbClr val="98C379"/>
                </a:solidFill>
                <a:effectLst/>
                <a:latin typeface="Consolas" panose="020B0609020204030204" pitchFamily="49" charset="0"/>
              </a:rPr>
              <a:t>cmd.exe"</a:t>
            </a:r>
            <a:r>
              <a:rPr lang="en-US" b="0" dirty="0">
                <a:solidFill>
                  <a:srgbClr val="CBCCC6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b="0" dirty="0">
                <a:solidFill>
                  <a:srgbClr val="CBCCC6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b="0" dirty="0">
                <a:solidFill>
                  <a:srgbClr val="E06C7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 err="1">
                <a:solidFill>
                  <a:srgbClr val="E06C75"/>
                </a:solidFill>
                <a:effectLst/>
                <a:latin typeface="Consolas" panose="020B0609020204030204" pitchFamily="49" charset="0"/>
              </a:rPr>
              <a:t>python.linting.enabled</a:t>
            </a:r>
            <a:r>
              <a:rPr lang="en-US" b="0" dirty="0">
                <a:solidFill>
                  <a:srgbClr val="E06C7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CBCCC6"/>
                </a:solidFill>
                <a:effectLst/>
                <a:latin typeface="Consolas" panose="020B0609020204030204" pitchFamily="49" charset="0"/>
              </a:rPr>
              <a:t>: </a:t>
            </a:r>
            <a:r>
              <a:rPr lang="en-US" b="0" dirty="0">
                <a:solidFill>
                  <a:srgbClr val="D19A6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CBCCC6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b="0" dirty="0">
                <a:solidFill>
                  <a:srgbClr val="CBCCC6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b="0" dirty="0">
                <a:solidFill>
                  <a:srgbClr val="E06C7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 err="1">
                <a:solidFill>
                  <a:srgbClr val="E06C75"/>
                </a:solidFill>
                <a:effectLst/>
                <a:latin typeface="Consolas" panose="020B0609020204030204" pitchFamily="49" charset="0"/>
              </a:rPr>
              <a:t>python.linting.pylintEnabled</a:t>
            </a:r>
            <a:r>
              <a:rPr lang="en-US" b="0" dirty="0">
                <a:solidFill>
                  <a:srgbClr val="E06C7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CBCCC6"/>
                </a:solidFill>
                <a:effectLst/>
                <a:latin typeface="Consolas" panose="020B0609020204030204" pitchFamily="49" charset="0"/>
              </a:rPr>
              <a:t>: </a:t>
            </a:r>
            <a:r>
              <a:rPr lang="en-US" b="0" dirty="0">
                <a:solidFill>
                  <a:srgbClr val="D19A6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CBCCC6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b="0" dirty="0">
                <a:solidFill>
                  <a:srgbClr val="CBCCC6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b="0" dirty="0">
                <a:solidFill>
                  <a:srgbClr val="E06C7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 err="1">
                <a:solidFill>
                  <a:srgbClr val="E06C75"/>
                </a:solidFill>
                <a:effectLst/>
                <a:latin typeface="Consolas" panose="020B0609020204030204" pitchFamily="49" charset="0"/>
              </a:rPr>
              <a:t>python.formatting.provider</a:t>
            </a:r>
            <a:r>
              <a:rPr lang="en-US" b="0" dirty="0">
                <a:solidFill>
                  <a:srgbClr val="E06C7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CBCCC6"/>
                </a:solidFill>
                <a:effectLst/>
                <a:latin typeface="Consolas" panose="020B0609020204030204" pitchFamily="49" charset="0"/>
              </a:rPr>
              <a:t>: </a:t>
            </a:r>
            <a:r>
              <a:rPr lang="en-US" b="0" dirty="0">
                <a:solidFill>
                  <a:srgbClr val="98C379"/>
                </a:solidFill>
                <a:effectLst/>
                <a:latin typeface="Consolas" panose="020B0609020204030204" pitchFamily="49" charset="0"/>
              </a:rPr>
              <a:t>"autopep8"</a:t>
            </a:r>
            <a:r>
              <a:rPr lang="en-US" b="0" dirty="0">
                <a:solidFill>
                  <a:srgbClr val="CBCCC6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b="0" dirty="0">
                <a:solidFill>
                  <a:srgbClr val="CBCCC6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b="0" dirty="0">
                <a:solidFill>
                  <a:srgbClr val="E06C7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 err="1">
                <a:solidFill>
                  <a:srgbClr val="E06C75"/>
                </a:solidFill>
                <a:effectLst/>
                <a:latin typeface="Consolas" panose="020B0609020204030204" pitchFamily="49" charset="0"/>
              </a:rPr>
              <a:t>editor.formatOnSave</a:t>
            </a:r>
            <a:r>
              <a:rPr lang="en-US" b="0" dirty="0">
                <a:solidFill>
                  <a:srgbClr val="E06C7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CBCCC6"/>
                </a:solidFill>
                <a:effectLst/>
                <a:latin typeface="Consolas" panose="020B0609020204030204" pitchFamily="49" charset="0"/>
              </a:rPr>
              <a:t>: </a:t>
            </a:r>
            <a:r>
              <a:rPr lang="en-US" b="0" dirty="0">
                <a:solidFill>
                  <a:srgbClr val="D19A6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CBCCC6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endParaRPr lang="en-US" dirty="0">
              <a:solidFill>
                <a:srgbClr val="CBCCC6"/>
              </a:solidFill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CBCCC6"/>
                </a:solidFill>
                <a:effectLst/>
                <a:latin typeface="Consolas" panose="020B0609020204030204" pitchFamily="49" charset="0"/>
              </a:rPr>
              <a:t> pip install </a:t>
            </a:r>
            <a:r>
              <a:rPr lang="en-US" b="0" dirty="0" err="1">
                <a:solidFill>
                  <a:srgbClr val="CBCCC6"/>
                </a:solidFill>
                <a:effectLst/>
                <a:latin typeface="Consolas" panose="020B0609020204030204" pitchFamily="49" charset="0"/>
              </a:rPr>
              <a:t>pylint</a:t>
            </a:r>
            <a:endParaRPr lang="en-US" b="0" dirty="0">
              <a:solidFill>
                <a:srgbClr val="CBCCC6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CBCCC6"/>
                </a:solidFill>
                <a:effectLst/>
                <a:latin typeface="Consolas" panose="020B0609020204030204" pitchFamily="49" charset="0"/>
              </a:rPr>
              <a:t> pip install autopep8</a:t>
            </a:r>
            <a:endParaRPr lang="mn-MN" dirty="0"/>
          </a:p>
        </p:txBody>
      </p:sp>
    </p:spTree>
    <p:extLst>
      <p:ext uri="{BB962C8B-B14F-4D97-AF65-F5344CB8AC3E}">
        <p14:creationId xmlns:p14="http://schemas.microsoft.com/office/powerpoint/2010/main" val="1287487068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B00A64-6464-4781-A32A-32EFFA1A2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VSC-</a:t>
            </a:r>
            <a:r>
              <a:rPr lang="mn-MN" dirty="0"/>
              <a:t>ийн товчилсон даралтууд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A3810F-1A2B-4A7B-B46D-7EBAF5BA4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solidFill>
                  <a:srgbClr val="CBCCC6"/>
                </a:solidFill>
                <a:effectLst/>
                <a:latin typeface="Consolas" panose="020B0609020204030204" pitchFamily="49" charset="0"/>
                <a:hlinkClick r:id="rId2"/>
              </a:rPr>
              <a:t>https://docs.microsoft.com/en-us/visualstudio/mac/keyboard-shortcuts?view=vsmac-2019</a:t>
            </a:r>
            <a:endParaRPr lang="en-US" b="0" dirty="0">
              <a:solidFill>
                <a:srgbClr val="CBCCC6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CBCCC6"/>
                </a:solidFill>
                <a:effectLst/>
                <a:latin typeface="Consolas" panose="020B0609020204030204" pitchFamily="49" charset="0"/>
              </a:rPr>
              <a:t>Windows-</a:t>
            </a:r>
            <a:r>
              <a:rPr lang="en-US" b="0" dirty="0" err="1">
                <a:solidFill>
                  <a:srgbClr val="CBCCC6"/>
                </a:solidFill>
                <a:effectLst/>
                <a:latin typeface="Consolas" panose="020B0609020204030204" pitchFamily="49" charset="0"/>
              </a:rPr>
              <a:t>ийнх</a:t>
            </a:r>
            <a:r>
              <a:rPr lang="en-US" b="0" dirty="0">
                <a:solidFill>
                  <a:srgbClr val="CBCCC6"/>
                </a:solidFill>
                <a:effectLst/>
                <a:latin typeface="Consolas" panose="020B0609020204030204" pitchFamily="49" charset="0"/>
              </a:rPr>
              <a:t>: </a:t>
            </a:r>
          </a:p>
          <a:p>
            <a:r>
              <a:rPr lang="en-US" b="0" dirty="0">
                <a:solidFill>
                  <a:srgbClr val="CBCCC6"/>
                </a:solidFill>
                <a:effectLst/>
                <a:latin typeface="Consolas" panose="020B0609020204030204" pitchFamily="49" charset="0"/>
              </a:rPr>
              <a:t>https://docs.microsoft.com/en-us/visualstudio/ide/productivity-shortcuts?view=vs-2019</a:t>
            </a:r>
            <a:endParaRPr lang="mn-MN" dirty="0"/>
          </a:p>
        </p:txBody>
      </p:sp>
    </p:spTree>
    <p:extLst>
      <p:ext uri="{BB962C8B-B14F-4D97-AF65-F5344CB8AC3E}">
        <p14:creationId xmlns:p14="http://schemas.microsoft.com/office/powerpoint/2010/main" val="1419743799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B00A64-6464-4781-A32A-32EFFA1A2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/>
              <a:t>Анхаарал тавьсанд баярлалаа</a:t>
            </a:r>
            <a:r>
              <a:rPr lang="en-US" dirty="0"/>
              <a:t>!</a:t>
            </a:r>
            <a:endParaRPr lang="mn-MN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A3810F-1A2B-4A7B-B46D-7EBAF5BA4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n-MN" sz="4000" dirty="0"/>
              <a:t>Асуулт хариулт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0EE53-6CAB-48CB-9911-1971F3A08B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mn-MN" dirty="0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2E84E2D5-1930-41CC-BDFB-922FE77B5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641" y="1081456"/>
            <a:ext cx="1929362" cy="1899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ross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3B10C6-EF3A-4015-B487-D33327493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467233" y="3206750"/>
            <a:ext cx="4073539" cy="172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3588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DFA8A-4D41-46D0-B191-49EC1681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/>
              <a:t>Давуу талууд</a:t>
            </a:r>
            <a:r>
              <a:rPr lang="en-US" dirty="0"/>
              <a:t>, </a:t>
            </a:r>
            <a:r>
              <a:rPr lang="mn-MN" dirty="0"/>
              <a:t>жишээ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1F735A-862E-4DF7-B64D-766F287A8B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mn-MN" dirty="0"/>
              <a:t>Энгийн</a:t>
            </a:r>
          </a:p>
          <a:p>
            <a:r>
              <a:rPr lang="mn-MN" dirty="0"/>
              <a:t>Нээлттэй код</a:t>
            </a:r>
          </a:p>
          <a:p>
            <a:r>
              <a:rPr lang="mn-MN" dirty="0"/>
              <a:t>Өндөр түвшний</a:t>
            </a:r>
          </a:p>
          <a:p>
            <a:r>
              <a:rPr lang="mn-MN" dirty="0"/>
              <a:t>Обьект хандлагат болон шугаман програмчлал</a:t>
            </a:r>
          </a:p>
          <a:p>
            <a:r>
              <a:rPr lang="mn-MN" dirty="0"/>
              <a:t>Олон платформ дээр хэрэглэнэ</a:t>
            </a:r>
          </a:p>
          <a:p>
            <a:r>
              <a:rPr lang="mn-MN" dirty="0"/>
              <a:t>Бусад хэлнүүдтэй цуг ашиглах боломжтой, өргөтгөх, хавсаргах гэх мэт</a:t>
            </a:r>
          </a:p>
          <a:p>
            <a:r>
              <a:rPr lang="mn-MN" dirty="0"/>
              <a:t>Түгээмэл хэрэглэгддэг</a:t>
            </a:r>
          </a:p>
          <a:p>
            <a:endParaRPr lang="mn-M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76A8F-CD9B-4C77-B532-6F7635588B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mn-MN" dirty="0"/>
              <a:t>Веб</a:t>
            </a:r>
          </a:p>
          <a:p>
            <a:pPr lvl="1"/>
            <a:r>
              <a:rPr lang="en-US" dirty="0"/>
              <a:t>Django: Instagram, Spotify, YouTube, Washington Post, </a:t>
            </a:r>
            <a:r>
              <a:rPr lang="en-US" dirty="0" err="1"/>
              <a:t>DropBox</a:t>
            </a:r>
            <a:r>
              <a:rPr lang="en-US" dirty="0"/>
              <a:t>, Pinterest, Prezi, NASA, National Geographic</a:t>
            </a:r>
          </a:p>
          <a:p>
            <a:pPr lvl="1"/>
            <a:r>
              <a:rPr lang="en-US" dirty="0"/>
              <a:t>Flask</a:t>
            </a:r>
            <a:endParaRPr lang="mn-MN" dirty="0"/>
          </a:p>
          <a:p>
            <a:r>
              <a:rPr lang="mn-MN" dirty="0"/>
              <a:t>Тоглоом</a:t>
            </a:r>
            <a:endParaRPr lang="en-US" dirty="0"/>
          </a:p>
          <a:p>
            <a:pPr lvl="1"/>
            <a:r>
              <a:rPr lang="en-US" dirty="0" err="1"/>
              <a:t>Pygame</a:t>
            </a:r>
            <a:r>
              <a:rPr lang="en-US" dirty="0"/>
              <a:t>: 2D </a:t>
            </a:r>
            <a:r>
              <a:rPr lang="mn-MN" dirty="0"/>
              <a:t>тоглоом</a:t>
            </a:r>
          </a:p>
          <a:p>
            <a:pPr lvl="1"/>
            <a:r>
              <a:rPr lang="en-US" dirty="0" err="1"/>
              <a:t>PySoy</a:t>
            </a:r>
            <a:r>
              <a:rPr lang="en-US" dirty="0"/>
              <a:t>: 3D </a:t>
            </a:r>
            <a:r>
              <a:rPr lang="mn-MN" dirty="0"/>
              <a:t>тоглоом</a:t>
            </a:r>
            <a:endParaRPr lang="en-US" dirty="0"/>
          </a:p>
          <a:p>
            <a:pPr lvl="1"/>
            <a:r>
              <a:rPr lang="mn-MN" dirty="0"/>
              <a:t>Жишээ: </a:t>
            </a:r>
            <a:r>
              <a:rPr lang="en-US" dirty="0"/>
              <a:t>Battlefield 2, World of Tanks, Civilization-IV</a:t>
            </a:r>
            <a:endParaRPr lang="mn-MN" dirty="0"/>
          </a:p>
          <a:p>
            <a:endParaRPr lang="mn-MN" dirty="0"/>
          </a:p>
        </p:txBody>
      </p:sp>
    </p:spTree>
    <p:extLst>
      <p:ext uri="{BB962C8B-B14F-4D97-AF65-F5344CB8AC3E}">
        <p14:creationId xmlns:p14="http://schemas.microsoft.com/office/powerpoint/2010/main" val="2548295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DFA8A-4D41-46D0-B191-49EC1681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/>
              <a:t>Давуу талууд</a:t>
            </a:r>
            <a:r>
              <a:rPr lang="en-US" dirty="0"/>
              <a:t>, </a:t>
            </a:r>
            <a:r>
              <a:rPr lang="mn-MN" dirty="0"/>
              <a:t>жишээ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1F735A-862E-4DF7-B64D-766F287A8B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mn-MN" dirty="0"/>
              <a:t>Шинжлэх ухааны тооцоолол:</a:t>
            </a:r>
          </a:p>
          <a:p>
            <a:pPr lvl="1"/>
            <a:r>
              <a:rPr lang="en-US" dirty="0"/>
              <a:t>SciPy (</a:t>
            </a:r>
            <a:r>
              <a:rPr lang="mn-MN" dirty="0"/>
              <a:t>шинжлэх ухааны тооцоолол, сататистик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Pandas (</a:t>
            </a:r>
            <a:r>
              <a:rPr lang="mn-MN" dirty="0"/>
              <a:t>дата анализ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Numeric Python (</a:t>
            </a:r>
            <a:r>
              <a:rPr lang="mn-MN" dirty="0"/>
              <a:t>тоон тооцоолол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Natural Language Toolkit (</a:t>
            </a:r>
            <a:r>
              <a:rPr lang="mn-MN" dirty="0"/>
              <a:t>Текст анализ</a:t>
            </a:r>
            <a:r>
              <a:rPr lang="en-US" dirty="0"/>
              <a:t>)</a:t>
            </a:r>
            <a:endParaRPr lang="mn-MN" dirty="0"/>
          </a:p>
          <a:p>
            <a:pPr lvl="1"/>
            <a:r>
              <a:rPr lang="mn-MN" dirty="0"/>
              <a:t>Жишээ нь: </a:t>
            </a:r>
            <a:r>
              <a:rPr lang="en-US" dirty="0"/>
              <a:t> </a:t>
            </a:r>
            <a:r>
              <a:rPr lang="en-US" dirty="0" err="1"/>
              <a:t>FreeCAD</a:t>
            </a:r>
            <a:r>
              <a:rPr lang="mn-MN" dirty="0"/>
              <a:t> </a:t>
            </a:r>
            <a:r>
              <a:rPr lang="en-US" dirty="0"/>
              <a:t>(3D </a:t>
            </a:r>
            <a:r>
              <a:rPr lang="mn-MN" dirty="0"/>
              <a:t>зурдаг програм</a:t>
            </a:r>
            <a:r>
              <a:rPr lang="en-US" dirty="0"/>
              <a:t>)</a:t>
            </a:r>
            <a:endParaRPr lang="mn-M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76A8F-CD9B-4C77-B532-6F7635588B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mn-MN" dirty="0"/>
              <a:t>Хиймэл оюун ухаан</a:t>
            </a:r>
          </a:p>
          <a:p>
            <a:pPr lvl="1"/>
            <a:r>
              <a:rPr lang="en-US" dirty="0"/>
              <a:t>SciPy (</a:t>
            </a:r>
            <a:r>
              <a:rPr lang="mn-MN" dirty="0"/>
              <a:t>шинжлэх ухааны тооцоолол</a:t>
            </a:r>
            <a:r>
              <a:rPr lang="en-US" dirty="0"/>
              <a:t>)</a:t>
            </a:r>
            <a:endParaRPr lang="mn-MN" dirty="0"/>
          </a:p>
          <a:p>
            <a:pPr lvl="1"/>
            <a:r>
              <a:rPr lang="en-US" dirty="0"/>
              <a:t>Pandas</a:t>
            </a:r>
            <a:r>
              <a:rPr lang="mn-MN" dirty="0"/>
              <a:t> </a:t>
            </a:r>
            <a:r>
              <a:rPr lang="en-US" dirty="0"/>
              <a:t>(</a:t>
            </a:r>
            <a:r>
              <a:rPr lang="mn-MN" dirty="0"/>
              <a:t>дата анализ</a:t>
            </a:r>
            <a:r>
              <a:rPr lang="en-US" dirty="0"/>
              <a:t>)</a:t>
            </a:r>
            <a:endParaRPr lang="mn-MN" dirty="0"/>
          </a:p>
          <a:p>
            <a:pPr lvl="1"/>
            <a:r>
              <a:rPr lang="en-US" dirty="0"/>
              <a:t>Seaborn</a:t>
            </a:r>
            <a:r>
              <a:rPr lang="mn-MN" dirty="0"/>
              <a:t> </a:t>
            </a:r>
            <a:r>
              <a:rPr lang="en-US" dirty="0"/>
              <a:t>(</a:t>
            </a:r>
            <a:r>
              <a:rPr lang="mn-MN" dirty="0"/>
              <a:t>датаг зурах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Keras</a:t>
            </a:r>
            <a:r>
              <a:rPr lang="en-US" dirty="0"/>
              <a:t>, TensorFlow, Scikit-learn (</a:t>
            </a:r>
            <a:r>
              <a:rPr lang="mn-MN" dirty="0"/>
              <a:t>хиймэл оюун ухаан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NumPy (</a:t>
            </a:r>
            <a:r>
              <a:rPr lang="mn-MN" dirty="0"/>
              <a:t>их өгөгдөл дээр анализ хийх</a:t>
            </a:r>
            <a:r>
              <a:rPr lang="en-US" dirty="0"/>
              <a:t>)</a:t>
            </a:r>
            <a:endParaRPr lang="mn-MN" dirty="0"/>
          </a:p>
          <a:p>
            <a:endParaRPr lang="mn-MN" dirty="0"/>
          </a:p>
        </p:txBody>
      </p:sp>
    </p:spTree>
    <p:extLst>
      <p:ext uri="{BB962C8B-B14F-4D97-AF65-F5344CB8AC3E}">
        <p14:creationId xmlns:p14="http://schemas.microsoft.com/office/powerpoint/2010/main" val="192532312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DFA8A-4D41-46D0-B191-49EC1681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/>
              <a:t>Давуу талууд</a:t>
            </a:r>
            <a:r>
              <a:rPr lang="en-US" dirty="0"/>
              <a:t>, </a:t>
            </a:r>
            <a:r>
              <a:rPr lang="mn-MN" dirty="0"/>
              <a:t>жишээ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1F735A-862E-4DF7-B64D-766F287A8B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mn-MN" dirty="0"/>
              <a:t>Десктоп програм, график хэрэглэгчийн цонхтой програм</a:t>
            </a:r>
          </a:p>
          <a:p>
            <a:pPr lvl="1"/>
            <a:r>
              <a:rPr lang="en-US" dirty="0" err="1"/>
              <a:t>PyQt</a:t>
            </a:r>
            <a:endParaRPr lang="mn-MN" dirty="0"/>
          </a:p>
          <a:p>
            <a:pPr lvl="1"/>
            <a:r>
              <a:rPr lang="en-US" dirty="0" err="1"/>
              <a:t>PyGtk</a:t>
            </a:r>
            <a:endParaRPr lang="mn-MN" dirty="0"/>
          </a:p>
          <a:p>
            <a:pPr lvl="1"/>
            <a:r>
              <a:rPr lang="en-US" dirty="0" err="1"/>
              <a:t>Kivy</a:t>
            </a:r>
            <a:r>
              <a:rPr lang="mn-MN" dirty="0"/>
              <a:t> </a:t>
            </a:r>
            <a:r>
              <a:rPr lang="en-US" dirty="0"/>
              <a:t>(</a:t>
            </a:r>
            <a:r>
              <a:rPr lang="mn-MN" dirty="0"/>
              <a:t>гар утасны апп</a:t>
            </a:r>
            <a:r>
              <a:rPr lang="en-US" dirty="0"/>
              <a:t>)</a:t>
            </a:r>
            <a:endParaRPr lang="mn-MN" dirty="0"/>
          </a:p>
          <a:p>
            <a:pPr lvl="1"/>
            <a:r>
              <a:rPr lang="en-US" dirty="0" err="1"/>
              <a:t>Tkinter</a:t>
            </a:r>
            <a:r>
              <a:rPr lang="mn-MN" dirty="0"/>
              <a:t> </a:t>
            </a:r>
            <a:r>
              <a:rPr lang="en-US" dirty="0"/>
              <a:t>(</a:t>
            </a:r>
            <a:r>
              <a:rPr lang="mn-MN" dirty="0"/>
              <a:t>десктоп</a:t>
            </a:r>
            <a:r>
              <a:rPr lang="en-US" dirty="0"/>
              <a:t>)</a:t>
            </a:r>
            <a:endParaRPr lang="mn-MN" dirty="0"/>
          </a:p>
          <a:p>
            <a:pPr lvl="1"/>
            <a:r>
              <a:rPr lang="en-US" dirty="0" err="1"/>
              <a:t>WxPython</a:t>
            </a:r>
            <a:endParaRPr lang="mn-MN" dirty="0"/>
          </a:p>
          <a:p>
            <a:pPr lvl="1"/>
            <a:r>
              <a:rPr lang="en-US" dirty="0" err="1"/>
              <a:t>PyGUI</a:t>
            </a:r>
            <a:endParaRPr lang="mn-MN" dirty="0"/>
          </a:p>
          <a:p>
            <a:pPr lvl="1"/>
            <a:r>
              <a:rPr lang="en-US" dirty="0" err="1"/>
              <a:t>PySi</a:t>
            </a:r>
            <a:endParaRPr lang="mn-M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76A8F-CD9B-4C77-B532-6F7635588B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mn-MN" dirty="0"/>
              <a:t>Вебээс мэдээлэл шүүрдэх</a:t>
            </a:r>
          </a:p>
          <a:p>
            <a:pPr lvl="1"/>
            <a:r>
              <a:rPr lang="en-US" dirty="0" err="1"/>
              <a:t>BeautifulSoup</a:t>
            </a:r>
            <a:endParaRPr lang="mn-MN" dirty="0"/>
          </a:p>
          <a:p>
            <a:pPr lvl="1"/>
            <a:r>
              <a:rPr lang="en-US" dirty="0" err="1"/>
              <a:t>MechanicalSoup</a:t>
            </a:r>
            <a:endParaRPr lang="mn-MN" dirty="0"/>
          </a:p>
          <a:p>
            <a:pPr lvl="1"/>
            <a:r>
              <a:rPr lang="en-US" dirty="0"/>
              <a:t>Scrapy</a:t>
            </a:r>
            <a:endParaRPr lang="mn-MN" dirty="0"/>
          </a:p>
          <a:p>
            <a:pPr lvl="1"/>
            <a:r>
              <a:rPr lang="en-US" dirty="0"/>
              <a:t>LXML</a:t>
            </a:r>
            <a:endParaRPr lang="mn-MN" dirty="0"/>
          </a:p>
          <a:p>
            <a:pPr lvl="1"/>
            <a:r>
              <a:rPr lang="en-US" dirty="0"/>
              <a:t>Python Requests</a:t>
            </a:r>
            <a:endParaRPr lang="mn-MN" dirty="0"/>
          </a:p>
          <a:p>
            <a:pPr lvl="1"/>
            <a:r>
              <a:rPr lang="en-US" dirty="0"/>
              <a:t>Selenium</a:t>
            </a:r>
            <a:endParaRPr lang="mn-MN" dirty="0"/>
          </a:p>
          <a:p>
            <a:pPr lvl="1"/>
            <a:r>
              <a:rPr lang="en-US" dirty="0" err="1"/>
              <a:t>Urllib</a:t>
            </a:r>
            <a:endParaRPr lang="mn-MN" dirty="0"/>
          </a:p>
        </p:txBody>
      </p:sp>
    </p:spTree>
    <p:extLst>
      <p:ext uri="{BB962C8B-B14F-4D97-AF65-F5344CB8AC3E}">
        <p14:creationId xmlns:p14="http://schemas.microsoft.com/office/powerpoint/2010/main" val="1572293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DFA8A-4D41-46D0-B191-49EC1681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/>
              <a:t>Давуу талууд</a:t>
            </a:r>
            <a:r>
              <a:rPr lang="en-US" dirty="0"/>
              <a:t>, </a:t>
            </a:r>
            <a:r>
              <a:rPr lang="mn-MN" dirty="0"/>
              <a:t>жишээ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1F735A-862E-4DF7-B64D-766F287A8B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mn-MN" dirty="0"/>
              <a:t>Зураг янзлах програм</a:t>
            </a:r>
          </a:p>
          <a:p>
            <a:pPr lvl="1"/>
            <a:r>
              <a:rPr lang="mn-MN" dirty="0"/>
              <a:t>2</a:t>
            </a:r>
            <a:r>
              <a:rPr lang="en-US" dirty="0"/>
              <a:t>D </a:t>
            </a:r>
            <a:r>
              <a:rPr lang="mn-MN" dirty="0"/>
              <a:t>зураг янзлах: </a:t>
            </a:r>
            <a:r>
              <a:rPr lang="en-US" dirty="0"/>
              <a:t>Inkscape, GIMP, Paint Shop Pro,</a:t>
            </a:r>
            <a:r>
              <a:rPr lang="mn-MN" dirty="0"/>
              <a:t>  </a:t>
            </a:r>
            <a:r>
              <a:rPr lang="en-US" dirty="0" err="1"/>
              <a:t>Scribus</a:t>
            </a:r>
            <a:endParaRPr lang="mn-MN" dirty="0"/>
          </a:p>
          <a:p>
            <a:pPr lvl="1"/>
            <a:r>
              <a:rPr lang="en-US" dirty="0"/>
              <a:t>3D </a:t>
            </a:r>
            <a:r>
              <a:rPr lang="mn-MN" dirty="0"/>
              <a:t>анимэшн: </a:t>
            </a:r>
            <a:r>
              <a:rPr lang="en-US" dirty="0"/>
              <a:t>Blender, Houdini, 3ds Max, Maya, Cinema 4D, Lightwave</a:t>
            </a:r>
            <a:endParaRPr lang="mn-M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76A8F-CD9B-4C77-B532-6F7635588B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mn-MN" dirty="0"/>
              <a:t>Жишээ нь:</a:t>
            </a:r>
          </a:p>
          <a:p>
            <a:pPr lvl="1"/>
            <a:r>
              <a:rPr lang="en-US" dirty="0"/>
              <a:t>SciPy (</a:t>
            </a:r>
            <a:r>
              <a:rPr lang="mn-MN" dirty="0"/>
              <a:t>шинжлэх ухааны тооцоолол</a:t>
            </a:r>
            <a:r>
              <a:rPr lang="en-US" dirty="0"/>
              <a:t>)</a:t>
            </a:r>
            <a:endParaRPr lang="mn-MN" dirty="0"/>
          </a:p>
          <a:p>
            <a:pPr lvl="1"/>
            <a:r>
              <a:rPr lang="en-US" dirty="0"/>
              <a:t>Pandas</a:t>
            </a:r>
            <a:r>
              <a:rPr lang="mn-MN" dirty="0"/>
              <a:t> </a:t>
            </a:r>
            <a:r>
              <a:rPr lang="en-US" dirty="0"/>
              <a:t>(</a:t>
            </a:r>
            <a:r>
              <a:rPr lang="mn-MN" dirty="0"/>
              <a:t>дата анализ</a:t>
            </a:r>
            <a:r>
              <a:rPr lang="en-US" dirty="0"/>
              <a:t>)</a:t>
            </a:r>
            <a:endParaRPr lang="mn-MN" dirty="0"/>
          </a:p>
          <a:p>
            <a:pPr lvl="1"/>
            <a:r>
              <a:rPr lang="en-US" dirty="0"/>
              <a:t>Seaborn</a:t>
            </a:r>
            <a:r>
              <a:rPr lang="mn-MN" dirty="0"/>
              <a:t> </a:t>
            </a:r>
            <a:r>
              <a:rPr lang="en-US" dirty="0"/>
              <a:t>(</a:t>
            </a:r>
            <a:r>
              <a:rPr lang="mn-MN" dirty="0"/>
              <a:t>датаг зурах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Keras</a:t>
            </a:r>
            <a:r>
              <a:rPr lang="en-US" dirty="0"/>
              <a:t>, TensorFlow, Scikit-learn (</a:t>
            </a:r>
            <a:r>
              <a:rPr lang="mn-MN" dirty="0"/>
              <a:t>хиймэл оюун ухаан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NumPy (</a:t>
            </a:r>
            <a:r>
              <a:rPr lang="mn-MN" dirty="0"/>
              <a:t>их өгөгдөл дээр анализ хийх</a:t>
            </a:r>
            <a:r>
              <a:rPr lang="en-US" dirty="0"/>
              <a:t>)</a:t>
            </a:r>
            <a:endParaRPr lang="mn-MN" dirty="0"/>
          </a:p>
          <a:p>
            <a:endParaRPr lang="mn-MN" dirty="0"/>
          </a:p>
        </p:txBody>
      </p:sp>
    </p:spTree>
    <p:extLst>
      <p:ext uri="{BB962C8B-B14F-4D97-AF65-F5344CB8AC3E}">
        <p14:creationId xmlns:p14="http://schemas.microsoft.com/office/powerpoint/2010/main" val="426966618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DFA8A-4D41-46D0-B191-49EC1681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/>
              <a:t>Давуу талууд</a:t>
            </a:r>
            <a:r>
              <a:rPr lang="en-US" dirty="0"/>
              <a:t>, </a:t>
            </a:r>
            <a:r>
              <a:rPr lang="mn-MN" dirty="0"/>
              <a:t>жишээ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1F735A-862E-4DF7-B64D-766F287A8B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mn-MN" dirty="0"/>
              <a:t>Бизнес програм</a:t>
            </a:r>
          </a:p>
          <a:p>
            <a:pPr lvl="1"/>
            <a:r>
              <a:rPr lang="en-US" dirty="0"/>
              <a:t>ERP </a:t>
            </a:r>
            <a:r>
              <a:rPr lang="mn-MN" dirty="0"/>
              <a:t>систем</a:t>
            </a:r>
            <a:endParaRPr lang="en-US" dirty="0"/>
          </a:p>
          <a:p>
            <a:pPr lvl="1"/>
            <a:r>
              <a:rPr lang="mn-MN" dirty="0"/>
              <a:t>Жижиг бизнест зориулсан програм</a:t>
            </a:r>
          </a:p>
          <a:p>
            <a:pPr lvl="1"/>
            <a:r>
              <a:rPr lang="mn-MN" dirty="0"/>
              <a:t>Жишээ: </a:t>
            </a:r>
            <a:r>
              <a:rPr lang="en-US" dirty="0"/>
              <a:t>Odoo, </a:t>
            </a:r>
            <a:r>
              <a:rPr lang="en-US" dirty="0" err="1"/>
              <a:t>Tryton</a:t>
            </a:r>
            <a:endParaRPr lang="mn-MN" dirty="0"/>
          </a:p>
          <a:p>
            <a:pPr lvl="1"/>
            <a:endParaRPr lang="mn-M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76A8F-CD9B-4C77-B532-6F7635588B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mn-MN" dirty="0"/>
              <a:t>Хиймэл оюун ухаан</a:t>
            </a:r>
          </a:p>
          <a:p>
            <a:pPr lvl="1"/>
            <a:r>
              <a:rPr lang="en-US" dirty="0"/>
              <a:t>SciPy (</a:t>
            </a:r>
            <a:r>
              <a:rPr lang="mn-MN" dirty="0"/>
              <a:t>шинжлэх ухааны тооцоолол</a:t>
            </a:r>
            <a:r>
              <a:rPr lang="en-US" dirty="0"/>
              <a:t>)</a:t>
            </a:r>
            <a:endParaRPr lang="mn-MN" dirty="0"/>
          </a:p>
          <a:p>
            <a:pPr lvl="1"/>
            <a:r>
              <a:rPr lang="en-US" dirty="0"/>
              <a:t>Pandas</a:t>
            </a:r>
            <a:r>
              <a:rPr lang="mn-MN" dirty="0"/>
              <a:t> </a:t>
            </a:r>
            <a:r>
              <a:rPr lang="en-US" dirty="0"/>
              <a:t>(</a:t>
            </a:r>
            <a:r>
              <a:rPr lang="mn-MN" dirty="0"/>
              <a:t>дата анализ</a:t>
            </a:r>
            <a:r>
              <a:rPr lang="en-US" dirty="0"/>
              <a:t>)</a:t>
            </a:r>
            <a:endParaRPr lang="mn-MN" dirty="0"/>
          </a:p>
          <a:p>
            <a:pPr lvl="1"/>
            <a:r>
              <a:rPr lang="en-US" dirty="0"/>
              <a:t>Seaborn</a:t>
            </a:r>
            <a:r>
              <a:rPr lang="mn-MN" dirty="0"/>
              <a:t> </a:t>
            </a:r>
            <a:r>
              <a:rPr lang="en-US" dirty="0"/>
              <a:t>(</a:t>
            </a:r>
            <a:r>
              <a:rPr lang="mn-MN" dirty="0"/>
              <a:t>датаг зурах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Keras</a:t>
            </a:r>
            <a:r>
              <a:rPr lang="en-US" dirty="0"/>
              <a:t>, TensorFlow, Scikit-learn (</a:t>
            </a:r>
            <a:r>
              <a:rPr lang="mn-MN" dirty="0"/>
              <a:t>хиймэл оюун ухаан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NumPy (</a:t>
            </a:r>
            <a:r>
              <a:rPr lang="mn-MN" dirty="0"/>
              <a:t>их өгөгдөл дээр анализ хийх</a:t>
            </a:r>
            <a:r>
              <a:rPr lang="en-US" dirty="0"/>
              <a:t>)</a:t>
            </a:r>
          </a:p>
          <a:p>
            <a:pPr lvl="1"/>
            <a:r>
              <a:rPr lang="mn-MN" dirty="0"/>
              <a:t>Жишээ нь:  </a:t>
            </a:r>
            <a:r>
              <a:rPr lang="en-US" dirty="0"/>
              <a:t>Facebook, Amazon, </a:t>
            </a:r>
            <a:r>
              <a:rPr lang="en-US" dirty="0" err="1"/>
              <a:t>Lendmn</a:t>
            </a:r>
            <a:r>
              <a:rPr lang="en-US" dirty="0"/>
              <a:t>, </a:t>
            </a:r>
            <a:r>
              <a:rPr lang="en-US" dirty="0" err="1"/>
              <a:t>Chimege</a:t>
            </a:r>
            <a:r>
              <a:rPr lang="en-US" dirty="0"/>
              <a:t>, Ikon, </a:t>
            </a:r>
            <a:r>
              <a:rPr lang="mn-MN" dirty="0"/>
              <a:t>Арилжааны банк, </a:t>
            </a:r>
            <a:r>
              <a:rPr lang="en-US" dirty="0" err="1"/>
              <a:t>Zeely</a:t>
            </a:r>
            <a:endParaRPr lang="mn-MN" dirty="0"/>
          </a:p>
          <a:p>
            <a:endParaRPr lang="mn-MN" dirty="0"/>
          </a:p>
        </p:txBody>
      </p:sp>
    </p:spTree>
    <p:extLst>
      <p:ext uri="{BB962C8B-B14F-4D97-AF65-F5344CB8AC3E}">
        <p14:creationId xmlns:p14="http://schemas.microsoft.com/office/powerpoint/2010/main" val="1399250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B00A64-6464-4781-A32A-32EFFA1A2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С</a:t>
            </a:r>
            <a:r>
              <a:rPr lang="mn-MN" dirty="0"/>
              <a:t>урахад хялбар, бичихэд амар</a:t>
            </a:r>
            <a:r>
              <a:rPr lang="en-US" dirty="0"/>
              <a:t>, </a:t>
            </a:r>
            <a:r>
              <a:rPr lang="mn-MN" dirty="0"/>
              <a:t>жишээ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8462B7-86D0-49C1-90A2-4373B1B149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https://www.hackerrank.com/domains/python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https://wiki.python.org/moin/SimplePrograms</a:t>
            </a:r>
            <a:endParaRPr lang="en-US" dirty="0"/>
          </a:p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https://www.programiz.com/python-programming/examples</a:t>
            </a:r>
            <a:endParaRPr lang="en-US" dirty="0"/>
          </a:p>
          <a:p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https://linuxhint.com/python_scripts_beginners_guide/</a:t>
            </a:r>
            <a:endParaRPr lang="en-US" dirty="0"/>
          </a:p>
          <a:p>
            <a:r>
              <a:rPr lang="en-US" dirty="0"/>
              <a:t>https://skillcrush.com/blog/python-programming-examples/</a:t>
            </a:r>
            <a:endParaRPr lang="mn-M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45F71-60B9-466B-9805-6A93BF6A67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98C379"/>
                </a:solidFill>
                <a:latin typeface="Consolas" panose="020B0609020204030204" pitchFamily="49" charset="0"/>
              </a:rPr>
              <a:t>t</a:t>
            </a:r>
            <a:r>
              <a:rPr lang="en-US" b="0" dirty="0">
                <a:solidFill>
                  <a:srgbClr val="98C379"/>
                </a:solidFill>
                <a:effectLst/>
                <a:latin typeface="Consolas" panose="020B0609020204030204" pitchFamily="49" charset="0"/>
              </a:rPr>
              <a:t> = 'Python </a:t>
            </a:r>
            <a:r>
              <a:rPr lang="mn-MN" b="0" dirty="0">
                <a:solidFill>
                  <a:srgbClr val="98C379"/>
                </a:solidFill>
                <a:effectLst/>
                <a:latin typeface="Consolas" panose="020B0609020204030204" pitchFamily="49" charset="0"/>
              </a:rPr>
              <a:t>хичээл</a:t>
            </a:r>
            <a:r>
              <a:rPr lang="en-US" b="0" dirty="0">
                <a:solidFill>
                  <a:srgbClr val="98C379"/>
                </a:solidFill>
                <a:effectLst/>
                <a:latin typeface="Consolas" panose="020B0609020204030204" pitchFamily="49" charset="0"/>
              </a:rPr>
              <a:t>'</a:t>
            </a:r>
          </a:p>
          <a:p>
            <a:r>
              <a:rPr lang="en-US" dirty="0">
                <a:solidFill>
                  <a:srgbClr val="98C379"/>
                </a:solidFill>
                <a:latin typeface="Consolas" panose="020B0609020204030204" pitchFamily="49" charset="0"/>
              </a:rPr>
              <a:t>t</a:t>
            </a:r>
            <a:r>
              <a:rPr lang="mn-MN" b="0" dirty="0">
                <a:solidFill>
                  <a:srgbClr val="ABB2BF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mn-MN" b="0" dirty="0">
                <a:solidFill>
                  <a:srgbClr val="D19A66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mn-MN" b="0" dirty="0">
                <a:solidFill>
                  <a:srgbClr val="CBCCC6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mn-MN" b="0" dirty="0">
                <a:solidFill>
                  <a:srgbClr val="D19A66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mn-MN" b="0" dirty="0">
                <a:solidFill>
                  <a:srgbClr val="ABB2BF"/>
                </a:solidFill>
                <a:effectLst/>
                <a:latin typeface="Consolas" panose="020B0609020204030204" pitchFamily="49" charset="0"/>
              </a:rPr>
              <a:t>]</a:t>
            </a:r>
            <a:endParaRPr lang="en-US" b="0" dirty="0">
              <a:solidFill>
                <a:srgbClr val="ABB2BF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ABB2BF"/>
                </a:solidFill>
                <a:effectLst/>
                <a:latin typeface="Consolas" panose="020B0609020204030204" pitchFamily="49" charset="0"/>
              </a:rPr>
              <a:t>“Python </a:t>
            </a:r>
            <a:r>
              <a:rPr lang="mn-MN" b="0" dirty="0">
                <a:solidFill>
                  <a:srgbClr val="ABB2BF"/>
                </a:solidFill>
                <a:effectLst/>
                <a:latin typeface="Consolas" panose="020B0609020204030204" pitchFamily="49" charset="0"/>
              </a:rPr>
              <a:t>хичээл</a:t>
            </a:r>
            <a:r>
              <a:rPr lang="en-US" b="0" dirty="0">
                <a:solidFill>
                  <a:srgbClr val="ABB2BF"/>
                </a:solidFill>
                <a:effectLst/>
                <a:latin typeface="Consolas" panose="020B0609020204030204" pitchFamily="49" charset="0"/>
              </a:rPr>
              <a:t>”</a:t>
            </a:r>
            <a:r>
              <a:rPr lang="mn-MN" b="0" dirty="0">
                <a:solidFill>
                  <a:srgbClr val="ABB2BF"/>
                </a:solidFill>
                <a:effectLst/>
                <a:latin typeface="Consolas" panose="020B0609020204030204" pitchFamily="49" charset="0"/>
              </a:rPr>
              <a:t> текстийн эхний 6 үсгийг авах. </a:t>
            </a:r>
            <a:endParaRPr lang="en-US" b="0" dirty="0">
              <a:solidFill>
                <a:srgbClr val="ABB2BF"/>
              </a:solidFill>
              <a:effectLst/>
              <a:latin typeface="Consolas" panose="020B0609020204030204" pitchFamily="49" charset="0"/>
            </a:endParaRPr>
          </a:p>
          <a:p>
            <a:r>
              <a:rPr lang="mn-MN" b="0" dirty="0">
                <a:solidFill>
                  <a:srgbClr val="ABB2BF"/>
                </a:solidFill>
                <a:effectLst/>
                <a:latin typeface="Consolas" panose="020B0609020204030204" pitchFamily="49" charset="0"/>
              </a:rPr>
              <a:t>Хэвлэх: </a:t>
            </a:r>
            <a:endParaRPr lang="en-US" dirty="0">
              <a:solidFill>
                <a:srgbClr val="ABB2BF"/>
              </a:solidFill>
              <a:latin typeface="Consolas" panose="020B0609020204030204" pitchFamily="49" charset="0"/>
            </a:endParaRPr>
          </a:p>
          <a:p>
            <a:pPr lvl="1"/>
            <a:r>
              <a:rPr lang="en-US" dirty="0">
                <a:solidFill>
                  <a:srgbClr val="ABB2BF"/>
                </a:solidFill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ABB2BF"/>
                </a:solidFill>
                <a:effectLst/>
                <a:latin typeface="Consolas" panose="020B0609020204030204" pitchFamily="49" charset="0"/>
              </a:rPr>
              <a:t>rint(t[0:6)</a:t>
            </a:r>
            <a:endParaRPr lang="mn-MN" b="0" dirty="0">
              <a:solidFill>
                <a:srgbClr val="CBCCC6"/>
              </a:solidFill>
              <a:effectLst/>
              <a:latin typeface="Consolas" panose="020B0609020204030204" pitchFamily="49" charset="0"/>
            </a:endParaRPr>
          </a:p>
          <a:p>
            <a:endParaRPr lang="mn-MN" dirty="0"/>
          </a:p>
        </p:txBody>
      </p:sp>
    </p:spTree>
    <p:extLst>
      <p:ext uri="{BB962C8B-B14F-4D97-AF65-F5344CB8AC3E}">
        <p14:creationId xmlns:p14="http://schemas.microsoft.com/office/powerpoint/2010/main" val="276394117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B00A64-6464-4781-A32A-32EFFA1A2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/>
              <a:t>Бусад програмчлалын хэл дээр ч ашиглагдах ойлголтууд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A3810F-1A2B-4A7B-B46D-7EBAF5BA4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Basic Syntax </a:t>
            </a:r>
          </a:p>
          <a:p>
            <a:r>
              <a:rPr lang="en-US" dirty="0"/>
              <a:t>Variable Types: Numbers, Strings </a:t>
            </a:r>
          </a:p>
          <a:p>
            <a:r>
              <a:rPr lang="en-US" dirty="0"/>
              <a:t>Basic Operators </a:t>
            </a:r>
          </a:p>
          <a:p>
            <a:r>
              <a:rPr lang="en-US" dirty="0"/>
              <a:t>Decision Making </a:t>
            </a:r>
          </a:p>
          <a:p>
            <a:r>
              <a:rPr lang="en-US" dirty="0"/>
              <a:t>Loops </a:t>
            </a:r>
          </a:p>
          <a:p>
            <a:r>
              <a:rPr lang="en-US" dirty="0"/>
              <a:t>Lists </a:t>
            </a:r>
          </a:p>
          <a:p>
            <a:r>
              <a:rPr lang="en-US" dirty="0"/>
              <a:t>Dictionary</a:t>
            </a:r>
          </a:p>
          <a:p>
            <a:r>
              <a:rPr lang="en-US" dirty="0"/>
              <a:t>Date &amp; Time </a:t>
            </a:r>
          </a:p>
          <a:p>
            <a:r>
              <a:rPr lang="en-US" dirty="0"/>
              <a:t>Functions </a:t>
            </a:r>
          </a:p>
          <a:p>
            <a:r>
              <a:rPr lang="en-US" dirty="0"/>
              <a:t>Modules</a:t>
            </a:r>
          </a:p>
          <a:p>
            <a:r>
              <a:rPr lang="en-US" dirty="0"/>
              <a:t>Files I/O </a:t>
            </a:r>
          </a:p>
          <a:p>
            <a:r>
              <a:rPr lang="en-US" dirty="0"/>
              <a:t>Exceptions</a:t>
            </a:r>
          </a:p>
          <a:p>
            <a:r>
              <a:rPr lang="en-US" dirty="0"/>
              <a:t>Classes/Objects </a:t>
            </a:r>
          </a:p>
          <a:p>
            <a:r>
              <a:rPr lang="en-US" dirty="0"/>
              <a:t>Reg Expressions </a:t>
            </a:r>
          </a:p>
          <a:p>
            <a:r>
              <a:rPr lang="en-US" dirty="0"/>
              <a:t>Database Access</a:t>
            </a:r>
            <a:endParaRPr lang="mn-MN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8462B7-86D0-49C1-90A2-4373B1B14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Python </a:t>
            </a:r>
            <a:r>
              <a:rPr lang="mn-MN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хичээл</a:t>
            </a:r>
            <a:endParaRPr lang="mn-MN" sz="2800" dirty="0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13859429-9E9F-4E41-ABEA-C40361ADE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747" y="2539206"/>
            <a:ext cx="1248126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34957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webextensions/taskpanes.xml><?xml version="1.0" encoding="utf-8"?>
<wetp:taskpanes xmlns:wetp="http://schemas.microsoft.com/office/webextensions/taskpanes/2010/11">
  <wetp:taskpane dockstate="right" visibility="0" width="350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C9AF0AC-8C72-431C-BE8B-D94AE1875750}">
  <we:reference id="wa104380907" version="3.0.0.0" store="en-US" storeType="OMEX"/>
  <we:alternateReferences>
    <we:reference id="wa104380907" version="3.0.0.0" store="WA104380907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BB9FAE24-0C59-4C9D-B08A-E2C6E101AB34}">
  <we:reference id="wa200001661" version="2.1.0.2" store="en-US" storeType="OMEX"/>
  <we:alternateReferences>
    <we:reference id="WA200001661" version="2.1.0.2" store="WA200001661" storeType="OMEX"/>
  </we:alternateReferences>
  <we:properties>
    <we:property name="type" value="&quot;None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441</TotalTime>
  <Words>1086</Words>
  <Application>Microsoft Office PowerPoint</Application>
  <PresentationFormat>Widescreen</PresentationFormat>
  <Paragraphs>171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Century Gothic</vt:lpstr>
      <vt:lpstr>Consolas</vt:lpstr>
      <vt:lpstr>Wingdings 2</vt:lpstr>
      <vt:lpstr>Quotable</vt:lpstr>
      <vt:lpstr>Яагаад Python гэж?</vt:lpstr>
      <vt:lpstr>Яагаад Python гэж?</vt:lpstr>
      <vt:lpstr>Давуу талууд, жишээ</vt:lpstr>
      <vt:lpstr>Давуу талууд, жишээ</vt:lpstr>
      <vt:lpstr>Давуу талууд, жишээ</vt:lpstr>
      <vt:lpstr>Давуу талууд, жишээ</vt:lpstr>
      <vt:lpstr>Давуу талууд, жишээ</vt:lpstr>
      <vt:lpstr>Сурахад хялбар, бичихэд амар, жишээ</vt:lpstr>
      <vt:lpstr>Бусад програмчлалын хэл дээр ч ашиглагдах ойлголтууд</vt:lpstr>
      <vt:lpstr>Python эхний 5-д, 44,1%</vt:lpstr>
      <vt:lpstr>2019 онд 41,7%</vt:lpstr>
      <vt:lpstr>таны найз</vt:lpstr>
      <vt:lpstr>PowerPoint Presentation</vt:lpstr>
      <vt:lpstr>ахаас асуу</vt:lpstr>
      <vt:lpstr>2. Python хөгжүүлэгчийн дундаж цалин АНУ-д жилийн $111,556</vt:lpstr>
      <vt:lpstr>PHP хөгжүүлэгчийн дундаж цалин АНУ-д жилийн $90,930</vt:lpstr>
      <vt:lpstr>PHP хөгжүүлэгчийн дундаж цалин АНУ-д жилийн $90,930</vt:lpstr>
      <vt:lpstr>Тэр нь тэгээд яг юу гэсэн үг вэ?</vt:lpstr>
      <vt:lpstr>certificate</vt:lpstr>
      <vt:lpstr>certificate</vt:lpstr>
      <vt:lpstr>PowerPoint Presentation</vt:lpstr>
      <vt:lpstr>PowerPoint Presentation</vt:lpstr>
      <vt:lpstr>Visual Studio Code дээрх Python-той холбоотой тохиргоо</vt:lpstr>
      <vt:lpstr>Python </vt:lpstr>
      <vt:lpstr>Visual Studio Code </vt:lpstr>
      <vt:lpstr>Visual Studio Code-ийн тохиргоо settings.json файлд</vt:lpstr>
      <vt:lpstr>VSC-ийн товчилсон даралтууд</vt:lpstr>
      <vt:lpstr>Анхаарал тавьсанд баярлалаа!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Яагаад Python гэж?</dc:title>
  <dc:creator>Munkhtur Bayarsaikhan</dc:creator>
  <cp:lastModifiedBy>Munkhtur Bayarsaikhan</cp:lastModifiedBy>
  <cp:revision>124</cp:revision>
  <dcterms:created xsi:type="dcterms:W3CDTF">2021-01-11T07:11:07Z</dcterms:created>
  <dcterms:modified xsi:type="dcterms:W3CDTF">2021-01-12T05:50:37Z</dcterms:modified>
</cp:coreProperties>
</file>