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D25ED-CBFA-7943-8796-C6B2403819E8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47F2D-7A16-584B-B92C-CBF3664D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03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EBB59-6D82-AB49-9895-E57328831EC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F5538-3508-614A-95CF-F2793F45D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0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7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Refresh the students on</a:t>
            </a:r>
            <a:r>
              <a:rPr lang="en-US" baseline="0" dirty="0" smtClean="0"/>
              <a:t> where metals and nonmetals are located on the Periodic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3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3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have the students</a:t>
            </a:r>
            <a:r>
              <a:rPr lang="en-US" baseline="0" dirty="0" smtClean="0"/>
              <a:t> visualize a card game where they have to get 0 or 8 cards to win. They can then see when it is easier to try to get to 0 or 8 by losing or gaining cards.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4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Charges</a:t>
            </a:r>
            <a:r>
              <a:rPr lang="en-US" baseline="0" dirty="0" smtClean="0"/>
              <a:t> should be written with the number first and the sign second. You will see these written wrong all over the place. The charge first is used for oxidation numbers.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49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should have already done the Binary Ionic Activity, so this should be review.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F5538-3508-614A-95CF-F2793F45D4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2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D7C43D0-0F06-9F4F-8F18-50DAB54E617A}" type="datetimeFigureOut">
              <a:rPr lang="en-US" smtClean="0"/>
              <a:t>7/26/17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4AE5CD4-BEF1-464E-8FEC-E4C5E15FD11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Ionic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more sharing. This is give and take!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7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 An ionic bond occurs between a metal and a nonmetal. 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There is only one possible combination of a metal and a nonmetal, so we will not use prefixes.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The metal is written first and then the nonmetal with the suffix “-ide” added.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bonding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5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105140"/>
              </p:ext>
            </p:extLst>
          </p:nvPr>
        </p:nvGraphicFramePr>
        <p:xfrm>
          <a:off x="2286000" y="952500"/>
          <a:ext cx="4457700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00"/>
                <a:gridCol w="31496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sodium chloride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MgBr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magnesium bromide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aluminum sulfide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619500" y="1638300"/>
            <a:ext cx="3086100" cy="596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19500" y="2286000"/>
            <a:ext cx="3086100" cy="596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19500" y="2946400"/>
            <a:ext cx="3086100" cy="596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1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381001"/>
            <a:ext cx="6096000" cy="419099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"/>
            </a:pPr>
            <a:r>
              <a:rPr lang="en-US" dirty="0" smtClean="0"/>
              <a:t> An atom wants to get to 0 or 8 valence electrons in order to be stable. In an ionic bond, the atoms gain or lose electrons instead of sharing them.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Metals lose electrons to form positive ions.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Calcium has 2 valence electrons, so it is easier for it to lose 2 electrons and become Ca</a:t>
            </a:r>
            <a:r>
              <a:rPr lang="en-US" baseline="30000" dirty="0" smtClean="0"/>
              <a:t>2+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"/>
            </a:pPr>
            <a:r>
              <a:rPr lang="en-US" dirty="0" smtClean="0"/>
              <a:t>Nonmetals gain electrons to form negative ions.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Oxygen has 6 valence electrons, so it is easier for it to gain 2 electrons and become O</a:t>
            </a:r>
            <a:r>
              <a:rPr lang="en-US" baseline="30000" dirty="0" smtClean="0"/>
              <a:t>2-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 charges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 The ion charges generally follow this pattern.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endParaRPr lang="en-US" dirty="0"/>
          </a:p>
          <a:p>
            <a:pPr>
              <a:buFont typeface="Wingdings" charset="2"/>
              <a:buChar char=""/>
            </a:pPr>
            <a:endParaRPr lang="en-US" dirty="0" smtClean="0"/>
          </a:p>
          <a:p>
            <a:pPr>
              <a:buFont typeface="Wingdings" charset="2"/>
              <a:buChar char=""/>
            </a:pPr>
            <a:endParaRPr lang="en-US" dirty="0"/>
          </a:p>
          <a:p>
            <a:pPr>
              <a:buFont typeface="Wingdings" charset="2"/>
              <a:buChar char=""/>
            </a:pPr>
            <a:r>
              <a:rPr lang="en-US" dirty="0" smtClean="0"/>
              <a:t>The charge on an ion is written as a superscript.</a:t>
            </a:r>
            <a:br>
              <a:rPr lang="en-US" dirty="0" smtClean="0"/>
            </a:br>
            <a:r>
              <a:rPr lang="en-US" sz="2800" dirty="0"/>
              <a:t>Na</a:t>
            </a:r>
            <a:r>
              <a:rPr lang="en-US" sz="2800" baseline="30000" dirty="0"/>
              <a:t>+</a:t>
            </a:r>
            <a:r>
              <a:rPr lang="en-US" sz="2800" dirty="0" smtClean="0"/>
              <a:t>, Ca</a:t>
            </a:r>
            <a:r>
              <a:rPr lang="en-US" sz="2800" baseline="30000" dirty="0" smtClean="0"/>
              <a:t>2+</a:t>
            </a:r>
            <a:r>
              <a:rPr lang="en-US" sz="2800" dirty="0" smtClean="0"/>
              <a:t>, Al</a:t>
            </a:r>
            <a:r>
              <a:rPr lang="en-US" sz="2800" baseline="30000" dirty="0" smtClean="0"/>
              <a:t>3+</a:t>
            </a:r>
            <a:r>
              <a:rPr lang="en-US" sz="2800" dirty="0" smtClean="0"/>
              <a:t>, N</a:t>
            </a:r>
            <a:r>
              <a:rPr lang="en-US" sz="2800" baseline="30000" dirty="0" smtClean="0"/>
              <a:t>3-</a:t>
            </a:r>
            <a:r>
              <a:rPr lang="en-US" sz="2800" dirty="0"/>
              <a:t>, O</a:t>
            </a:r>
            <a:r>
              <a:rPr lang="en-US" sz="2800" baseline="30000" dirty="0"/>
              <a:t>2-</a:t>
            </a:r>
            <a:r>
              <a:rPr lang="en-US" sz="2800" dirty="0"/>
              <a:t>, Br</a:t>
            </a:r>
            <a:r>
              <a:rPr lang="en-US" sz="2800" baseline="30000" dirty="0"/>
              <a:t>-</a:t>
            </a:r>
            <a:endParaRPr lang="en-US" sz="2800" baseline="30000" dirty="0" smtClean="0"/>
          </a:p>
          <a:p>
            <a:pPr>
              <a:buFont typeface="Wingdings" charset="2"/>
              <a:buChar char=""/>
            </a:pPr>
            <a:endParaRPr lang="en-US" dirty="0"/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 charges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778207"/>
              </p:ext>
            </p:extLst>
          </p:nvPr>
        </p:nvGraphicFramePr>
        <p:xfrm>
          <a:off x="2225040" y="1240559"/>
          <a:ext cx="6096000" cy="88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</a:t>
                      </a:r>
                      <a:r>
                        <a:rPr lang="en-US" sz="1400" baseline="0" dirty="0" smtClean="0"/>
                        <a:t> 1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Group 18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1+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2+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3+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skip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zip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68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"/>
            </a:pPr>
            <a:r>
              <a:rPr lang="en-US" dirty="0" smtClean="0"/>
              <a:t> The formula for an ionic compound is determined by making the charges cancel each other out.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"/>
            </a:pPr>
            <a:r>
              <a:rPr lang="en-US" dirty="0" smtClean="0"/>
              <a:t>For example, in magnesium chloride the ions are Mg</a:t>
            </a:r>
            <a:r>
              <a:rPr lang="en-US" baseline="30000" dirty="0" smtClean="0"/>
              <a:t>2+</a:t>
            </a:r>
            <a:r>
              <a:rPr lang="en-US" dirty="0" smtClean="0"/>
              <a:t> and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. This means that we need 2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 to balance the Mg</a:t>
            </a:r>
            <a:r>
              <a:rPr lang="en-US" baseline="30000" dirty="0" smtClean="0"/>
              <a:t>2+</a:t>
            </a:r>
            <a:r>
              <a:rPr lang="en-US" dirty="0" smtClean="0"/>
              <a:t>, so the formula is MgCl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formulas</a:t>
            </a:r>
            <a:endParaRPr lang="en-US" dirty="0"/>
          </a:p>
        </p:txBody>
      </p:sp>
      <p:pic>
        <p:nvPicPr>
          <p:cNvPr id="5" name="Picture 4" descr="400dpiLogo-White-Text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1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34825"/>
              </p:ext>
            </p:extLst>
          </p:nvPr>
        </p:nvGraphicFramePr>
        <p:xfrm>
          <a:off x="777241" y="1308099"/>
          <a:ext cx="7249160" cy="302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273"/>
                <a:gridCol w="1217629"/>
                <a:gridCol w="1217629"/>
                <a:gridCol w="1217629"/>
              </a:tblGrid>
              <a:tr h="6985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 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Negative 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Formula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lithium</a:t>
                      </a:r>
                      <a:r>
                        <a:rPr lang="en-US" baseline="0" dirty="0" smtClean="0"/>
                        <a:t> phosphide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</a:t>
                      </a:r>
                      <a:r>
                        <a:rPr lang="en-US" baseline="30000" dirty="0" smtClean="0"/>
                        <a:t>+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en-US" baseline="30000" dirty="0" smtClean="0"/>
                        <a:t>3-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barium oxide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</a:t>
                      </a:r>
                      <a:r>
                        <a:rPr lang="en-US" baseline="30000" dirty="0" smtClean="0"/>
                        <a:t>2+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r>
                        <a:rPr lang="en-US" baseline="30000" dirty="0" smtClean="0"/>
                        <a:t>2-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aluminum sulfide</a:t>
                      </a:r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</a:t>
                      </a:r>
                      <a:r>
                        <a:rPr lang="en-US" baseline="30000" dirty="0" smtClean="0"/>
                        <a:t>3+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2-</a:t>
                      </a:r>
                      <a:endParaRPr lang="en-US" baseline="30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 anchor="ctr">
                    <a:lnL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CC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29D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400dpiLogo-White-Tex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63" b="35081"/>
          <a:stretch/>
        </p:blipFill>
        <p:spPr>
          <a:xfrm>
            <a:off x="0" y="6379839"/>
            <a:ext cx="2743200" cy="47816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19600" y="2044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2044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1" y="2044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19600" y="28194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28194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1" y="28194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9600" y="3568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38800" y="3568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1" y="35687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60</TotalTime>
  <Words>275</Words>
  <Application>Microsoft Macintosh PowerPoint</Application>
  <PresentationFormat>On-screen Show (4:3)</PresentationFormat>
  <Paragraphs>73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Elemental</vt:lpstr>
      <vt:lpstr>Binary Ionic</vt:lpstr>
      <vt:lpstr>Ionic bonding</vt:lpstr>
      <vt:lpstr>Examples</vt:lpstr>
      <vt:lpstr>Ion charges</vt:lpstr>
      <vt:lpstr>Ion charges</vt:lpstr>
      <vt:lpstr>Ionic formulas</vt:lpstr>
      <vt:lpstr>Examples</vt:lpstr>
    </vt:vector>
  </TitlesOfParts>
  <Company>Jackson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Ionic</dc:title>
  <dc:creator>Eddie Wettach</dc:creator>
  <cp:lastModifiedBy>Jeff Anderton</cp:lastModifiedBy>
  <cp:revision>18</cp:revision>
  <dcterms:created xsi:type="dcterms:W3CDTF">2017-07-22T18:18:27Z</dcterms:created>
  <dcterms:modified xsi:type="dcterms:W3CDTF">2017-07-26T14:33:40Z</dcterms:modified>
</cp:coreProperties>
</file>