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323" r:id="rId3"/>
    <p:sldId id="326" r:id="rId4"/>
    <p:sldId id="341" r:id="rId5"/>
    <p:sldId id="344" r:id="rId6"/>
    <p:sldId id="340" r:id="rId7"/>
    <p:sldId id="343" r:id="rId8"/>
    <p:sldId id="345" r:id="rId9"/>
    <p:sldId id="333" r:id="rId10"/>
    <p:sldId id="336" r:id="rId11"/>
    <p:sldId id="347" r:id="rId12"/>
    <p:sldId id="348" r:id="rId13"/>
    <p:sldId id="346" r:id="rId14"/>
    <p:sldId id="316" r:id="rId15"/>
    <p:sldId id="317" r:id="rId16"/>
  </p:sldIdLst>
  <p:sldSz cx="9144000" cy="5143500" type="screen16x9"/>
  <p:notesSz cx="6858000" cy="9144000"/>
  <p:embeddedFontLst>
    <p:embeddedFont>
      <p:font typeface="Love Ya Like A Sister" charset="0"/>
      <p:regular r:id="rId18"/>
    </p:embeddedFont>
    <p:embeddedFont>
      <p:font typeface="Abel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D175849-E593-4B1E-BF6C-8A4FAC2D9123}">
  <a:tblStyle styleId="{9D175849-E593-4B1E-BF6C-8A4FAC2D91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86" y="-1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2302809" y="-1946698"/>
            <a:ext cx="7339624" cy="7013998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3262800" y="3259181"/>
            <a:ext cx="36177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415651" y="-409596"/>
            <a:ext cx="2229004" cy="1948629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446225" y="2806940"/>
            <a:ext cx="340786" cy="570834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113485" y="1866901"/>
            <a:ext cx="340589" cy="5709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588714" y="3918056"/>
            <a:ext cx="354386" cy="57852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38841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7990149" y="2015888"/>
            <a:ext cx="1452922" cy="3256938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187300" y="4418765"/>
            <a:ext cx="340786" cy="570834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45126" y="3416031"/>
            <a:ext cx="354386" cy="57852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_3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6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7670434" y="975758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6057143" y="2035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7215623" y="-916264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4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53000" y="4629150"/>
            <a:ext cx="434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www.pantechsolutions.net</a:t>
            </a:r>
          </a:p>
          <a:p>
            <a:pPr>
              <a:defRPr/>
            </a:pPr>
            <a:r>
              <a:rPr lang="en-US" dirty="0" smtClean="0"/>
              <a:t>For learning hub visit  learn.pantechsolutions.net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953000" y="4629150"/>
            <a:ext cx="434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www.pantechsolutions.net</a:t>
            </a:r>
          </a:p>
          <a:p>
            <a:pPr>
              <a:defRPr/>
            </a:pPr>
            <a:r>
              <a:rPr lang="en-US" dirty="0" smtClean="0"/>
              <a:t>For learning hub visit  learn.pantechsolutions.net </a:t>
            </a:r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04800" y="4552950"/>
            <a:ext cx="2249424" cy="4572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8" r:id="rId3"/>
    <p:sldLayoutId id="2147483681" r:id="rId4"/>
    <p:sldLayoutId id="2147483682" r:id="rId5"/>
    <p:sldLayoutId id="2147483683" r:id="rId6"/>
    <p:sldLayoutId id="2147483684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1"/>
          <p:cNvSpPr txBox="1">
            <a:spLocks noGrp="1"/>
          </p:cNvSpPr>
          <p:nvPr>
            <p:ph type="ctrTitle"/>
          </p:nvPr>
        </p:nvSpPr>
        <p:spPr>
          <a:xfrm>
            <a:off x="2895600" y="1581150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Matlab Master Class</a:t>
            </a:r>
            <a:br>
              <a:rPr lang="en" sz="5400" dirty="0" smtClean="0"/>
            </a:br>
            <a:r>
              <a:rPr lang="en" sz="5400" dirty="0" smtClean="0"/>
              <a:t>DAY 2</a:t>
            </a:r>
            <a:endParaRPr sz="5400"/>
          </a:p>
        </p:txBody>
      </p:sp>
      <p:sp>
        <p:nvSpPr>
          <p:cNvPr id="3" name="Rectangle 2"/>
          <p:cNvSpPr/>
          <p:nvPr/>
        </p:nvSpPr>
        <p:spPr>
          <a:xfrm>
            <a:off x="5943600" y="4705350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www.pantechsolutions.net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61950"/>
            <a:ext cx="8520600" cy="572700"/>
          </a:xfrm>
        </p:spPr>
        <p:txBody>
          <a:bodyPr/>
          <a:lstStyle/>
          <a:p>
            <a:r>
              <a:rPr lang="en-US" dirty="0" smtClean="0"/>
              <a:t>Noise and Filtering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9400" y="4705350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www.pantechsolutions.net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047750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clear;</a:t>
            </a:r>
          </a:p>
          <a:p>
            <a:r>
              <a:rPr lang="en-US" sz="2400" dirty="0" smtClean="0"/>
              <a:t>a=</a:t>
            </a:r>
            <a:r>
              <a:rPr lang="en-US" sz="2400" dirty="0" err="1" smtClean="0"/>
              <a:t>imread</a:t>
            </a:r>
            <a:r>
              <a:rPr lang="en-US" sz="2400" dirty="0" smtClean="0"/>
              <a:t>('cameraman.tif');</a:t>
            </a:r>
          </a:p>
          <a:p>
            <a:r>
              <a:rPr lang="en-US" sz="2400" dirty="0" smtClean="0"/>
              <a:t>J = </a:t>
            </a:r>
            <a:r>
              <a:rPr lang="en-US" sz="2400" dirty="0" err="1" smtClean="0"/>
              <a:t>imnoise</a:t>
            </a:r>
            <a:r>
              <a:rPr lang="en-US" sz="2400" dirty="0" smtClean="0"/>
              <a:t>(</a:t>
            </a:r>
            <a:r>
              <a:rPr lang="en-US" sz="2400" dirty="0" err="1" smtClean="0"/>
              <a:t>a,'salt</a:t>
            </a:r>
            <a:r>
              <a:rPr lang="en-US" sz="2400" dirty="0" smtClean="0"/>
              <a:t> &amp; pepper', 0.12);</a:t>
            </a:r>
          </a:p>
          <a:p>
            <a:r>
              <a:rPr lang="en-US" sz="2400" dirty="0" smtClean="0"/>
              <a:t>C=medfilt2(J,[5 5]);</a:t>
            </a:r>
          </a:p>
          <a:p>
            <a:r>
              <a:rPr lang="en-US" sz="2400" dirty="0" smtClean="0"/>
              <a:t>subplot(1,3,1);</a:t>
            </a:r>
            <a:r>
              <a:rPr lang="en-US" sz="2400" dirty="0" err="1" smtClean="0"/>
              <a:t>imshow</a:t>
            </a:r>
            <a:r>
              <a:rPr lang="en-US" sz="2400" dirty="0" smtClean="0"/>
              <a:t>(a);</a:t>
            </a:r>
          </a:p>
          <a:p>
            <a:r>
              <a:rPr lang="en-US" sz="2400" dirty="0" smtClean="0"/>
              <a:t>subplot(1,3,2);</a:t>
            </a:r>
            <a:r>
              <a:rPr lang="en-US" sz="2400" dirty="0" err="1" smtClean="0"/>
              <a:t>imshow</a:t>
            </a:r>
            <a:r>
              <a:rPr lang="en-US" sz="2400" dirty="0" smtClean="0"/>
              <a:t>(J);</a:t>
            </a:r>
          </a:p>
          <a:p>
            <a:r>
              <a:rPr lang="en-US" sz="2400" dirty="0" smtClean="0"/>
              <a:t>subplot(1,3,3);</a:t>
            </a:r>
            <a:r>
              <a:rPr lang="en-US" sz="2400" dirty="0" err="1" smtClean="0"/>
              <a:t>imshow</a:t>
            </a:r>
            <a:r>
              <a:rPr lang="en-US" sz="2400" dirty="0" smtClean="0"/>
              <a:t>(C);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0645" r="-11290"/>
          <a:stretch>
            <a:fillRect/>
          </a:stretch>
        </p:blipFill>
        <p:spPr bwMode="auto">
          <a:xfrm>
            <a:off x="4953000" y="219075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Thresholding</a:t>
            </a:r>
            <a:r>
              <a:rPr lang="en-US" dirty="0" smtClean="0"/>
              <a:t> and Image Segmentation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b="1" dirty="0" smtClean="0"/>
              <a:t>clear;</a:t>
            </a:r>
          </a:p>
          <a:p>
            <a:pPr>
              <a:buNone/>
            </a:pPr>
            <a:r>
              <a:rPr lang="en-US" sz="1600" b="1" dirty="0" smtClean="0"/>
              <a:t>close all;</a:t>
            </a:r>
          </a:p>
          <a:p>
            <a:pPr>
              <a:buNone/>
            </a:pPr>
            <a:r>
              <a:rPr lang="en-US" sz="1600" b="1" dirty="0" err="1" smtClean="0"/>
              <a:t>clc</a:t>
            </a:r>
            <a:r>
              <a:rPr lang="en-US" sz="1600" b="1" dirty="0" smtClean="0"/>
              <a:t>;</a:t>
            </a:r>
          </a:p>
          <a:p>
            <a:pPr>
              <a:buNone/>
            </a:pPr>
            <a:r>
              <a:rPr lang="en-US" sz="1600" b="1" dirty="0" smtClean="0"/>
              <a:t>a=</a:t>
            </a:r>
            <a:r>
              <a:rPr lang="en-US" sz="1600" b="1" dirty="0" err="1" smtClean="0"/>
              <a:t>imread</a:t>
            </a:r>
            <a:r>
              <a:rPr lang="en-US" sz="1600" b="1" dirty="0" smtClean="0"/>
              <a:t>('coins.png');</a:t>
            </a:r>
          </a:p>
          <a:p>
            <a:pPr>
              <a:buNone/>
            </a:pPr>
            <a:r>
              <a:rPr lang="en-US" sz="1600" b="1" dirty="0" err="1" smtClean="0"/>
              <a:t>imhist</a:t>
            </a:r>
            <a:r>
              <a:rPr lang="en-US" sz="1600" b="1" dirty="0" smtClean="0"/>
              <a:t>(a);</a:t>
            </a:r>
          </a:p>
          <a:p>
            <a:pPr>
              <a:buNone/>
            </a:pPr>
            <a:r>
              <a:rPr lang="en-US" sz="1600" b="1" dirty="0" smtClean="0"/>
              <a:t>figure;</a:t>
            </a:r>
          </a:p>
          <a:p>
            <a:pPr>
              <a:buNone/>
            </a:pPr>
            <a:r>
              <a:rPr lang="en-US" sz="1600" b="1" dirty="0" err="1" smtClean="0"/>
              <a:t>imshow</a:t>
            </a:r>
            <a:r>
              <a:rPr lang="en-US" sz="1600" b="1" dirty="0" smtClean="0"/>
              <a:t>(a);</a:t>
            </a:r>
          </a:p>
          <a:p>
            <a:pPr>
              <a:buNone/>
            </a:pPr>
            <a:r>
              <a:rPr lang="en-US" sz="1600" b="1" dirty="0" smtClean="0"/>
              <a:t>b=a&gt;100;</a:t>
            </a:r>
          </a:p>
          <a:p>
            <a:pPr>
              <a:buNone/>
            </a:pPr>
            <a:r>
              <a:rPr lang="en-US" sz="1600" b="1" dirty="0" err="1" smtClean="0"/>
              <a:t>figure;imshow</a:t>
            </a:r>
            <a:r>
              <a:rPr lang="en-US" sz="1600" b="1" dirty="0" smtClean="0"/>
              <a:t>(b);</a:t>
            </a:r>
          </a:p>
          <a:p>
            <a:pPr>
              <a:buNone/>
            </a:pPr>
            <a:r>
              <a:rPr lang="en-US" sz="1600" b="1" dirty="0" smtClean="0"/>
              <a:t>b=medfilt2(b,[5 5]);</a:t>
            </a:r>
          </a:p>
          <a:p>
            <a:pPr>
              <a:buNone/>
            </a:pPr>
            <a:r>
              <a:rPr lang="en-US" sz="1600" b="1" dirty="0" smtClean="0"/>
              <a:t>b=uint8(b);</a:t>
            </a:r>
          </a:p>
          <a:p>
            <a:pPr>
              <a:buNone/>
            </a:pPr>
            <a:r>
              <a:rPr lang="en-US" sz="1600" b="1" dirty="0" err="1" smtClean="0"/>
              <a:t>Inewc</a:t>
            </a:r>
            <a:r>
              <a:rPr lang="en-US" sz="1600" b="1" dirty="0" smtClean="0"/>
              <a:t> = a.*b;</a:t>
            </a:r>
          </a:p>
          <a:p>
            <a:pPr>
              <a:buNone/>
            </a:pPr>
            <a:r>
              <a:rPr lang="en-US" sz="1600" b="1" dirty="0" err="1" smtClean="0"/>
              <a:t>imshow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Inewc</a:t>
            </a:r>
            <a:r>
              <a:rPr lang="en-US" sz="1600" b="1" dirty="0" smtClean="0"/>
              <a:t>);title('segmented coins');</a:t>
            </a: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20600" cy="572700"/>
          </a:xfrm>
        </p:spPr>
        <p:txBody>
          <a:bodyPr/>
          <a:lstStyle/>
          <a:p>
            <a:r>
              <a:rPr lang="en-US" dirty="0" smtClean="0"/>
              <a:t>Histogram Equalization and contrast Enhancement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a = </a:t>
            </a:r>
            <a:r>
              <a:rPr lang="en-US" sz="2400" dirty="0" err="1" smtClean="0"/>
              <a:t>imread</a:t>
            </a:r>
            <a:r>
              <a:rPr lang="en-US" sz="2400" dirty="0" smtClean="0"/>
              <a:t>('pout.tif');</a:t>
            </a:r>
          </a:p>
          <a:p>
            <a:pPr>
              <a:buNone/>
            </a:pPr>
            <a:r>
              <a:rPr lang="en-US" sz="2400" dirty="0" smtClean="0"/>
              <a:t>b = </a:t>
            </a:r>
            <a:r>
              <a:rPr lang="en-US" sz="2400" dirty="0" err="1" smtClean="0"/>
              <a:t>imadjust</a:t>
            </a:r>
            <a:r>
              <a:rPr lang="en-US" sz="2400" dirty="0" smtClean="0"/>
              <a:t>(a);</a:t>
            </a:r>
          </a:p>
          <a:p>
            <a:pPr>
              <a:buNone/>
            </a:pPr>
            <a:r>
              <a:rPr lang="en-US" sz="2400" dirty="0" smtClean="0"/>
              <a:t>c = </a:t>
            </a:r>
            <a:r>
              <a:rPr lang="en-US" sz="2400" dirty="0" err="1" smtClean="0"/>
              <a:t>histeq</a:t>
            </a:r>
            <a:r>
              <a:rPr lang="en-US" sz="2400" dirty="0" smtClean="0"/>
              <a:t>(a);</a:t>
            </a:r>
          </a:p>
          <a:p>
            <a:pPr>
              <a:buNone/>
            </a:pPr>
            <a:r>
              <a:rPr lang="en-US" sz="2400" dirty="0" smtClean="0"/>
              <a:t>d = </a:t>
            </a:r>
            <a:r>
              <a:rPr lang="en-US" sz="2400" dirty="0" err="1" smtClean="0"/>
              <a:t>adapthisteq</a:t>
            </a:r>
            <a:r>
              <a:rPr lang="en-US" sz="2400" dirty="0" smtClean="0"/>
              <a:t>(a);</a:t>
            </a:r>
          </a:p>
          <a:p>
            <a:pPr>
              <a:buNone/>
            </a:pPr>
            <a:r>
              <a:rPr lang="en-US" sz="2400" dirty="0" smtClean="0"/>
              <a:t> </a:t>
            </a:r>
            <a:r>
              <a:rPr lang="en-US" sz="2400" dirty="0" smtClean="0"/>
              <a:t>I</a:t>
            </a:r>
            <a:r>
              <a:rPr lang="en-US" sz="2400" dirty="0" smtClean="0"/>
              <a:t>=[a b c d];</a:t>
            </a:r>
          </a:p>
          <a:p>
            <a:pPr>
              <a:buNone/>
            </a:pPr>
            <a:r>
              <a:rPr lang="en-US" sz="2400" dirty="0" err="1" smtClean="0"/>
              <a:t>imshow</a:t>
            </a:r>
            <a:r>
              <a:rPr lang="en-US" sz="2400" dirty="0" smtClean="0"/>
              <a:t>(I);</a:t>
            </a:r>
          </a:p>
          <a:p>
            <a:pPr>
              <a:buNone/>
            </a:pPr>
            <a:r>
              <a:rPr lang="en-US" sz="2400" dirty="0" smtClean="0"/>
              <a:t>title("Original Image and Enhanced Images using </a:t>
            </a:r>
            <a:r>
              <a:rPr lang="en-US" sz="2400" dirty="0" err="1" smtClean="0"/>
              <a:t>imadjust</a:t>
            </a:r>
            <a:r>
              <a:rPr lang="en-US" sz="2400" dirty="0" smtClean="0"/>
              <a:t>, </a:t>
            </a:r>
            <a:r>
              <a:rPr lang="en-US" sz="2400" dirty="0" err="1" smtClean="0"/>
              <a:t>histeq</a:t>
            </a:r>
            <a:r>
              <a:rPr lang="en-US" sz="2400" dirty="0" smtClean="0"/>
              <a:t>, and </a:t>
            </a:r>
            <a:r>
              <a:rPr lang="en-US" sz="2400" dirty="0" err="1" smtClean="0"/>
              <a:t>adapthisteq</a:t>
            </a:r>
            <a:r>
              <a:rPr lang="en-US" sz="2400" dirty="0" smtClean="0"/>
              <a:t>")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the no of coins in a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a=</a:t>
            </a:r>
            <a:r>
              <a:rPr lang="en-US" b="1" dirty="0" err="1" smtClean="0"/>
              <a:t>imread</a:t>
            </a:r>
            <a:r>
              <a:rPr lang="en-US" b="1" dirty="0" smtClean="0"/>
              <a:t>('coins.png');</a:t>
            </a:r>
          </a:p>
          <a:p>
            <a:pPr>
              <a:buNone/>
            </a:pPr>
            <a:r>
              <a:rPr lang="en-US" b="1" dirty="0" err="1" smtClean="0"/>
              <a:t>imhist</a:t>
            </a:r>
            <a:r>
              <a:rPr lang="en-US" b="1" dirty="0" smtClean="0"/>
              <a:t>(a);</a:t>
            </a:r>
          </a:p>
          <a:p>
            <a:pPr>
              <a:buNone/>
            </a:pPr>
            <a:r>
              <a:rPr lang="en-US" b="1" dirty="0" smtClean="0"/>
              <a:t>figure;</a:t>
            </a:r>
          </a:p>
          <a:p>
            <a:pPr>
              <a:buNone/>
            </a:pPr>
            <a:r>
              <a:rPr lang="en-US" b="1" dirty="0" err="1" smtClean="0"/>
              <a:t>imshow</a:t>
            </a:r>
            <a:r>
              <a:rPr lang="en-US" b="1" dirty="0" smtClean="0"/>
              <a:t>(a);</a:t>
            </a:r>
          </a:p>
          <a:p>
            <a:pPr>
              <a:buNone/>
            </a:pPr>
            <a:r>
              <a:rPr lang="en-US" b="1" dirty="0" smtClean="0"/>
              <a:t>b=a&gt;100;</a:t>
            </a:r>
          </a:p>
          <a:p>
            <a:pPr>
              <a:buNone/>
            </a:pPr>
            <a:r>
              <a:rPr lang="en-US" b="1" dirty="0" err="1" smtClean="0"/>
              <a:t>figure;imshow</a:t>
            </a:r>
            <a:r>
              <a:rPr lang="en-US" b="1" dirty="0" smtClean="0"/>
              <a:t>(b);</a:t>
            </a:r>
          </a:p>
          <a:p>
            <a:pPr>
              <a:buNone/>
            </a:pPr>
            <a:r>
              <a:rPr lang="en-US" b="1" dirty="0" smtClean="0"/>
              <a:t>b=medfilt2(b,[5 5]);</a:t>
            </a:r>
          </a:p>
          <a:p>
            <a:pPr>
              <a:buNone/>
            </a:pPr>
            <a:r>
              <a:rPr lang="en-US" b="1" dirty="0" smtClean="0"/>
              <a:t>[L num]=</a:t>
            </a:r>
            <a:r>
              <a:rPr lang="en-US" b="1" dirty="0" err="1" smtClean="0"/>
              <a:t>bwlabel</a:t>
            </a:r>
            <a:r>
              <a:rPr lang="en-US" b="1" dirty="0" smtClean="0"/>
              <a:t>(b);</a:t>
            </a:r>
          </a:p>
          <a:p>
            <a:pPr>
              <a:buNone/>
            </a:pPr>
            <a:r>
              <a:rPr lang="en-US" b="1" dirty="0" err="1" smtClean="0"/>
              <a:t>disp</a:t>
            </a:r>
            <a:r>
              <a:rPr lang="en-US" b="1" dirty="0" smtClean="0"/>
              <a:t>(num);</a:t>
            </a:r>
          </a:p>
          <a:p>
            <a:pPr>
              <a:buNone/>
            </a:pPr>
            <a:r>
              <a:rPr lang="en-US" b="1" dirty="0" smtClean="0"/>
              <a:t>text=</a:t>
            </a:r>
            <a:r>
              <a:rPr lang="en-US" b="1" dirty="0" err="1" smtClean="0"/>
              <a:t>strcat</a:t>
            </a:r>
            <a:r>
              <a:rPr lang="en-US" b="1" dirty="0" smtClean="0"/>
              <a:t>('No of Coins=',num2str(num));</a:t>
            </a:r>
          </a:p>
          <a:p>
            <a:pPr>
              <a:buNone/>
            </a:pPr>
            <a:r>
              <a:rPr lang="en-US" b="1" dirty="0" smtClean="0"/>
              <a:t>title(text);</a:t>
            </a:r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Printed Certificate &amp;Online Support System @ Rs  500(offer price)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52400" y="1809750"/>
            <a:ext cx="8520600" cy="3416400"/>
          </a:xfrm>
        </p:spPr>
        <p:txBody>
          <a:bodyPr/>
          <a:lstStyle/>
          <a:p>
            <a:r>
              <a:rPr lang="en-US" dirty="0" smtClean="0"/>
              <a:t>Where you have the recorded video ,Watch at any time</a:t>
            </a:r>
          </a:p>
          <a:p>
            <a:r>
              <a:rPr lang="en-US" dirty="0" smtClean="0"/>
              <a:t>Videos will be enable after live in online support system, take free preview by signing up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</a:rPr>
              <a:t>                             learn.pantechsolutions.net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Practice on your own time.</a:t>
            </a:r>
          </a:p>
          <a:p>
            <a:r>
              <a:rPr lang="en-US" dirty="0" smtClean="0"/>
              <a:t>Error support –Take a screen shot and Upload on the comment box in the software, Our team will support</a:t>
            </a:r>
          </a:p>
          <a:p>
            <a:r>
              <a:rPr lang="en-US" dirty="0" smtClean="0"/>
              <a:t>This version is also limited time (60 days Access only, We  provide a deadline to make you learn within 30 Days) – Goal without a deadline is a dream.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				(Join the 30 Days Challenge 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629400" y="4705350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www.pantechsolutions.net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1047750"/>
            <a:ext cx="7924800" cy="857250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32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3400" y="2114550"/>
            <a:ext cx="79248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0" b="1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Thank </a:t>
            </a:r>
            <a:r>
              <a:rPr lang="en-US" sz="8000" b="1" kern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You</a:t>
            </a:r>
          </a:p>
          <a:p>
            <a:pPr algn="ctr" eaLnBrk="0" hangingPunct="0">
              <a:defRPr/>
            </a:pPr>
            <a:endParaRPr lang="en-US" sz="80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105400" y="4552950"/>
            <a:ext cx="4343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www.pantechsolutions.net</a:t>
            </a:r>
          </a:p>
          <a:p>
            <a:pPr>
              <a:defRPr/>
            </a:pPr>
            <a:r>
              <a:rPr lang="en-US" dirty="0" smtClean="0"/>
              <a:t>For learning hub visit  learn.pantechsolutions.net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"/>
            <a:ext cx="8520600" cy="572700"/>
          </a:xfrm>
        </p:spPr>
        <p:txBody>
          <a:bodyPr/>
          <a:lstStyle/>
          <a:p>
            <a:r>
              <a:rPr lang="en-US" dirty="0" smtClean="0"/>
              <a:t>Day 2- Image Processing using Matlab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520600" cy="3124200"/>
          </a:xfrm>
        </p:spPr>
        <p:txBody>
          <a:bodyPr/>
          <a:lstStyle/>
          <a:p>
            <a:r>
              <a:rPr lang="en-US" sz="2000" dirty="0" smtClean="0"/>
              <a:t>How to Read and Store Image, View Pixel</a:t>
            </a:r>
          </a:p>
          <a:p>
            <a:r>
              <a:rPr lang="en-US" sz="2000" dirty="0" smtClean="0"/>
              <a:t>Types of </a:t>
            </a:r>
            <a:r>
              <a:rPr lang="en-US" sz="2000" dirty="0" smtClean="0"/>
              <a:t>Images (Colour,Grayscale,Binary)</a:t>
            </a:r>
            <a:endParaRPr lang="en-US" sz="2000" dirty="0" smtClean="0"/>
          </a:p>
          <a:p>
            <a:r>
              <a:rPr lang="en-US" sz="2000" dirty="0" smtClean="0"/>
              <a:t>Mathematical Operations in Image</a:t>
            </a:r>
          </a:p>
          <a:p>
            <a:r>
              <a:rPr lang="en-US" sz="2000" dirty="0" smtClean="0"/>
              <a:t>Channel </a:t>
            </a:r>
            <a:r>
              <a:rPr lang="en-US" sz="2000" dirty="0" smtClean="0"/>
              <a:t>Separation</a:t>
            </a:r>
          </a:p>
          <a:p>
            <a:r>
              <a:rPr lang="en-US" sz="2000" dirty="0" err="1" smtClean="0"/>
              <a:t>Colour</a:t>
            </a:r>
            <a:r>
              <a:rPr lang="en-US" sz="2000" dirty="0" smtClean="0"/>
              <a:t> Space Conversion</a:t>
            </a:r>
            <a:endParaRPr lang="en-US" sz="2000" dirty="0" smtClean="0"/>
          </a:p>
          <a:p>
            <a:r>
              <a:rPr lang="en-US" sz="2000" dirty="0" smtClean="0"/>
              <a:t>Edge Detection</a:t>
            </a:r>
          </a:p>
          <a:p>
            <a:r>
              <a:rPr lang="en-US" sz="2000" dirty="0" smtClean="0"/>
              <a:t>Noise and Filtering</a:t>
            </a:r>
          </a:p>
          <a:p>
            <a:r>
              <a:rPr lang="en-US" sz="2000" dirty="0" smtClean="0"/>
              <a:t>Thresholding and Image </a:t>
            </a:r>
            <a:r>
              <a:rPr lang="en-US" sz="2000" dirty="0" smtClean="0"/>
              <a:t>Segmentation</a:t>
            </a:r>
          </a:p>
          <a:p>
            <a:r>
              <a:rPr lang="en-US" sz="2000" dirty="0" smtClean="0"/>
              <a:t>Histogram Equalization and contrast Enhancement</a:t>
            </a:r>
          </a:p>
          <a:p>
            <a:r>
              <a:rPr lang="en-US" sz="2000" dirty="0" smtClean="0"/>
              <a:t>Boundary labeling and Counting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4629150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www.pantechsolutions.net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8520600" cy="572700"/>
          </a:xfrm>
        </p:spPr>
        <p:txBody>
          <a:bodyPr/>
          <a:lstStyle/>
          <a:p>
            <a:r>
              <a:rPr lang="en-US" dirty="0" smtClean="0"/>
              <a:t>How to Read and Store Image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9400" y="4705350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www.pantechsolutions.net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971550"/>
            <a:ext cx="61722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a=</a:t>
            </a:r>
            <a:r>
              <a:rPr lang="en-US" dirty="0" err="1" smtClean="0"/>
              <a:t>imread</a:t>
            </a:r>
            <a:r>
              <a:rPr lang="en-US" dirty="0" smtClean="0"/>
              <a:t>('cameraman.tif');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imshow</a:t>
            </a:r>
            <a:r>
              <a:rPr lang="en-US" dirty="0" smtClean="0"/>
              <a:t>(a);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impixelinfo</a:t>
            </a:r>
            <a:r>
              <a:rPr lang="en-US" dirty="0" smtClean="0"/>
              <a:t>;</a:t>
            </a:r>
          </a:p>
          <a:p>
            <a:r>
              <a:rPr lang="en-US" dirty="0" smtClean="0"/>
              <a:t> </a:t>
            </a:r>
          </a:p>
          <a:p>
            <a:r>
              <a:rPr lang="en-US" dirty="0" err="1" smtClean="0"/>
              <a:t>imwrite</a:t>
            </a:r>
            <a:r>
              <a:rPr lang="en-US" dirty="0" smtClean="0"/>
              <a:t>(</a:t>
            </a:r>
            <a:r>
              <a:rPr lang="en-US" dirty="0" err="1" smtClean="0"/>
              <a:t>a,'test.png</a:t>
            </a:r>
            <a:r>
              <a:rPr lang="en-US" dirty="0" smtClean="0"/>
              <a:t>');</a:t>
            </a:r>
          </a:p>
          <a:p>
            <a:endParaRPr lang="en-US" dirty="0" smtClean="0"/>
          </a:p>
          <a:p>
            <a:r>
              <a:rPr lang="en-US" dirty="0" smtClean="0"/>
              <a:t>%Medical Image</a:t>
            </a:r>
          </a:p>
          <a:p>
            <a:endParaRPr lang="en-US" dirty="0" smtClean="0"/>
          </a:p>
          <a:p>
            <a:r>
              <a:rPr lang="en-US" dirty="0" smtClean="0"/>
              <a:t>info = </a:t>
            </a:r>
            <a:r>
              <a:rPr lang="en-US" dirty="0" err="1" smtClean="0"/>
              <a:t>dicominfo</a:t>
            </a:r>
            <a:r>
              <a:rPr lang="en-US" dirty="0" smtClean="0"/>
              <a:t>('CT-MONO2-16-ankle.dcm');</a:t>
            </a:r>
          </a:p>
          <a:p>
            <a:endParaRPr lang="en-US" dirty="0" smtClean="0"/>
          </a:p>
          <a:p>
            <a:r>
              <a:rPr lang="en-US" dirty="0" smtClean="0"/>
              <a:t>Y = </a:t>
            </a:r>
            <a:r>
              <a:rPr lang="en-US" dirty="0" err="1" smtClean="0"/>
              <a:t>dicomread</a:t>
            </a:r>
            <a:r>
              <a:rPr lang="en-US" dirty="0" smtClean="0"/>
              <a:t>(info);</a:t>
            </a:r>
          </a:p>
          <a:p>
            <a:endParaRPr lang="en-US" dirty="0" smtClean="0"/>
          </a:p>
          <a:p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(Y,[]);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Images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7350"/>
            <a:ext cx="6927300" cy="1876475"/>
          </a:xfrm>
        </p:spPr>
        <p:txBody>
          <a:bodyPr/>
          <a:lstStyle/>
          <a:p>
            <a:r>
              <a:rPr lang="en-US" sz="2800" dirty="0" smtClean="0"/>
              <a:t>RGB</a:t>
            </a:r>
          </a:p>
          <a:p>
            <a:r>
              <a:rPr lang="en-US" sz="2800" dirty="0" smtClean="0"/>
              <a:t>GRAY SCALE</a:t>
            </a:r>
          </a:p>
          <a:p>
            <a:r>
              <a:rPr lang="en-US" sz="2800" dirty="0" smtClean="0"/>
              <a:t>BINARY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9550"/>
            <a:ext cx="8901600" cy="572700"/>
          </a:xfrm>
        </p:spPr>
        <p:txBody>
          <a:bodyPr/>
          <a:lstStyle/>
          <a:p>
            <a:r>
              <a:rPr lang="en-US" dirty="0" smtClean="0"/>
              <a:t>Types of Images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9400" y="4705350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www.pantechsolutions.net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428750"/>
            <a:ext cx="6019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a=</a:t>
            </a:r>
            <a:r>
              <a:rPr lang="en-US" dirty="0" err="1" smtClean="0"/>
              <a:t>imread</a:t>
            </a:r>
            <a:r>
              <a:rPr lang="en-US" dirty="0" smtClean="0"/>
              <a:t>('rose.png');</a:t>
            </a:r>
          </a:p>
          <a:p>
            <a:r>
              <a:rPr lang="en-US" dirty="0" smtClean="0"/>
              <a:t>subplot(1,3,1);;</a:t>
            </a:r>
            <a:r>
              <a:rPr lang="en-US" dirty="0" err="1" smtClean="0"/>
              <a:t>imshow</a:t>
            </a:r>
            <a:r>
              <a:rPr lang="en-US" dirty="0" smtClean="0"/>
              <a:t>(a);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%Convert Gray Scale</a:t>
            </a:r>
          </a:p>
          <a:p>
            <a:r>
              <a:rPr lang="en-US" dirty="0" smtClean="0"/>
              <a:t>b=rgb2gray(a);</a:t>
            </a:r>
          </a:p>
          <a:p>
            <a:r>
              <a:rPr lang="en-US" dirty="0" smtClean="0"/>
              <a:t>subplot(1,3,2);;</a:t>
            </a:r>
            <a:r>
              <a:rPr lang="en-US" dirty="0" err="1" smtClean="0"/>
              <a:t>imshow</a:t>
            </a:r>
            <a:r>
              <a:rPr lang="en-US" dirty="0" smtClean="0"/>
              <a:t>(b);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%Convert Binary </a:t>
            </a:r>
          </a:p>
          <a:p>
            <a:r>
              <a:rPr lang="en-US" dirty="0" smtClean="0"/>
              <a:t>c=im2bw(b);</a:t>
            </a:r>
          </a:p>
          <a:p>
            <a:r>
              <a:rPr lang="en-US" dirty="0" smtClean="0"/>
              <a:t>subplot(1,3,3);;</a:t>
            </a:r>
            <a:r>
              <a:rPr lang="en-US" dirty="0" err="1" smtClean="0"/>
              <a:t>imshow</a:t>
            </a:r>
            <a:r>
              <a:rPr lang="en-US" dirty="0" smtClean="0"/>
              <a:t>(c);</a:t>
            </a:r>
          </a:p>
          <a:p>
            <a:r>
              <a:rPr lang="en-US" dirty="0" err="1" smtClean="0"/>
              <a:t>impixelinfo</a:t>
            </a:r>
            <a:r>
              <a:rPr lang="en-US" dirty="0" smtClean="0"/>
              <a:t>;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Operations in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20600" cy="3416400"/>
          </a:xfrm>
        </p:spPr>
        <p:txBody>
          <a:bodyPr/>
          <a:lstStyle/>
          <a:p>
            <a:r>
              <a:rPr lang="en-US" sz="3200" dirty="0" err="1" smtClean="0"/>
              <a:t>Imadd</a:t>
            </a:r>
            <a:endParaRPr lang="en-US" sz="3200" dirty="0" smtClean="0"/>
          </a:p>
          <a:p>
            <a:r>
              <a:rPr lang="en-US" sz="3200" dirty="0" err="1" smtClean="0"/>
              <a:t>Imsubtract</a:t>
            </a:r>
            <a:endParaRPr lang="en-US" sz="3200" dirty="0" smtClean="0"/>
          </a:p>
          <a:p>
            <a:r>
              <a:rPr lang="en-US" sz="3200" dirty="0" err="1" smtClean="0"/>
              <a:t>Imabsdiff</a:t>
            </a:r>
            <a:endParaRPr lang="en-US" sz="3200" dirty="0" smtClean="0"/>
          </a:p>
          <a:p>
            <a:r>
              <a:rPr lang="en-US" sz="3200" dirty="0" err="1" smtClean="0"/>
              <a:t>immultiply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Channel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3950"/>
            <a:ext cx="7162800" cy="3416400"/>
          </a:xfrm>
        </p:spPr>
        <p:txBody>
          <a:bodyPr/>
          <a:lstStyle/>
          <a:p>
            <a:pPr>
              <a:buNone/>
            </a:pPr>
            <a:r>
              <a:rPr lang="en-US" sz="1200" dirty="0" smtClean="0"/>
              <a:t>a=</a:t>
            </a:r>
            <a:r>
              <a:rPr lang="en-US" sz="1200" dirty="0" err="1" smtClean="0"/>
              <a:t>imread</a:t>
            </a:r>
            <a:r>
              <a:rPr lang="en-US" sz="1200" dirty="0" smtClean="0"/>
              <a:t>('rose.png');</a:t>
            </a:r>
          </a:p>
          <a:p>
            <a:pPr>
              <a:buNone/>
            </a:pPr>
            <a:r>
              <a:rPr lang="en-US" sz="1200" dirty="0" smtClean="0"/>
              <a:t>[r g b]=</a:t>
            </a:r>
            <a:r>
              <a:rPr lang="en-US" sz="1200" dirty="0" err="1" smtClean="0"/>
              <a:t>imsplit</a:t>
            </a:r>
            <a:r>
              <a:rPr lang="en-US" sz="1200" dirty="0" smtClean="0"/>
              <a:t>(a);</a:t>
            </a:r>
          </a:p>
          <a:p>
            <a:pPr>
              <a:buNone/>
            </a:pPr>
            <a:r>
              <a:rPr lang="en-US" sz="1200" dirty="0" err="1" smtClean="0"/>
              <a:t>figure;imshow</a:t>
            </a:r>
            <a:r>
              <a:rPr lang="en-US" sz="1200" dirty="0" smtClean="0"/>
              <a:t>(r);</a:t>
            </a:r>
          </a:p>
          <a:p>
            <a:pPr>
              <a:buNone/>
            </a:pPr>
            <a:r>
              <a:rPr lang="en-US" sz="1200" dirty="0" smtClean="0"/>
              <a:t>r(:,:,1)=r;</a:t>
            </a:r>
          </a:p>
          <a:p>
            <a:pPr>
              <a:buNone/>
            </a:pPr>
            <a:r>
              <a:rPr lang="en-US" sz="1200" dirty="0" smtClean="0"/>
              <a:t>r(:,:,2)=0;</a:t>
            </a:r>
          </a:p>
          <a:p>
            <a:pPr>
              <a:buNone/>
            </a:pPr>
            <a:r>
              <a:rPr lang="en-US" sz="1200" dirty="0" smtClean="0"/>
              <a:t>r(:,:,3)=0;</a:t>
            </a:r>
          </a:p>
          <a:p>
            <a:pPr>
              <a:buNone/>
            </a:pPr>
            <a:r>
              <a:rPr lang="en-US" sz="1200" dirty="0" smtClean="0"/>
              <a:t>figure;</a:t>
            </a:r>
          </a:p>
          <a:p>
            <a:pPr>
              <a:buNone/>
            </a:pPr>
            <a:r>
              <a:rPr lang="en-US" sz="1200" dirty="0" err="1" smtClean="0"/>
              <a:t>imshow</a:t>
            </a:r>
            <a:r>
              <a:rPr lang="en-US" sz="1200" dirty="0" smtClean="0"/>
              <a:t>(r);</a:t>
            </a:r>
          </a:p>
          <a:p>
            <a:pPr>
              <a:buNone/>
            </a:pPr>
            <a:r>
              <a:rPr lang="en-US" sz="1200" dirty="0" err="1" smtClean="0"/>
              <a:t>gr</a:t>
            </a:r>
            <a:r>
              <a:rPr lang="en-US" sz="1200" dirty="0" smtClean="0"/>
              <a:t>(:,:,2)=g;</a:t>
            </a:r>
          </a:p>
          <a:p>
            <a:pPr>
              <a:buNone/>
            </a:pPr>
            <a:r>
              <a:rPr lang="en-US" sz="1200" dirty="0" err="1" smtClean="0"/>
              <a:t>gr</a:t>
            </a:r>
            <a:r>
              <a:rPr lang="en-US" sz="1200" dirty="0" smtClean="0"/>
              <a:t>(:,:,1)=0;</a:t>
            </a:r>
          </a:p>
          <a:p>
            <a:pPr>
              <a:buNone/>
            </a:pPr>
            <a:r>
              <a:rPr lang="en-US" sz="1200" dirty="0" err="1" smtClean="0"/>
              <a:t>gr</a:t>
            </a:r>
            <a:r>
              <a:rPr lang="en-US" sz="1200" dirty="0" smtClean="0"/>
              <a:t>(:,:,3)=0;</a:t>
            </a:r>
          </a:p>
          <a:p>
            <a:pPr>
              <a:buNone/>
            </a:pPr>
            <a:r>
              <a:rPr lang="en-US" sz="1200" dirty="0" smtClean="0"/>
              <a:t>figure;</a:t>
            </a:r>
          </a:p>
          <a:p>
            <a:pPr>
              <a:buNone/>
            </a:pPr>
            <a:r>
              <a:rPr lang="en-US" sz="1200" dirty="0" err="1" smtClean="0"/>
              <a:t>imshow</a:t>
            </a:r>
            <a:r>
              <a:rPr lang="en-US" sz="1200" dirty="0" smtClean="0"/>
              <a:t>(</a:t>
            </a:r>
            <a:r>
              <a:rPr lang="en-US" sz="1200" dirty="0" err="1" smtClean="0"/>
              <a:t>gr</a:t>
            </a:r>
            <a:r>
              <a:rPr lang="en-US" sz="1200" dirty="0" smtClean="0"/>
              <a:t>);</a:t>
            </a:r>
          </a:p>
          <a:p>
            <a:pPr>
              <a:buNone/>
            </a:pPr>
            <a:r>
              <a:rPr lang="en-US" sz="1200" dirty="0" err="1" smtClean="0"/>
              <a:t>bl</a:t>
            </a:r>
            <a:r>
              <a:rPr lang="en-US" sz="1200" dirty="0" smtClean="0"/>
              <a:t>(:,:,3)=b;</a:t>
            </a:r>
          </a:p>
          <a:p>
            <a:pPr>
              <a:buNone/>
            </a:pPr>
            <a:r>
              <a:rPr lang="en-US" sz="1200" dirty="0" err="1" smtClean="0"/>
              <a:t>bl</a:t>
            </a:r>
            <a:r>
              <a:rPr lang="en-US" sz="1200" dirty="0" smtClean="0"/>
              <a:t>(:,:,2)=0;</a:t>
            </a:r>
          </a:p>
          <a:p>
            <a:pPr>
              <a:buNone/>
            </a:pPr>
            <a:r>
              <a:rPr lang="en-US" sz="1200" dirty="0" err="1" smtClean="0"/>
              <a:t>bl</a:t>
            </a:r>
            <a:r>
              <a:rPr lang="en-US" sz="1200" dirty="0" smtClean="0"/>
              <a:t>(:,:,1)=0;</a:t>
            </a:r>
          </a:p>
          <a:p>
            <a:pPr>
              <a:buNone/>
            </a:pPr>
            <a:r>
              <a:rPr lang="en-US" sz="1200" dirty="0" smtClean="0"/>
              <a:t>figure;</a:t>
            </a:r>
          </a:p>
          <a:p>
            <a:pPr>
              <a:buNone/>
            </a:pPr>
            <a:r>
              <a:rPr lang="en-US" sz="1200" dirty="0" err="1" smtClean="0"/>
              <a:t>imshow</a:t>
            </a:r>
            <a:r>
              <a:rPr lang="en-US" sz="1200" dirty="0" smtClean="0"/>
              <a:t>(</a:t>
            </a:r>
            <a:r>
              <a:rPr lang="en-US" sz="1200" dirty="0" err="1" smtClean="0"/>
              <a:t>bl</a:t>
            </a:r>
            <a:r>
              <a:rPr lang="en-US" sz="1200" dirty="0" smtClean="0"/>
              <a:t>);</a:t>
            </a:r>
          </a:p>
          <a:p>
            <a:endParaRPr lang="en-US" sz="1200" dirty="0" smtClean="0"/>
          </a:p>
          <a:p>
            <a:pPr>
              <a:buNone/>
            </a:pP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200150"/>
            <a:ext cx="4267200" cy="337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20600" cy="572700"/>
          </a:xfrm>
        </p:spPr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 Space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90550"/>
            <a:ext cx="8520600" cy="3416400"/>
          </a:xfrm>
        </p:spPr>
        <p:txBody>
          <a:bodyPr/>
          <a:lstStyle/>
          <a:p>
            <a:pPr>
              <a:buNone/>
            </a:pPr>
            <a:r>
              <a:rPr lang="en-US" sz="1200" b="1" dirty="0" err="1" smtClean="0"/>
              <a:t>clc</a:t>
            </a:r>
            <a:r>
              <a:rPr lang="en-US" sz="1200" b="1" dirty="0" smtClean="0"/>
              <a:t>;</a:t>
            </a:r>
          </a:p>
          <a:p>
            <a:pPr>
              <a:buNone/>
            </a:pPr>
            <a:r>
              <a:rPr lang="en-US" sz="1200" b="1" dirty="0" smtClean="0"/>
              <a:t>clear;</a:t>
            </a:r>
          </a:p>
          <a:p>
            <a:pPr>
              <a:buNone/>
            </a:pPr>
            <a:r>
              <a:rPr lang="en-US" sz="1200" b="1" dirty="0" smtClean="0"/>
              <a:t>a=</a:t>
            </a:r>
            <a:r>
              <a:rPr lang="en-US" sz="1200" b="1" dirty="0" err="1" smtClean="0"/>
              <a:t>imread</a:t>
            </a:r>
            <a:r>
              <a:rPr lang="en-US" sz="1200" b="1" dirty="0" smtClean="0"/>
              <a:t>('rose.png');</a:t>
            </a:r>
          </a:p>
          <a:p>
            <a:pPr>
              <a:buNone/>
            </a:pPr>
            <a:r>
              <a:rPr lang="en-US" sz="1200" b="1" dirty="0" smtClean="0"/>
              <a:t>b=rgb2hsv(a);</a:t>
            </a:r>
          </a:p>
          <a:p>
            <a:pPr>
              <a:buNone/>
            </a:pPr>
            <a:r>
              <a:rPr lang="en-US" sz="1200" b="1" dirty="0" smtClean="0"/>
              <a:t>b1=hsv2rgb(b);</a:t>
            </a:r>
          </a:p>
          <a:p>
            <a:pPr>
              <a:buNone/>
            </a:pPr>
            <a:r>
              <a:rPr lang="en-US" sz="1200" b="1" dirty="0" smtClean="0"/>
              <a:t>c=rgb2lab(a);</a:t>
            </a:r>
          </a:p>
          <a:p>
            <a:pPr>
              <a:buNone/>
            </a:pPr>
            <a:r>
              <a:rPr lang="en-US" sz="1200" b="1" dirty="0" smtClean="0"/>
              <a:t>c1=lab2rgb(c);</a:t>
            </a:r>
          </a:p>
          <a:p>
            <a:pPr>
              <a:buNone/>
            </a:pPr>
            <a:r>
              <a:rPr lang="en-US" sz="1200" b="1" dirty="0" smtClean="0"/>
              <a:t>d=rgb2ycbcr(a);</a:t>
            </a:r>
          </a:p>
          <a:p>
            <a:pPr>
              <a:buNone/>
            </a:pPr>
            <a:r>
              <a:rPr lang="en-US" sz="1200" b="1" dirty="0" smtClean="0"/>
              <a:t>d1=ycbcr2rgb(d);</a:t>
            </a:r>
          </a:p>
          <a:p>
            <a:pPr>
              <a:buNone/>
            </a:pPr>
            <a:r>
              <a:rPr lang="en-US" sz="1200" b="1" dirty="0" smtClean="0"/>
              <a:t>e=rgb2xyz(a);</a:t>
            </a:r>
          </a:p>
          <a:p>
            <a:pPr>
              <a:buNone/>
            </a:pPr>
            <a:r>
              <a:rPr lang="en-US" sz="1200" b="1" dirty="0" smtClean="0"/>
              <a:t>e1=xyz2rgb(e);</a:t>
            </a:r>
          </a:p>
          <a:p>
            <a:pPr>
              <a:buNone/>
            </a:pPr>
            <a:r>
              <a:rPr lang="en-US" sz="1200" b="1" dirty="0" smtClean="0"/>
              <a:t>figure;</a:t>
            </a:r>
          </a:p>
          <a:p>
            <a:pPr>
              <a:buNone/>
            </a:pPr>
            <a:r>
              <a:rPr lang="en-US" sz="1200" b="1" dirty="0" smtClean="0"/>
              <a:t>subplot(2,4,1);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(b);</a:t>
            </a:r>
          </a:p>
          <a:p>
            <a:pPr>
              <a:buNone/>
            </a:pPr>
            <a:r>
              <a:rPr lang="en-US" sz="1200" b="1" dirty="0" smtClean="0"/>
              <a:t>subplot(2,4,2);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(c);</a:t>
            </a:r>
          </a:p>
          <a:p>
            <a:pPr>
              <a:buNone/>
            </a:pPr>
            <a:r>
              <a:rPr lang="en-US" sz="1200" b="1" dirty="0" smtClean="0"/>
              <a:t>subplot(2,4,3);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(d);</a:t>
            </a:r>
          </a:p>
          <a:p>
            <a:pPr>
              <a:buNone/>
            </a:pPr>
            <a:r>
              <a:rPr lang="en-US" sz="1200" b="1" dirty="0" smtClean="0"/>
              <a:t>subplot(2,4,4);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(e);</a:t>
            </a:r>
          </a:p>
          <a:p>
            <a:pPr>
              <a:buNone/>
            </a:pPr>
            <a:r>
              <a:rPr lang="en-US" sz="1200" b="1" dirty="0" smtClean="0"/>
              <a:t>subplot(2,4,5);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(b1);</a:t>
            </a:r>
          </a:p>
          <a:p>
            <a:pPr>
              <a:buNone/>
            </a:pPr>
            <a:r>
              <a:rPr lang="en-US" sz="1200" b="1" dirty="0" smtClean="0"/>
              <a:t>subplot(2,4,6);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(c1);</a:t>
            </a:r>
          </a:p>
          <a:p>
            <a:pPr>
              <a:buNone/>
            </a:pPr>
            <a:r>
              <a:rPr lang="en-US" sz="1200" b="1" dirty="0" smtClean="0"/>
              <a:t>subplot(2,4,7);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(d1);</a:t>
            </a:r>
          </a:p>
          <a:p>
            <a:pPr>
              <a:buNone/>
            </a:pPr>
            <a:r>
              <a:rPr lang="en-US" sz="1200" b="1" dirty="0" smtClean="0"/>
              <a:t>subplot(2,4,8);</a:t>
            </a:r>
            <a:r>
              <a:rPr lang="en-US" sz="1200" b="1" dirty="0" err="1" smtClean="0"/>
              <a:t>imshow</a:t>
            </a:r>
            <a:r>
              <a:rPr lang="en-US" sz="1200" b="1" dirty="0" smtClean="0"/>
              <a:t>(e1);</a:t>
            </a:r>
          </a:p>
          <a:p>
            <a:pPr>
              <a:buNone/>
            </a:pPr>
            <a:r>
              <a:rPr lang="en-US" sz="1200" b="1" dirty="0" err="1" smtClean="0"/>
              <a:t>impixelinfo</a:t>
            </a:r>
            <a:endParaRPr lang="en-US" sz="1200" b="1" dirty="0" smtClean="0"/>
          </a:p>
          <a:p>
            <a:pPr>
              <a:buNone/>
            </a:pPr>
            <a:endParaRPr lang="en-US" sz="1200" b="1" dirty="0" smtClean="0"/>
          </a:p>
          <a:p>
            <a:pPr>
              <a:buNone/>
            </a:pP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33350"/>
            <a:ext cx="8520600" cy="572700"/>
          </a:xfrm>
        </p:spPr>
        <p:txBody>
          <a:bodyPr/>
          <a:lstStyle/>
          <a:p>
            <a:r>
              <a:rPr lang="en-US" dirty="0" smtClean="0"/>
              <a:t>Edge Detection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629400" y="4705350"/>
            <a:ext cx="2265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www.pantechsolutions.net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200150"/>
            <a:ext cx="66294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clc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clear;close</a:t>
            </a:r>
            <a:r>
              <a:rPr lang="en-US" dirty="0" smtClean="0"/>
              <a:t> all;</a:t>
            </a:r>
          </a:p>
          <a:p>
            <a:r>
              <a:rPr lang="en-US" dirty="0" smtClean="0"/>
              <a:t>a=</a:t>
            </a:r>
            <a:r>
              <a:rPr lang="en-US" dirty="0" err="1" smtClean="0"/>
              <a:t>imread</a:t>
            </a:r>
            <a:r>
              <a:rPr lang="en-US" dirty="0" smtClean="0"/>
              <a:t>('rose.png');</a:t>
            </a:r>
          </a:p>
          <a:p>
            <a:r>
              <a:rPr lang="en-US" dirty="0" smtClean="0"/>
              <a:t>a=rgb2gray(a);</a:t>
            </a:r>
          </a:p>
          <a:p>
            <a:r>
              <a:rPr lang="en-US" dirty="0" smtClean="0"/>
              <a:t>b=edge(</a:t>
            </a:r>
            <a:r>
              <a:rPr lang="en-US" dirty="0" err="1" smtClean="0"/>
              <a:t>a,'canny</a:t>
            </a:r>
            <a:r>
              <a:rPr lang="en-US" dirty="0" smtClean="0"/>
              <a:t>');</a:t>
            </a:r>
          </a:p>
          <a:p>
            <a:r>
              <a:rPr lang="en-US" dirty="0" smtClean="0"/>
              <a:t>c=edge(</a:t>
            </a:r>
            <a:r>
              <a:rPr lang="en-US" dirty="0" err="1" smtClean="0"/>
              <a:t>a,'sobel</a:t>
            </a:r>
            <a:r>
              <a:rPr lang="en-US" dirty="0" smtClean="0"/>
              <a:t>');</a:t>
            </a:r>
          </a:p>
          <a:p>
            <a:r>
              <a:rPr lang="en-US" dirty="0" smtClean="0"/>
              <a:t>d=edge(</a:t>
            </a:r>
            <a:r>
              <a:rPr lang="en-US" dirty="0" err="1" smtClean="0"/>
              <a:t>a,'prewitt</a:t>
            </a:r>
            <a:r>
              <a:rPr lang="en-US" dirty="0" smtClean="0"/>
              <a:t>');</a:t>
            </a:r>
          </a:p>
          <a:p>
            <a:r>
              <a:rPr lang="en-US" dirty="0" smtClean="0"/>
              <a:t>figure</a:t>
            </a:r>
          </a:p>
          <a:p>
            <a:r>
              <a:rPr lang="en-US" dirty="0" smtClean="0"/>
              <a:t>subplot(2,2,1);</a:t>
            </a:r>
            <a:r>
              <a:rPr lang="en-US" dirty="0" err="1" smtClean="0"/>
              <a:t>imshow</a:t>
            </a:r>
            <a:r>
              <a:rPr lang="en-US" dirty="0" smtClean="0"/>
              <a:t>(a);</a:t>
            </a:r>
          </a:p>
          <a:p>
            <a:r>
              <a:rPr lang="en-US" dirty="0" smtClean="0"/>
              <a:t>subplot(2,2,2);</a:t>
            </a:r>
            <a:r>
              <a:rPr lang="en-US" dirty="0" err="1" smtClean="0"/>
              <a:t>imshow</a:t>
            </a:r>
            <a:r>
              <a:rPr lang="en-US" dirty="0" smtClean="0"/>
              <a:t>(b);title('canny');</a:t>
            </a:r>
          </a:p>
          <a:p>
            <a:r>
              <a:rPr lang="en-US" dirty="0" smtClean="0"/>
              <a:t>subplot(2,2,3);</a:t>
            </a:r>
            <a:r>
              <a:rPr lang="en-US" dirty="0" err="1" smtClean="0"/>
              <a:t>imshow</a:t>
            </a:r>
            <a:r>
              <a:rPr lang="en-US" dirty="0" smtClean="0"/>
              <a:t>(b);title('</a:t>
            </a:r>
            <a:r>
              <a:rPr lang="en-US" dirty="0" err="1" smtClean="0"/>
              <a:t>sobel</a:t>
            </a:r>
            <a:r>
              <a:rPr lang="en-US" dirty="0" smtClean="0"/>
              <a:t>');</a:t>
            </a:r>
          </a:p>
          <a:p>
            <a:r>
              <a:rPr lang="en-US" dirty="0" smtClean="0"/>
              <a:t>subplot(2,2,4);</a:t>
            </a:r>
            <a:r>
              <a:rPr lang="en-US" dirty="0" err="1" smtClean="0"/>
              <a:t>imshow</a:t>
            </a:r>
            <a:r>
              <a:rPr lang="en-US" dirty="0" smtClean="0"/>
              <a:t>(b);title('</a:t>
            </a:r>
            <a:r>
              <a:rPr lang="en-US" dirty="0" err="1" smtClean="0"/>
              <a:t>prewitt</a:t>
            </a:r>
            <a:r>
              <a:rPr lang="en-US" dirty="0" smtClean="0"/>
              <a:t>');</a:t>
            </a:r>
          </a:p>
          <a:p>
            <a:endParaRPr lang="en-US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123950"/>
            <a:ext cx="294651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626</Words>
  <PresentationFormat>On-screen Show (16:9)</PresentationFormat>
  <Paragraphs>169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Love Ya Like A Sister</vt:lpstr>
      <vt:lpstr>Abel</vt:lpstr>
      <vt:lpstr>School Assignments by Slidesgo</vt:lpstr>
      <vt:lpstr>Matlab Master Class DAY 2</vt:lpstr>
      <vt:lpstr>Day 2- Image Processing using Matlab</vt:lpstr>
      <vt:lpstr>How to Read and Store Image</vt:lpstr>
      <vt:lpstr>Types of Images </vt:lpstr>
      <vt:lpstr>Types of Images</vt:lpstr>
      <vt:lpstr>Mathematical Operations in Image</vt:lpstr>
      <vt:lpstr>Color Channel Separation</vt:lpstr>
      <vt:lpstr>Colour Space Conversion</vt:lpstr>
      <vt:lpstr>Edge Detection</vt:lpstr>
      <vt:lpstr>Noise and Filtering</vt:lpstr>
      <vt:lpstr>Thresholding and Image Segmentation </vt:lpstr>
      <vt:lpstr>Histogram Equalization and contrast Enhancement </vt:lpstr>
      <vt:lpstr>Count the no of coins in a Image</vt:lpstr>
      <vt:lpstr>Printed Certificate &amp;Online Support System @ Rs  500(offer price)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Master Class</dc:title>
  <dc:creator>Jeeva Rajan</dc:creator>
  <cp:lastModifiedBy>Jeeva Rajan</cp:lastModifiedBy>
  <cp:revision>66</cp:revision>
  <dcterms:modified xsi:type="dcterms:W3CDTF">2020-09-03T17:48:09Z</dcterms:modified>
</cp:coreProperties>
</file>