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68.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76.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16.xml"/>
  <Override ContentType="application/vnd.openxmlformats-officedocument.presentationml.notesSlide+xml" PartName="/ppt/notesSlides/notesSlide1.xml"/>
  <Override ContentType="application/vnd.openxmlformats-officedocument.presentationml.notesSlide+xml" PartName="/ppt/notesSlides/notesSlide196.xml"/>
  <Override ContentType="application/vnd.openxmlformats-officedocument.presentationml.notesSlide+xml" PartName="/ppt/notesSlides/notesSlide105.xml"/>
  <Override ContentType="application/vnd.openxmlformats-officedocument.presentationml.notesSlide+xml" PartName="/ppt/notesSlides/notesSlide148.xml"/>
  <Override ContentType="application/vnd.openxmlformats-officedocument.presentationml.notesSlide+xml" PartName="/ppt/notesSlides/notesSlide39.xml"/>
  <Override ContentType="application/vnd.openxmlformats-officedocument.presentationml.notesSlide+xml" PartName="/ppt/notesSlides/notesSlide137.xml"/>
  <Override ContentType="application/vnd.openxmlformats-officedocument.presentationml.notesSlide+xml" PartName="/ppt/notesSlides/notesSlide8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53.xml"/>
  <Override ContentType="application/vnd.openxmlformats-officedocument.presentationml.notesSlide+xml" PartName="/ppt/notesSlides/notesSlide110.xml"/>
  <Override ContentType="application/vnd.openxmlformats-officedocument.presentationml.notesSlide+xml" PartName="/ppt/notesSlides/notesSlide184.xml"/>
  <Override ContentType="application/vnd.openxmlformats-officedocument.presentationml.notesSlide+xml" PartName="/ppt/notesSlides/notesSlide75.xml"/>
  <Override ContentType="application/vnd.openxmlformats-officedocument.presentationml.notesSlide+xml" PartName="/ppt/notesSlides/notesSlide180.xml"/>
  <Override ContentType="application/vnd.openxmlformats-officedocument.presentationml.notesSlide+xml" PartName="/ppt/notesSlides/notesSlide172.xml"/>
  <Override ContentType="application/vnd.openxmlformats-officedocument.presentationml.notesSlide+xml" PartName="/ppt/notesSlides/notesSlide9.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44.xml"/>
  <Override ContentType="application/vnd.openxmlformats-officedocument.presentationml.notesSlide+xml" PartName="/ppt/notesSlides/notesSlide48.xml"/>
  <Override ContentType="application/vnd.openxmlformats-officedocument.presentationml.notesSlide+xml" PartName="/ppt/notesSlides/notesSlide15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52.xml"/>
  <Override ContentType="application/vnd.openxmlformats-officedocument.presentationml.notesSlide+xml" PartName="/ppt/notesSlides/notesSlide35.xml"/>
  <Override ContentType="application/vnd.openxmlformats-officedocument.presentationml.notesSlide+xml" PartName="/ppt/notesSlides/notesSlide161.xml"/>
  <Override ContentType="application/vnd.openxmlformats-officedocument.presentationml.notesSlide+xml" PartName="/ppt/notesSlides/notesSlide5.xml"/>
  <Override ContentType="application/vnd.openxmlformats-officedocument.presentationml.notesSlide+xml" PartName="/ppt/notesSlides/notesSlide187.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24.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177.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13.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52.xml"/>
  <Override ContentType="application/vnd.openxmlformats-officedocument.presentationml.notesSlide+xml" PartName="/ppt/notesSlides/notesSlide195.xml"/>
  <Override ContentType="application/vnd.openxmlformats-officedocument.presentationml.notesSlide+xml" PartName="/ppt/notesSlides/notesSlide183.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167.xml"/>
  <Override ContentType="application/vnd.openxmlformats-officedocument.presentationml.notesSlide+xml" PartName="/ppt/notesSlides/notesSlide140.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9.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28.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56.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199.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90.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173.xml"/>
  <Override ContentType="application/vnd.openxmlformats-officedocument.presentationml.notesSlide+xml" PartName="/ppt/notesSlides/notesSlide128.xml"/>
  <Override ContentType="application/vnd.openxmlformats-officedocument.presentationml.notesSlide+xml" PartName="/ppt/notesSlides/notesSlide162.xml"/>
  <Override ContentType="application/vnd.openxmlformats-officedocument.presentationml.notesSlide+xml" PartName="/ppt/notesSlides/notesSlide49.xml"/>
  <Override ContentType="application/vnd.openxmlformats-officedocument.presentationml.notesSlide+xml" PartName="/ppt/notesSlides/notesSlide145.xml"/>
  <Override ContentType="application/vnd.openxmlformats-officedocument.presentationml.notesSlide+xml" PartName="/ppt/notesSlides/notesSlide102.xml"/>
  <Override ContentType="application/vnd.openxmlformats-officedocument.presentationml.notesSlide+xml" PartName="/ppt/notesSlides/notesSlide8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88.xml"/>
  <Override ContentType="application/vnd.openxmlformats-officedocument.presentationml.notesSlide+xml" PartName="/ppt/notesSlides/notesSlide3.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86.xml"/>
  <Override ContentType="application/vnd.openxmlformats-officedocument.presentationml.notesSlide+xml" PartName="/ppt/notesSlides/notesSlide143.xml"/>
  <Override ContentType="application/vnd.openxmlformats-officedocument.presentationml.notesSlide+xml" PartName="/ppt/notesSlides/notesSlide151.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94.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166.xml"/>
  <Override ContentType="application/vnd.openxmlformats-officedocument.presentationml.notesSlide+xml" PartName="/ppt/notesSlides/notesSlide182.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78.xml"/>
  <Override ContentType="application/vnd.openxmlformats-officedocument.presentationml.notesSlide+xml" PartName="/ppt/notesSlides/notesSlide26.xml"/>
  <Override ContentType="application/vnd.openxmlformats-officedocument.presentationml.notesSlide+xml" PartName="/ppt/notesSlides/notesSlide135.xml"/>
  <Override ContentType="application/vnd.openxmlformats-officedocument.presentationml.notesSlide+xml" PartName="/ppt/notesSlides/notesSlide93.xml"/>
  <Override ContentType="application/vnd.openxmlformats-officedocument.presentationml.notesSlide+xml" PartName="/ppt/notesSlides/notesSlide57.xml"/>
  <Override ContentType="application/vnd.openxmlformats-officedocument.presentationml.notesSlide+xml" PartName="/ppt/notesSlides/notesSlide123.xml"/>
  <Override ContentType="application/vnd.openxmlformats-officedocument.presentationml.notesSlide+xml" PartName="/ppt/notesSlides/notesSlide171.xml"/>
  <Override ContentType="application/vnd.openxmlformats-officedocument.presentationml.notesSlide+xml" PartName="/ppt/notesSlides/notesSlide14.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163.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98.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155.xml"/>
  <Override ContentType="application/vnd.openxmlformats-officedocument.presentationml.notesSlide+xml" PartName="/ppt/notesSlides/notesSlide189.xml"/>
  <Override ContentType="application/vnd.openxmlformats-officedocument.presentationml.notesSlide+xml" PartName="/ppt/notesSlides/notesSlide46.xml"/>
  <Override ContentType="application/vnd.openxmlformats-officedocument.presentationml.notesSlide+xml" PartName="/ppt/notesSlides/notesSlide89.xml"/>
  <Override ContentType="application/vnd.openxmlformats-officedocument.presentationml.notesSlide+xml" PartName="/ppt/notesSlides/notesSlide146.xml"/>
  <Override ContentType="application/vnd.openxmlformats-officedocument.presentationml.notesSlide+xml" PartName="/ppt/notesSlides/notesSlide11.xml"/>
  <Override ContentType="application/vnd.openxmlformats-officedocument.presentationml.notesSlide+xml" PartName="/ppt/notesSlides/notesSlide120.xml"/>
  <Override ContentType="application/vnd.openxmlformats-officedocument.presentationml.notesSlide+xml" PartName="/ppt/notesSlides/notesSlide1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9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65.xml"/>
  <Override ContentType="application/vnd.openxmlformats-officedocument.presentationml.notesSlide+xml" PartName="/ppt/notesSlides/notesSlide174.xml"/>
  <Override ContentType="application/vnd.openxmlformats-officedocument.presentationml.notesSlide+xml" PartName="/ppt/notesSlides/notesSlide92.xml"/>
  <Override ContentType="application/vnd.openxmlformats-officedocument.presentationml.notesSlide+xml" PartName="/ppt/notesSlides/notesSlide193.xml"/>
  <Override ContentType="application/vnd.openxmlformats-officedocument.presentationml.notesSlide+xml" PartName="/ppt/notesSlides/notesSlide150.xml"/>
  <Override ContentType="application/vnd.openxmlformats-officedocument.presentationml.notesSlide+xml" PartName="/ppt/notesSlides/notesSlide142.xml"/>
  <Override ContentType="application/vnd.openxmlformats-officedocument.presentationml.notesSlide+xml" PartName="/ppt/notesSlides/notesSlide116.xml"/>
  <Override ContentType="application/vnd.openxmlformats-officedocument.presentationml.notesSlide+xml" PartName="/ppt/notesSlides/notesSlide15.xml"/>
  <Override ContentType="application/vnd.openxmlformats-officedocument.presentationml.notesSlide+xml" PartName="/ppt/notesSlides/notesSlide159.xml"/>
  <Override ContentType="application/vnd.openxmlformats-officedocument.presentationml.notesSlide+xml" PartName="/ppt/notesSlides/notesSlide185.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69.xml"/>
  <Override ContentType="application/vnd.openxmlformats-officedocument.presentationml.notesSlide+xml" PartName="/ppt/notesSlides/notesSlide108.xml"/>
  <Override ContentType="application/vnd.openxmlformats-officedocument.presentationml.notesSlide+xml" PartName="/ppt/notesSlides/notesSlide25.xml"/>
  <Override ContentType="application/vnd.openxmlformats-officedocument.presentationml.notesSlide+xml" PartName="/ppt/notesSlides/notesSlide160.xml"/>
  <Override ContentType="application/vnd.openxmlformats-officedocument.presentationml.notesSlide+xml" PartName="/ppt/notesSlides/notesSlide43.xml"/>
  <Override ContentType="application/vnd.openxmlformats-officedocument.presentationml.notesSlide+xml" PartName="/ppt/notesSlides/notesSlide86.xml"/>
  <Override ContentType="application/vnd.openxmlformats-officedocument.presentationml.notesSlide+xml" PartName="/ppt/notesSlides/notesSlide179.xml"/>
  <Override ContentType="application/vnd.openxmlformats-officedocument.presentationml.notesSlide+xml" PartName="/ppt/notesSlides/notesSlide165.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74.xml"/>
  <Override ContentType="application/vnd.openxmlformats-officedocument.presentationml.notesSlide+xml" PartName="/ppt/notesSlides/notesSlide170.xml"/>
  <Override ContentType="application/vnd.openxmlformats-officedocument.presentationml.notesSlide+xml" PartName="/ppt/notesSlides/notesSlide197.xml"/>
  <Override ContentType="application/vnd.openxmlformats-officedocument.presentationml.notesSlide+xml" PartName="/ppt/notesSlides/notesSlide58.xml"/>
  <Override ContentType="application/vnd.openxmlformats-officedocument.presentationml.notesSlide+xml" PartName="/ppt/notesSlides/notesSlide154.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70.xml"/>
  <Override ContentType="application/vnd.openxmlformats-officedocument.presentationml.notesSlide+xml" PartName="/ppt/notesSlides/notesSlide111.xml"/>
  <Override ContentType="application/vnd.openxmlformats-officedocument.presentationml.notesSlide+xml" PartName="/ppt/notesSlides/notesSlide181.xml"/>
  <Override ContentType="application/vnd.openxmlformats-officedocument.presentationml.notesSlide+xml" PartName="/ppt/notesSlides/notesSlide47.xml"/>
  <Override ContentType="application/vnd.openxmlformats-officedocument.presentationml.notesSlide+xml" PartName="/ppt/notesSlides/notesSlide104.xml"/>
  <Override ContentType="application/vnd.openxmlformats-officedocument.presentationml.notesSlide+xml" PartName="/ppt/notesSlides/notesSlide147.xml"/>
  <Override ContentType="application/vnd.openxmlformats-officedocument.presentationml.notesSlide+xml" PartName="/ppt/notesSlides/notesSlide21.xml"/>
  <Override ContentType="application/vnd.openxmlformats-officedocument.presentationml.notesSlide+xml" PartName="/ppt/notesSlides/notesSlide164.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96.xml"/>
  <Override ContentType="application/vnd.openxmlformats-officedocument.presentationml.notesSlide+xml" PartName="/ppt/notesSlides/notesSlide192.xml"/>
  <Override ContentType="application/vnd.openxmlformats-officedocument.presentationml.notesSlide+xml" PartName="/ppt/notesSlides/notesSlide19.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158.xml"/>
  <Override ContentType="application/vnd.openxmlformats-officedocument.presentationml.notesSlide+xml" PartName="/ppt/notesSlides/notesSlide175.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1.xml"/>
  <Override ContentType="application/vnd.openxmlformats-officedocument.presentationml.slide+xml" PartName="/ppt/slides/slide164.xml"/>
  <Override ContentType="application/vnd.openxmlformats-officedocument.presentationml.slide+xml" PartName="/ppt/slides/slide43.xml"/>
  <Override ContentType="application/vnd.openxmlformats-officedocument.presentationml.slide+xml" PartName="/ppt/slides/slide199.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48.xml"/>
  <Override ContentType="application/vnd.openxmlformats-officedocument.presentationml.slide+xml" PartName="/ppt/slides/slide172.xml"/>
  <Override ContentType="application/vnd.openxmlformats-officedocument.presentationml.slide+xml" PartName="/ppt/slides/slide19.xml"/>
  <Override ContentType="application/vnd.openxmlformats-officedocument.presentationml.slide+xml" PartName="/ppt/slides/slide5.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94.xml"/>
  <Override ContentType="application/vnd.openxmlformats-officedocument.presentationml.slide+xml" PartName="/ppt/slides/slide156.xml"/>
  <Override ContentType="application/vnd.openxmlformats-officedocument.presentationml.slide+xml" PartName="/ppt/slides/slide71.xml"/>
  <Override ContentType="application/vnd.openxmlformats-officedocument.presentationml.slide+xml" PartName="/ppt/slides/slide179.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84.xml"/>
  <Override ContentType="application/vnd.openxmlformats-officedocument.presentationml.slide+xml" PartName="/ppt/slides/slide141.xml"/>
  <Override ContentType="application/vnd.openxmlformats-officedocument.presentationml.slide+xml" PartName="/ppt/slides/slide82.xml"/>
  <Override ContentType="application/vnd.openxmlformats-officedocument.presentationml.slide+xml" PartName="/ppt/slides/slide9.xml"/>
  <Override ContentType="application/vnd.openxmlformats-officedocument.presentationml.slide+xml" PartName="/ppt/slides/slide16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187.xml"/>
  <Override ContentType="application/vnd.openxmlformats-officedocument.presentationml.slide+xml" PartName="/ppt/slides/slide98.xml"/>
  <Override ContentType="application/vnd.openxmlformats-officedocument.presentationml.slide+xml" PartName="/ppt/slides/slide152.xml"/>
  <Override ContentType="application/vnd.openxmlformats-officedocument.presentationml.slide+xml" PartName="/ppt/slides/slide125.xml"/>
  <Override ContentType="application/vnd.openxmlformats-officedocument.presentationml.slide+xml" PartName="/ppt/slides/slide20.xml"/>
  <Override ContentType="application/vnd.openxmlformats-officedocument.presentationml.slide+xml" PartName="/ppt/slides/slide16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195.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59.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144.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176.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180.xml"/>
  <Override ContentType="application/vnd.openxmlformats-officedocument.presentationml.slide+xml" PartName="/ppt/slides/slide18.xml"/>
  <Override ContentType="application/vnd.openxmlformats-officedocument.presentationml.slide+xml" PartName="/ppt/slides/slide52.xml"/>
  <Override ContentType="application/vnd.openxmlformats-officedocument.presentationml.slide+xml" PartName="/ppt/slides/slide95.xml"/>
  <Override ContentType="application/vnd.openxmlformats-officedocument.presentationml.slide+xml" PartName="/ppt/slides/slide181.xml"/>
  <Override ContentType="application/vnd.openxmlformats-officedocument.presentationml.slide+xml" PartName="/ppt/slides/slide157.xml"/>
  <Override ContentType="application/vnd.openxmlformats-officedocument.presentationml.slide+xml" PartName="/ppt/slides/slide77.xml"/>
  <Override ContentType="application/vnd.openxmlformats-officedocument.presentationml.slide+xml" PartName="/ppt/slides/slide165.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47.xml"/>
  <Override ContentType="application/vnd.openxmlformats-officedocument.presentationml.slide+xml" PartName="/ppt/slides/slide191.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153.xml"/>
  <Override ContentType="application/vnd.openxmlformats-officedocument.presentationml.slide+xml" PartName="/ppt/slides/slide67.xml"/>
  <Override ContentType="application/vnd.openxmlformats-officedocument.presentationml.slide+xml" PartName="/ppt/slides/slide196.xml"/>
  <Override ContentType="application/vnd.openxmlformats-officedocument.presentationml.slide+xml" PartName="/ppt/slides/slide171.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169.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86.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60.xml"/>
  <Override ContentType="application/vnd.openxmlformats-officedocument.presentationml.slide+xml" PartName="/ppt/slides/slide100.xml"/>
  <Override ContentType="application/vnd.openxmlformats-officedocument.presentationml.slide+xml" PartName="/ppt/slides/slide90.xml"/>
  <Override ContentType="application/vnd.openxmlformats-officedocument.presentationml.slide+xml" PartName="/ppt/slides/slide143.xml"/>
  <Override ContentType="application/vnd.openxmlformats-officedocument.presentationml.slide+xml" PartName="/ppt/slides/slide132.xml"/>
  <Override ContentType="application/vnd.openxmlformats-officedocument.presentationml.slide+xml" PartName="/ppt/slides/slide62.xml"/>
  <Override ContentType="application/vnd.openxmlformats-officedocument.presentationml.slide+xml" PartName="/ppt/slides/slide175.xml"/>
  <Override ContentType="application/vnd.openxmlformats-officedocument.presentationml.slide+xml" PartName="/ppt/slides/slide1.xml"/>
  <Override ContentType="application/vnd.openxmlformats-officedocument.presentationml.slide+xml" PartName="/ppt/slides/slide192.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8.xml"/>
  <Override ContentType="application/vnd.openxmlformats-officedocument.presentationml.slide+xml" PartName="/ppt/slides/slide158.xml"/>
  <Override ContentType="application/vnd.openxmlformats-officedocument.presentationml.slide+xml" PartName="/ppt/slides/slide115.xml"/>
  <Override ContentType="application/vnd.openxmlformats-officedocument.presentationml.slide+xml" PartName="/ppt/slides/slide3.xml"/>
  <Override ContentType="application/vnd.openxmlformats-officedocument.presentationml.slide+xml" PartName="/ppt/slides/slide182.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174.xml"/>
  <Override ContentType="application/vnd.openxmlformats-officedocument.presentationml.slide+xml" PartName="/ppt/slides/slide190.xml"/>
  <Override ContentType="application/vnd.openxmlformats-officedocument.presentationml.slide+xml" PartName="/ppt/slides/slide33.xml"/>
  <Override ContentType="application/vnd.openxmlformats-officedocument.presentationml.slide+xml" PartName="/ppt/slides/slide68.xml"/>
  <Override ContentType="application/vnd.openxmlformats-officedocument.presentationml.slide+xml" PartName="/ppt/slides/slide170.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166.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4.xml"/>
  <Override ContentType="application/vnd.openxmlformats-officedocument.presentationml.slide+xml" PartName="/ppt/slides/slide197.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185.xml"/>
  <Override ContentType="application/vnd.openxmlformats-officedocument.presentationml.slide+xml" PartName="/ppt/slides/slide65.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178.xml"/>
  <Override ContentType="application/vnd.openxmlformats-officedocument.presentationml.slide+xml" PartName="/ppt/slides/slide29.xml"/>
  <Override ContentType="application/vnd.openxmlformats-officedocument.presentationml.slide+xml" PartName="/ppt/slides/slide76.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14.xml"/>
  <Override ContentType="application/vnd.openxmlformats-officedocument.presentationml.slide+xml" PartName="/ppt/slides/slide163.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50.xml"/>
  <Override ContentType="application/vnd.openxmlformats-officedocument.presentationml.slide+xml" PartName="/ppt/slides/slide189.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57.xml"/>
  <Override ContentType="application/vnd.openxmlformats-officedocument.presentationml.slide+xml" PartName="/ppt/slides/slide44.xml"/>
  <Override ContentType="application/vnd.openxmlformats-officedocument.presentationml.slide+xml" PartName="/ppt/slides/slide193.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198.xml"/>
  <Override ContentType="application/vnd.openxmlformats-officedocument.presentationml.slide+xml" PartName="/ppt/slides/slide15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130.xml"/>
  <Override ContentType="application/vnd.openxmlformats-officedocument.presentationml.slide+xml" PartName="/ppt/slides/slide173.xml"/>
  <Override ContentType="application/vnd.openxmlformats-officedocument.presentationml.slide+xml" PartName="/ppt/slides/slide16.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83.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149.xml"/>
  <Override ContentType="application/vnd.openxmlformats-officedocument.presentationml.slide+xml" PartName="/ppt/slides/slide124.xml"/>
  <Override ContentType="application/vnd.openxmlformats-officedocument.presentationml.slide+xml" PartName="/ppt/slides/slide106.xml"/>
  <Override ContentType="application/vnd.openxmlformats-officedocument.presentationml.slide+xml" PartName="/ppt/slides/slide167.xml"/>
  <Override ContentType="application/vnd.openxmlformats-officedocument.presentationml.slide+xml" PartName="/ppt/slides/slide70.xml"/>
  <Override ContentType="application/vnd.openxmlformats-officedocument.presentationml.slide+xml" PartName="/ppt/slides/slide194.xml"/>
  <Override ContentType="application/vnd.openxmlformats-officedocument.presentationml.slide+xml" PartName="/ppt/slides/slide151.xml"/>
  <Override ContentType="application/vnd.openxmlformats-officedocument.presentationml.slide+xml" PartName="/ppt/slides/slide177.xml"/>
  <Override ContentType="application/vnd.openxmlformats-officedocument.presentationml.slide+xml" PartName="/ppt/slides/slide134.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88.xml"/>
  <Override ContentType="application/vnd.openxmlformats-officedocument.presentationml.slide+xml" PartName="/ppt/slides/slide162.xml"/>
  <Override ContentType="application/vnd.openxmlformats-officedocument.presentationml.slide+xml" PartName="/ppt/slides/slide32.xml"/>
  <Override ContentType="application/vnd.openxmlformats-officedocument.presentationml.slide+xml" PartName="/ppt/slides/slide75.xml"/>
  <Override ContentType="application/vnd.openxmlformats-officedocument.presentationml.slide+xml" PartName="/ppt/slides/slide58.xml"/>
  <Override ContentType="application/vnd.openxmlformats-officedocument.presentationml.slide+xml" PartName="/ppt/slides/slide15.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 id="416" r:id="rId166"/>
    <p:sldId id="417" r:id="rId167"/>
    <p:sldId id="418" r:id="rId168"/>
    <p:sldId id="419" r:id="rId169"/>
    <p:sldId id="420" r:id="rId170"/>
    <p:sldId id="421" r:id="rId171"/>
    <p:sldId id="422" r:id="rId172"/>
    <p:sldId id="423" r:id="rId173"/>
    <p:sldId id="424" r:id="rId174"/>
    <p:sldId id="425" r:id="rId175"/>
    <p:sldId id="426" r:id="rId176"/>
    <p:sldId id="427" r:id="rId177"/>
    <p:sldId id="428" r:id="rId178"/>
    <p:sldId id="429" r:id="rId179"/>
    <p:sldId id="430" r:id="rId180"/>
    <p:sldId id="431" r:id="rId181"/>
    <p:sldId id="432" r:id="rId182"/>
    <p:sldId id="433" r:id="rId183"/>
    <p:sldId id="434" r:id="rId184"/>
    <p:sldId id="435" r:id="rId185"/>
    <p:sldId id="436" r:id="rId186"/>
    <p:sldId id="437" r:id="rId187"/>
    <p:sldId id="438" r:id="rId188"/>
    <p:sldId id="439" r:id="rId189"/>
    <p:sldId id="440" r:id="rId190"/>
    <p:sldId id="441" r:id="rId191"/>
    <p:sldId id="442" r:id="rId192"/>
    <p:sldId id="443" r:id="rId193"/>
    <p:sldId id="444" r:id="rId194"/>
    <p:sldId id="445" r:id="rId195"/>
    <p:sldId id="446" r:id="rId196"/>
    <p:sldId id="447" r:id="rId197"/>
    <p:sldId id="448" r:id="rId198"/>
    <p:sldId id="449" r:id="rId199"/>
    <p:sldId id="450" r:id="rId200"/>
    <p:sldId id="451" r:id="rId201"/>
    <p:sldId id="452" r:id="rId202"/>
    <p:sldId id="453" r:id="rId203"/>
    <p:sldId id="454" r:id="rId204"/>
  </p:sldIdLst>
  <p:sldSz cy="5143500" cx="9144000"/>
  <p:notesSz cx="6858000" cy="9144000"/>
  <p:embeddedFontLst>
    <p:embeddedFont>
      <p:font typeface="Roboto Slab"/>
      <p:regular r:id="rId205"/>
      <p:bold r:id="rId20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7" roundtripDataSignature="AMtx7mgj8H1pUsNSry11WE5MGhp9Kb9/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190" Type="http://schemas.openxmlformats.org/officeDocument/2006/relationships/slide" Target="slides/slide18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194" Type="http://schemas.openxmlformats.org/officeDocument/2006/relationships/slide" Target="slides/slide189.xml"/><Relationship Id="rId43" Type="http://schemas.openxmlformats.org/officeDocument/2006/relationships/slide" Target="slides/slide38.xml"/><Relationship Id="rId193" Type="http://schemas.openxmlformats.org/officeDocument/2006/relationships/slide" Target="slides/slide188.xml"/><Relationship Id="rId46" Type="http://schemas.openxmlformats.org/officeDocument/2006/relationships/slide" Target="slides/slide41.xml"/><Relationship Id="rId192" Type="http://schemas.openxmlformats.org/officeDocument/2006/relationships/slide" Target="slides/slide187.xml"/><Relationship Id="rId45" Type="http://schemas.openxmlformats.org/officeDocument/2006/relationships/slide" Target="slides/slide40.xml"/><Relationship Id="rId191" Type="http://schemas.openxmlformats.org/officeDocument/2006/relationships/slide" Target="slides/slide186.xml"/><Relationship Id="rId48" Type="http://schemas.openxmlformats.org/officeDocument/2006/relationships/slide" Target="slides/slide43.xml"/><Relationship Id="rId187" Type="http://schemas.openxmlformats.org/officeDocument/2006/relationships/slide" Target="slides/slide182.xml"/><Relationship Id="rId47" Type="http://schemas.openxmlformats.org/officeDocument/2006/relationships/slide" Target="slides/slide42.xml"/><Relationship Id="rId186" Type="http://schemas.openxmlformats.org/officeDocument/2006/relationships/slide" Target="slides/slide181.xml"/><Relationship Id="rId185" Type="http://schemas.openxmlformats.org/officeDocument/2006/relationships/slide" Target="slides/slide180.xml"/><Relationship Id="rId49" Type="http://schemas.openxmlformats.org/officeDocument/2006/relationships/slide" Target="slides/slide44.xml"/><Relationship Id="rId184" Type="http://schemas.openxmlformats.org/officeDocument/2006/relationships/slide" Target="slides/slide179.xml"/><Relationship Id="rId189" Type="http://schemas.openxmlformats.org/officeDocument/2006/relationships/slide" Target="slides/slide184.xml"/><Relationship Id="rId188" Type="http://schemas.openxmlformats.org/officeDocument/2006/relationships/slide" Target="slides/slide18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183" Type="http://schemas.openxmlformats.org/officeDocument/2006/relationships/slide" Target="slides/slide178.xml"/><Relationship Id="rId32" Type="http://schemas.openxmlformats.org/officeDocument/2006/relationships/slide" Target="slides/slide27.xml"/><Relationship Id="rId182" Type="http://schemas.openxmlformats.org/officeDocument/2006/relationships/slide" Target="slides/slide177.xml"/><Relationship Id="rId35" Type="http://schemas.openxmlformats.org/officeDocument/2006/relationships/slide" Target="slides/slide30.xml"/><Relationship Id="rId181" Type="http://schemas.openxmlformats.org/officeDocument/2006/relationships/slide" Target="slides/slide176.xml"/><Relationship Id="rId34" Type="http://schemas.openxmlformats.org/officeDocument/2006/relationships/slide" Target="slides/slide29.xml"/><Relationship Id="rId180" Type="http://schemas.openxmlformats.org/officeDocument/2006/relationships/slide" Target="slides/slide175.xml"/><Relationship Id="rId37" Type="http://schemas.openxmlformats.org/officeDocument/2006/relationships/slide" Target="slides/slide32.xml"/><Relationship Id="rId176" Type="http://schemas.openxmlformats.org/officeDocument/2006/relationships/slide" Target="slides/slide171.xml"/><Relationship Id="rId36" Type="http://schemas.openxmlformats.org/officeDocument/2006/relationships/slide" Target="slides/slide31.xml"/><Relationship Id="rId175" Type="http://schemas.openxmlformats.org/officeDocument/2006/relationships/slide" Target="slides/slide170.xml"/><Relationship Id="rId39" Type="http://schemas.openxmlformats.org/officeDocument/2006/relationships/slide" Target="slides/slide34.xml"/><Relationship Id="rId174" Type="http://schemas.openxmlformats.org/officeDocument/2006/relationships/slide" Target="slides/slide169.xml"/><Relationship Id="rId38" Type="http://schemas.openxmlformats.org/officeDocument/2006/relationships/slide" Target="slides/slide33.xml"/><Relationship Id="rId173" Type="http://schemas.openxmlformats.org/officeDocument/2006/relationships/slide" Target="slides/slide168.xml"/><Relationship Id="rId179" Type="http://schemas.openxmlformats.org/officeDocument/2006/relationships/slide" Target="slides/slide174.xml"/><Relationship Id="rId178" Type="http://schemas.openxmlformats.org/officeDocument/2006/relationships/slide" Target="slides/slide173.xml"/><Relationship Id="rId177" Type="http://schemas.openxmlformats.org/officeDocument/2006/relationships/slide" Target="slides/slide172.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98" Type="http://schemas.openxmlformats.org/officeDocument/2006/relationships/slide" Target="slides/slide193.xml"/><Relationship Id="rId14" Type="http://schemas.openxmlformats.org/officeDocument/2006/relationships/slide" Target="slides/slide9.xml"/><Relationship Id="rId197" Type="http://schemas.openxmlformats.org/officeDocument/2006/relationships/slide" Target="slides/slide192.xml"/><Relationship Id="rId17" Type="http://schemas.openxmlformats.org/officeDocument/2006/relationships/slide" Target="slides/slide12.xml"/><Relationship Id="rId196" Type="http://schemas.openxmlformats.org/officeDocument/2006/relationships/slide" Target="slides/slide191.xml"/><Relationship Id="rId16" Type="http://schemas.openxmlformats.org/officeDocument/2006/relationships/slide" Target="slides/slide11.xml"/><Relationship Id="rId195" Type="http://schemas.openxmlformats.org/officeDocument/2006/relationships/slide" Target="slides/slide190.xml"/><Relationship Id="rId19" Type="http://schemas.openxmlformats.org/officeDocument/2006/relationships/slide" Target="slides/slide14.xml"/><Relationship Id="rId18" Type="http://schemas.openxmlformats.org/officeDocument/2006/relationships/slide" Target="slides/slide13.xml"/><Relationship Id="rId199" Type="http://schemas.openxmlformats.org/officeDocument/2006/relationships/slide" Target="slides/slide194.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150" Type="http://schemas.openxmlformats.org/officeDocument/2006/relationships/slide" Target="slides/slide145.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149" Type="http://schemas.openxmlformats.org/officeDocument/2006/relationships/slide" Target="slides/slide144.xml"/><Relationship Id="rId4" Type="http://schemas.openxmlformats.org/officeDocument/2006/relationships/slideMaster" Target="slideMasters/slideMaster1.xml"/><Relationship Id="rId148" Type="http://schemas.openxmlformats.org/officeDocument/2006/relationships/slide" Target="slides/slide143.xml"/><Relationship Id="rId9" Type="http://schemas.openxmlformats.org/officeDocument/2006/relationships/slide" Target="slides/slide4.xml"/><Relationship Id="rId143" Type="http://schemas.openxmlformats.org/officeDocument/2006/relationships/slide" Target="slides/slide138.xml"/><Relationship Id="rId142" Type="http://schemas.openxmlformats.org/officeDocument/2006/relationships/slide" Target="slides/slide137.xml"/><Relationship Id="rId141" Type="http://schemas.openxmlformats.org/officeDocument/2006/relationships/slide" Target="slides/slide136.xml"/><Relationship Id="rId140" Type="http://schemas.openxmlformats.org/officeDocument/2006/relationships/slide" Target="slides/slide135.xml"/><Relationship Id="rId5" Type="http://schemas.openxmlformats.org/officeDocument/2006/relationships/notesMaster" Target="notesMasters/notesMaster1.xml"/><Relationship Id="rId147" Type="http://schemas.openxmlformats.org/officeDocument/2006/relationships/slide" Target="slides/slide142.xml"/><Relationship Id="rId6" Type="http://schemas.openxmlformats.org/officeDocument/2006/relationships/slide" Target="slides/slide1.xml"/><Relationship Id="rId146" Type="http://schemas.openxmlformats.org/officeDocument/2006/relationships/slide" Target="slides/slide141.xml"/><Relationship Id="rId7" Type="http://schemas.openxmlformats.org/officeDocument/2006/relationships/slide" Target="slides/slide2.xml"/><Relationship Id="rId145" Type="http://schemas.openxmlformats.org/officeDocument/2006/relationships/slide" Target="slides/slide140.xml"/><Relationship Id="rId8" Type="http://schemas.openxmlformats.org/officeDocument/2006/relationships/slide" Target="slides/slide3.xml"/><Relationship Id="rId144" Type="http://schemas.openxmlformats.org/officeDocument/2006/relationships/slide" Target="slides/slide139.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9" Type="http://schemas.openxmlformats.org/officeDocument/2006/relationships/slide" Target="slides/slide134.xml"/><Relationship Id="rId138" Type="http://schemas.openxmlformats.org/officeDocument/2006/relationships/slide" Target="slides/slide133.xml"/><Relationship Id="rId137" Type="http://schemas.openxmlformats.org/officeDocument/2006/relationships/slide" Target="slides/slide132.xml"/><Relationship Id="rId132" Type="http://schemas.openxmlformats.org/officeDocument/2006/relationships/slide" Target="slides/slide127.xml"/><Relationship Id="rId131" Type="http://schemas.openxmlformats.org/officeDocument/2006/relationships/slide" Target="slides/slide126.xml"/><Relationship Id="rId130" Type="http://schemas.openxmlformats.org/officeDocument/2006/relationships/slide" Target="slides/slide125.xml"/><Relationship Id="rId136" Type="http://schemas.openxmlformats.org/officeDocument/2006/relationships/slide" Target="slides/slide131.xml"/><Relationship Id="rId135" Type="http://schemas.openxmlformats.org/officeDocument/2006/relationships/slide" Target="slides/slide130.xml"/><Relationship Id="rId134" Type="http://schemas.openxmlformats.org/officeDocument/2006/relationships/slide" Target="slides/slide129.xml"/><Relationship Id="rId133" Type="http://schemas.openxmlformats.org/officeDocument/2006/relationships/slide" Target="slides/slide128.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172" Type="http://schemas.openxmlformats.org/officeDocument/2006/relationships/slide" Target="slides/slide167.xml"/><Relationship Id="rId65" Type="http://schemas.openxmlformats.org/officeDocument/2006/relationships/slide" Target="slides/slide60.xml"/><Relationship Id="rId171" Type="http://schemas.openxmlformats.org/officeDocument/2006/relationships/slide" Target="slides/slide166.xml"/><Relationship Id="rId68" Type="http://schemas.openxmlformats.org/officeDocument/2006/relationships/slide" Target="slides/slide63.xml"/><Relationship Id="rId170" Type="http://schemas.openxmlformats.org/officeDocument/2006/relationships/slide" Target="slides/slide165.xml"/><Relationship Id="rId67" Type="http://schemas.openxmlformats.org/officeDocument/2006/relationships/slide" Target="slides/slide62.xml"/><Relationship Id="rId60" Type="http://schemas.openxmlformats.org/officeDocument/2006/relationships/slide" Target="slides/slide55.xml"/><Relationship Id="rId165" Type="http://schemas.openxmlformats.org/officeDocument/2006/relationships/slide" Target="slides/slide160.xml"/><Relationship Id="rId69" Type="http://schemas.openxmlformats.org/officeDocument/2006/relationships/slide" Target="slides/slide64.xml"/><Relationship Id="rId164" Type="http://schemas.openxmlformats.org/officeDocument/2006/relationships/slide" Target="slides/slide159.xml"/><Relationship Id="rId163" Type="http://schemas.openxmlformats.org/officeDocument/2006/relationships/slide" Target="slides/slide158.xml"/><Relationship Id="rId162" Type="http://schemas.openxmlformats.org/officeDocument/2006/relationships/slide" Target="slides/slide157.xml"/><Relationship Id="rId169" Type="http://schemas.openxmlformats.org/officeDocument/2006/relationships/slide" Target="slides/slide164.xml"/><Relationship Id="rId168" Type="http://schemas.openxmlformats.org/officeDocument/2006/relationships/slide" Target="slides/slide163.xml"/><Relationship Id="rId167" Type="http://schemas.openxmlformats.org/officeDocument/2006/relationships/slide" Target="slides/slide162.xml"/><Relationship Id="rId166" Type="http://schemas.openxmlformats.org/officeDocument/2006/relationships/slide" Target="slides/slide161.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161" Type="http://schemas.openxmlformats.org/officeDocument/2006/relationships/slide" Target="slides/slide156.xml"/><Relationship Id="rId54" Type="http://schemas.openxmlformats.org/officeDocument/2006/relationships/slide" Target="slides/slide49.xml"/><Relationship Id="rId160" Type="http://schemas.openxmlformats.org/officeDocument/2006/relationships/slide" Target="slides/slide155.xml"/><Relationship Id="rId57" Type="http://schemas.openxmlformats.org/officeDocument/2006/relationships/slide" Target="slides/slide52.xml"/><Relationship Id="rId56" Type="http://schemas.openxmlformats.org/officeDocument/2006/relationships/slide" Target="slides/slide51.xml"/><Relationship Id="rId159" Type="http://schemas.openxmlformats.org/officeDocument/2006/relationships/slide" Target="slides/slide154.xml"/><Relationship Id="rId59" Type="http://schemas.openxmlformats.org/officeDocument/2006/relationships/slide" Target="slides/slide54.xml"/><Relationship Id="rId154" Type="http://schemas.openxmlformats.org/officeDocument/2006/relationships/slide" Target="slides/slide149.xml"/><Relationship Id="rId58" Type="http://schemas.openxmlformats.org/officeDocument/2006/relationships/slide" Target="slides/slide53.xml"/><Relationship Id="rId153" Type="http://schemas.openxmlformats.org/officeDocument/2006/relationships/slide" Target="slides/slide148.xml"/><Relationship Id="rId152" Type="http://schemas.openxmlformats.org/officeDocument/2006/relationships/slide" Target="slides/slide147.xml"/><Relationship Id="rId151" Type="http://schemas.openxmlformats.org/officeDocument/2006/relationships/slide" Target="slides/slide146.xml"/><Relationship Id="rId158" Type="http://schemas.openxmlformats.org/officeDocument/2006/relationships/slide" Target="slides/slide153.xml"/><Relationship Id="rId157" Type="http://schemas.openxmlformats.org/officeDocument/2006/relationships/slide" Target="slides/slide152.xml"/><Relationship Id="rId156" Type="http://schemas.openxmlformats.org/officeDocument/2006/relationships/slide" Target="slides/slide151.xml"/><Relationship Id="rId155" Type="http://schemas.openxmlformats.org/officeDocument/2006/relationships/slide" Target="slides/slide15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121" Type="http://schemas.openxmlformats.org/officeDocument/2006/relationships/slide" Target="slides/slide116.xml"/><Relationship Id="rId120" Type="http://schemas.openxmlformats.org/officeDocument/2006/relationships/slide" Target="slides/slide115.xml"/><Relationship Id="rId125" Type="http://schemas.openxmlformats.org/officeDocument/2006/relationships/slide" Target="slides/slide120.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99" Type="http://schemas.openxmlformats.org/officeDocument/2006/relationships/slide" Target="slides/slide94.xml"/><Relationship Id="rId98" Type="http://schemas.openxmlformats.org/officeDocument/2006/relationships/slide" Target="slides/slide93.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10" Type="http://schemas.openxmlformats.org/officeDocument/2006/relationships/slide" Target="slides/slide105.xml"/><Relationship Id="rId114" Type="http://schemas.openxmlformats.org/officeDocument/2006/relationships/slide" Target="slides/slide109.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206" Type="http://schemas.openxmlformats.org/officeDocument/2006/relationships/font" Target="fonts/RobotoSlab-bold.fntdata"/><Relationship Id="rId205" Type="http://schemas.openxmlformats.org/officeDocument/2006/relationships/font" Target="fonts/RobotoSlab-regular.fntdata"/><Relationship Id="rId204" Type="http://schemas.openxmlformats.org/officeDocument/2006/relationships/slide" Target="slides/slide199.xml"/><Relationship Id="rId203" Type="http://schemas.openxmlformats.org/officeDocument/2006/relationships/slide" Target="slides/slide198.xml"/><Relationship Id="rId207" Type="http://customschemas.google.com/relationships/presentationmetadata" Target="metadata"/><Relationship Id="rId202" Type="http://schemas.openxmlformats.org/officeDocument/2006/relationships/slide" Target="slides/slide197.xml"/><Relationship Id="rId201" Type="http://schemas.openxmlformats.org/officeDocument/2006/relationships/slide" Target="slides/slide196.xml"/><Relationship Id="rId200" Type="http://schemas.openxmlformats.org/officeDocument/2006/relationships/slide" Target="slides/slide19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One example is the US FedRAMP program, which outlines a specific set of requirements for U.S. government agencies. See https://www.fedramp.gov/assets/resources/documents/FedRAMP_Policy_Memo.pdf for details. The International Organization for Standardization (ISO) provides frameworks across a wide variety of industries, including information technology. ISO/IEC 27000 has several frameworks published for international use.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1" name="Shape 641"/>
        <p:cNvGrpSpPr/>
        <p:nvPr/>
      </p:nvGrpSpPr>
      <p:grpSpPr>
        <a:xfrm>
          <a:off x="0" y="0"/>
          <a:ext cx="0" cy="0"/>
          <a:chOff x="0" y="0"/>
          <a:chExt cx="0" cy="0"/>
        </a:xfrm>
      </p:grpSpPr>
      <p:sp>
        <p:nvSpPr>
          <p:cNvPr id="642" name="Google Shape;642;g6368f5792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3" name="Google Shape;643;g6368f5792f_0_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7" name="Shape 647"/>
        <p:cNvGrpSpPr/>
        <p:nvPr/>
      </p:nvGrpSpPr>
      <p:grpSpPr>
        <a:xfrm>
          <a:off x="0" y="0"/>
          <a:ext cx="0" cy="0"/>
          <a:chOff x="0" y="0"/>
          <a:chExt cx="0" cy="0"/>
        </a:xfrm>
      </p:grpSpPr>
      <p:sp>
        <p:nvSpPr>
          <p:cNvPr id="648" name="Google Shape;648;g6368f5792f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9" name="Google Shape;649;g6368f5792f_0_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3" name="Shape 653"/>
        <p:cNvGrpSpPr/>
        <p:nvPr/>
      </p:nvGrpSpPr>
      <p:grpSpPr>
        <a:xfrm>
          <a:off x="0" y="0"/>
          <a:ext cx="0" cy="0"/>
          <a:chOff x="0" y="0"/>
          <a:chExt cx="0" cy="0"/>
        </a:xfrm>
      </p:grpSpPr>
      <p:sp>
        <p:nvSpPr>
          <p:cNvPr id="654" name="Google Shape;654;g635d01eff2_0_4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5" name="Google Shape;655;g635d01eff2_0_4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8" name="Shape 658"/>
        <p:cNvGrpSpPr/>
        <p:nvPr/>
      </p:nvGrpSpPr>
      <p:grpSpPr>
        <a:xfrm>
          <a:off x="0" y="0"/>
          <a:ext cx="0" cy="0"/>
          <a:chOff x="0" y="0"/>
          <a:chExt cx="0" cy="0"/>
        </a:xfrm>
      </p:grpSpPr>
      <p:sp>
        <p:nvSpPr>
          <p:cNvPr id="659" name="Google Shape;659;g6368f5792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0" name="Google Shape;660;g6368f5792f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4" name="Shape 664"/>
        <p:cNvGrpSpPr/>
        <p:nvPr/>
      </p:nvGrpSpPr>
      <p:grpSpPr>
        <a:xfrm>
          <a:off x="0" y="0"/>
          <a:ext cx="0" cy="0"/>
          <a:chOff x="0" y="0"/>
          <a:chExt cx="0" cy="0"/>
        </a:xfrm>
      </p:grpSpPr>
      <p:sp>
        <p:nvSpPr>
          <p:cNvPr id="665" name="Google Shape;665;g6368f5792f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6" name="Google Shape;666;g6368f5792f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0" name="Shape 670"/>
        <p:cNvGrpSpPr/>
        <p:nvPr/>
      </p:nvGrpSpPr>
      <p:grpSpPr>
        <a:xfrm>
          <a:off x="0" y="0"/>
          <a:ext cx="0" cy="0"/>
          <a:chOff x="0" y="0"/>
          <a:chExt cx="0" cy="0"/>
        </a:xfrm>
      </p:grpSpPr>
      <p:sp>
        <p:nvSpPr>
          <p:cNvPr id="671" name="Google Shape;671;g6368f5792f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2" name="Google Shape;672;g6368f5792f_0_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6" name="Shape 676"/>
        <p:cNvGrpSpPr/>
        <p:nvPr/>
      </p:nvGrpSpPr>
      <p:grpSpPr>
        <a:xfrm>
          <a:off x="0" y="0"/>
          <a:ext cx="0" cy="0"/>
          <a:chOff x="0" y="0"/>
          <a:chExt cx="0" cy="0"/>
        </a:xfrm>
      </p:grpSpPr>
      <p:sp>
        <p:nvSpPr>
          <p:cNvPr id="677" name="Google Shape;677;g6368f5792f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8" name="Google Shape;678;g6368f5792f_0_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2" name="Shape 682"/>
        <p:cNvGrpSpPr/>
        <p:nvPr/>
      </p:nvGrpSpPr>
      <p:grpSpPr>
        <a:xfrm>
          <a:off x="0" y="0"/>
          <a:ext cx="0" cy="0"/>
          <a:chOff x="0" y="0"/>
          <a:chExt cx="0" cy="0"/>
        </a:xfrm>
      </p:grpSpPr>
      <p:sp>
        <p:nvSpPr>
          <p:cNvPr id="683" name="Google Shape;683;g6368f5792f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4" name="Google Shape;684;g6368f5792f_0_1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8" name="Shape 688"/>
        <p:cNvGrpSpPr/>
        <p:nvPr/>
      </p:nvGrpSpPr>
      <p:grpSpPr>
        <a:xfrm>
          <a:off x="0" y="0"/>
          <a:ext cx="0" cy="0"/>
          <a:chOff x="0" y="0"/>
          <a:chExt cx="0" cy="0"/>
        </a:xfrm>
      </p:grpSpPr>
      <p:sp>
        <p:nvSpPr>
          <p:cNvPr id="689" name="Google Shape;689;g635d01eff2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0" name="Google Shape;690;g635d01eff2_0_4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4" name="Shape 694"/>
        <p:cNvGrpSpPr/>
        <p:nvPr/>
      </p:nvGrpSpPr>
      <p:grpSpPr>
        <a:xfrm>
          <a:off x="0" y="0"/>
          <a:ext cx="0" cy="0"/>
          <a:chOff x="0" y="0"/>
          <a:chExt cx="0" cy="0"/>
        </a:xfrm>
      </p:grpSpPr>
      <p:sp>
        <p:nvSpPr>
          <p:cNvPr id="695" name="Google Shape;695;g635d01eff2_0_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6" name="Google Shape;696;g635d01eff2_0_4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a traditional server environment, servers are deployed, and then administrators update them, upgrade them and change their configurations. With immutable systems, if changes are required after servers are deployed, new servers that have those changes are deployed.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635d01eff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g635d01eff2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Healthcare providers must demonstrate compliance with HIPAA to avoid fines and even criminal penalties in some scenarios.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0" name="Shape 700"/>
        <p:cNvGrpSpPr/>
        <p:nvPr/>
      </p:nvGrpSpPr>
      <p:grpSpPr>
        <a:xfrm>
          <a:off x="0" y="0"/>
          <a:ext cx="0" cy="0"/>
          <a:chOff x="0" y="0"/>
          <a:chExt cx="0" cy="0"/>
        </a:xfrm>
      </p:grpSpPr>
      <p:sp>
        <p:nvSpPr>
          <p:cNvPr id="701" name="Google Shape;701;g635d01eff2_0_4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2" name="Google Shape;702;g635d01eff2_0_4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6" name="Shape 706"/>
        <p:cNvGrpSpPr/>
        <p:nvPr/>
      </p:nvGrpSpPr>
      <p:grpSpPr>
        <a:xfrm>
          <a:off x="0" y="0"/>
          <a:ext cx="0" cy="0"/>
          <a:chOff x="0" y="0"/>
          <a:chExt cx="0" cy="0"/>
        </a:xfrm>
      </p:grpSpPr>
      <p:sp>
        <p:nvSpPr>
          <p:cNvPr id="707" name="Google Shape;707;g635d01eff2_0_4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8" name="Google Shape;708;g635d01eff2_0_4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2" name="Shape 712"/>
        <p:cNvGrpSpPr/>
        <p:nvPr/>
      </p:nvGrpSpPr>
      <p:grpSpPr>
        <a:xfrm>
          <a:off x="0" y="0"/>
          <a:ext cx="0" cy="0"/>
          <a:chOff x="0" y="0"/>
          <a:chExt cx="0" cy="0"/>
        </a:xfrm>
      </p:grpSpPr>
      <p:sp>
        <p:nvSpPr>
          <p:cNvPr id="713" name="Google Shape;713;g6368f5792f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4" name="Google Shape;714;g6368f5792f_0_1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8" name="Shape 718"/>
        <p:cNvGrpSpPr/>
        <p:nvPr/>
      </p:nvGrpSpPr>
      <p:grpSpPr>
        <a:xfrm>
          <a:off x="0" y="0"/>
          <a:ext cx="0" cy="0"/>
          <a:chOff x="0" y="0"/>
          <a:chExt cx="0" cy="0"/>
        </a:xfrm>
      </p:grpSpPr>
      <p:sp>
        <p:nvSpPr>
          <p:cNvPr id="719" name="Google Shape;719;g635d01eff2_0_4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0" name="Google Shape;720;g635d01eff2_0_4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4" name="Shape 724"/>
        <p:cNvGrpSpPr/>
        <p:nvPr/>
      </p:nvGrpSpPr>
      <p:grpSpPr>
        <a:xfrm>
          <a:off x="0" y="0"/>
          <a:ext cx="0" cy="0"/>
          <a:chOff x="0" y="0"/>
          <a:chExt cx="0" cy="0"/>
        </a:xfrm>
      </p:grpSpPr>
      <p:sp>
        <p:nvSpPr>
          <p:cNvPr id="725" name="Google Shape;725;g635d01eff2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6" name="Google Shape;726;g635d01eff2_0_4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It is a good practice to keep error messages generic for end users. For example, you could have an error message saying “Something went wrong. Please try again later.”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0" name="Shape 730"/>
        <p:cNvGrpSpPr/>
        <p:nvPr/>
      </p:nvGrpSpPr>
      <p:grpSpPr>
        <a:xfrm>
          <a:off x="0" y="0"/>
          <a:ext cx="0" cy="0"/>
          <a:chOff x="0" y="0"/>
          <a:chExt cx="0" cy="0"/>
        </a:xfrm>
      </p:grpSpPr>
      <p:sp>
        <p:nvSpPr>
          <p:cNvPr id="731" name="Google Shape;731;g635d01eff2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2" name="Google Shape;732;g635d01eff2_0_4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6" name="Shape 736"/>
        <p:cNvGrpSpPr/>
        <p:nvPr/>
      </p:nvGrpSpPr>
      <p:grpSpPr>
        <a:xfrm>
          <a:off x="0" y="0"/>
          <a:ext cx="0" cy="0"/>
          <a:chOff x="0" y="0"/>
          <a:chExt cx="0" cy="0"/>
        </a:xfrm>
      </p:grpSpPr>
      <p:sp>
        <p:nvSpPr>
          <p:cNvPr id="737" name="Google Shape;737;g635d01eff2_0_4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8" name="Google Shape;738;g635d01eff2_0_4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There are a couple of ways to think about normalization. One way is taking input or stored data and standardizing the way it is stored. For example, if you have a database of customer contact information, you might convert “California”, “Calif.”, “Cali”, “S. CA” and “N. CA” to “CA”. Similarly, you might convert the phone numbers “213.555.1212” and “213/555-1212” to “213-555-1212.” Another way to think about normalization is from a database perspective. It involves a similar goal — standardize how data is stored. With databases, you can also reduce data redundancy.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2" name="Shape 742"/>
        <p:cNvGrpSpPr/>
        <p:nvPr/>
      </p:nvGrpSpPr>
      <p:grpSpPr>
        <a:xfrm>
          <a:off x="0" y="0"/>
          <a:ext cx="0" cy="0"/>
          <a:chOff x="0" y="0"/>
          <a:chExt cx="0" cy="0"/>
        </a:xfrm>
      </p:grpSpPr>
      <p:sp>
        <p:nvSpPr>
          <p:cNvPr id="743" name="Google Shape;743;g635d01eff2_0_4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4" name="Google Shape;744;g635d01eff2_0_4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Be familiar enough with them that you could recommend them based on a scenario with requirements or a list of challenges to solve.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8" name="Shape 748"/>
        <p:cNvGrpSpPr/>
        <p:nvPr/>
      </p:nvGrpSpPr>
      <p:grpSpPr>
        <a:xfrm>
          <a:off x="0" y="0"/>
          <a:ext cx="0" cy="0"/>
          <a:chOff x="0" y="0"/>
          <a:chExt cx="0" cy="0"/>
        </a:xfrm>
      </p:grpSpPr>
      <p:sp>
        <p:nvSpPr>
          <p:cNvPr id="749" name="Google Shape;749;g635d01eff2_0_4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0" name="Google Shape;750;g635d01eff2_0_4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You can use a certificate to sign code. When you sign code with a digital signature, the author of the code is identified. Additionally, there is a hash of the code which enables others to see whether the code has changed since it was signed. </a:t>
            </a: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4" name="Shape 754"/>
        <p:cNvGrpSpPr/>
        <p:nvPr/>
      </p:nvGrpSpPr>
      <p:grpSpPr>
        <a:xfrm>
          <a:off x="0" y="0"/>
          <a:ext cx="0" cy="0"/>
          <a:chOff x="0" y="0"/>
          <a:chExt cx="0" cy="0"/>
        </a:xfrm>
      </p:grpSpPr>
      <p:sp>
        <p:nvSpPr>
          <p:cNvPr id="755" name="Google Shape;755;g635d01eff2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6" name="Google Shape;756;g635d01eff2_0_4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addition to reference architectures, vendors often provide additional documentation covering performance benchmarks and secure configuration. For the exam, you don’t need to know about individual guides or memorize the information in them. </a:t>
            </a: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0" name="Shape 760"/>
        <p:cNvGrpSpPr/>
        <p:nvPr/>
      </p:nvGrpSpPr>
      <p:grpSpPr>
        <a:xfrm>
          <a:off x="0" y="0"/>
          <a:ext cx="0" cy="0"/>
          <a:chOff x="0" y="0"/>
          <a:chExt cx="0" cy="0"/>
        </a:xfrm>
      </p:grpSpPr>
      <p:sp>
        <p:nvSpPr>
          <p:cNvPr id="761" name="Google Shape;761;g635d01eff2_0_4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2" name="Google Shape;762;g635d01eff2_0_4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It was sometimes used to discourage people from stealing or reusing your code. However, this is a form of “security through obscurity,” which means that there isn’t much value in this method because it doesn’t make the code more secure, but instead only makes it take a little bit longer to interpret it. Worse, when other developers at your organization wants to build on your code, it makes their job harder.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6" name="Shape 766"/>
        <p:cNvGrpSpPr/>
        <p:nvPr/>
      </p:nvGrpSpPr>
      <p:grpSpPr>
        <a:xfrm>
          <a:off x="0" y="0"/>
          <a:ext cx="0" cy="0"/>
          <a:chOff x="0" y="0"/>
          <a:chExt cx="0" cy="0"/>
        </a:xfrm>
      </p:grpSpPr>
      <p:sp>
        <p:nvSpPr>
          <p:cNvPr id="767" name="Google Shape;767;g635d01eff2_0_4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8" name="Google Shape;768;g635d01eff2_0_4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2" name="Shape 772"/>
        <p:cNvGrpSpPr/>
        <p:nvPr/>
      </p:nvGrpSpPr>
      <p:grpSpPr>
        <a:xfrm>
          <a:off x="0" y="0"/>
          <a:ext cx="0" cy="0"/>
          <a:chOff x="0" y="0"/>
          <a:chExt cx="0" cy="0"/>
        </a:xfrm>
      </p:grpSpPr>
      <p:sp>
        <p:nvSpPr>
          <p:cNvPr id="773" name="Google Shape;773;g6368f5792f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4" name="Google Shape;774;g6368f5792f_0_1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8" name="Shape 778"/>
        <p:cNvGrpSpPr/>
        <p:nvPr/>
      </p:nvGrpSpPr>
      <p:grpSpPr>
        <a:xfrm>
          <a:off x="0" y="0"/>
          <a:ext cx="0" cy="0"/>
          <a:chOff x="0" y="0"/>
          <a:chExt cx="0" cy="0"/>
        </a:xfrm>
      </p:grpSpPr>
      <p:sp>
        <p:nvSpPr>
          <p:cNvPr id="779" name="Google Shape;779;g635d01eff2_0_4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0" name="Google Shape;780;g635d01eff2_0_4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4" name="Shape 784"/>
        <p:cNvGrpSpPr/>
        <p:nvPr/>
      </p:nvGrpSpPr>
      <p:grpSpPr>
        <a:xfrm>
          <a:off x="0" y="0"/>
          <a:ext cx="0" cy="0"/>
          <a:chOff x="0" y="0"/>
          <a:chExt cx="0" cy="0"/>
        </a:xfrm>
      </p:grpSpPr>
      <p:sp>
        <p:nvSpPr>
          <p:cNvPr id="785" name="Google Shape;785;g6368f5792f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6" name="Google Shape;786;g6368f5792f_0_1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0" name="Shape 790"/>
        <p:cNvGrpSpPr/>
        <p:nvPr/>
      </p:nvGrpSpPr>
      <p:grpSpPr>
        <a:xfrm>
          <a:off x="0" y="0"/>
          <a:ext cx="0" cy="0"/>
          <a:chOff x="0" y="0"/>
          <a:chExt cx="0" cy="0"/>
        </a:xfrm>
      </p:grpSpPr>
      <p:sp>
        <p:nvSpPr>
          <p:cNvPr id="791" name="Google Shape;791;g635d01eff2_0_5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2" name="Google Shape;792;g635d01eff2_0_5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6" name="Shape 796"/>
        <p:cNvGrpSpPr/>
        <p:nvPr/>
      </p:nvGrpSpPr>
      <p:grpSpPr>
        <a:xfrm>
          <a:off x="0" y="0"/>
          <a:ext cx="0" cy="0"/>
          <a:chOff x="0" y="0"/>
          <a:chExt cx="0" cy="0"/>
        </a:xfrm>
      </p:grpSpPr>
      <p:sp>
        <p:nvSpPr>
          <p:cNvPr id="797" name="Google Shape;797;g635d01eff2_0_5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8" name="Google Shape;798;g635d01eff2_0_5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2" name="Shape 802"/>
        <p:cNvGrpSpPr/>
        <p:nvPr/>
      </p:nvGrpSpPr>
      <p:grpSpPr>
        <a:xfrm>
          <a:off x="0" y="0"/>
          <a:ext cx="0" cy="0"/>
          <a:chOff x="0" y="0"/>
          <a:chExt cx="0" cy="0"/>
        </a:xfrm>
      </p:grpSpPr>
      <p:sp>
        <p:nvSpPr>
          <p:cNvPr id="803" name="Google Shape;803;g635d01eff2_0_5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4" name="Google Shape;804;g635d01eff2_0_5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8" name="Shape 808"/>
        <p:cNvGrpSpPr/>
        <p:nvPr/>
      </p:nvGrpSpPr>
      <p:grpSpPr>
        <a:xfrm>
          <a:off x="0" y="0"/>
          <a:ext cx="0" cy="0"/>
          <a:chOff x="0" y="0"/>
          <a:chExt cx="0" cy="0"/>
        </a:xfrm>
      </p:grpSpPr>
      <p:sp>
        <p:nvSpPr>
          <p:cNvPr id="809" name="Google Shape;809;g635d01eff2_0_5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0" name="Google Shape;810;g635d01eff2_0_5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4" name="Shape 814"/>
        <p:cNvGrpSpPr/>
        <p:nvPr/>
      </p:nvGrpSpPr>
      <p:grpSpPr>
        <a:xfrm>
          <a:off x="0" y="0"/>
          <a:ext cx="0" cy="0"/>
          <a:chOff x="0" y="0"/>
          <a:chExt cx="0" cy="0"/>
        </a:xfrm>
      </p:grpSpPr>
      <p:sp>
        <p:nvSpPr>
          <p:cNvPr id="815" name="Google Shape;815;g635d01eff2_0_5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6" name="Google Shape;816;g635d01eff2_0_5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35d01eff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635d01eff2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For example, Apache publishes security tips at https://httpd.apache.org/docs/2.4/misc/security_tips.html. </a:t>
            </a:r>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0" name="Shape 820"/>
        <p:cNvGrpSpPr/>
        <p:nvPr/>
      </p:nvGrpSpPr>
      <p:grpSpPr>
        <a:xfrm>
          <a:off x="0" y="0"/>
          <a:ext cx="0" cy="0"/>
          <a:chOff x="0" y="0"/>
          <a:chExt cx="0" cy="0"/>
        </a:xfrm>
      </p:grpSpPr>
      <p:sp>
        <p:nvSpPr>
          <p:cNvPr id="821" name="Google Shape;821;g635d01eff2_0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2" name="Google Shape;822;g635d01eff2_0_5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6" name="Shape 826"/>
        <p:cNvGrpSpPr/>
        <p:nvPr/>
      </p:nvGrpSpPr>
      <p:grpSpPr>
        <a:xfrm>
          <a:off x="0" y="0"/>
          <a:ext cx="0" cy="0"/>
          <a:chOff x="0" y="0"/>
          <a:chExt cx="0" cy="0"/>
        </a:xfrm>
      </p:grpSpPr>
      <p:sp>
        <p:nvSpPr>
          <p:cNvPr id="827" name="Google Shape;827;g635d01eff2_0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8" name="Google Shape;828;g635d01eff2_0_5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2" name="Shape 832"/>
        <p:cNvGrpSpPr/>
        <p:nvPr/>
      </p:nvGrpSpPr>
      <p:grpSpPr>
        <a:xfrm>
          <a:off x="0" y="0"/>
          <a:ext cx="0" cy="0"/>
          <a:chOff x="0" y="0"/>
          <a:chExt cx="0" cy="0"/>
        </a:xfrm>
      </p:grpSpPr>
      <p:sp>
        <p:nvSpPr>
          <p:cNvPr id="833" name="Google Shape;833;g635d01eff2_0_5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4" name="Google Shape;834;g635d01eff2_0_5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8" name="Shape 838"/>
        <p:cNvGrpSpPr/>
        <p:nvPr/>
      </p:nvGrpSpPr>
      <p:grpSpPr>
        <a:xfrm>
          <a:off x="0" y="0"/>
          <a:ext cx="0" cy="0"/>
          <a:chOff x="0" y="0"/>
          <a:chExt cx="0" cy="0"/>
        </a:xfrm>
      </p:grpSpPr>
      <p:sp>
        <p:nvSpPr>
          <p:cNvPr id="839" name="Google Shape;839;g635d01eff2_0_5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0" name="Google Shape;840;g635d01eff2_0_5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4" name="Shape 844"/>
        <p:cNvGrpSpPr/>
        <p:nvPr/>
      </p:nvGrpSpPr>
      <p:grpSpPr>
        <a:xfrm>
          <a:off x="0" y="0"/>
          <a:ext cx="0" cy="0"/>
          <a:chOff x="0" y="0"/>
          <a:chExt cx="0" cy="0"/>
        </a:xfrm>
      </p:grpSpPr>
      <p:sp>
        <p:nvSpPr>
          <p:cNvPr id="845" name="Google Shape;845;g635d01eff2_0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6" name="Google Shape;846;g635d01eff2_0_5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0" name="Shape 850"/>
        <p:cNvGrpSpPr/>
        <p:nvPr/>
      </p:nvGrpSpPr>
      <p:grpSpPr>
        <a:xfrm>
          <a:off x="0" y="0"/>
          <a:ext cx="0" cy="0"/>
          <a:chOff x="0" y="0"/>
          <a:chExt cx="0" cy="0"/>
        </a:xfrm>
      </p:grpSpPr>
      <p:sp>
        <p:nvSpPr>
          <p:cNvPr id="851" name="Google Shape;851;g6368f5792f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2" name="Google Shape;852;g6368f5792f_0_2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5" name="Shape 855"/>
        <p:cNvGrpSpPr/>
        <p:nvPr/>
      </p:nvGrpSpPr>
      <p:grpSpPr>
        <a:xfrm>
          <a:off x="0" y="0"/>
          <a:ext cx="0" cy="0"/>
          <a:chOff x="0" y="0"/>
          <a:chExt cx="0" cy="0"/>
        </a:xfrm>
      </p:grpSpPr>
      <p:sp>
        <p:nvSpPr>
          <p:cNvPr id="856" name="Google Shape;856;g635d01eff2_0_5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7" name="Google Shape;857;g635d01eff2_0_5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1" name="Shape 861"/>
        <p:cNvGrpSpPr/>
        <p:nvPr/>
      </p:nvGrpSpPr>
      <p:grpSpPr>
        <a:xfrm>
          <a:off x="0" y="0"/>
          <a:ext cx="0" cy="0"/>
          <a:chOff x="0" y="0"/>
          <a:chExt cx="0" cy="0"/>
        </a:xfrm>
      </p:grpSpPr>
      <p:sp>
        <p:nvSpPr>
          <p:cNvPr id="862" name="Google Shape;862;g635d01eff2_0_5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3" name="Google Shape;863;g635d01eff2_0_5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7" name="Shape 867"/>
        <p:cNvGrpSpPr/>
        <p:nvPr/>
      </p:nvGrpSpPr>
      <p:grpSpPr>
        <a:xfrm>
          <a:off x="0" y="0"/>
          <a:ext cx="0" cy="0"/>
          <a:chOff x="0" y="0"/>
          <a:chExt cx="0" cy="0"/>
        </a:xfrm>
      </p:grpSpPr>
      <p:sp>
        <p:nvSpPr>
          <p:cNvPr id="868" name="Google Shape;868;g6368f5792f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9" name="Google Shape;869;g6368f5792f_0_2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3" name="Shape 873"/>
        <p:cNvGrpSpPr/>
        <p:nvPr/>
      </p:nvGrpSpPr>
      <p:grpSpPr>
        <a:xfrm>
          <a:off x="0" y="0"/>
          <a:ext cx="0" cy="0"/>
          <a:chOff x="0" y="0"/>
          <a:chExt cx="0" cy="0"/>
        </a:xfrm>
      </p:grpSpPr>
      <p:sp>
        <p:nvSpPr>
          <p:cNvPr id="874" name="Google Shape;874;g6368f5792f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5" name="Google Shape;875;g6368f5792f_0_2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Microsoft publishes a security guide for Windows Server 2016 at https://download.microsoft.com/download/5/8/5/585DF9E 9-D3D6-410A-8B51-81C7FC9A727C/Windows_Server_2016_ Security_Guide_EN_US.pdf.</a:t>
            </a:r>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9" name="Shape 879"/>
        <p:cNvGrpSpPr/>
        <p:nvPr/>
      </p:nvGrpSpPr>
      <p:grpSpPr>
        <a:xfrm>
          <a:off x="0" y="0"/>
          <a:ext cx="0" cy="0"/>
          <a:chOff x="0" y="0"/>
          <a:chExt cx="0" cy="0"/>
        </a:xfrm>
      </p:grpSpPr>
      <p:sp>
        <p:nvSpPr>
          <p:cNvPr id="880" name="Google Shape;880;g635d01eff2_0_5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1" name="Google Shape;881;g635d01eff2_0_5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5" name="Shape 885"/>
        <p:cNvGrpSpPr/>
        <p:nvPr/>
      </p:nvGrpSpPr>
      <p:grpSpPr>
        <a:xfrm>
          <a:off x="0" y="0"/>
          <a:ext cx="0" cy="0"/>
          <a:chOff x="0" y="0"/>
          <a:chExt cx="0" cy="0"/>
        </a:xfrm>
      </p:grpSpPr>
      <p:sp>
        <p:nvSpPr>
          <p:cNvPr id="886" name="Google Shape;886;g635d01eff2_0_5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7" name="Google Shape;887;g635d01eff2_0_5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1" name="Shape 891"/>
        <p:cNvGrpSpPr/>
        <p:nvPr/>
      </p:nvGrpSpPr>
      <p:grpSpPr>
        <a:xfrm>
          <a:off x="0" y="0"/>
          <a:ext cx="0" cy="0"/>
          <a:chOff x="0" y="0"/>
          <a:chExt cx="0" cy="0"/>
        </a:xfrm>
      </p:grpSpPr>
      <p:sp>
        <p:nvSpPr>
          <p:cNvPr id="892" name="Google Shape;892;g635d01eff2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3" name="Google Shape;893;g635d01eff2_0_6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7" name="Shape 897"/>
        <p:cNvGrpSpPr/>
        <p:nvPr/>
      </p:nvGrpSpPr>
      <p:grpSpPr>
        <a:xfrm>
          <a:off x="0" y="0"/>
          <a:ext cx="0" cy="0"/>
          <a:chOff x="0" y="0"/>
          <a:chExt cx="0" cy="0"/>
        </a:xfrm>
      </p:grpSpPr>
      <p:sp>
        <p:nvSpPr>
          <p:cNvPr id="898" name="Google Shape;898;g635d01eff2_0_6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9" name="Google Shape;899;g635d01eff2_0_6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3" name="Shape 903"/>
        <p:cNvGrpSpPr/>
        <p:nvPr/>
      </p:nvGrpSpPr>
      <p:grpSpPr>
        <a:xfrm>
          <a:off x="0" y="0"/>
          <a:ext cx="0" cy="0"/>
          <a:chOff x="0" y="0"/>
          <a:chExt cx="0" cy="0"/>
        </a:xfrm>
      </p:grpSpPr>
      <p:sp>
        <p:nvSpPr>
          <p:cNvPr id="904" name="Google Shape;904;g635d01eff2_0_6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5" name="Google Shape;905;g635d01eff2_0_6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9" name="Shape 909"/>
        <p:cNvGrpSpPr/>
        <p:nvPr/>
      </p:nvGrpSpPr>
      <p:grpSpPr>
        <a:xfrm>
          <a:off x="0" y="0"/>
          <a:ext cx="0" cy="0"/>
          <a:chOff x="0" y="0"/>
          <a:chExt cx="0" cy="0"/>
        </a:xfrm>
      </p:grpSpPr>
      <p:sp>
        <p:nvSpPr>
          <p:cNvPr id="910" name="Google Shape;910;g635d01eff2_0_6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1" name="Google Shape;911;g635d01eff2_0_6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5" name="Shape 915"/>
        <p:cNvGrpSpPr/>
        <p:nvPr/>
      </p:nvGrpSpPr>
      <p:grpSpPr>
        <a:xfrm>
          <a:off x="0" y="0"/>
          <a:ext cx="0" cy="0"/>
          <a:chOff x="0" y="0"/>
          <a:chExt cx="0" cy="0"/>
        </a:xfrm>
      </p:grpSpPr>
      <p:sp>
        <p:nvSpPr>
          <p:cNvPr id="916" name="Google Shape;916;g635d01eff2_0_6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7" name="Google Shape;917;g635d01eff2_0_6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1" name="Shape 921"/>
        <p:cNvGrpSpPr/>
        <p:nvPr/>
      </p:nvGrpSpPr>
      <p:grpSpPr>
        <a:xfrm>
          <a:off x="0" y="0"/>
          <a:ext cx="0" cy="0"/>
          <a:chOff x="0" y="0"/>
          <a:chExt cx="0" cy="0"/>
        </a:xfrm>
      </p:grpSpPr>
      <p:sp>
        <p:nvSpPr>
          <p:cNvPr id="922" name="Google Shape;922;g635d01eff2_0_6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3" name="Google Shape;923;g635d01eff2_0_6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7" name="Shape 927"/>
        <p:cNvGrpSpPr/>
        <p:nvPr/>
      </p:nvGrpSpPr>
      <p:grpSpPr>
        <a:xfrm>
          <a:off x="0" y="0"/>
          <a:ext cx="0" cy="0"/>
          <a:chOff x="0" y="0"/>
          <a:chExt cx="0" cy="0"/>
        </a:xfrm>
      </p:grpSpPr>
      <p:sp>
        <p:nvSpPr>
          <p:cNvPr id="928" name="Google Shape;928;g635d01eff2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9" name="Google Shape;929;g635d01eff2_0_6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3" name="Shape 933"/>
        <p:cNvGrpSpPr/>
        <p:nvPr/>
      </p:nvGrpSpPr>
      <p:grpSpPr>
        <a:xfrm>
          <a:off x="0" y="0"/>
          <a:ext cx="0" cy="0"/>
          <a:chOff x="0" y="0"/>
          <a:chExt cx="0" cy="0"/>
        </a:xfrm>
      </p:grpSpPr>
      <p:sp>
        <p:nvSpPr>
          <p:cNvPr id="934" name="Google Shape;934;g635d01eff2_0_6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5" name="Google Shape;935;g635d01eff2_0_6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One example is Oracle’s Oracle Fusion Middleware Administrator’s Guide, available at https://docs.oracle.com/cd/E21764_01/core.1111/e10105/t oc.htm. </a:t>
            </a:r>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9" name="Shape 939"/>
        <p:cNvGrpSpPr/>
        <p:nvPr/>
      </p:nvGrpSpPr>
      <p:grpSpPr>
        <a:xfrm>
          <a:off x="0" y="0"/>
          <a:ext cx="0" cy="0"/>
          <a:chOff x="0" y="0"/>
          <a:chExt cx="0" cy="0"/>
        </a:xfrm>
      </p:grpSpPr>
      <p:sp>
        <p:nvSpPr>
          <p:cNvPr id="940" name="Google Shape;940;g635d01eff2_0_6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1" name="Google Shape;941;g635d01eff2_0_6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5" name="Shape 945"/>
        <p:cNvGrpSpPr/>
        <p:nvPr/>
      </p:nvGrpSpPr>
      <p:grpSpPr>
        <a:xfrm>
          <a:off x="0" y="0"/>
          <a:ext cx="0" cy="0"/>
          <a:chOff x="0" y="0"/>
          <a:chExt cx="0" cy="0"/>
        </a:xfrm>
      </p:grpSpPr>
      <p:sp>
        <p:nvSpPr>
          <p:cNvPr id="946" name="Google Shape;946;g635d01eff2_0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7" name="Google Shape;947;g635d01eff2_0_6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1" name="Shape 951"/>
        <p:cNvGrpSpPr/>
        <p:nvPr/>
      </p:nvGrpSpPr>
      <p:grpSpPr>
        <a:xfrm>
          <a:off x="0" y="0"/>
          <a:ext cx="0" cy="0"/>
          <a:chOff x="0" y="0"/>
          <a:chExt cx="0" cy="0"/>
        </a:xfrm>
      </p:grpSpPr>
      <p:sp>
        <p:nvSpPr>
          <p:cNvPr id="952" name="Google Shape;952;g635d01eff2_0_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3" name="Google Shape;953;g635d01eff2_0_6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7" name="Shape 957"/>
        <p:cNvGrpSpPr/>
        <p:nvPr/>
      </p:nvGrpSpPr>
      <p:grpSpPr>
        <a:xfrm>
          <a:off x="0" y="0"/>
          <a:ext cx="0" cy="0"/>
          <a:chOff x="0" y="0"/>
          <a:chExt cx="0" cy="0"/>
        </a:xfrm>
      </p:grpSpPr>
      <p:sp>
        <p:nvSpPr>
          <p:cNvPr id="958" name="Google Shape;958;g6368f5792f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9" name="Google Shape;959;g6368f5792f_0_2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3" name="Shape 963"/>
        <p:cNvGrpSpPr/>
        <p:nvPr/>
      </p:nvGrpSpPr>
      <p:grpSpPr>
        <a:xfrm>
          <a:off x="0" y="0"/>
          <a:ext cx="0" cy="0"/>
          <a:chOff x="0" y="0"/>
          <a:chExt cx="0" cy="0"/>
        </a:xfrm>
      </p:grpSpPr>
      <p:sp>
        <p:nvSpPr>
          <p:cNvPr id="964" name="Google Shape;964;g635d01eff2_0_6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5" name="Google Shape;965;g635d01eff2_0_6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9" name="Shape 969"/>
        <p:cNvGrpSpPr/>
        <p:nvPr/>
      </p:nvGrpSpPr>
      <p:grpSpPr>
        <a:xfrm>
          <a:off x="0" y="0"/>
          <a:ext cx="0" cy="0"/>
          <a:chOff x="0" y="0"/>
          <a:chExt cx="0" cy="0"/>
        </a:xfrm>
      </p:grpSpPr>
      <p:sp>
        <p:nvSpPr>
          <p:cNvPr id="970" name="Google Shape;970;g635d01eff2_0_6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1" name="Google Shape;971;g635d01eff2_0_6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5" name="Shape 975"/>
        <p:cNvGrpSpPr/>
        <p:nvPr/>
      </p:nvGrpSpPr>
      <p:grpSpPr>
        <a:xfrm>
          <a:off x="0" y="0"/>
          <a:ext cx="0" cy="0"/>
          <a:chOff x="0" y="0"/>
          <a:chExt cx="0" cy="0"/>
        </a:xfrm>
      </p:grpSpPr>
      <p:sp>
        <p:nvSpPr>
          <p:cNvPr id="976" name="Google Shape;976;p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7" name="Google Shape;977;p1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0" name="Shape 980"/>
        <p:cNvGrpSpPr/>
        <p:nvPr/>
      </p:nvGrpSpPr>
      <p:grpSpPr>
        <a:xfrm>
          <a:off x="0" y="0"/>
          <a:ext cx="0" cy="0"/>
          <a:chOff x="0" y="0"/>
          <a:chExt cx="0" cy="0"/>
        </a:xfrm>
      </p:grpSpPr>
      <p:sp>
        <p:nvSpPr>
          <p:cNvPr id="981" name="Google Shape;981;g635d01eff2_0_6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2" name="Google Shape;982;g635d01eff2_0_6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6" name="Shape 986"/>
        <p:cNvGrpSpPr/>
        <p:nvPr/>
      </p:nvGrpSpPr>
      <p:grpSpPr>
        <a:xfrm>
          <a:off x="0" y="0"/>
          <a:ext cx="0" cy="0"/>
          <a:chOff x="0" y="0"/>
          <a:chExt cx="0" cy="0"/>
        </a:xfrm>
      </p:grpSpPr>
      <p:sp>
        <p:nvSpPr>
          <p:cNvPr id="987" name="Google Shape;987;g635d01eff2_0_7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8" name="Google Shape;988;g635d01eff2_0_7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2" name="Shape 992"/>
        <p:cNvGrpSpPr/>
        <p:nvPr/>
      </p:nvGrpSpPr>
      <p:grpSpPr>
        <a:xfrm>
          <a:off x="0" y="0"/>
          <a:ext cx="0" cy="0"/>
          <a:chOff x="0" y="0"/>
          <a:chExt cx="0" cy="0"/>
        </a:xfrm>
      </p:grpSpPr>
      <p:sp>
        <p:nvSpPr>
          <p:cNvPr id="993" name="Google Shape;993;g635d01eff2_0_7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4" name="Google Shape;994;g635d01eff2_0_7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See https://www.netapp.com/us/media/ tr-4569.pdf for the NetApp Security Hardening Guide for NetApp ONTAP 9.</a:t>
            </a:r>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8" name="Shape 998"/>
        <p:cNvGrpSpPr/>
        <p:nvPr/>
      </p:nvGrpSpPr>
      <p:grpSpPr>
        <a:xfrm>
          <a:off x="0" y="0"/>
          <a:ext cx="0" cy="0"/>
          <a:chOff x="0" y="0"/>
          <a:chExt cx="0" cy="0"/>
        </a:xfrm>
      </p:grpSpPr>
      <p:sp>
        <p:nvSpPr>
          <p:cNvPr id="999" name="Google Shape;999;g635d01eff2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0" name="Google Shape;1000;g635d01eff2_0_7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4" name="Shape 1004"/>
        <p:cNvGrpSpPr/>
        <p:nvPr/>
      </p:nvGrpSpPr>
      <p:grpSpPr>
        <a:xfrm>
          <a:off x="0" y="0"/>
          <a:ext cx="0" cy="0"/>
          <a:chOff x="0" y="0"/>
          <a:chExt cx="0" cy="0"/>
        </a:xfrm>
      </p:grpSpPr>
      <p:sp>
        <p:nvSpPr>
          <p:cNvPr id="1005" name="Google Shape;1005;g635d01eff2_0_7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6" name="Google Shape;1006;g635d01eff2_0_7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0" name="Shape 1010"/>
        <p:cNvGrpSpPr/>
        <p:nvPr/>
      </p:nvGrpSpPr>
      <p:grpSpPr>
        <a:xfrm>
          <a:off x="0" y="0"/>
          <a:ext cx="0" cy="0"/>
          <a:chOff x="0" y="0"/>
          <a:chExt cx="0" cy="0"/>
        </a:xfrm>
      </p:grpSpPr>
      <p:sp>
        <p:nvSpPr>
          <p:cNvPr id="1011" name="Google Shape;1011;g635d01eff2_0_7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2" name="Google Shape;1012;g635d01eff2_0_7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6" name="Shape 1016"/>
        <p:cNvGrpSpPr/>
        <p:nvPr/>
      </p:nvGrpSpPr>
      <p:grpSpPr>
        <a:xfrm>
          <a:off x="0" y="0"/>
          <a:ext cx="0" cy="0"/>
          <a:chOff x="0" y="0"/>
          <a:chExt cx="0" cy="0"/>
        </a:xfrm>
      </p:grpSpPr>
      <p:sp>
        <p:nvSpPr>
          <p:cNvPr id="1017" name="Google Shape;1017;g635d01eff2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8" name="Google Shape;1018;g635d01eff2_0_7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2" name="Shape 1022"/>
        <p:cNvGrpSpPr/>
        <p:nvPr/>
      </p:nvGrpSpPr>
      <p:grpSpPr>
        <a:xfrm>
          <a:off x="0" y="0"/>
          <a:ext cx="0" cy="0"/>
          <a:chOff x="0" y="0"/>
          <a:chExt cx="0" cy="0"/>
        </a:xfrm>
      </p:grpSpPr>
      <p:sp>
        <p:nvSpPr>
          <p:cNvPr id="1023" name="Google Shape;1023;g635d01eff2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4" name="Google Shape;1024;g635d01eff2_0_7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8" name="Shape 1028"/>
        <p:cNvGrpSpPr/>
        <p:nvPr/>
      </p:nvGrpSpPr>
      <p:grpSpPr>
        <a:xfrm>
          <a:off x="0" y="0"/>
          <a:ext cx="0" cy="0"/>
          <a:chOff x="0" y="0"/>
          <a:chExt cx="0" cy="0"/>
        </a:xfrm>
      </p:grpSpPr>
      <p:sp>
        <p:nvSpPr>
          <p:cNvPr id="1029" name="Google Shape;1029;g635d01eff2_0_7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0" name="Google Shape;1030;g635d01eff2_0_7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4" name="Shape 1034"/>
        <p:cNvGrpSpPr/>
        <p:nvPr/>
      </p:nvGrpSpPr>
      <p:grpSpPr>
        <a:xfrm>
          <a:off x="0" y="0"/>
          <a:ext cx="0" cy="0"/>
          <a:chOff x="0" y="0"/>
          <a:chExt cx="0" cy="0"/>
        </a:xfrm>
      </p:grpSpPr>
      <p:sp>
        <p:nvSpPr>
          <p:cNvPr id="1035" name="Google Shape;1035;g635d01eff2_0_7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6" name="Google Shape;1036;g635d01eff2_0_7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0" name="Shape 1040"/>
        <p:cNvGrpSpPr/>
        <p:nvPr/>
      </p:nvGrpSpPr>
      <p:grpSpPr>
        <a:xfrm>
          <a:off x="0" y="0"/>
          <a:ext cx="0" cy="0"/>
          <a:chOff x="0" y="0"/>
          <a:chExt cx="0" cy="0"/>
        </a:xfrm>
      </p:grpSpPr>
      <p:sp>
        <p:nvSpPr>
          <p:cNvPr id="1041" name="Google Shape;1041;g635d01eff2_0_7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2" name="Google Shape;1042;g635d01eff2_0_7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6" name="Shape 1046"/>
        <p:cNvGrpSpPr/>
        <p:nvPr/>
      </p:nvGrpSpPr>
      <p:grpSpPr>
        <a:xfrm>
          <a:off x="0" y="0"/>
          <a:ext cx="0" cy="0"/>
          <a:chOff x="0" y="0"/>
          <a:chExt cx="0" cy="0"/>
        </a:xfrm>
      </p:grpSpPr>
      <p:sp>
        <p:nvSpPr>
          <p:cNvPr id="1047" name="Google Shape;1047;g635d01eff2_0_7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8" name="Google Shape;1048;g635d01eff2_0_7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2" name="Shape 1052"/>
        <p:cNvGrpSpPr/>
        <p:nvPr/>
      </p:nvGrpSpPr>
      <p:grpSpPr>
        <a:xfrm>
          <a:off x="0" y="0"/>
          <a:ext cx="0" cy="0"/>
          <a:chOff x="0" y="0"/>
          <a:chExt cx="0" cy="0"/>
        </a:xfrm>
      </p:grpSpPr>
      <p:sp>
        <p:nvSpPr>
          <p:cNvPr id="1053" name="Google Shape;1053;g635d01eff2_0_7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4" name="Google Shape;1054;g635d01eff2_0_7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One general-purpose guide is OWASP’s OWASP Developer Guide, which can help developers build secure web applications. See https://www.owasp. org/index.php/OWASP_Guide_Project for details. </a:t>
            </a:r>
            <a:endParaRPr/>
          </a:p>
        </p:txBody>
      </p:sp>
    </p:spTree>
  </p:cSld>
  <p:clrMapOvr>
    <a:masterClrMapping/>
  </p:clrMapOvr>
</p:notes>
</file>

<file path=ppt/notesSlides/notesSlide1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8" name="Shape 1058"/>
        <p:cNvGrpSpPr/>
        <p:nvPr/>
      </p:nvGrpSpPr>
      <p:grpSpPr>
        <a:xfrm>
          <a:off x="0" y="0"/>
          <a:ext cx="0" cy="0"/>
          <a:chOff x="0" y="0"/>
          <a:chExt cx="0" cy="0"/>
        </a:xfrm>
      </p:grpSpPr>
      <p:sp>
        <p:nvSpPr>
          <p:cNvPr id="1059" name="Google Shape;1059;g635d01eff2_0_8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0" name="Google Shape;1060;g635d01eff2_0_8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4" name="Shape 1064"/>
        <p:cNvGrpSpPr/>
        <p:nvPr/>
      </p:nvGrpSpPr>
      <p:grpSpPr>
        <a:xfrm>
          <a:off x="0" y="0"/>
          <a:ext cx="0" cy="0"/>
          <a:chOff x="0" y="0"/>
          <a:chExt cx="0" cy="0"/>
        </a:xfrm>
      </p:grpSpPr>
      <p:sp>
        <p:nvSpPr>
          <p:cNvPr id="1065" name="Google Shape;1065;g635d01eff2_0_8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6" name="Google Shape;1066;g635d01eff2_0_8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0" name="Shape 1070"/>
        <p:cNvGrpSpPr/>
        <p:nvPr/>
      </p:nvGrpSpPr>
      <p:grpSpPr>
        <a:xfrm>
          <a:off x="0" y="0"/>
          <a:ext cx="0" cy="0"/>
          <a:chOff x="0" y="0"/>
          <a:chExt cx="0" cy="0"/>
        </a:xfrm>
      </p:grpSpPr>
      <p:sp>
        <p:nvSpPr>
          <p:cNvPr id="1071" name="Google Shape;1071;g635d01eff2_0_8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2" name="Google Shape;1072;g635d01eff2_0_8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6" name="Shape 1076"/>
        <p:cNvGrpSpPr/>
        <p:nvPr/>
      </p:nvGrpSpPr>
      <p:grpSpPr>
        <a:xfrm>
          <a:off x="0" y="0"/>
          <a:ext cx="0" cy="0"/>
          <a:chOff x="0" y="0"/>
          <a:chExt cx="0" cy="0"/>
        </a:xfrm>
      </p:grpSpPr>
      <p:sp>
        <p:nvSpPr>
          <p:cNvPr id="1077" name="Google Shape;1077;g635d01eff2_0_8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8" name="Google Shape;1078;g635d01eff2_0_8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2" name="Shape 1082"/>
        <p:cNvGrpSpPr/>
        <p:nvPr/>
      </p:nvGrpSpPr>
      <p:grpSpPr>
        <a:xfrm>
          <a:off x="0" y="0"/>
          <a:ext cx="0" cy="0"/>
          <a:chOff x="0" y="0"/>
          <a:chExt cx="0" cy="0"/>
        </a:xfrm>
      </p:grpSpPr>
      <p:sp>
        <p:nvSpPr>
          <p:cNvPr id="1083" name="Google Shape;1083;g6368f5792f_0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4" name="Google Shape;1084;g6368f5792f_0_3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7" name="Shape 1087"/>
        <p:cNvGrpSpPr/>
        <p:nvPr/>
      </p:nvGrpSpPr>
      <p:grpSpPr>
        <a:xfrm>
          <a:off x="0" y="0"/>
          <a:ext cx="0" cy="0"/>
          <a:chOff x="0" y="0"/>
          <a:chExt cx="0" cy="0"/>
        </a:xfrm>
      </p:grpSpPr>
      <p:sp>
        <p:nvSpPr>
          <p:cNvPr id="1088" name="Google Shape;1088;g635d01eff2_0_8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9" name="Google Shape;1089;g635d01eff2_0_8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3" name="Shape 1093"/>
        <p:cNvGrpSpPr/>
        <p:nvPr/>
      </p:nvGrpSpPr>
      <p:grpSpPr>
        <a:xfrm>
          <a:off x="0" y="0"/>
          <a:ext cx="0" cy="0"/>
          <a:chOff x="0" y="0"/>
          <a:chExt cx="0" cy="0"/>
        </a:xfrm>
      </p:grpSpPr>
      <p:sp>
        <p:nvSpPr>
          <p:cNvPr id="1094" name="Google Shape;1094;g635d01eff2_0_8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5" name="Google Shape;1095;g635d01eff2_0_8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9" name="Shape 1099"/>
        <p:cNvGrpSpPr/>
        <p:nvPr/>
      </p:nvGrpSpPr>
      <p:grpSpPr>
        <a:xfrm>
          <a:off x="0" y="0"/>
          <a:ext cx="0" cy="0"/>
          <a:chOff x="0" y="0"/>
          <a:chExt cx="0" cy="0"/>
        </a:xfrm>
      </p:grpSpPr>
      <p:sp>
        <p:nvSpPr>
          <p:cNvPr id="1100" name="Google Shape;1100;g635d01eff2_0_8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1" name="Google Shape;1101;g635d01eff2_0_8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5" name="Shape 1105"/>
        <p:cNvGrpSpPr/>
        <p:nvPr/>
      </p:nvGrpSpPr>
      <p:grpSpPr>
        <a:xfrm>
          <a:off x="0" y="0"/>
          <a:ext cx="0" cy="0"/>
          <a:chOff x="0" y="0"/>
          <a:chExt cx="0" cy="0"/>
        </a:xfrm>
      </p:grpSpPr>
      <p:sp>
        <p:nvSpPr>
          <p:cNvPr id="1106" name="Google Shape;1106;g635d01eff2_0_8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7" name="Google Shape;1107;g635d01eff2_0_8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1" name="Shape 1111"/>
        <p:cNvGrpSpPr/>
        <p:nvPr/>
      </p:nvGrpSpPr>
      <p:grpSpPr>
        <a:xfrm>
          <a:off x="0" y="0"/>
          <a:ext cx="0" cy="0"/>
          <a:chOff x="0" y="0"/>
          <a:chExt cx="0" cy="0"/>
        </a:xfrm>
      </p:grpSpPr>
      <p:sp>
        <p:nvSpPr>
          <p:cNvPr id="1112" name="Google Shape;1112;g635d01eff2_0_8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3" name="Google Shape;1113;g635d01eff2_0_8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7" name="Shape 1117"/>
        <p:cNvGrpSpPr/>
        <p:nvPr/>
      </p:nvGrpSpPr>
      <p:grpSpPr>
        <a:xfrm>
          <a:off x="0" y="0"/>
          <a:ext cx="0" cy="0"/>
          <a:chOff x="0" y="0"/>
          <a:chExt cx="0" cy="0"/>
        </a:xfrm>
      </p:grpSpPr>
      <p:sp>
        <p:nvSpPr>
          <p:cNvPr id="1118" name="Google Shape;1118;g635d01eff2_0_8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9" name="Google Shape;1119;g635d01eff2_0_8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3" name="Shape 1123"/>
        <p:cNvGrpSpPr/>
        <p:nvPr/>
      </p:nvGrpSpPr>
      <p:grpSpPr>
        <a:xfrm>
          <a:off x="0" y="0"/>
          <a:ext cx="0" cy="0"/>
          <a:chOff x="0" y="0"/>
          <a:chExt cx="0" cy="0"/>
        </a:xfrm>
      </p:grpSpPr>
      <p:sp>
        <p:nvSpPr>
          <p:cNvPr id="1124" name="Google Shape;1124;g635d01eff2_0_8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5" name="Google Shape;1125;g635d01eff2_0_8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9" name="Shape 1129"/>
        <p:cNvGrpSpPr/>
        <p:nvPr/>
      </p:nvGrpSpPr>
      <p:grpSpPr>
        <a:xfrm>
          <a:off x="0" y="0"/>
          <a:ext cx="0" cy="0"/>
          <a:chOff x="0" y="0"/>
          <a:chExt cx="0" cy="0"/>
        </a:xfrm>
      </p:grpSpPr>
      <p:sp>
        <p:nvSpPr>
          <p:cNvPr id="1130" name="Google Shape;1130;g6368f5792f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1" name="Google Shape;1131;g6368f5792f_0_3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5" name="Shape 1135"/>
        <p:cNvGrpSpPr/>
        <p:nvPr/>
      </p:nvGrpSpPr>
      <p:grpSpPr>
        <a:xfrm>
          <a:off x="0" y="0"/>
          <a:ext cx="0" cy="0"/>
          <a:chOff x="0" y="0"/>
          <a:chExt cx="0" cy="0"/>
        </a:xfrm>
      </p:grpSpPr>
      <p:sp>
        <p:nvSpPr>
          <p:cNvPr id="1136" name="Google Shape;1136;g6368f5792f_0_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7" name="Google Shape;1137;g6368f5792f_0_3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1" name="Shape 1141"/>
        <p:cNvGrpSpPr/>
        <p:nvPr/>
      </p:nvGrpSpPr>
      <p:grpSpPr>
        <a:xfrm>
          <a:off x="0" y="0"/>
          <a:ext cx="0" cy="0"/>
          <a:chOff x="0" y="0"/>
          <a:chExt cx="0" cy="0"/>
        </a:xfrm>
      </p:grpSpPr>
      <p:sp>
        <p:nvSpPr>
          <p:cNvPr id="1142" name="Google Shape;1142;g6368f5792f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3" name="Google Shape;1143;g6368f5792f_0_3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7" name="Shape 1147"/>
        <p:cNvGrpSpPr/>
        <p:nvPr/>
      </p:nvGrpSpPr>
      <p:grpSpPr>
        <a:xfrm>
          <a:off x="0" y="0"/>
          <a:ext cx="0" cy="0"/>
          <a:chOff x="0" y="0"/>
          <a:chExt cx="0" cy="0"/>
        </a:xfrm>
      </p:grpSpPr>
      <p:sp>
        <p:nvSpPr>
          <p:cNvPr id="1148" name="Google Shape;1148;g6368f5792f_0_3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9" name="Google Shape;1149;g6368f5792f_0_3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3" name="Shape 1153"/>
        <p:cNvGrpSpPr/>
        <p:nvPr/>
      </p:nvGrpSpPr>
      <p:grpSpPr>
        <a:xfrm>
          <a:off x="0" y="0"/>
          <a:ext cx="0" cy="0"/>
          <a:chOff x="0" y="0"/>
          <a:chExt cx="0" cy="0"/>
        </a:xfrm>
      </p:grpSpPr>
      <p:sp>
        <p:nvSpPr>
          <p:cNvPr id="1154" name="Google Shape;1154;g6368f5792f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5" name="Google Shape;1155;g6368f5792f_0_3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9" name="Shape 1159"/>
        <p:cNvGrpSpPr/>
        <p:nvPr/>
      </p:nvGrpSpPr>
      <p:grpSpPr>
        <a:xfrm>
          <a:off x="0" y="0"/>
          <a:ext cx="0" cy="0"/>
          <a:chOff x="0" y="0"/>
          <a:chExt cx="0" cy="0"/>
        </a:xfrm>
      </p:grpSpPr>
      <p:sp>
        <p:nvSpPr>
          <p:cNvPr id="1160" name="Google Shape;1160;g6368f5792f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1" name="Google Shape;1161;g6368f5792f_0_3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5" name="Shape 1165"/>
        <p:cNvGrpSpPr/>
        <p:nvPr/>
      </p:nvGrpSpPr>
      <p:grpSpPr>
        <a:xfrm>
          <a:off x="0" y="0"/>
          <a:ext cx="0" cy="0"/>
          <a:chOff x="0" y="0"/>
          <a:chExt cx="0" cy="0"/>
        </a:xfrm>
      </p:grpSpPr>
      <p:sp>
        <p:nvSpPr>
          <p:cNvPr id="1166" name="Google Shape;1166;g6368f5792f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7" name="Google Shape;1167;g6368f5792f_0_3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1" name="Shape 1171"/>
        <p:cNvGrpSpPr/>
        <p:nvPr/>
      </p:nvGrpSpPr>
      <p:grpSpPr>
        <a:xfrm>
          <a:off x="0" y="0"/>
          <a:ext cx="0" cy="0"/>
          <a:chOff x="0" y="0"/>
          <a:chExt cx="0" cy="0"/>
        </a:xfrm>
      </p:grpSpPr>
      <p:sp>
        <p:nvSpPr>
          <p:cNvPr id="1172" name="Google Shape;1172;g6368f5792f_0_3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3" name="Google Shape;1173;g6368f5792f_0_3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Diversifying your controls is a good practice to ensure that you are not reliant on a single type and thus susceptible to issues if that one type of control fails or becomes degraded. </a:t>
            </a:r>
            <a:endParaRPr/>
          </a:p>
        </p:txBody>
      </p:sp>
    </p:spTree>
  </p:cSld>
  <p:clrMapOvr>
    <a:masterClrMapping/>
  </p:clrMapOvr>
</p:notes>
</file>

<file path=ppt/notesSlides/notesSlide1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7" name="Shape 1177"/>
        <p:cNvGrpSpPr/>
        <p:nvPr/>
      </p:nvGrpSpPr>
      <p:grpSpPr>
        <a:xfrm>
          <a:off x="0" y="0"/>
          <a:ext cx="0" cy="0"/>
          <a:chOff x="0" y="0"/>
          <a:chExt cx="0" cy="0"/>
        </a:xfrm>
      </p:grpSpPr>
      <p:sp>
        <p:nvSpPr>
          <p:cNvPr id="1178" name="Google Shape;1178;g6368f5792f_0_3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9" name="Google Shape;1179;g6368f5792f_0_3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3" name="Shape 1183"/>
        <p:cNvGrpSpPr/>
        <p:nvPr/>
      </p:nvGrpSpPr>
      <p:grpSpPr>
        <a:xfrm>
          <a:off x="0" y="0"/>
          <a:ext cx="0" cy="0"/>
          <a:chOff x="0" y="0"/>
          <a:chExt cx="0" cy="0"/>
        </a:xfrm>
      </p:grpSpPr>
      <p:sp>
        <p:nvSpPr>
          <p:cNvPr id="1184" name="Google Shape;1184;g6368f5792f_0_3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5" name="Google Shape;1185;g6368f5792f_0_3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9" name="Shape 1189"/>
        <p:cNvGrpSpPr/>
        <p:nvPr/>
      </p:nvGrpSpPr>
      <p:grpSpPr>
        <a:xfrm>
          <a:off x="0" y="0"/>
          <a:ext cx="0" cy="0"/>
          <a:chOff x="0" y="0"/>
          <a:chExt cx="0" cy="0"/>
        </a:xfrm>
      </p:grpSpPr>
      <p:sp>
        <p:nvSpPr>
          <p:cNvPr id="1190" name="Google Shape;1190;g6368f5792f_0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1" name="Google Shape;1191;g6368f5792f_0_40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5" name="Shape 1195"/>
        <p:cNvGrpSpPr/>
        <p:nvPr/>
      </p:nvGrpSpPr>
      <p:grpSpPr>
        <a:xfrm>
          <a:off x="0" y="0"/>
          <a:ext cx="0" cy="0"/>
          <a:chOff x="0" y="0"/>
          <a:chExt cx="0" cy="0"/>
        </a:xfrm>
      </p:grpSpPr>
      <p:sp>
        <p:nvSpPr>
          <p:cNvPr id="1196" name="Google Shape;1196;g6368f5792f_0_4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7" name="Google Shape;1197;g6368f5792f_0_4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1" name="Shape 1201"/>
        <p:cNvGrpSpPr/>
        <p:nvPr/>
      </p:nvGrpSpPr>
      <p:grpSpPr>
        <a:xfrm>
          <a:off x="0" y="0"/>
          <a:ext cx="0" cy="0"/>
          <a:chOff x="0" y="0"/>
          <a:chExt cx="0" cy="0"/>
        </a:xfrm>
      </p:grpSpPr>
      <p:sp>
        <p:nvSpPr>
          <p:cNvPr id="1202" name="Google Shape;1202;g6368f5792f_0_4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3" name="Google Shape;1203;g6368f5792f_0_4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 person has to stand directly behind you at the right angle to see the screen, and that makes it difficult for anybody to do that without notice. Screen filters are often used by executives or other people who routinely work with sensitive data, such as salary spreadsheets or employee performance reports.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7" name="Shape 1207"/>
        <p:cNvGrpSpPr/>
        <p:nvPr/>
      </p:nvGrpSpPr>
      <p:grpSpPr>
        <a:xfrm>
          <a:off x="0" y="0"/>
          <a:ext cx="0" cy="0"/>
          <a:chOff x="0" y="0"/>
          <a:chExt cx="0" cy="0"/>
        </a:xfrm>
      </p:grpSpPr>
      <p:sp>
        <p:nvSpPr>
          <p:cNvPr id="1208" name="Google Shape;1208;g6368f5792f_0_4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9" name="Google Shape;1209;g6368f5792f_0_4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3" name="Shape 1213"/>
        <p:cNvGrpSpPr/>
        <p:nvPr/>
      </p:nvGrpSpPr>
      <p:grpSpPr>
        <a:xfrm>
          <a:off x="0" y="0"/>
          <a:ext cx="0" cy="0"/>
          <a:chOff x="0" y="0"/>
          <a:chExt cx="0" cy="0"/>
        </a:xfrm>
      </p:grpSpPr>
      <p:sp>
        <p:nvSpPr>
          <p:cNvPr id="1214" name="Google Shape;1214;g6368f5792f_0_4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5" name="Google Shape;1215;g6368f5792f_0_4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9" name="Shape 1219"/>
        <p:cNvGrpSpPr/>
        <p:nvPr/>
      </p:nvGrpSpPr>
      <p:grpSpPr>
        <a:xfrm>
          <a:off x="0" y="0"/>
          <a:ext cx="0" cy="0"/>
          <a:chOff x="0" y="0"/>
          <a:chExt cx="0" cy="0"/>
        </a:xfrm>
      </p:grpSpPr>
      <p:sp>
        <p:nvSpPr>
          <p:cNvPr id="1220" name="Google Shape;1220;g6368f5792f_0_4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1" name="Google Shape;1221;g6368f5792f_0_4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5" name="Shape 1225"/>
        <p:cNvGrpSpPr/>
        <p:nvPr/>
      </p:nvGrpSpPr>
      <p:grpSpPr>
        <a:xfrm>
          <a:off x="0" y="0"/>
          <a:ext cx="0" cy="0"/>
          <a:chOff x="0" y="0"/>
          <a:chExt cx="0" cy="0"/>
        </a:xfrm>
      </p:grpSpPr>
      <p:sp>
        <p:nvSpPr>
          <p:cNvPr id="1226" name="Google Shape;1226;g6368f5792f_0_4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7" name="Google Shape;1227;g6368f5792f_0_4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1" name="Shape 1231"/>
        <p:cNvGrpSpPr/>
        <p:nvPr/>
      </p:nvGrpSpPr>
      <p:grpSpPr>
        <a:xfrm>
          <a:off x="0" y="0"/>
          <a:ext cx="0" cy="0"/>
          <a:chOff x="0" y="0"/>
          <a:chExt cx="0" cy="0"/>
        </a:xfrm>
      </p:grpSpPr>
      <p:sp>
        <p:nvSpPr>
          <p:cNvPr id="1232" name="Google Shape;1232;g635d01eff2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3" name="Google Shape;1233;g635d01eff2_0_7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You might have an administrative control that ensures that employees don’t follow each other into a locked building without swiping a badge or otherwise identifying themselves to the other person going in the door.</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you might use file system permissions to limit access or you might prevent certain types of users from logging onto specific computers.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If you have state-of-the-art security systems but don’t train your users, your organization is at risk.</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635d01eff2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635d01eff2_0_2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635d01ef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g635d01eff2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In many environments, resources in the DMZ are managed singularly and not with the same management tools that manage the LAN resources.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Note that people sometimes refer to an intranet as the internal company website instead of the overall internal network.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35d01eff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g635d01eff2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It reduces the risk of having your organization’s computers exposed to malware because unmanaged devices are not on the same network as guests.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35d01eff2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g635d01eff2_0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 honeypot is a single computer system deployed and configured to attract attackers and keep them there so you can gain information about who they are, where they are, what they are attempting to gain access to and what techniques they are using. A honeypot is specifically configured to look attractive to an attacker (for example, it might appear to be running a vulnerable version of a popular web application). </a:t>
            </a:r>
            <a:endParaRPr/>
          </a:p>
          <a:p>
            <a:pPr indent="0" lvl="0" marL="0" rtl="0" algn="l">
              <a:lnSpc>
                <a:spcPct val="100000"/>
              </a:lnSpc>
              <a:spcBef>
                <a:spcPts val="0"/>
              </a:spcBef>
              <a:spcAft>
                <a:spcPts val="0"/>
              </a:spcAft>
              <a:buSzPts val="1100"/>
              <a:buNone/>
            </a:pPr>
            <a:r>
              <a:rPr lang="en"/>
              <a:t>One benefit of honeynets and honeypots is that attackers become busy with them, taking their attention away from the real networks and resources.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an organization can set up NAT so that all users going to the internet appear to come from a single IP address. Without NAT, all users going to the internet would require their own public IP address, which isn’t feasible because of the shortage of public IP addresses.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For example, you can connect an old computer to a new computer to facilitate the transfer of data.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high-security organizations, physical segmentation is often the best choice.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4" name="Google Shape;24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Implementing VLANs is easy and fast. VLANs are widely supported, which makes them attractive. They are widely used. Although VLANs are recognized as acceptable for virtually all segmentation requirements, for high-security environments where maximizing security is the most important outcome, you should look at physical segmentation.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You can use logical segmentation (often through VLANs) without the use of additional network hardware. Virtualization-based isolation offers a similar security level as logical network segmentation.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Google Shape;256;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government networks rely on air gaps for the most sensitive systems. There are downsides to air gaps: They are expensive to implement and maintain because you need to implement dedicated hardware and software to manage them, and simple operational tasks, like installing the latest security patches. become time-consuming tasks.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2" name="Google Shape;262;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Invented in 1996, VPNs are used by virtually all organizations with a private network to enable workers to work remotely or connect two offices together. As part of a VPN implementation, you should use the strongest authentication method possible, such as EAP-TLS. Additionally, you should use a VPN solution that supports the strongest encryption method available, such as IPsec or an SSL VPN. Avoid the use of Point-to-Point Tunneling Protocol (PPTP) because it is no longer considered secure.</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8" name="Google Shape;268;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you might connect a branch office with the corporate headquarters using a site-to-site VPN.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4" name="Google Shape;274;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Remote access VPNs are useful to enable workers to work from home, a coffee shop or any other place with an internet connection.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Many network devices have multiple components, which communicate with the devices to provide features and improve performance.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Typically, they do not communicate directly to devices; instead, they rely on sensors or other mechanisms to communicate with devices.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When you take in large amounts of data from many different sources, it can be tough to understand how the data relates to other data.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8" name="Google Shape;298;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if you captured 10 minutes of network traffic using a protocol analyzer, you could apply a display filter to view only the protocol you want, such as SNMP.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0" name="Google Shape;310;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2" name="Google Shape;322;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8" name="Google Shape;328;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you might have 10 web servers for a website; a load balancer ensures that requests for the website are evenly balanced between all the web servers. If a web server becomes unavailable, the load balancer can detect that through health checks and stop sending traffic to it.</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4" name="Google Shape;334;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g635d01eff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0" name="Google Shape;340;g635d01eff2_0_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is sometimes done to simplify network and cable management. Aggregation switches are often found in enterprise networks but rarely found in small networks.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2" name="Google Shape;352;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p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8" name="Google Shape;358;p1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3" name="Google Shape;363;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You provide a password upon startup, and the decryption enables you to use the hard drive. If the hard drive is stolen, it becomes worthless without the password to unlock the encryption.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9" name="Google Shape;369;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TPM can be utilized by other components of the computer, such as the UEFI or operating systems. For example, Windows has BitLocker disk encryption, which can utilize a TPM to enhance the security of the disk encryption.</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5" name="Google Shape;375;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you might generate your root CA certificate from your HSM.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635d01eff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1" name="Google Shape;381;g635d01eff2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when using a BIOS, you can’t have a graphical user interface in the pre-boot environment. Virtually all modern computers use UEFI today.</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g63a48f38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7" name="Google Shape;387;g63a48f384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Google Shape;392;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3" name="Google Shape;393;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See https://www.bloomberg.com/news/features/2018-10-04/the-big-h ack-howchina-used-a-tiny-chip-to-infiltrate-america-s-top-companie s for details about a recent supply chain attack.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9" name="Google Shape;399;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when a smartphone boots up, boot firmware is one of the first components to be engaged. It is a root of trust.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5" name="Google Shape;405;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g635d01eff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1" name="Google Shape;411;g635d01eff2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In this section, operating systems refers to general purpose computer operating systems (such as Windows and Linux) as well as purpose-built operating systems, such as those embedded in an appliance or smartphone. </a:t>
            </a:r>
            <a:endParaRPr/>
          </a:p>
          <a:p>
            <a:pPr indent="0" lvl="0" marL="0" rtl="0" algn="l">
              <a:lnSpc>
                <a:spcPct val="100000"/>
              </a:lnSpc>
              <a:spcBef>
                <a:spcPts val="0"/>
              </a:spcBef>
              <a:spcAft>
                <a:spcPts val="0"/>
              </a:spcAft>
              <a:buSzPts val="1100"/>
              <a:buNone/>
            </a:pPr>
            <a:r>
              <a:rPr lang="en"/>
              <a:t>A long time ago, a network operating system was a server-based system that provided services to clients on a LAN. Securing a network operating system is like a server operating system.</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7" name="Google Shape;417;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a server built as an email server would have services to send outbound email, to receive inbound email and scan email for malware. Some server-based operating systems have a graphical user interface but others do not, for added security and Domain 3 | Architecture and Design 63 performance. A server is often secured via a centralized policy (such as a Group Policy Object in an Active Directory environment). Other common ways to secure a server include staying up to date on the latest patches, disabling unneeded services, adhering to the principle of least privilege, and monitoring and auditing all activities of the server.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3" name="Google Shape;423;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You can secure workstations by using policies (especially those enforced from a central management point), disabling unnecessary software and functionality, running anti-malware software, and installing operating system updates regularly.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Google Shape;428;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9" name="Google Shape;429;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Securing an appliance requires information from the vendor in additional to internal testing and experimentation.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5" name="Google Shape;435;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many airports offer kiosks to enable fliers to check in for flights. Many of the major operating systems offer kiosk versions. Kiosk operating systems are much smaller than a typical computer operating system because the kiosks offer minimal functionality, such as checking in for your flight at the airport or withdrawing money at an ATM. Kiosk operating systems are sometimes embedded into the hardware and can be difficult to upgrade and maintain. Because of this, kiosks can be vulnerable to attack. It is a good practice to keep kiosk computers, especially those made available to the public, on their own segmented network with their own dedicated internet connection.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1" name="Google Shape;441;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As smartphones have gotten more powerful, mobile operating systems have too. In many ways, mobile operating systems are like workstation operating systems. As such, they are susceptible to attack, like workstations. It is a good practice to run the latest version of the mobile operating system, run anti-malware software, and uninstall all unnecessary software and services.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Google Shape;446;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7" name="Google Shape;447;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While we brought up patch management in the operating system section, it also applies across the board to all computing devices — smartphones, routers, switches, wireless access points, smart cameras, etc. Many security experts agree that the single most important security step organizations can take is to consistently install security updates as soon as they are released.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635d01eff2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3" name="Google Shape;453;g635d01eff2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a server often comes with a file transfer service such as an FTP server (port 20 and 21). If you don’t need it, you can disable it or remove it. Workstations often come with a remote desktop sharing service (for example, Remote Desktop Connection which uses port 3389) which you can disable if you don’t plan to use it. Disabling unnecessary ports and services reduces the overall footprint of your computer or device, which improves security.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9" name="Google Shape;459;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Earlier, we mentioned kiosks at airports — this is a least functionality implementation. With general purpose computers such as workstations, it is difficult to obtain true least functionality. However, aiming for it is a good way to start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Google Shape;464;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5" name="Google Shape;465;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9" name="Shape 469"/>
        <p:cNvGrpSpPr/>
        <p:nvPr/>
      </p:nvGrpSpPr>
      <p:grpSpPr>
        <a:xfrm>
          <a:off x="0" y="0"/>
          <a:ext cx="0" cy="0"/>
          <a:chOff x="0" y="0"/>
          <a:chExt cx="0" cy="0"/>
        </a:xfrm>
      </p:grpSpPr>
      <p:sp>
        <p:nvSpPr>
          <p:cNvPr id="470" name="Google Shape;470;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1" name="Google Shape;471;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5" name="Shape 475"/>
        <p:cNvGrpSpPr/>
        <p:nvPr/>
      </p:nvGrpSpPr>
      <p:grpSpPr>
        <a:xfrm>
          <a:off x="0" y="0"/>
          <a:ext cx="0" cy="0"/>
          <a:chOff x="0" y="0"/>
          <a:chExt cx="0" cy="0"/>
        </a:xfrm>
      </p:grpSpPr>
      <p:sp>
        <p:nvSpPr>
          <p:cNvPr id="476" name="Google Shape;476;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7" name="Google Shape;477;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1" name="Shape 481"/>
        <p:cNvGrpSpPr/>
        <p:nvPr/>
      </p:nvGrpSpPr>
      <p:grpSpPr>
        <a:xfrm>
          <a:off x="0" y="0"/>
          <a:ext cx="0" cy="0"/>
          <a:chOff x="0" y="0"/>
          <a:chExt cx="0" cy="0"/>
        </a:xfrm>
      </p:grpSpPr>
      <p:sp>
        <p:nvSpPr>
          <p:cNvPr id="482" name="Google Shape;482;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3" name="Google Shape;483;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create a user named Chris to perform administration functions and disable the built-in account if possible.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Google Shape;488;g635d01eff2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9" name="Google Shape;489;g635d01eff2_0_1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An often-forgotten area of security are peripherals. In this section, we will walk through some of the considerations of the most popular peripherals. </a:t>
            </a:r>
            <a:endParaRPr/>
          </a:p>
          <a:p>
            <a:pPr indent="0" lvl="0" marL="0" rtl="0" algn="l">
              <a:lnSpc>
                <a:spcPct val="100000"/>
              </a:lnSpc>
              <a:spcBef>
                <a:spcPts val="0"/>
              </a:spcBef>
              <a:spcAft>
                <a:spcPts val="0"/>
              </a:spcAft>
              <a:buSzPts val="1100"/>
              <a:buNone/>
            </a:pPr>
            <a:r>
              <a:rPr lang="en"/>
              <a:t>Note that wireless keyboard signals can travel a few hundred feet. To avoid this attack, use a wired keyboard.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3" name="Shape 493"/>
        <p:cNvGrpSpPr/>
        <p:nvPr/>
      </p:nvGrpSpPr>
      <p:grpSpPr>
        <a:xfrm>
          <a:off x="0" y="0"/>
          <a:ext cx="0" cy="0"/>
          <a:chOff x="0" y="0"/>
          <a:chExt cx="0" cy="0"/>
        </a:xfrm>
      </p:grpSpPr>
      <p:sp>
        <p:nvSpPr>
          <p:cNvPr id="494" name="Google Shape;494;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5" name="Google Shape;495;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Google Shape;500;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1" name="Google Shape;501;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5" name="Shape 505"/>
        <p:cNvGrpSpPr/>
        <p:nvPr/>
      </p:nvGrpSpPr>
      <p:grpSpPr>
        <a:xfrm>
          <a:off x="0" y="0"/>
          <a:ext cx="0" cy="0"/>
          <a:chOff x="0" y="0"/>
          <a:chExt cx="0" cy="0"/>
        </a:xfrm>
      </p:grpSpPr>
      <p:sp>
        <p:nvSpPr>
          <p:cNvPr id="506" name="Google Shape;506;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7" name="Google Shape;507;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is convenient because the photographer doesn’t have to take out the MicroSD card, insert it into another device and manually copy the pictures. However, some of these cards are susceptible to attack. Known attacks can intercept the communication and gain access to the data. In high-security environments, such as photographing a crime scene, avoid the use of WiFi-enabled MicroSD cards.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1" name="Shape 511"/>
        <p:cNvGrpSpPr/>
        <p:nvPr/>
      </p:nvGrpSpPr>
      <p:grpSpPr>
        <a:xfrm>
          <a:off x="0" y="0"/>
          <a:ext cx="0" cy="0"/>
          <a:chOff x="0" y="0"/>
          <a:chExt cx="0" cy="0"/>
        </a:xfrm>
      </p:grpSpPr>
      <p:sp>
        <p:nvSpPr>
          <p:cNvPr id="512" name="Google Shape;512;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3" name="Google Shape;513;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Additionally, these devices often offer a web interface, an FTP server or other connectivity methods. To maximize security, ensure that you keep the firmware up to date and disable unnecessary functionality.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7" name="Shape 517"/>
        <p:cNvGrpSpPr/>
        <p:nvPr/>
      </p:nvGrpSpPr>
      <p:grpSpPr>
        <a:xfrm>
          <a:off x="0" y="0"/>
          <a:ext cx="0" cy="0"/>
          <a:chOff x="0" y="0"/>
          <a:chExt cx="0" cy="0"/>
        </a:xfrm>
      </p:grpSpPr>
      <p:sp>
        <p:nvSpPr>
          <p:cNvPr id="518" name="Google Shape;518;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9" name="Google Shape;519;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One example is the Payment Card Industry Data Security Standard (PCI DSS), which governs organizations that store, transmit and process credit card and credit card holder data. The goal of PCI DSS is to ensure that organizations processing credit cards meet a minimum level of security with how they deal with credit card transactions. Organizations must be independently audited and certified.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3" name="Shape 523"/>
        <p:cNvGrpSpPr/>
        <p:nvPr/>
      </p:nvGrpSpPr>
      <p:grpSpPr>
        <a:xfrm>
          <a:off x="0" y="0"/>
          <a:ext cx="0" cy="0"/>
          <a:chOff x="0" y="0"/>
          <a:chExt cx="0" cy="0"/>
        </a:xfrm>
      </p:grpSpPr>
      <p:sp>
        <p:nvSpPr>
          <p:cNvPr id="524" name="Google Shape;524;g635d01eff2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5" name="Google Shape;525;g635d01eff2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9" name="Shape 529"/>
        <p:cNvGrpSpPr/>
        <p:nvPr/>
      </p:nvGrpSpPr>
      <p:grpSpPr>
        <a:xfrm>
          <a:off x="0" y="0"/>
          <a:ext cx="0" cy="0"/>
          <a:chOff x="0" y="0"/>
          <a:chExt cx="0" cy="0"/>
        </a:xfrm>
      </p:grpSpPr>
      <p:sp>
        <p:nvSpPr>
          <p:cNvPr id="530" name="Google Shape;530;g635d01eff2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1" name="Google Shape;531;g635d01eff2_0_3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4" name="Shape 534"/>
        <p:cNvGrpSpPr/>
        <p:nvPr/>
      </p:nvGrpSpPr>
      <p:grpSpPr>
        <a:xfrm>
          <a:off x="0" y="0"/>
          <a:ext cx="0" cy="0"/>
          <a:chOff x="0" y="0"/>
          <a:chExt cx="0" cy="0"/>
        </a:xfrm>
      </p:grpSpPr>
      <p:sp>
        <p:nvSpPr>
          <p:cNvPr id="535" name="Google Shape;535;p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6" name="Google Shape;536;p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Think of a sandbox like kids do — a place to play. When kids play in a sandbox, they aren’t thinking about anything beyond exploring, experimenting and having fun.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If you are thinking about deploying a major application upgrade to a key app, you might try that in a sandbox first. If you have a brand-new network tool that you are evaluating, you might try it in a sandbox. Sandboxes are nice to have, but when organizations do not have a sandbox, they usually use a development environment for sandboxing and development.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0" name="Shape 540"/>
        <p:cNvGrpSpPr/>
        <p:nvPr/>
      </p:nvGrpSpPr>
      <p:grpSpPr>
        <a:xfrm>
          <a:off x="0" y="0"/>
          <a:ext cx="0" cy="0"/>
          <a:chOff x="0" y="0"/>
          <a:chExt cx="0" cy="0"/>
        </a:xfrm>
      </p:grpSpPr>
      <p:sp>
        <p:nvSpPr>
          <p:cNvPr id="541" name="Google Shape;541;p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2" name="Google Shape;542;p1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p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8" name="Google Shape;548;p1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p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4" name="Google Shape;554;p1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8" name="Shape 558"/>
        <p:cNvGrpSpPr/>
        <p:nvPr/>
      </p:nvGrpSpPr>
      <p:grpSpPr>
        <a:xfrm>
          <a:off x="0" y="0"/>
          <a:ext cx="0" cy="0"/>
          <a:chOff x="0" y="0"/>
          <a:chExt cx="0" cy="0"/>
        </a:xfrm>
      </p:grpSpPr>
      <p:sp>
        <p:nvSpPr>
          <p:cNvPr id="559" name="Google Shape;559;p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0" name="Google Shape;560;p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4" name="Shape 564"/>
        <p:cNvGrpSpPr/>
        <p:nvPr/>
      </p:nvGrpSpPr>
      <p:grpSpPr>
        <a:xfrm>
          <a:off x="0" y="0"/>
          <a:ext cx="0" cy="0"/>
          <a:chOff x="0" y="0"/>
          <a:chExt cx="0" cy="0"/>
        </a:xfrm>
      </p:grpSpPr>
      <p:sp>
        <p:nvSpPr>
          <p:cNvPr id="565" name="Google Shape;565;p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6" name="Google Shape;566;p1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 example, a company might have a secure baseline for their Windows 10 devices. The baseline is used each time the company deploys a new Windows 10 device. The benefits of a secure baseline include having a consistent configuration (all devices start out the same), reducing human error (because a secure baseline is reused repeatedly), and time savings (not having to perform the initial configuration tasks every time a device is deployed). You can apply similar concepts to app configurations and other areas of your environment.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0" name="Shape 570"/>
        <p:cNvGrpSpPr/>
        <p:nvPr/>
      </p:nvGrpSpPr>
      <p:grpSpPr>
        <a:xfrm>
          <a:off x="0" y="0"/>
          <a:ext cx="0" cy="0"/>
          <a:chOff x="0" y="0"/>
          <a:chExt cx="0" cy="0"/>
        </a:xfrm>
      </p:grpSpPr>
      <p:sp>
        <p:nvSpPr>
          <p:cNvPr id="571" name="Google Shape;571;g635d01eff2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2" name="Google Shape;572;g635d01eff2_0_3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Configuration management solutions can enforce the secure baseline settings. For example, every hour, the configuration management software can check the current configuration against the secure baseline and adjust any settings that don’t align. Organizations often combine policies (whether server-based or centralized in Active Directory or a similar directory service) with configuration management. With policies, you can prevent changes to critical system settings.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6" name="Shape 576"/>
        <p:cNvGrpSpPr/>
        <p:nvPr/>
      </p:nvGrpSpPr>
      <p:grpSpPr>
        <a:xfrm>
          <a:off x="0" y="0"/>
          <a:ext cx="0" cy="0"/>
          <a:chOff x="0" y="0"/>
          <a:chExt cx="0" cy="0"/>
        </a:xfrm>
      </p:grpSpPr>
      <p:sp>
        <p:nvSpPr>
          <p:cNvPr id="577" name="Google Shape;577;g6368f5792f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8" name="Google Shape;578;g6368f5792f_0_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However, non-regulatory frameworks are not enforceable. Instead, they are voluntary; organizations can choose to adopt them or not. One example is the NIST Cybersecurity Framework (see https://nvlpubs.nist.gov/nistpubs/CSWP/NIST.CSWP.04162018.pdf).</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1" name="Shape 581"/>
        <p:cNvGrpSpPr/>
        <p:nvPr/>
      </p:nvGrpSpPr>
      <p:grpSpPr>
        <a:xfrm>
          <a:off x="0" y="0"/>
          <a:ext cx="0" cy="0"/>
          <a:chOff x="0" y="0"/>
          <a:chExt cx="0" cy="0"/>
        </a:xfrm>
      </p:grpSpPr>
      <p:sp>
        <p:nvSpPr>
          <p:cNvPr id="582" name="Google Shape;582;g635d01eff2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3" name="Google Shape;583;g635d01eff2_0_3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7" name="Shape 587"/>
        <p:cNvGrpSpPr/>
        <p:nvPr/>
      </p:nvGrpSpPr>
      <p:grpSpPr>
        <a:xfrm>
          <a:off x="0" y="0"/>
          <a:ext cx="0" cy="0"/>
          <a:chOff x="0" y="0"/>
          <a:chExt cx="0" cy="0"/>
        </a:xfrm>
      </p:grpSpPr>
      <p:sp>
        <p:nvSpPr>
          <p:cNvPr id="588" name="Google Shape;588;g6368f5792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9" name="Google Shape;589;g6368f5792f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3" name="Shape 593"/>
        <p:cNvGrpSpPr/>
        <p:nvPr/>
      </p:nvGrpSpPr>
      <p:grpSpPr>
        <a:xfrm>
          <a:off x="0" y="0"/>
          <a:ext cx="0" cy="0"/>
          <a:chOff x="0" y="0"/>
          <a:chExt cx="0" cy="0"/>
        </a:xfrm>
      </p:grpSpPr>
      <p:sp>
        <p:nvSpPr>
          <p:cNvPr id="594" name="Google Shape;594;g635d01eff2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5" name="Google Shape;595;g635d01eff2_0_3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Wearable technology</a:t>
            </a:r>
            <a:endParaRPr/>
          </a:p>
          <a:p>
            <a:pPr indent="-298450" lvl="0" marL="457200" rtl="0" algn="l">
              <a:lnSpc>
                <a:spcPct val="100000"/>
              </a:lnSpc>
              <a:spcBef>
                <a:spcPts val="0"/>
              </a:spcBef>
              <a:spcAft>
                <a:spcPts val="0"/>
              </a:spcAft>
              <a:buSzPts val="1100"/>
              <a:buChar char="●"/>
            </a:pPr>
            <a:r>
              <a:rPr lang="en"/>
              <a:t>Home automation</a:t>
            </a:r>
            <a:endParaRPr/>
          </a:p>
          <a:p>
            <a:pPr indent="0" lvl="0" marL="457200" rtl="0" algn="l">
              <a:lnSpc>
                <a:spcPct val="100000"/>
              </a:lnSpc>
              <a:spcBef>
                <a:spcPts val="0"/>
              </a:spcBef>
              <a:spcAft>
                <a:spcPts val="0"/>
              </a:spcAft>
              <a:buSzPts val="1100"/>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9" name="Shape 599"/>
        <p:cNvGrpSpPr/>
        <p:nvPr/>
      </p:nvGrpSpPr>
      <p:grpSpPr>
        <a:xfrm>
          <a:off x="0" y="0"/>
          <a:ext cx="0" cy="0"/>
          <a:chOff x="0" y="0"/>
          <a:chExt cx="0" cy="0"/>
        </a:xfrm>
      </p:grpSpPr>
      <p:sp>
        <p:nvSpPr>
          <p:cNvPr id="600" name="Google Shape;600;g635d01eff2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1" name="Google Shape;601;g635d01eff2_0_3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5" name="Shape 605"/>
        <p:cNvGrpSpPr/>
        <p:nvPr/>
      </p:nvGrpSpPr>
      <p:grpSpPr>
        <a:xfrm>
          <a:off x="0" y="0"/>
          <a:ext cx="0" cy="0"/>
          <a:chOff x="0" y="0"/>
          <a:chExt cx="0" cy="0"/>
        </a:xfrm>
      </p:grpSpPr>
      <p:sp>
        <p:nvSpPr>
          <p:cNvPr id="606" name="Google Shape;606;g635d01eff2_0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7" name="Google Shape;607;g635d01eff2_0_3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RTOS systems are typically embedded and response times are important to the functionality of the implementation. Like any operating system, there are security implications — namely, unauthorized access, DoS and escalation of privilege.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1" name="Shape 611"/>
        <p:cNvGrpSpPr/>
        <p:nvPr/>
      </p:nvGrpSpPr>
      <p:grpSpPr>
        <a:xfrm>
          <a:off x="0" y="0"/>
          <a:ext cx="0" cy="0"/>
          <a:chOff x="0" y="0"/>
          <a:chExt cx="0" cy="0"/>
        </a:xfrm>
      </p:grpSpPr>
      <p:sp>
        <p:nvSpPr>
          <p:cNvPr id="612" name="Google Shape;612;g635d01eff2_0_3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3" name="Google Shape;613;g635d01eff2_0_3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7" name="Shape 617"/>
        <p:cNvGrpSpPr/>
        <p:nvPr/>
      </p:nvGrpSpPr>
      <p:grpSpPr>
        <a:xfrm>
          <a:off x="0" y="0"/>
          <a:ext cx="0" cy="0"/>
          <a:chOff x="0" y="0"/>
          <a:chExt cx="0" cy="0"/>
        </a:xfrm>
      </p:grpSpPr>
      <p:sp>
        <p:nvSpPr>
          <p:cNvPr id="618" name="Google Shape;618;g635d01eff2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9" name="Google Shape;619;g635d01eff2_0_3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3" name="Shape 623"/>
        <p:cNvGrpSpPr/>
        <p:nvPr/>
      </p:nvGrpSpPr>
      <p:grpSpPr>
        <a:xfrm>
          <a:off x="0" y="0"/>
          <a:ext cx="0" cy="0"/>
          <a:chOff x="0" y="0"/>
          <a:chExt cx="0" cy="0"/>
        </a:xfrm>
      </p:grpSpPr>
      <p:sp>
        <p:nvSpPr>
          <p:cNvPr id="624" name="Google Shape;624;g6368f5792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5" name="Google Shape;625;g6368f5792f_0_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9" name="Shape 629"/>
        <p:cNvGrpSpPr/>
        <p:nvPr/>
      </p:nvGrpSpPr>
      <p:grpSpPr>
        <a:xfrm>
          <a:off x="0" y="0"/>
          <a:ext cx="0" cy="0"/>
          <a:chOff x="0" y="0"/>
          <a:chExt cx="0" cy="0"/>
        </a:xfrm>
      </p:grpSpPr>
      <p:sp>
        <p:nvSpPr>
          <p:cNvPr id="630" name="Google Shape;630;g6368f5792f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1" name="Google Shape;631;g6368f5792f_0_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5" name="Shape 635"/>
        <p:cNvGrpSpPr/>
        <p:nvPr/>
      </p:nvGrpSpPr>
      <p:grpSpPr>
        <a:xfrm>
          <a:off x="0" y="0"/>
          <a:ext cx="0" cy="0"/>
          <a:chOff x="0" y="0"/>
          <a:chExt cx="0" cy="0"/>
        </a:xfrm>
      </p:grpSpPr>
      <p:sp>
        <p:nvSpPr>
          <p:cNvPr id="636" name="Google Shape;636;g6368f5792f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7" name="Google Shape;637;g6368f5792f_0_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1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1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1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1" name="Google Shape;51;p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1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1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1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22" name="Google Shape;22;p147"/>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23" name="Google Shape;23;p147"/>
          <p:cNvPicPr preferRelativeResize="0"/>
          <p:nvPr/>
        </p:nvPicPr>
        <p:blipFill rotWithShape="1">
          <a:blip r:embed="rId2">
            <a:alphaModFix/>
          </a:blip>
          <a:srcRect b="0" l="0" r="0" t="0"/>
          <a:stretch/>
        </p:blipFill>
        <p:spPr>
          <a:xfrm>
            <a:off x="7576450" y="3575950"/>
            <a:ext cx="1567550" cy="1567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1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1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8" name="Google Shape;28;p1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1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1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1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1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1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1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1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7" name="Google Shape;47;p1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44"/>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10" name="Google Shape;10;p144"/>
          <p:cNvPicPr preferRelativeResize="0"/>
          <p:nvPr/>
        </p:nvPicPr>
        <p:blipFill rotWithShape="1">
          <a:blip r:embed="rId1">
            <a:alphaModFix/>
          </a:blip>
          <a:srcRect b="0" l="0" r="0" t="0"/>
          <a:stretch/>
        </p:blipFill>
        <p:spPr>
          <a:xfrm>
            <a:off x="7576450" y="3575950"/>
            <a:ext cx="1567550" cy="15675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8.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8.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rive.google.com/file/d/1VK9d0eziJpQ10rtStv974-BNh3_R6iQr/view"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learn.cyberbrainacademy.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Cyber Brain Academy</a:t>
            </a:r>
            <a:endParaRPr/>
          </a:p>
        </p:txBody>
      </p:sp>
      <p:sp>
        <p:nvSpPr>
          <p:cNvPr id="59" name="Google Shape;59;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Security+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National vs. International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 name="Google Shape;110;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countries have their own frameworks. Often, such frameworks apply only to government agencies or organizations working directly with government agencies. </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4" name="Shape 644"/>
        <p:cNvGrpSpPr/>
        <p:nvPr/>
      </p:nvGrpSpPr>
      <p:grpSpPr>
        <a:xfrm>
          <a:off x="0" y="0"/>
          <a:ext cx="0" cy="0"/>
          <a:chOff x="0" y="0"/>
          <a:chExt cx="0" cy="0"/>
        </a:xfrm>
      </p:grpSpPr>
      <p:sp>
        <p:nvSpPr>
          <p:cNvPr id="645" name="Google Shape;645;g6368f5792f_0_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Aircraft/UAV</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6" name="Google Shape;646;g6368f5792f_0_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With unmanned aerial vehicles (UAVs), remote control is a key feature, so securing communications is important. </a:t>
            </a:r>
            <a:endParaRPr/>
          </a:p>
          <a:p>
            <a:pPr indent="0" lvl="0" marL="0" rtl="0" algn="l">
              <a:lnSpc>
                <a:spcPct val="115000"/>
              </a:lnSpc>
              <a:spcBef>
                <a:spcPts val="1600"/>
              </a:spcBef>
              <a:spcAft>
                <a:spcPts val="0"/>
              </a:spcAft>
              <a:buClr>
                <a:schemeClr val="dk1"/>
              </a:buClr>
              <a:buSzPts val="1100"/>
              <a:buFont typeface="Arial"/>
              <a:buNone/>
            </a:pPr>
            <a:r>
              <a:rPr lang="en"/>
              <a:t>For consumer-based systems, security implications of UAVs include invasion of privacy (for example, a UAV secretly taking pictures of you in your backyard) and loss of data (for example, copying or deleting all the data recorded by the UAV).</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0" name="Shape 650"/>
        <p:cNvGrpSpPr/>
        <p:nvPr/>
      </p:nvGrpSpPr>
      <p:grpSpPr>
        <a:xfrm>
          <a:off x="0" y="0"/>
          <a:ext cx="0" cy="0"/>
          <a:chOff x="0" y="0"/>
          <a:chExt cx="0" cy="0"/>
        </a:xfrm>
      </p:grpSpPr>
      <p:sp>
        <p:nvSpPr>
          <p:cNvPr id="651" name="Google Shape;651;g6368f5792f_0_8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Vehicles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52" name="Google Shape;652;g6368f5792f_0_8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Attackers have displayed proof-of-concept attacks in which they remotely disabled a car or other vehicle or impaired its regular operation. </a:t>
            </a:r>
            <a:endParaRPr/>
          </a:p>
          <a:p>
            <a:pPr indent="0" lvl="0" marL="0" rtl="0" algn="l">
              <a:lnSpc>
                <a:spcPct val="115000"/>
              </a:lnSpc>
              <a:spcBef>
                <a:spcPts val="1600"/>
              </a:spcBef>
              <a:spcAft>
                <a:spcPts val="0"/>
              </a:spcAft>
              <a:buSzPts val="1100"/>
              <a:buNone/>
            </a:pPr>
            <a:r>
              <a:rPr lang="en"/>
              <a:t>Security implications are related to the safety of passengers and those around them. If an attacker can remotely control a car or disable a car on a high-speed freeway or road system, it is extremely dangerous.</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6" name="Shape 656"/>
        <p:cNvGrpSpPr/>
        <p:nvPr/>
      </p:nvGrpSpPr>
      <p:grpSpPr>
        <a:xfrm>
          <a:off x="0" y="0"/>
          <a:ext cx="0" cy="0"/>
          <a:chOff x="0" y="0"/>
          <a:chExt cx="0" cy="0"/>
        </a:xfrm>
      </p:grpSpPr>
      <p:sp>
        <p:nvSpPr>
          <p:cNvPr id="657" name="Google Shape;657;g635d01eff2_0_43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1800">
                <a:solidFill>
                  <a:srgbClr val="FF0000"/>
                </a:solidFill>
                <a:latin typeface="Roboto Slab"/>
                <a:ea typeface="Roboto Slab"/>
                <a:cs typeface="Roboto Slab"/>
                <a:sym typeface="Roboto Slab"/>
              </a:rPr>
              <a:t>3.6 Summarize secure application development and deployment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1" name="Shape 661"/>
        <p:cNvGrpSpPr/>
        <p:nvPr/>
      </p:nvGrpSpPr>
      <p:grpSpPr>
        <a:xfrm>
          <a:off x="0" y="0"/>
          <a:ext cx="0" cy="0"/>
          <a:chOff x="0" y="0"/>
          <a:chExt cx="0" cy="0"/>
        </a:xfrm>
      </p:grpSpPr>
      <p:sp>
        <p:nvSpPr>
          <p:cNvPr id="662" name="Google Shape;662;g6368f5792f_0_9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Waterfall vs. Agile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63" name="Google Shape;663;g6368f5792f_0_9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waterfall method in the traditional approach to software development: You gather requirements, create a design, develop the code, go through the rounds of testing, fix any issues, and then deliver a final product. </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7" name="Shape 667"/>
        <p:cNvGrpSpPr/>
        <p:nvPr/>
      </p:nvGrpSpPr>
      <p:grpSpPr>
        <a:xfrm>
          <a:off x="0" y="0"/>
          <a:ext cx="0" cy="0"/>
          <a:chOff x="0" y="0"/>
          <a:chExt cx="0" cy="0"/>
        </a:xfrm>
      </p:grpSpPr>
      <p:sp>
        <p:nvSpPr>
          <p:cNvPr id="668" name="Google Shape;668;g6368f5792f_0_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Waterfall vs. Agile (cont.)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69" name="Google Shape;669;g6368f5792f_0_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agile method is an iterative approach organized into phases called “sprints.” For each sprint, a set of deliverables is defined. A sprint lasts a set period, such as 2 weeks, so progress is delivered regularly. </a:t>
            </a:r>
            <a:endParaRPr/>
          </a:p>
          <a:p>
            <a:pPr indent="0" lvl="0" marL="0" rtl="0" algn="l">
              <a:lnSpc>
                <a:spcPct val="115000"/>
              </a:lnSpc>
              <a:spcBef>
                <a:spcPts val="1600"/>
              </a:spcBef>
              <a:spcAft>
                <a:spcPts val="0"/>
              </a:spcAft>
              <a:buClr>
                <a:schemeClr val="dk1"/>
              </a:buClr>
              <a:buSzPts val="1100"/>
              <a:buFont typeface="Arial"/>
              <a:buNone/>
            </a:pPr>
            <a:r>
              <a:rPr lang="en"/>
              <a:t>Deliverables are defined by the value they bring to the customer, and high-value ones are delivered earlier in a project. Customers must be more involved in the project compared to the waterfall approach.</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3" name="Shape 673"/>
        <p:cNvGrpSpPr/>
        <p:nvPr/>
      </p:nvGrpSpPr>
      <p:grpSpPr>
        <a:xfrm>
          <a:off x="0" y="0"/>
          <a:ext cx="0" cy="0"/>
          <a:chOff x="0" y="0"/>
          <a:chExt cx="0" cy="0"/>
        </a:xfrm>
      </p:grpSpPr>
      <p:sp>
        <p:nvSpPr>
          <p:cNvPr id="674" name="Google Shape;674;g6368f5792f_0_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DevOps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5" name="Google Shape;675;g6368f5792f_0_9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With automation, security teams can move fast, like a DevOps team. Combining security with DevOps gets you Secure DevOps, sometimes referred to as DevSecOps.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9" name="Shape 679"/>
        <p:cNvGrpSpPr/>
        <p:nvPr/>
      </p:nvGrpSpPr>
      <p:grpSpPr>
        <a:xfrm>
          <a:off x="0" y="0"/>
          <a:ext cx="0" cy="0"/>
          <a:chOff x="0" y="0"/>
          <a:chExt cx="0" cy="0"/>
        </a:xfrm>
      </p:grpSpPr>
      <p:sp>
        <p:nvSpPr>
          <p:cNvPr id="680" name="Google Shape;680;g6368f5792f_0_10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Security automation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81" name="Google Shape;681;g6368f5792f_0_10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When security teams can use code to deploy and enforce security, it speeds up the implementation time, enhances consistency and enables security to be built into the project from the start.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5" name="Shape 685"/>
        <p:cNvGrpSpPr/>
        <p:nvPr/>
      </p:nvGrpSpPr>
      <p:grpSpPr>
        <a:xfrm>
          <a:off x="0" y="0"/>
          <a:ext cx="0" cy="0"/>
          <a:chOff x="0" y="0"/>
          <a:chExt cx="0" cy="0"/>
        </a:xfrm>
      </p:grpSpPr>
      <p:sp>
        <p:nvSpPr>
          <p:cNvPr id="686" name="Google Shape;686;g6368f5792f_0_10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Continuous integration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87" name="Google Shape;687;g6368f5792f_0_10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Continuous integration is the practice of integrating code into a code repository one or multiple times a day. </a:t>
            </a:r>
            <a:endParaRPr/>
          </a:p>
          <a:p>
            <a:pPr indent="0" lvl="0" marL="0" rtl="0" algn="l">
              <a:lnSpc>
                <a:spcPct val="115000"/>
              </a:lnSpc>
              <a:spcBef>
                <a:spcPts val="1600"/>
              </a:spcBef>
              <a:spcAft>
                <a:spcPts val="0"/>
              </a:spcAft>
              <a:buClr>
                <a:schemeClr val="dk1"/>
              </a:buClr>
              <a:buSzPts val="1100"/>
              <a:buFont typeface="Arial"/>
              <a:buNone/>
            </a:pPr>
            <a:r>
              <a:rPr lang="en"/>
              <a:t>One of the primary goals of continuous integration is detecting problems quickly and as early in development as possible.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1" name="Shape 691"/>
        <p:cNvGrpSpPr/>
        <p:nvPr/>
      </p:nvGrpSpPr>
      <p:grpSpPr>
        <a:xfrm>
          <a:off x="0" y="0"/>
          <a:ext cx="0" cy="0"/>
          <a:chOff x="0" y="0"/>
          <a:chExt cx="0" cy="0"/>
        </a:xfrm>
      </p:grpSpPr>
      <p:sp>
        <p:nvSpPr>
          <p:cNvPr id="692" name="Google Shape;692;g635d01eff2_0_4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Baselining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93" name="Google Shape;693;g635d01eff2_0_4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Baselining is a method of comparing what you have to a previously established set of items. </a:t>
            </a:r>
            <a:endParaRPr/>
          </a:p>
          <a:p>
            <a:pPr indent="0" lvl="0" marL="0" rtl="0" algn="l">
              <a:lnSpc>
                <a:spcPct val="115000"/>
              </a:lnSpc>
              <a:spcBef>
                <a:spcPts val="1600"/>
              </a:spcBef>
              <a:spcAft>
                <a:spcPts val="1600"/>
              </a:spcAft>
              <a:buSzPts val="1800"/>
              <a:buNone/>
            </a:pPr>
            <a:r>
              <a:rPr lang="en"/>
              <a:t>You can baseline project requirements, operating system configuration and even code. Baselines are useful for audits and troubleshooting.</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7" name="Shape 697"/>
        <p:cNvGrpSpPr/>
        <p:nvPr/>
      </p:nvGrpSpPr>
      <p:grpSpPr>
        <a:xfrm>
          <a:off x="0" y="0"/>
          <a:ext cx="0" cy="0"/>
          <a:chOff x="0" y="0"/>
          <a:chExt cx="0" cy="0"/>
        </a:xfrm>
      </p:grpSpPr>
      <p:sp>
        <p:nvSpPr>
          <p:cNvPr id="698" name="Google Shape;698;g635d01eff2_0_4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Immutable systems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99" name="Google Shape;699;g635d01eff2_0_4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With immutable systems, all servers or other components are the same. Immutable infrastructure provides consistency and predictability to your infrastructure.</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g635d01eff2_0_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Industry-specific frameworks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 name="Google Shape;116;g635d01eff2_0_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Frameworks for industry are usually very specific to the industry. One widely known framework is the Healthcare Information Portability and Accountability Act (HIPAA), which has a goal of protecting the personally identifiable information and personal health information of patients.</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3" name="Shape 703"/>
        <p:cNvGrpSpPr/>
        <p:nvPr/>
      </p:nvGrpSpPr>
      <p:grpSpPr>
        <a:xfrm>
          <a:off x="0" y="0"/>
          <a:ext cx="0" cy="0"/>
          <a:chOff x="0" y="0"/>
          <a:chExt cx="0" cy="0"/>
        </a:xfrm>
      </p:grpSpPr>
      <p:sp>
        <p:nvSpPr>
          <p:cNvPr id="704" name="Google Shape;704;g635d01eff2_0_4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Infrastructure as code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5" name="Google Shape;705;g635d01eff2_0_4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Infrastructure as Code (IaC) is a method to manage your infrastructure (virtualization, servers, network technologies) using code and automation. </a:t>
            </a:r>
            <a:endParaRPr/>
          </a:p>
          <a:p>
            <a:pPr indent="0" lvl="0" marL="0" rtl="0" algn="l">
              <a:lnSpc>
                <a:spcPct val="115000"/>
              </a:lnSpc>
              <a:spcBef>
                <a:spcPts val="1600"/>
              </a:spcBef>
              <a:spcAft>
                <a:spcPts val="1600"/>
              </a:spcAft>
              <a:buSzPts val="1800"/>
              <a:buNone/>
            </a:pPr>
            <a:r>
              <a:rPr lang="en"/>
              <a:t>IaC helps prevent configuration draft, provides consistency in the infrastructure and reduces human error.</a:t>
            </a:r>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9" name="Shape 709"/>
        <p:cNvGrpSpPr/>
        <p:nvPr/>
      </p:nvGrpSpPr>
      <p:grpSpPr>
        <a:xfrm>
          <a:off x="0" y="0"/>
          <a:ext cx="0" cy="0"/>
          <a:chOff x="0" y="0"/>
          <a:chExt cx="0" cy="0"/>
        </a:xfrm>
      </p:grpSpPr>
      <p:sp>
        <p:nvSpPr>
          <p:cNvPr id="710" name="Google Shape;710;g635d01eff2_0_4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Version control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11" name="Google Shape;711;g635d01eff2_0_4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Version control is a process by which you assign a version number to your application or code. Version control enables you to track changes to your code, along with when those changes were introduced. </a:t>
            </a:r>
            <a:endParaRPr/>
          </a:p>
          <a:p>
            <a:pPr indent="0" lvl="0" marL="0" rtl="0" algn="l">
              <a:lnSpc>
                <a:spcPct val="115000"/>
              </a:lnSpc>
              <a:spcBef>
                <a:spcPts val="1600"/>
              </a:spcBef>
              <a:spcAft>
                <a:spcPts val="0"/>
              </a:spcAft>
              <a:buSzPts val="1100"/>
              <a:buNone/>
            </a:pPr>
            <a:r>
              <a:rPr lang="en"/>
              <a:t>For example, the initial application release might be version 1.0. After fixing the first set of bugs, you might release version 1.01.</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5" name="Shape 715"/>
        <p:cNvGrpSpPr/>
        <p:nvPr/>
      </p:nvGrpSpPr>
      <p:grpSpPr>
        <a:xfrm>
          <a:off x="0" y="0"/>
          <a:ext cx="0" cy="0"/>
          <a:chOff x="0" y="0"/>
          <a:chExt cx="0" cy="0"/>
        </a:xfrm>
      </p:grpSpPr>
      <p:sp>
        <p:nvSpPr>
          <p:cNvPr id="716" name="Google Shape;716;g6368f5792f_0_1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Version control and change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17" name="Google Shape;717;g6368f5792f_0_1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Change management is the process of managing changes in an environment. </a:t>
            </a:r>
            <a:endParaRPr/>
          </a:p>
          <a:p>
            <a:pPr indent="0" lvl="0" marL="0" rtl="0" algn="l">
              <a:lnSpc>
                <a:spcPct val="115000"/>
              </a:lnSpc>
              <a:spcBef>
                <a:spcPts val="1600"/>
              </a:spcBef>
              <a:spcAft>
                <a:spcPts val="0"/>
              </a:spcAft>
              <a:buSzPts val="1100"/>
              <a:buNone/>
            </a:pPr>
            <a:r>
              <a:rPr lang="en"/>
              <a:t>Changes in an environment could be related to an application release, a server upgrade or a network configuration change. </a:t>
            </a:r>
            <a:endParaRPr/>
          </a:p>
          <a:p>
            <a:pPr indent="0" lvl="0" marL="0" rtl="0" algn="l">
              <a:lnSpc>
                <a:spcPct val="115000"/>
              </a:lnSpc>
              <a:spcBef>
                <a:spcPts val="1600"/>
              </a:spcBef>
              <a:spcAft>
                <a:spcPts val="0"/>
              </a:spcAft>
              <a:buSzPts val="1100"/>
              <a:buNone/>
            </a:pPr>
            <a:r>
              <a:rPr lang="en"/>
              <a:t>Organizations use change management to ensure there is proper documentation for planned changes, that there is proper testing of changes ahead of time and that changes take place during known maintenance windows.</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1" name="Shape 721"/>
        <p:cNvGrpSpPr/>
        <p:nvPr/>
      </p:nvGrpSpPr>
      <p:grpSpPr>
        <a:xfrm>
          <a:off x="0" y="0"/>
          <a:ext cx="0" cy="0"/>
          <a:chOff x="0" y="0"/>
          <a:chExt cx="0" cy="0"/>
        </a:xfrm>
      </p:grpSpPr>
      <p:sp>
        <p:nvSpPr>
          <p:cNvPr id="722" name="Google Shape;722;g635d01eff2_0_4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Provisioning and deprovisioning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23" name="Google Shape;723;g635d01eff2_0_4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Provisioning is the process of deploying. Deprovisioning is the process of decommissioning. </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7" name="Shape 727"/>
        <p:cNvGrpSpPr/>
        <p:nvPr/>
      </p:nvGrpSpPr>
      <p:grpSpPr>
        <a:xfrm>
          <a:off x="0" y="0"/>
          <a:ext cx="0" cy="0"/>
          <a:chOff x="0" y="0"/>
          <a:chExt cx="0" cy="0"/>
        </a:xfrm>
      </p:grpSpPr>
      <p:sp>
        <p:nvSpPr>
          <p:cNvPr id="728" name="Google Shape;728;g635d01eff2_0_4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Proper error handling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29" name="Google Shape;729;g635d01eff2_0_4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One of the key purposes of error handling is to make sure your application stops safely without returning sensitive information, such as information that might lead the attacker to know more about your network, software versions or details of your configuration. </a:t>
            </a:r>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3" name="Shape 733"/>
        <p:cNvGrpSpPr/>
        <p:nvPr/>
      </p:nvGrpSpPr>
      <p:grpSpPr>
        <a:xfrm>
          <a:off x="0" y="0"/>
          <a:ext cx="0" cy="0"/>
          <a:chOff x="0" y="0"/>
          <a:chExt cx="0" cy="0"/>
        </a:xfrm>
      </p:grpSpPr>
      <p:sp>
        <p:nvSpPr>
          <p:cNvPr id="734" name="Google Shape;734;g635d01eff2_0_4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Proper input validation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5" name="Google Shape;735;g635d01eff2_0_4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To maximize security, all input should be validated to ensure it is legitimate. </a:t>
            </a:r>
            <a:endParaRPr/>
          </a:p>
          <a:p>
            <a:pPr indent="0" lvl="0" marL="0" rtl="0" algn="l">
              <a:lnSpc>
                <a:spcPct val="115000"/>
              </a:lnSpc>
              <a:spcBef>
                <a:spcPts val="1600"/>
              </a:spcBef>
              <a:spcAft>
                <a:spcPts val="0"/>
              </a:spcAft>
              <a:buSzPts val="1800"/>
              <a:buNone/>
            </a:pPr>
            <a:r>
              <a:rPr lang="en"/>
              <a:t>Without proper input validation, you run the risk of unexpected application behavior that could lead to a security incident.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9" name="Shape 739"/>
        <p:cNvGrpSpPr/>
        <p:nvPr/>
      </p:nvGrpSpPr>
      <p:grpSpPr>
        <a:xfrm>
          <a:off x="0" y="0"/>
          <a:ext cx="0" cy="0"/>
          <a:chOff x="0" y="0"/>
          <a:chExt cx="0" cy="0"/>
        </a:xfrm>
      </p:grpSpPr>
      <p:sp>
        <p:nvSpPr>
          <p:cNvPr id="740" name="Google Shape;740;g635d01eff2_0_4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Normalization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1" name="Google Shape;741;g635d01eff2_0_4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Standardize how data is stored. </a:t>
            </a:r>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5" name="Shape 745"/>
        <p:cNvGrpSpPr/>
        <p:nvPr/>
      </p:nvGrpSpPr>
      <p:grpSpPr>
        <a:xfrm>
          <a:off x="0" y="0"/>
          <a:ext cx="0" cy="0"/>
          <a:chOff x="0" y="0"/>
          <a:chExt cx="0" cy="0"/>
        </a:xfrm>
      </p:grpSpPr>
      <p:sp>
        <p:nvSpPr>
          <p:cNvPr id="746" name="Google Shape;746;g635d01eff2_0_4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Stored procedure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7" name="Google Shape;747;g635d01eff2_0_4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Stored procedures are SQL statements (think “database script”) used for a variety of purposes. </a:t>
            </a:r>
            <a:endParaRPr/>
          </a:p>
          <a:p>
            <a:pPr indent="0" lvl="0" marL="0" rtl="0" algn="l">
              <a:lnSpc>
                <a:spcPct val="115000"/>
              </a:lnSpc>
              <a:spcBef>
                <a:spcPts val="1600"/>
              </a:spcBef>
              <a:spcAft>
                <a:spcPts val="0"/>
              </a:spcAft>
              <a:buClr>
                <a:schemeClr val="dk1"/>
              </a:buClr>
              <a:buSzPts val="1100"/>
              <a:buFont typeface="Arial"/>
              <a:buNone/>
            </a:pPr>
            <a:r>
              <a:rPr lang="en"/>
              <a:t>For example, you can find out detailed information about your database, insert data into your database or even back up your database.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1" name="Shape 751"/>
        <p:cNvGrpSpPr/>
        <p:nvPr/>
      </p:nvGrpSpPr>
      <p:grpSpPr>
        <a:xfrm>
          <a:off x="0" y="0"/>
          <a:ext cx="0" cy="0"/>
          <a:chOff x="0" y="0"/>
          <a:chExt cx="0" cy="0"/>
        </a:xfrm>
      </p:grpSpPr>
      <p:sp>
        <p:nvSpPr>
          <p:cNvPr id="752" name="Google Shape;752;g635d01eff2_0_4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Code signing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53" name="Google Shape;753;g635d01eff2_0_4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Code signing is a good practice to ensure your code can be validated as legitimate.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7" name="Shape 757"/>
        <p:cNvGrpSpPr/>
        <p:nvPr/>
      </p:nvGrpSpPr>
      <p:grpSpPr>
        <a:xfrm>
          <a:off x="0" y="0"/>
          <a:ext cx="0" cy="0"/>
          <a:chOff x="0" y="0"/>
          <a:chExt cx="0" cy="0"/>
        </a:xfrm>
      </p:grpSpPr>
      <p:sp>
        <p:nvSpPr>
          <p:cNvPr id="758" name="Google Shape;758;g635d01eff2_0_4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Encryption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59" name="Google Shape;759;g635d01eff2_0_4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There are many ways to use encryption with code. You can encrypt your code at rest, and you can use your code to encrypt input or output. </a:t>
            </a:r>
            <a:endParaRPr/>
          </a:p>
          <a:p>
            <a:pPr indent="0" lvl="0" marL="0" rtl="0" algn="l">
              <a:lnSpc>
                <a:spcPct val="115000"/>
              </a:lnSpc>
              <a:spcBef>
                <a:spcPts val="1600"/>
              </a:spcBef>
              <a:spcAft>
                <a:spcPts val="0"/>
              </a:spcAft>
              <a:buSzPts val="1100"/>
              <a:buNone/>
            </a:pPr>
            <a:r>
              <a:rPr lang="en"/>
              <a:t>To maximize security, you can use encryption to store all sensitive information, such as usernames, passwords, keys, file paths and internal server names. </a:t>
            </a:r>
            <a:endParaRPr/>
          </a:p>
          <a:p>
            <a:pPr indent="0" lvl="0" marL="0" rtl="0" algn="l">
              <a:lnSpc>
                <a:spcPct val="115000"/>
              </a:lnSpc>
              <a:spcBef>
                <a:spcPts val="1600"/>
              </a:spcBef>
              <a:spcAft>
                <a:spcPts val="0"/>
              </a:spcAft>
              <a:buClr>
                <a:schemeClr val="dk1"/>
              </a:buClr>
              <a:buSzPts val="1100"/>
              <a:buFont typeface="Arial"/>
              <a:buNone/>
            </a:pPr>
            <a:r>
              <a:rPr lang="en"/>
              <a:t>Instead of maintaining sensitive information in plain text inside your code, you can use encryption to store information outside your code and call it within the code.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Benchmarks/secure configuration guides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 name="Google Shape;122;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These aren’t necessarily step-by step guides to use during an implementation, but high-level guidance that offers information to help you make choices based on your requirements.</a:t>
            </a:r>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3" name="Shape 763"/>
        <p:cNvGrpSpPr/>
        <p:nvPr/>
      </p:nvGrpSpPr>
      <p:grpSpPr>
        <a:xfrm>
          <a:off x="0" y="0"/>
          <a:ext cx="0" cy="0"/>
          <a:chOff x="0" y="0"/>
          <a:chExt cx="0" cy="0"/>
        </a:xfrm>
      </p:grpSpPr>
      <p:sp>
        <p:nvSpPr>
          <p:cNvPr id="764" name="Google Shape;764;g635d01eff2_0_4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Obfuscation/camouflage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65" name="Google Shape;765;g635d01eff2_0_4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Code obfuscation, sometimes referred to as code camouflage, is the act of making code difficult to read or understand — for example, you might remove all comments and use random characters for your string names.</a:t>
            </a:r>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9" name="Shape 769"/>
        <p:cNvGrpSpPr/>
        <p:nvPr/>
      </p:nvGrpSpPr>
      <p:grpSpPr>
        <a:xfrm>
          <a:off x="0" y="0"/>
          <a:ext cx="0" cy="0"/>
          <a:chOff x="0" y="0"/>
          <a:chExt cx="0" cy="0"/>
        </a:xfrm>
      </p:grpSpPr>
      <p:sp>
        <p:nvSpPr>
          <p:cNvPr id="770" name="Google Shape;770;g635d01eff2_0_4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Code reuse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1" name="Google Shape;771;g635d01eff2_0_4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Code reuse involves reusing code that was already written either as is or as a starting point in a new application. </a:t>
            </a:r>
            <a:endParaRPr/>
          </a:p>
          <a:p>
            <a:pPr indent="0" lvl="0" marL="0" rtl="0" algn="l">
              <a:lnSpc>
                <a:spcPct val="115000"/>
              </a:lnSpc>
              <a:spcBef>
                <a:spcPts val="1600"/>
              </a:spcBef>
              <a:spcAft>
                <a:spcPts val="1600"/>
              </a:spcAft>
              <a:buSzPts val="1800"/>
              <a:buNone/>
            </a:pPr>
            <a:r>
              <a:rPr lang="en"/>
              <a:t>Code reuse can help reduce errors and bugs and reduce the total hours required for development. </a:t>
            </a:r>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5" name="Shape 775"/>
        <p:cNvGrpSpPr/>
        <p:nvPr/>
      </p:nvGrpSpPr>
      <p:grpSpPr>
        <a:xfrm>
          <a:off x="0" y="0"/>
          <a:ext cx="0" cy="0"/>
          <a:chOff x="0" y="0"/>
          <a:chExt cx="0" cy="0"/>
        </a:xfrm>
      </p:grpSpPr>
      <p:sp>
        <p:nvSpPr>
          <p:cNvPr id="776" name="Google Shape;776;g6368f5792f_0_1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Dead code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7" name="Google Shape;777;g6368f5792f_0_1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Dead code is code that isn’t used. </a:t>
            </a:r>
            <a:endParaRPr/>
          </a:p>
          <a:p>
            <a:pPr indent="0" lvl="0" marL="0" rtl="0" algn="l">
              <a:lnSpc>
                <a:spcPct val="115000"/>
              </a:lnSpc>
              <a:spcBef>
                <a:spcPts val="1600"/>
              </a:spcBef>
              <a:spcAft>
                <a:spcPts val="0"/>
              </a:spcAft>
              <a:buClr>
                <a:schemeClr val="dk1"/>
              </a:buClr>
              <a:buSzPts val="1100"/>
              <a:buFont typeface="Arial"/>
              <a:buNone/>
            </a:pPr>
            <a:r>
              <a:rPr lang="en"/>
              <a:t>For example, suppose you have an application to upload, download and edit images, but later you opt to remove the option to edit. The editing code still exists but is now considered dead.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1" name="Shape 781"/>
        <p:cNvGrpSpPr/>
        <p:nvPr/>
      </p:nvGrpSpPr>
      <p:grpSpPr>
        <a:xfrm>
          <a:off x="0" y="0"/>
          <a:ext cx="0" cy="0"/>
          <a:chOff x="0" y="0"/>
          <a:chExt cx="0" cy="0"/>
        </a:xfrm>
      </p:grpSpPr>
      <p:sp>
        <p:nvSpPr>
          <p:cNvPr id="782" name="Google Shape;782;g635d01eff2_0_4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Server-side vs. client-side execution and validation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3" name="Google Shape;783;g635d01eff2_0_4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Validating at the client side has some benefits — for example, you don’t send any malformed input to the server. However, one of the downsides is that the client validation could be bypassed; for example, an attacker can use a custom front end to communicate with your application.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7" name="Shape 787"/>
        <p:cNvGrpSpPr/>
        <p:nvPr/>
      </p:nvGrpSpPr>
      <p:grpSpPr>
        <a:xfrm>
          <a:off x="0" y="0"/>
          <a:ext cx="0" cy="0"/>
          <a:chOff x="0" y="0"/>
          <a:chExt cx="0" cy="0"/>
        </a:xfrm>
      </p:grpSpPr>
      <p:sp>
        <p:nvSpPr>
          <p:cNvPr id="788" name="Google Shape;788;g6368f5792f_0_1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Server-side vs. client-side execution and validation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9" name="Google Shape;789;g6368f5792f_0_1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Validating at the server side also has some benefits — the validation code is at the server level and has additional power and additional infrastructure, especially compared to browser-based validation. Plus, server-side validation is difficult to bypass. </a:t>
            </a:r>
            <a:endParaRPr/>
          </a:p>
          <a:p>
            <a:pPr indent="0" lvl="0" marL="0" rtl="0" algn="l">
              <a:lnSpc>
                <a:spcPct val="115000"/>
              </a:lnSpc>
              <a:spcBef>
                <a:spcPts val="1600"/>
              </a:spcBef>
              <a:spcAft>
                <a:spcPts val="0"/>
              </a:spcAft>
              <a:buClr>
                <a:schemeClr val="dk1"/>
              </a:buClr>
              <a:buSzPts val="1100"/>
              <a:buFont typeface="Arial"/>
              <a:buNone/>
            </a:pPr>
            <a:r>
              <a:rPr lang="en"/>
              <a:t>It is a good practice to use both types of validation to maximize security.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3" name="Shape 793"/>
        <p:cNvGrpSpPr/>
        <p:nvPr/>
      </p:nvGrpSpPr>
      <p:grpSpPr>
        <a:xfrm>
          <a:off x="0" y="0"/>
          <a:ext cx="0" cy="0"/>
          <a:chOff x="0" y="0"/>
          <a:chExt cx="0" cy="0"/>
        </a:xfrm>
      </p:grpSpPr>
      <p:sp>
        <p:nvSpPr>
          <p:cNvPr id="794" name="Google Shape;794;g635d01eff2_0_5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Memory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95" name="Google Shape;795;g635d01eff2_0_5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Memory management is the process of optimizing the usage of memory, the allocation of memory to applications and services, and deallocation of memory. </a:t>
            </a:r>
            <a:endParaRPr/>
          </a:p>
          <a:p>
            <a:pPr indent="0" lvl="0" marL="0" rtl="0" algn="l">
              <a:lnSpc>
                <a:spcPct val="115000"/>
              </a:lnSpc>
              <a:spcBef>
                <a:spcPts val="1600"/>
              </a:spcBef>
              <a:spcAft>
                <a:spcPts val="1600"/>
              </a:spcAft>
              <a:buSzPts val="1800"/>
              <a:buNone/>
            </a:pPr>
            <a:r>
              <a:rPr lang="en"/>
              <a:t>Without property memory management and input validation, your app could be susceptible to buffer overflow attacks or other vulnerabilities.</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9" name="Shape 799"/>
        <p:cNvGrpSpPr/>
        <p:nvPr/>
      </p:nvGrpSpPr>
      <p:grpSpPr>
        <a:xfrm>
          <a:off x="0" y="0"/>
          <a:ext cx="0" cy="0"/>
          <a:chOff x="0" y="0"/>
          <a:chExt cx="0" cy="0"/>
        </a:xfrm>
      </p:grpSpPr>
      <p:sp>
        <p:nvSpPr>
          <p:cNvPr id="800" name="Google Shape;800;g635d01eff2_0_5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Use of third-party libraries and SDKs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01" name="Google Shape;801;g635d01eff2_0_5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You can use third-party libraries and software development kits (SDKs) to save time and benefit from using code that’s already been tested and reviewed. </a:t>
            </a:r>
            <a:endParaRPr/>
          </a:p>
          <a:p>
            <a:pPr indent="0" lvl="0" marL="0" rtl="0" algn="l">
              <a:lnSpc>
                <a:spcPct val="115000"/>
              </a:lnSpc>
              <a:spcBef>
                <a:spcPts val="1600"/>
              </a:spcBef>
              <a:spcAft>
                <a:spcPts val="0"/>
              </a:spcAft>
              <a:buClr>
                <a:schemeClr val="dk1"/>
              </a:buClr>
              <a:buSzPts val="1100"/>
              <a:buFont typeface="Arial"/>
              <a:buNone/>
            </a:pPr>
            <a:r>
              <a:rPr lang="en"/>
              <a:t>On the downside, your code will depend on the library or SDK, which might lead to lack of support, security issues, or significant updating as libraries or SDKs change.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5" name="Shape 805"/>
        <p:cNvGrpSpPr/>
        <p:nvPr/>
      </p:nvGrpSpPr>
      <p:grpSpPr>
        <a:xfrm>
          <a:off x="0" y="0"/>
          <a:ext cx="0" cy="0"/>
          <a:chOff x="0" y="0"/>
          <a:chExt cx="0" cy="0"/>
        </a:xfrm>
      </p:grpSpPr>
      <p:sp>
        <p:nvSpPr>
          <p:cNvPr id="806" name="Google Shape;806;g635d01eff2_0_5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exposure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07" name="Google Shape;807;g635d01eff2_0_5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Data exposure happens when sensitive information is exposed outside of your app or even inside of your app. </a:t>
            </a:r>
            <a:endParaRPr/>
          </a:p>
          <a:p>
            <a:pPr indent="0" lvl="0" marL="0" rtl="0" algn="l">
              <a:lnSpc>
                <a:spcPct val="115000"/>
              </a:lnSpc>
              <a:spcBef>
                <a:spcPts val="1600"/>
              </a:spcBef>
              <a:spcAft>
                <a:spcPts val="0"/>
              </a:spcAft>
              <a:buClr>
                <a:schemeClr val="dk1"/>
              </a:buClr>
              <a:buSzPts val="1100"/>
              <a:buFont typeface="Arial"/>
              <a:buNone/>
            </a:pPr>
            <a:r>
              <a:rPr lang="en"/>
              <a:t>To reduce data exposure, you should use encryption for all sensitive information, whether the information is at rest (stored on disk) or in transit (such as being transmitted from your app to a database).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1" name="Shape 811"/>
        <p:cNvGrpSpPr/>
        <p:nvPr/>
      </p:nvGrpSpPr>
      <p:grpSpPr>
        <a:xfrm>
          <a:off x="0" y="0"/>
          <a:ext cx="0" cy="0"/>
          <a:chOff x="0" y="0"/>
          <a:chExt cx="0" cy="0"/>
        </a:xfrm>
      </p:grpSpPr>
      <p:sp>
        <p:nvSpPr>
          <p:cNvPr id="812" name="Google Shape;812;g635d01eff2_0_5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Code quality and testing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3" name="Google Shape;813;g635d01eff2_0_5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As part of your software development lifecycle, you test and validate code. </a:t>
            </a:r>
            <a:endParaRPr/>
          </a:p>
          <a:p>
            <a:pPr indent="0" lvl="0" marL="0" rtl="0" algn="l">
              <a:lnSpc>
                <a:spcPct val="115000"/>
              </a:lnSpc>
              <a:spcBef>
                <a:spcPts val="1600"/>
              </a:spcBef>
              <a:spcAft>
                <a:spcPts val="1600"/>
              </a:spcAft>
              <a:buSzPts val="1800"/>
              <a:buNone/>
            </a:pPr>
            <a:r>
              <a:rPr lang="en"/>
              <a:t>This has a direct impact on the overall code quality.</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7" name="Shape 817"/>
        <p:cNvGrpSpPr/>
        <p:nvPr/>
      </p:nvGrpSpPr>
      <p:grpSpPr>
        <a:xfrm>
          <a:off x="0" y="0"/>
          <a:ext cx="0" cy="0"/>
          <a:chOff x="0" y="0"/>
          <a:chExt cx="0" cy="0"/>
        </a:xfrm>
      </p:grpSpPr>
      <p:sp>
        <p:nvSpPr>
          <p:cNvPr id="818" name="Google Shape;818;g635d01eff2_0_5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Static code analyzers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9" name="Google Shape;819;g635d01eff2_0_5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static code analyzer is a tool to check your code for various issues, such as vulnerabilities. </a:t>
            </a:r>
            <a:endParaRPr/>
          </a:p>
          <a:p>
            <a:pPr indent="0" lvl="0" marL="0" rtl="0" algn="l">
              <a:lnSpc>
                <a:spcPct val="115000"/>
              </a:lnSpc>
              <a:spcBef>
                <a:spcPts val="1600"/>
              </a:spcBef>
              <a:spcAft>
                <a:spcPts val="0"/>
              </a:spcAft>
              <a:buClr>
                <a:schemeClr val="dk1"/>
              </a:buClr>
              <a:buSzPts val="1100"/>
              <a:buFont typeface="Arial"/>
              <a:buNone/>
            </a:pPr>
            <a:r>
              <a:rPr lang="en"/>
              <a:t>You run a static code analysis prior to releasing your application.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g635d01eff2_0_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Web server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 name="Google Shape;128;g635d01eff2_0_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Web servers are highly susceptible to attack, so many web server vendors provide guidelines to minimize the risk of compromise.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3" name="Shape 823"/>
        <p:cNvGrpSpPr/>
        <p:nvPr/>
      </p:nvGrpSpPr>
      <p:grpSpPr>
        <a:xfrm>
          <a:off x="0" y="0"/>
          <a:ext cx="0" cy="0"/>
          <a:chOff x="0" y="0"/>
          <a:chExt cx="0" cy="0"/>
        </a:xfrm>
      </p:grpSpPr>
      <p:sp>
        <p:nvSpPr>
          <p:cNvPr id="824" name="Google Shape;824;g635d01eff2_0_5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Dynamic analysis (e.g., fuzzing)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25" name="Google Shape;825;g635d01eff2_0_5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Dynamic code analysis checks your code while it executes. </a:t>
            </a:r>
            <a:endParaRPr/>
          </a:p>
          <a:p>
            <a:pPr indent="0" lvl="0" marL="0" rtl="0" algn="l">
              <a:lnSpc>
                <a:spcPct val="115000"/>
              </a:lnSpc>
              <a:spcBef>
                <a:spcPts val="1600"/>
              </a:spcBef>
              <a:spcAft>
                <a:spcPts val="1600"/>
              </a:spcAft>
              <a:buSzPts val="1800"/>
              <a:buNone/>
            </a:pPr>
            <a:r>
              <a:rPr lang="en"/>
              <a:t>You can check for behavioral issues (such as what happens when semi-random information is passed to your app) as well as performance issues.</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9" name="Shape 829"/>
        <p:cNvGrpSpPr/>
        <p:nvPr/>
      </p:nvGrpSpPr>
      <p:grpSpPr>
        <a:xfrm>
          <a:off x="0" y="0"/>
          <a:ext cx="0" cy="0"/>
          <a:chOff x="0" y="0"/>
          <a:chExt cx="0" cy="0"/>
        </a:xfrm>
      </p:grpSpPr>
      <p:sp>
        <p:nvSpPr>
          <p:cNvPr id="830" name="Google Shape;830;g635d01eff2_0_5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Stress testing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31" name="Google Shape;831;g635d01eff2_0_5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After you develop code but before you implement it in production, you should use stress testing to ensure that your code remains viable under heavy loads and with sudden ramp-ups in usage or activity.</a:t>
            </a:r>
            <a:endParaRP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5" name="Shape 835"/>
        <p:cNvGrpSpPr/>
        <p:nvPr/>
      </p:nvGrpSpPr>
      <p:grpSpPr>
        <a:xfrm>
          <a:off x="0" y="0"/>
          <a:ext cx="0" cy="0"/>
          <a:chOff x="0" y="0"/>
          <a:chExt cx="0" cy="0"/>
        </a:xfrm>
      </p:grpSpPr>
      <p:sp>
        <p:nvSpPr>
          <p:cNvPr id="836" name="Google Shape;836;g635d01eff2_0_5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Sandboxing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37" name="Google Shape;837;g635d01eff2_0_5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Sandboxes are isolated non-production environments that are often used to perform isolated testing, especially testing that could be impactful or have unknown impacts. </a:t>
            </a:r>
            <a:endParaRPr/>
          </a:p>
          <a:p>
            <a:pPr indent="0" lvl="0" marL="0" rtl="0" algn="l">
              <a:lnSpc>
                <a:spcPct val="115000"/>
              </a:lnSpc>
              <a:spcBef>
                <a:spcPts val="1600"/>
              </a:spcBef>
              <a:spcAft>
                <a:spcPts val="0"/>
              </a:spcAft>
              <a:buClr>
                <a:schemeClr val="dk1"/>
              </a:buClr>
              <a:buSzPts val="1100"/>
              <a:buFont typeface="Arial"/>
              <a:buNone/>
            </a:pPr>
            <a:r>
              <a:rPr lang="en"/>
              <a:t>A sandbox is useful because you can’t affect any other ongoing development work or the production environment.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1" name="Shape 841"/>
        <p:cNvGrpSpPr/>
        <p:nvPr/>
      </p:nvGrpSpPr>
      <p:grpSpPr>
        <a:xfrm>
          <a:off x="0" y="0"/>
          <a:ext cx="0" cy="0"/>
          <a:chOff x="0" y="0"/>
          <a:chExt cx="0" cy="0"/>
        </a:xfrm>
      </p:grpSpPr>
      <p:sp>
        <p:nvSpPr>
          <p:cNvPr id="842" name="Google Shape;842;g635d01eff2_0_5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Model verification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3" name="Google Shape;843;g635d01eff2_0_5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After developing an application, you should use model verification to prove that the app does what the app’s model claims it can do. </a:t>
            </a:r>
            <a:endParaRPr/>
          </a:p>
          <a:p>
            <a:pPr indent="0" lvl="0" marL="0" rtl="0" algn="l">
              <a:lnSpc>
                <a:spcPct val="115000"/>
              </a:lnSpc>
              <a:spcBef>
                <a:spcPts val="1600"/>
              </a:spcBef>
              <a:spcAft>
                <a:spcPts val="0"/>
              </a:spcAft>
              <a:buClr>
                <a:schemeClr val="dk1"/>
              </a:buClr>
              <a:buSzPts val="1100"/>
              <a:buFont typeface="Arial"/>
              <a:buNone/>
            </a:pPr>
            <a:r>
              <a:rPr lang="en"/>
              <a:t>For example, if your app automates the configuration of a web server, you should run the app to ensure that it configures a web server.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7" name="Shape 847"/>
        <p:cNvGrpSpPr/>
        <p:nvPr/>
      </p:nvGrpSpPr>
      <p:grpSpPr>
        <a:xfrm>
          <a:off x="0" y="0"/>
          <a:ext cx="0" cy="0"/>
          <a:chOff x="0" y="0"/>
          <a:chExt cx="0" cy="0"/>
        </a:xfrm>
      </p:grpSpPr>
      <p:sp>
        <p:nvSpPr>
          <p:cNvPr id="848" name="Google Shape;848;g635d01eff2_0_5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Compiled vs. runtime code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9" name="Google Shape;849;g635d01eff2_0_5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Compiled code runs through a compiler to become native code. Many languages are compiled languages, such as C++ and C#. Compiled code is usually faster than interpreted code. </a:t>
            </a:r>
            <a:endParaRPr/>
          </a:p>
          <a:p>
            <a:pPr indent="0" lvl="0" marL="0" rtl="0" algn="l">
              <a:lnSpc>
                <a:spcPct val="115000"/>
              </a:lnSpc>
              <a:spcBef>
                <a:spcPts val="1600"/>
              </a:spcBef>
              <a:spcAft>
                <a:spcPts val="1600"/>
              </a:spcAft>
              <a:buSzPts val="1800"/>
              <a:buNone/>
            </a:pPr>
            <a:r>
              <a:rPr lang="en"/>
              <a:t>Runtime code is code that is compiled at runtime (“just in time”).</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3" name="Shape 853"/>
        <p:cNvGrpSpPr/>
        <p:nvPr/>
      </p:nvGrpSpPr>
      <p:grpSpPr>
        <a:xfrm>
          <a:off x="0" y="0"/>
          <a:ext cx="0" cy="0"/>
          <a:chOff x="0" y="0"/>
          <a:chExt cx="0" cy="0"/>
        </a:xfrm>
      </p:grpSpPr>
      <p:sp>
        <p:nvSpPr>
          <p:cNvPr id="854" name="Google Shape;854;g6368f5792f_0_21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3.7 Summarize cloud and virtualization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8" name="Shape 858"/>
        <p:cNvGrpSpPr/>
        <p:nvPr/>
      </p:nvGrpSpPr>
      <p:grpSpPr>
        <a:xfrm>
          <a:off x="0" y="0"/>
          <a:ext cx="0" cy="0"/>
          <a:chOff x="0" y="0"/>
          <a:chExt cx="0" cy="0"/>
        </a:xfrm>
      </p:grpSpPr>
      <p:sp>
        <p:nvSpPr>
          <p:cNvPr id="859" name="Google Shape;859;g635d01eff2_0_5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Hypervisor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60" name="Google Shape;860;g635d01eff2_0_5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hypervisor is a server or appliance that runs virtual machines (VMs). The hypervisor provides the hardware and software foundation for your virtual infrastructure.</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4" name="Shape 864"/>
        <p:cNvGrpSpPr/>
        <p:nvPr/>
      </p:nvGrpSpPr>
      <p:grpSpPr>
        <a:xfrm>
          <a:off x="0" y="0"/>
          <a:ext cx="0" cy="0"/>
          <a:chOff x="0" y="0"/>
          <a:chExt cx="0" cy="0"/>
        </a:xfrm>
      </p:grpSpPr>
      <p:sp>
        <p:nvSpPr>
          <p:cNvPr id="865" name="Google Shape;865;g635d01eff2_0_58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Type I Hypervisor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66" name="Google Shape;866;g635d01eff2_0_58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type I hypervisor runs directly on the underlying hardware, providing virtual machines almost direct hardware access. It is the best performing type and provides for the most scalability. </a:t>
            </a:r>
            <a:endParaRPr/>
          </a:p>
          <a:p>
            <a:pPr indent="0" lvl="0" marL="0" rtl="0" algn="l">
              <a:lnSpc>
                <a:spcPct val="115000"/>
              </a:lnSpc>
              <a:spcBef>
                <a:spcPts val="1600"/>
              </a:spcBef>
              <a:spcAft>
                <a:spcPts val="0"/>
              </a:spcAft>
              <a:buClr>
                <a:schemeClr val="dk1"/>
              </a:buClr>
              <a:buSzPts val="1100"/>
              <a:buFont typeface="Arial"/>
              <a:buNone/>
            </a:pPr>
            <a:r>
              <a:rPr lang="en"/>
              <a:t>VMware ESXi and Microsoft Hyper-V are two of the leaders in this type of hypervisor.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0" name="Shape 870"/>
        <p:cNvGrpSpPr/>
        <p:nvPr/>
      </p:nvGrpSpPr>
      <p:grpSpPr>
        <a:xfrm>
          <a:off x="0" y="0"/>
          <a:ext cx="0" cy="0"/>
          <a:chOff x="0" y="0"/>
          <a:chExt cx="0" cy="0"/>
        </a:xfrm>
      </p:grpSpPr>
      <p:sp>
        <p:nvSpPr>
          <p:cNvPr id="871" name="Google Shape;871;g6368f5792f_0_2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Type II Hypervisor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2" name="Google Shape;872;g6368f5792f_0_2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type II hypervisor is a software-based virtualization that runs on top of an operating system, such as Windows or Linux. It doesn’t offer as many of the advanced features of a type I hypervisor, doesn’t provide as much performance, and doesn’t scale. </a:t>
            </a:r>
            <a:endParaRPr/>
          </a:p>
          <a:p>
            <a:pPr indent="0" lvl="0" marL="0" rtl="0" algn="l">
              <a:lnSpc>
                <a:spcPct val="115000"/>
              </a:lnSpc>
              <a:spcBef>
                <a:spcPts val="1600"/>
              </a:spcBef>
              <a:spcAft>
                <a:spcPts val="0"/>
              </a:spcAft>
              <a:buSzPts val="1100"/>
              <a:buNone/>
            </a:pPr>
            <a:r>
              <a:rPr lang="en"/>
              <a:t>However, it is useful for development and testing scenarios. </a:t>
            </a:r>
            <a:endParaRPr/>
          </a:p>
          <a:p>
            <a:pPr indent="0" lvl="0" marL="0" rtl="0" algn="l">
              <a:lnSpc>
                <a:spcPct val="115000"/>
              </a:lnSpc>
              <a:spcBef>
                <a:spcPts val="1600"/>
              </a:spcBef>
              <a:spcAft>
                <a:spcPts val="0"/>
              </a:spcAft>
              <a:buClr>
                <a:schemeClr val="dk1"/>
              </a:buClr>
              <a:buSzPts val="1100"/>
              <a:buFont typeface="Arial"/>
              <a:buNone/>
            </a:pPr>
            <a:r>
              <a:rPr lang="en"/>
              <a:t>A type II hypervisor is best suited for individual use, such as by developers or system administrators.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6" name="Shape 876"/>
        <p:cNvGrpSpPr/>
        <p:nvPr/>
      </p:nvGrpSpPr>
      <p:grpSpPr>
        <a:xfrm>
          <a:off x="0" y="0"/>
          <a:ext cx="0" cy="0"/>
          <a:chOff x="0" y="0"/>
          <a:chExt cx="0" cy="0"/>
        </a:xfrm>
      </p:grpSpPr>
      <p:sp>
        <p:nvSpPr>
          <p:cNvPr id="877" name="Google Shape;877;g6368f5792f_0_2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 cells/containers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8" name="Google Shape;878;g6368f5792f_0_2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Containers are another way to virtualize your application. Instead of running individual virtual machines, you package your app/code and dependencies into a single container. </a:t>
            </a:r>
            <a:endParaRPr/>
          </a:p>
          <a:p>
            <a:pPr indent="0" lvl="0" marL="0" rtl="0" algn="l">
              <a:lnSpc>
                <a:spcPct val="115000"/>
              </a:lnSpc>
              <a:spcBef>
                <a:spcPts val="1600"/>
              </a:spcBef>
              <a:spcAft>
                <a:spcPts val="1600"/>
              </a:spcAft>
              <a:buSzPts val="1800"/>
              <a:buNone/>
            </a:pPr>
            <a:r>
              <a:rPr lang="en"/>
              <a:t>Containers are portable and they share a back-end operating system. You can run multiple containers on a single server and they won’t know about each other.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Operating system</a:t>
            </a:r>
            <a:endParaRPr/>
          </a:p>
        </p:txBody>
      </p:sp>
      <p:sp>
        <p:nvSpPr>
          <p:cNvPr id="134" name="Google Shape;134;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Many operating system vendors provide guides, guidelines or even scripts to help secure the operating system. </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2" name="Shape 882"/>
        <p:cNvGrpSpPr/>
        <p:nvPr/>
      </p:nvGrpSpPr>
      <p:grpSpPr>
        <a:xfrm>
          <a:off x="0" y="0"/>
          <a:ext cx="0" cy="0"/>
          <a:chOff x="0" y="0"/>
          <a:chExt cx="0" cy="0"/>
        </a:xfrm>
      </p:grpSpPr>
      <p:sp>
        <p:nvSpPr>
          <p:cNvPr id="883" name="Google Shape;883;g635d01eff2_0_59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VM sprawl avoidance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84" name="Google Shape;884;g635d01eff2_0_59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VMs are easy to deploy, especially with automation. The ease of deployment combined with the speed can sometimes lead to VM sprawl — you have more VMs than you need or even realize you have, and you’ve lost track of what you have and which VMs are still required or in use.</a:t>
            </a:r>
            <a:endParaRP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8" name="Shape 888"/>
        <p:cNvGrpSpPr/>
        <p:nvPr/>
      </p:nvGrpSpPr>
      <p:grpSpPr>
        <a:xfrm>
          <a:off x="0" y="0"/>
          <a:ext cx="0" cy="0"/>
          <a:chOff x="0" y="0"/>
          <a:chExt cx="0" cy="0"/>
        </a:xfrm>
      </p:grpSpPr>
      <p:sp>
        <p:nvSpPr>
          <p:cNvPr id="889" name="Google Shape;889;g635d01eff2_0_5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VM escape protection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90" name="Google Shape;890;g635d01eff2_0_59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When at attacker gains access to a VM, it is a big deal. But if the attacker can break out of the VM and gain control of the hypervisor, that’s a much bigger deal — that’s what VM escape is. It is difficult to do, but many have tried. </a:t>
            </a:r>
            <a:endParaRPr/>
          </a:p>
          <a:p>
            <a:pPr indent="0" lvl="0" marL="0" rtl="0" algn="l">
              <a:lnSpc>
                <a:spcPct val="115000"/>
              </a:lnSpc>
              <a:spcBef>
                <a:spcPts val="1600"/>
              </a:spcBef>
              <a:spcAft>
                <a:spcPts val="0"/>
              </a:spcAft>
              <a:buClr>
                <a:schemeClr val="dk1"/>
              </a:buClr>
              <a:buSzPts val="1100"/>
              <a:buFont typeface="Arial"/>
              <a:buNone/>
            </a:pPr>
            <a:r>
              <a:rPr lang="en"/>
              <a:t>There isn’t a single configuration or setting that prevents VM escape. Instead, you need to rely on your multi-layered (defense in depth) security strategy.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4" name="Shape 894"/>
        <p:cNvGrpSpPr/>
        <p:nvPr/>
      </p:nvGrpSpPr>
      <p:grpSpPr>
        <a:xfrm>
          <a:off x="0" y="0"/>
          <a:ext cx="0" cy="0"/>
          <a:chOff x="0" y="0"/>
          <a:chExt cx="0" cy="0"/>
        </a:xfrm>
      </p:grpSpPr>
      <p:sp>
        <p:nvSpPr>
          <p:cNvPr id="895" name="Google Shape;895;g635d01eff2_0_60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Cloud storage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96" name="Google Shape;896;g635d01eff2_0_60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Cloud storage is like local storage — a bunch of disk drives that store data.</a:t>
            </a:r>
            <a:endParaRPr/>
          </a:p>
          <a:p>
            <a:pPr indent="0" lvl="0" marL="0" rtl="0" algn="l">
              <a:lnSpc>
                <a:spcPct val="115000"/>
              </a:lnSpc>
              <a:spcBef>
                <a:spcPts val="1600"/>
              </a:spcBef>
              <a:spcAft>
                <a:spcPts val="1600"/>
              </a:spcAft>
              <a:buSzPts val="1800"/>
              <a:buNone/>
            </a:pPr>
            <a:r>
              <a:rPr lang="en"/>
              <a:t>Benefits include reduced administrative overhead and reduced costs. The downsides are that you lose control of the hardware and much of the configuration; often, you can’t choose how the data is stored or how it is encrypted. </a:t>
            </a:r>
            <a:endParaRP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0" name="Shape 900"/>
        <p:cNvGrpSpPr/>
        <p:nvPr/>
      </p:nvGrpSpPr>
      <p:grpSpPr>
        <a:xfrm>
          <a:off x="0" y="0"/>
          <a:ext cx="0" cy="0"/>
          <a:chOff x="0" y="0"/>
          <a:chExt cx="0" cy="0"/>
        </a:xfrm>
      </p:grpSpPr>
      <p:sp>
        <p:nvSpPr>
          <p:cNvPr id="901" name="Google Shape;901;g635d01eff2_0_60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Cloud deployment models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02" name="Google Shape;902;g635d01eff2_0_60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When you deploy workloads to the cloud, you have your choice between several models. </a:t>
            </a:r>
            <a:endParaRPr/>
          </a:p>
          <a:p>
            <a:pPr indent="0" lvl="0" marL="0" rtl="0" algn="l">
              <a:lnSpc>
                <a:spcPct val="115000"/>
              </a:lnSpc>
              <a:spcBef>
                <a:spcPts val="1600"/>
              </a:spcBef>
              <a:spcAft>
                <a:spcPts val="1600"/>
              </a:spcAft>
              <a:buSzPts val="1800"/>
              <a:buNone/>
            </a:pPr>
            <a:r>
              <a:rPr lang="en"/>
              <a:t>For some solutions, multiple cloud deployment models are feasible, and you choose based on specific requirements. </a:t>
            </a:r>
            <a:endParaRPr/>
          </a:p>
        </p:txBody>
      </p:sp>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6" name="Shape 906"/>
        <p:cNvGrpSpPr/>
        <p:nvPr/>
      </p:nvGrpSpPr>
      <p:grpSpPr>
        <a:xfrm>
          <a:off x="0" y="0"/>
          <a:ext cx="0" cy="0"/>
          <a:chOff x="0" y="0"/>
          <a:chExt cx="0" cy="0"/>
        </a:xfrm>
      </p:grpSpPr>
      <p:sp>
        <p:nvSpPr>
          <p:cNvPr id="907" name="Google Shape;907;g635d01eff2_0_6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SaaS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08" name="Google Shape;908;g635d01eff2_0_6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Software-as-a-service (SaaS) is a very popular cloud service model. It has been around a very long time, even before people were calling it SaaS and using the term “the cloud.” </a:t>
            </a:r>
            <a:endParaRPr/>
          </a:p>
        </p:txBody>
      </p:sp>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2" name="Shape 912"/>
        <p:cNvGrpSpPr/>
        <p:nvPr/>
      </p:nvGrpSpPr>
      <p:grpSpPr>
        <a:xfrm>
          <a:off x="0" y="0"/>
          <a:ext cx="0" cy="0"/>
          <a:chOff x="0" y="0"/>
          <a:chExt cx="0" cy="0"/>
        </a:xfrm>
      </p:grpSpPr>
      <p:sp>
        <p:nvSpPr>
          <p:cNvPr id="913" name="Google Shape;913;g635d01eff2_0_6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PaaS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14" name="Google Shape;914;g635d01eff2_0_6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Platform-as-a-service (PaaS) is a complete environment for running your apps. A typical PaaS solution includes servers, storage, networking and other infrastructure and software that you need to have for your application. </a:t>
            </a:r>
            <a:endParaRPr/>
          </a:p>
        </p:txBody>
      </p:sp>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8" name="Shape 918"/>
        <p:cNvGrpSpPr/>
        <p:nvPr/>
      </p:nvGrpSpPr>
      <p:grpSpPr>
        <a:xfrm>
          <a:off x="0" y="0"/>
          <a:ext cx="0" cy="0"/>
          <a:chOff x="0" y="0"/>
          <a:chExt cx="0" cy="0"/>
        </a:xfrm>
      </p:grpSpPr>
      <p:sp>
        <p:nvSpPr>
          <p:cNvPr id="919" name="Google Shape;919;g635d01eff2_0_6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IaaS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20" name="Google Shape;920;g635d01eff2_0_6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Infrastructure-as-a-service (IaaS) provides the underlying components you need to run your data center in the public cloud. </a:t>
            </a:r>
            <a:endParaRPr/>
          </a:p>
          <a:p>
            <a:pPr indent="0" lvl="0" marL="0" rtl="0" algn="l">
              <a:lnSpc>
                <a:spcPct val="115000"/>
              </a:lnSpc>
              <a:spcBef>
                <a:spcPts val="1600"/>
              </a:spcBef>
              <a:spcAft>
                <a:spcPts val="0"/>
              </a:spcAft>
              <a:buClr>
                <a:schemeClr val="dk1"/>
              </a:buClr>
              <a:buSzPts val="1100"/>
              <a:buFont typeface="Arial"/>
              <a:buNone/>
            </a:pPr>
            <a:r>
              <a:rPr lang="en"/>
              <a:t>IaaS offers virtualization capabilities, virtual networking, storage and security services. If you only need to run VMs in the cloud, then you only need IaaS.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4" name="Shape 924"/>
        <p:cNvGrpSpPr/>
        <p:nvPr/>
      </p:nvGrpSpPr>
      <p:grpSpPr>
        <a:xfrm>
          <a:off x="0" y="0"/>
          <a:ext cx="0" cy="0"/>
          <a:chOff x="0" y="0"/>
          <a:chExt cx="0" cy="0"/>
        </a:xfrm>
      </p:grpSpPr>
      <p:sp>
        <p:nvSpPr>
          <p:cNvPr id="925" name="Google Shape;925;g635d01eff2_0_6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26" name="Google Shape;926;g635d01eff2_0_6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private cloud is one that is deployed on premises and intended only for your organization. It often mimics a public cloud with virtualization and automation.</a:t>
            </a:r>
            <a:endParaRPr/>
          </a:p>
        </p:txBody>
      </p:sp>
    </p:spTree>
  </p:cSld>
  <p:clrMapOvr>
    <a:masterClrMapping/>
  </p:clrMapOvr>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0" name="Shape 930"/>
        <p:cNvGrpSpPr/>
        <p:nvPr/>
      </p:nvGrpSpPr>
      <p:grpSpPr>
        <a:xfrm>
          <a:off x="0" y="0"/>
          <a:ext cx="0" cy="0"/>
          <a:chOff x="0" y="0"/>
          <a:chExt cx="0" cy="0"/>
        </a:xfrm>
      </p:grpSpPr>
      <p:sp>
        <p:nvSpPr>
          <p:cNvPr id="931" name="Google Shape;931;g635d01eff2_0_6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Public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32" name="Google Shape;932;g635d01eff2_0_6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public cloud is one that is deployed in a provider’s environment and is intended to be a multi-customer environment. Resources are shared amongst customers, although customers are segmented from each other. </a:t>
            </a:r>
            <a:endParaRPr/>
          </a:p>
          <a:p>
            <a:pPr indent="0" lvl="0" marL="0" rtl="0" algn="l">
              <a:lnSpc>
                <a:spcPct val="115000"/>
              </a:lnSpc>
              <a:spcBef>
                <a:spcPts val="1600"/>
              </a:spcBef>
              <a:spcAft>
                <a:spcPts val="1600"/>
              </a:spcAft>
              <a:buSzPts val="1800"/>
              <a:buNone/>
            </a:pPr>
            <a:r>
              <a:rPr lang="en"/>
              <a:t>Virtualization and automation provide the key backend foundational technologies in a public cloud.</a:t>
            </a:r>
            <a:endParaRPr/>
          </a:p>
        </p:txBody>
      </p:sp>
    </p:spTree>
  </p:cSld>
  <p:clrMapOvr>
    <a:masterClrMapping/>
  </p:clrMapOvr>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6" name="Shape 936"/>
        <p:cNvGrpSpPr/>
        <p:nvPr/>
      </p:nvGrpSpPr>
      <p:grpSpPr>
        <a:xfrm>
          <a:off x="0" y="0"/>
          <a:ext cx="0" cy="0"/>
          <a:chOff x="0" y="0"/>
          <a:chExt cx="0" cy="0"/>
        </a:xfrm>
      </p:grpSpPr>
      <p:sp>
        <p:nvSpPr>
          <p:cNvPr id="937" name="Google Shape;937;g635d01eff2_0_6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Hybrid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38" name="Google Shape;938;g635d01eff2_0_6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hybrid cloud combines one or more private clouds with one or more public clouds. </a:t>
            </a:r>
            <a:endParaRPr/>
          </a:p>
          <a:p>
            <a:pPr indent="0" lvl="0" marL="0" rtl="0" algn="l">
              <a:lnSpc>
                <a:spcPct val="115000"/>
              </a:lnSpc>
              <a:spcBef>
                <a:spcPts val="1600"/>
              </a:spcBef>
              <a:spcAft>
                <a:spcPts val="1600"/>
              </a:spcAft>
              <a:buSzPts val="1800"/>
              <a:buNone/>
            </a:pPr>
            <a:r>
              <a:rPr lang="en"/>
              <a:t>For example, an organization might have their own private cloud build in their environment, and also use some VMs based on a service provider’s data center and SaaS solution in the public cloud.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 server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0" name="Google Shape;140;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Application vendors also publish guides and best practices around hardening and configuration.</a:t>
            </a:r>
            <a:endParaRPr/>
          </a:p>
        </p:txBody>
      </p:sp>
    </p:spTree>
  </p:cSld>
  <p:clrMapOvr>
    <a:masterClrMapping/>
  </p:clrMapOvr>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2" name="Shape 942"/>
        <p:cNvGrpSpPr/>
        <p:nvPr/>
      </p:nvGrpSpPr>
      <p:grpSpPr>
        <a:xfrm>
          <a:off x="0" y="0"/>
          <a:ext cx="0" cy="0"/>
          <a:chOff x="0" y="0"/>
          <a:chExt cx="0" cy="0"/>
        </a:xfrm>
      </p:grpSpPr>
      <p:sp>
        <p:nvSpPr>
          <p:cNvPr id="943" name="Google Shape;943;g635d01eff2_0_6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Community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44" name="Google Shape;944;g635d01eff2_0_6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community cloud, a relatively new cloud deployment model, is a cloud built for a specific community, such as the legal industry. The environment is shared amongst multiple customers. </a:t>
            </a:r>
            <a:endParaRPr/>
          </a:p>
          <a:p>
            <a:pPr indent="0" lvl="0" marL="0" rtl="0" algn="l">
              <a:lnSpc>
                <a:spcPct val="115000"/>
              </a:lnSpc>
              <a:spcBef>
                <a:spcPts val="1600"/>
              </a:spcBef>
              <a:spcAft>
                <a:spcPts val="0"/>
              </a:spcAft>
              <a:buClr>
                <a:schemeClr val="dk1"/>
              </a:buClr>
              <a:buSzPts val="1100"/>
              <a:buFont typeface="Arial"/>
              <a:buNone/>
            </a:pPr>
            <a:r>
              <a:rPr lang="en"/>
              <a:t>Often, community clouds are considered a hybrid form of private clouds built and operated specifically for a targeted group.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8" name="Shape 948"/>
        <p:cNvGrpSpPr/>
        <p:nvPr/>
      </p:nvGrpSpPr>
      <p:grpSpPr>
        <a:xfrm>
          <a:off x="0" y="0"/>
          <a:ext cx="0" cy="0"/>
          <a:chOff x="0" y="0"/>
          <a:chExt cx="0" cy="0"/>
        </a:xfrm>
      </p:grpSpPr>
      <p:sp>
        <p:nvSpPr>
          <p:cNvPr id="949" name="Google Shape;949;g635d01eff2_0_6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On-premise vs. hosted cloud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50" name="Google Shape;950;g635d01eff2_0_6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On-premises refers to your own server room, data center or office. </a:t>
            </a:r>
            <a:endParaRPr/>
          </a:p>
          <a:p>
            <a:pPr indent="0" lvl="0" marL="0" rtl="0" algn="l">
              <a:lnSpc>
                <a:spcPct val="115000"/>
              </a:lnSpc>
              <a:spcBef>
                <a:spcPts val="1600"/>
              </a:spcBef>
              <a:spcAft>
                <a:spcPts val="1600"/>
              </a:spcAft>
              <a:buSzPts val="1800"/>
              <a:buNone/>
            </a:pPr>
            <a:r>
              <a:rPr lang="en"/>
              <a:t>Hosted refers to third-party data centers that provide segmented space for customer computing equipment; for example, you can rent a rack to house your servers.</a:t>
            </a:r>
            <a:endParaRPr/>
          </a:p>
        </p:txBody>
      </p:sp>
    </p:spTree>
  </p:cSld>
  <p:clrMapOvr>
    <a:masterClrMapping/>
  </p:clrMapOvr>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4" name="Shape 954"/>
        <p:cNvGrpSpPr/>
        <p:nvPr/>
      </p:nvGrpSpPr>
      <p:grpSpPr>
        <a:xfrm>
          <a:off x="0" y="0"/>
          <a:ext cx="0" cy="0"/>
          <a:chOff x="0" y="0"/>
          <a:chExt cx="0" cy="0"/>
        </a:xfrm>
      </p:grpSpPr>
      <p:sp>
        <p:nvSpPr>
          <p:cNvPr id="955" name="Google Shape;955;g635d01eff2_0_6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VDI</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56" name="Google Shape;956;g635d01eff2_0_6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Virtual desktop infrastructure (VDI) refers to virtualized client computers that are hosted on hypervisors and made available to end users. With VDI, you have centralized management and can offer individual VMs to users. </a:t>
            </a:r>
            <a:endParaRPr/>
          </a:p>
        </p:txBody>
      </p:sp>
    </p:spTree>
  </p:cSld>
  <p:clrMapOvr>
    <a:masterClrMapping/>
  </p:clrMapOvr>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0" name="Shape 960"/>
        <p:cNvGrpSpPr/>
        <p:nvPr/>
      </p:nvGrpSpPr>
      <p:grpSpPr>
        <a:xfrm>
          <a:off x="0" y="0"/>
          <a:ext cx="0" cy="0"/>
          <a:chOff x="0" y="0"/>
          <a:chExt cx="0" cy="0"/>
        </a:xfrm>
      </p:grpSpPr>
      <p:sp>
        <p:nvSpPr>
          <p:cNvPr id="961" name="Google Shape;961;g6368f5792f_0_2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62" name="Google Shape;962;g6368f5792f_0_2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Virtual desktop environment (VDE) refers to a virtualized desktop running locally on your client computer. VDI is more scalable and offers remote connectivity to VMs, while VDE is a localized solution, typically for a very specific purpose (such as to use as a development or test environment).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6" name="Shape 966"/>
        <p:cNvGrpSpPr/>
        <p:nvPr/>
      </p:nvGrpSpPr>
      <p:grpSpPr>
        <a:xfrm>
          <a:off x="0" y="0"/>
          <a:ext cx="0" cy="0"/>
          <a:chOff x="0" y="0"/>
          <a:chExt cx="0" cy="0"/>
        </a:xfrm>
      </p:grpSpPr>
      <p:sp>
        <p:nvSpPr>
          <p:cNvPr id="967" name="Google Shape;967;g635d01eff2_0_6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Cloud access security broker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68" name="Google Shape;968;g635d01eff2_0_6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cloud access security broker (CASB) is a security solution that typically is placed between your on-premises environment and your cloud provider’s environment. </a:t>
            </a:r>
            <a:endParaRPr/>
          </a:p>
          <a:p>
            <a:pPr indent="0" lvl="0" marL="0" rtl="0" algn="l">
              <a:lnSpc>
                <a:spcPct val="115000"/>
              </a:lnSpc>
              <a:spcBef>
                <a:spcPts val="1600"/>
              </a:spcBef>
              <a:spcAft>
                <a:spcPts val="0"/>
              </a:spcAft>
              <a:buClr>
                <a:schemeClr val="dk1"/>
              </a:buClr>
              <a:buSzPts val="1100"/>
              <a:buFont typeface="Arial"/>
              <a:buNone/>
            </a:pPr>
            <a:r>
              <a:rPr lang="en"/>
              <a:t>A CASB enforces your organization’s security policies in real time.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2" name="Shape 972"/>
        <p:cNvGrpSpPr/>
        <p:nvPr/>
      </p:nvGrpSpPr>
      <p:grpSpPr>
        <a:xfrm>
          <a:off x="0" y="0"/>
          <a:ext cx="0" cy="0"/>
          <a:chOff x="0" y="0"/>
          <a:chExt cx="0" cy="0"/>
        </a:xfrm>
      </p:grpSpPr>
      <p:sp>
        <p:nvSpPr>
          <p:cNvPr id="973" name="Google Shape;973;g635d01eff2_0_69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Security as a service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74" name="Google Shape;974;g635d01eff2_0_69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Security as a service attempts to address the challenge of running your own security environment by offering security services on a subscription basis. </a:t>
            </a:r>
            <a:endParaRPr/>
          </a:p>
          <a:p>
            <a:pPr indent="0" lvl="0" marL="0" rtl="0" algn="l">
              <a:lnSpc>
                <a:spcPct val="115000"/>
              </a:lnSpc>
              <a:spcBef>
                <a:spcPts val="1600"/>
              </a:spcBef>
              <a:spcAft>
                <a:spcPts val="0"/>
              </a:spcAft>
              <a:buClr>
                <a:schemeClr val="dk1"/>
              </a:buClr>
              <a:buSzPts val="1100"/>
              <a:buFont typeface="Arial"/>
              <a:buNone/>
            </a:pPr>
            <a:r>
              <a:rPr lang="en"/>
              <a:t>A provider deploys, maintains and monitors the security stack while the customer consumes the data and urgent communications from the provider.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8" name="Shape 978"/>
        <p:cNvGrpSpPr/>
        <p:nvPr/>
      </p:nvGrpSpPr>
      <p:grpSpPr>
        <a:xfrm>
          <a:off x="0" y="0"/>
          <a:ext cx="0" cy="0"/>
          <a:chOff x="0" y="0"/>
          <a:chExt cx="0" cy="0"/>
        </a:xfrm>
      </p:grpSpPr>
      <p:sp>
        <p:nvSpPr>
          <p:cNvPr id="979" name="Google Shape;979;p14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1800">
                <a:solidFill>
                  <a:srgbClr val="FF0000"/>
                </a:solidFill>
                <a:latin typeface="Roboto Slab"/>
                <a:ea typeface="Roboto Slab"/>
                <a:cs typeface="Roboto Slab"/>
                <a:sym typeface="Roboto Slab"/>
              </a:rPr>
              <a:t>3.8 Explain how resilience and automation strategies reduce risk.</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3" name="Shape 983"/>
        <p:cNvGrpSpPr/>
        <p:nvPr/>
      </p:nvGrpSpPr>
      <p:grpSpPr>
        <a:xfrm>
          <a:off x="0" y="0"/>
          <a:ext cx="0" cy="0"/>
          <a:chOff x="0" y="0"/>
          <a:chExt cx="0" cy="0"/>
        </a:xfrm>
      </p:grpSpPr>
      <p:sp>
        <p:nvSpPr>
          <p:cNvPr id="984" name="Google Shape;984;g635d01eff2_0_69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Automation/scripting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85" name="Google Shape;985;g635d01eff2_0_69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To automate, you need to use code, scripts, third-party applications or a mix of all three.</a:t>
            </a:r>
            <a:endParaRPr/>
          </a:p>
        </p:txBody>
      </p:sp>
    </p:spTree>
  </p:cSld>
  <p:clrMapOvr>
    <a:masterClrMapping/>
  </p:clrMapOvr>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9" name="Shape 989"/>
        <p:cNvGrpSpPr/>
        <p:nvPr/>
      </p:nvGrpSpPr>
      <p:grpSpPr>
        <a:xfrm>
          <a:off x="0" y="0"/>
          <a:ext cx="0" cy="0"/>
          <a:chOff x="0" y="0"/>
          <a:chExt cx="0" cy="0"/>
        </a:xfrm>
      </p:grpSpPr>
      <p:sp>
        <p:nvSpPr>
          <p:cNvPr id="990" name="Google Shape;990;g635d01eff2_0_7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Automated courses of action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91" name="Google Shape;991;g635d01eff2_0_7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You can also automated a course of action based on a step-by-step set of tasks (such as deploying a new server) or based on specific events that occur (such as a service crashing).</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5" name="Shape 995"/>
        <p:cNvGrpSpPr/>
        <p:nvPr/>
      </p:nvGrpSpPr>
      <p:grpSpPr>
        <a:xfrm>
          <a:off x="0" y="0"/>
          <a:ext cx="0" cy="0"/>
          <a:chOff x="0" y="0"/>
          <a:chExt cx="0" cy="0"/>
        </a:xfrm>
      </p:grpSpPr>
      <p:sp>
        <p:nvSpPr>
          <p:cNvPr id="996" name="Google Shape;996;g635d01eff2_0_7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Continuous monitoring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97" name="Google Shape;997;g635d01eff2_0_7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Continuous monitoring is the act of monitoring your environment 24/7/365. </a:t>
            </a:r>
            <a:endParaRPr/>
          </a:p>
          <a:p>
            <a:pPr indent="0" lvl="0" marL="0" rtl="0" algn="l">
              <a:lnSpc>
                <a:spcPct val="115000"/>
              </a:lnSpc>
              <a:spcBef>
                <a:spcPts val="1600"/>
              </a:spcBef>
              <a:spcAft>
                <a:spcPts val="0"/>
              </a:spcAft>
              <a:buClr>
                <a:schemeClr val="dk1"/>
              </a:buClr>
              <a:buSzPts val="1100"/>
              <a:buFont typeface="Arial"/>
              <a:buNone/>
            </a:pPr>
            <a:r>
              <a:rPr lang="en"/>
              <a:t>While monitoring by itself normally refers to tools that help you figure out if a server is down or an app isn’t working correctly, continuous monitoring is focused on ensuring your configurations adhere to your baselines or requirements — automated processes reset configurations if misconfigurations are detected.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Network infrastructure devices</a:t>
            </a:r>
            <a:endParaRPr/>
          </a:p>
        </p:txBody>
      </p:sp>
      <p:sp>
        <p:nvSpPr>
          <p:cNvPr id="146" name="Google Shape;146;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vendors provide guides for implementing their solutions. For example, NetApp publishes a security hardening guide for the ONTAP operating system that is used across their storage devices.</a:t>
            </a:r>
            <a:endParaRPr/>
          </a:p>
        </p:txBody>
      </p:sp>
    </p:spTree>
  </p:cSld>
  <p:clrMapOvr>
    <a:masterClrMapping/>
  </p:clrMapOvr>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1" name="Shape 1001"/>
        <p:cNvGrpSpPr/>
        <p:nvPr/>
      </p:nvGrpSpPr>
      <p:grpSpPr>
        <a:xfrm>
          <a:off x="0" y="0"/>
          <a:ext cx="0" cy="0"/>
          <a:chOff x="0" y="0"/>
          <a:chExt cx="0" cy="0"/>
        </a:xfrm>
      </p:grpSpPr>
      <p:sp>
        <p:nvSpPr>
          <p:cNvPr id="1002" name="Google Shape;1002;g635d01eff2_0_7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Configuration validation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03" name="Google Shape;1003;g635d01eff2_0_7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Configuration validation is a process to look for configuration drift — when a server, service or app no longer matches the initial or desired configuration.</a:t>
            </a:r>
            <a:endParaRPr/>
          </a:p>
        </p:txBody>
      </p:sp>
    </p:spTree>
  </p:cSld>
  <p:clrMapOvr>
    <a:masterClrMapping/>
  </p:clrMapOvr>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7" name="Shape 1007"/>
        <p:cNvGrpSpPr/>
        <p:nvPr/>
      </p:nvGrpSpPr>
      <p:grpSpPr>
        <a:xfrm>
          <a:off x="0" y="0"/>
          <a:ext cx="0" cy="0"/>
          <a:chOff x="0" y="0"/>
          <a:chExt cx="0" cy="0"/>
        </a:xfrm>
      </p:grpSpPr>
      <p:sp>
        <p:nvSpPr>
          <p:cNvPr id="1008" name="Google Shape;1008;g635d01eff2_0_7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Templates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09" name="Google Shape;1009;g635d01eff2_0_7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Using a template saves time and improves consistency, which often leads to better overall security. </a:t>
            </a:r>
            <a:endParaRPr/>
          </a:p>
          <a:p>
            <a:pPr indent="0" lvl="0" marL="0" rtl="0" algn="l">
              <a:lnSpc>
                <a:spcPct val="115000"/>
              </a:lnSpc>
              <a:spcBef>
                <a:spcPts val="1600"/>
              </a:spcBef>
              <a:spcAft>
                <a:spcPts val="0"/>
              </a:spcAft>
              <a:buSzPts val="1800"/>
              <a:buNone/>
            </a:pPr>
            <a:r>
              <a:rPr lang="en"/>
              <a:t>For example, if your web server uses a configuration file for the configuration, you can use a web server configuration template. Each time you deploy a new server, you configure the web service with the template.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3" name="Shape 1013"/>
        <p:cNvGrpSpPr/>
        <p:nvPr/>
      </p:nvGrpSpPr>
      <p:grpSpPr>
        <a:xfrm>
          <a:off x="0" y="0"/>
          <a:ext cx="0" cy="0"/>
          <a:chOff x="0" y="0"/>
          <a:chExt cx="0" cy="0"/>
        </a:xfrm>
      </p:grpSpPr>
      <p:sp>
        <p:nvSpPr>
          <p:cNvPr id="1014" name="Google Shape;1014;g635d01eff2_0_7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Master image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15" name="Google Shape;1015;g635d01eff2_0_7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master image is an image of an operating system that has been configured to meet your organization’s policies and standards. </a:t>
            </a:r>
            <a:endParaRPr/>
          </a:p>
        </p:txBody>
      </p:sp>
    </p:spTree>
  </p:cSld>
  <p:clrMapOvr>
    <a:masterClrMapping/>
  </p:clrMapOvr>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9" name="Shape 1019"/>
        <p:cNvGrpSpPr/>
        <p:nvPr/>
      </p:nvGrpSpPr>
      <p:grpSpPr>
        <a:xfrm>
          <a:off x="0" y="0"/>
          <a:ext cx="0" cy="0"/>
          <a:chOff x="0" y="0"/>
          <a:chExt cx="0" cy="0"/>
        </a:xfrm>
      </p:grpSpPr>
      <p:sp>
        <p:nvSpPr>
          <p:cNvPr id="1020" name="Google Shape;1020;g635d01eff2_0_7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Non-persistence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21" name="Google Shape;1021;g635d01eff2_0_7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If when you shut down your computer, all your data remains as-as on your hard drive, you have persistence. </a:t>
            </a:r>
            <a:endParaRPr/>
          </a:p>
          <a:p>
            <a:pPr indent="0" lvl="0" marL="0" rtl="0" algn="l">
              <a:lnSpc>
                <a:spcPct val="115000"/>
              </a:lnSpc>
              <a:spcBef>
                <a:spcPts val="1600"/>
              </a:spcBef>
              <a:spcAft>
                <a:spcPts val="0"/>
              </a:spcAft>
              <a:buSzPts val="1100"/>
              <a:buNone/>
            </a:pPr>
            <a:r>
              <a:rPr lang="en"/>
              <a:t>If when you shut down your computer, all the contents of your computer’s memory are erased, that’s non-persistence. </a:t>
            </a:r>
            <a:endParaRPr/>
          </a:p>
          <a:p>
            <a:pPr indent="0" lvl="0" marL="0" rtl="0" algn="l">
              <a:lnSpc>
                <a:spcPct val="115000"/>
              </a:lnSpc>
              <a:spcBef>
                <a:spcPts val="1600"/>
              </a:spcBef>
              <a:spcAft>
                <a:spcPts val="0"/>
              </a:spcAft>
              <a:buClr>
                <a:schemeClr val="dk1"/>
              </a:buClr>
              <a:buSzPts val="1100"/>
              <a:buFont typeface="Arial"/>
              <a:buNone/>
            </a:pPr>
            <a:r>
              <a:rPr lang="en"/>
              <a:t>With the growth of automation and public cloud, non-persistence has become more important. With non-persistence, you can more easily automate.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5" name="Shape 1025"/>
        <p:cNvGrpSpPr/>
        <p:nvPr/>
      </p:nvGrpSpPr>
      <p:grpSpPr>
        <a:xfrm>
          <a:off x="0" y="0"/>
          <a:ext cx="0" cy="0"/>
          <a:chOff x="0" y="0"/>
          <a:chExt cx="0" cy="0"/>
        </a:xfrm>
      </p:grpSpPr>
      <p:sp>
        <p:nvSpPr>
          <p:cNvPr id="1026" name="Google Shape;1026;g635d01eff2_0_7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Snapshots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27" name="Google Shape;1027;g635d01eff2_0_7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snapshot is a point-in-time backup. You can snapshot a disk. </a:t>
            </a:r>
            <a:endParaRPr/>
          </a:p>
          <a:p>
            <a:pPr indent="0" lvl="0" marL="0" rtl="0" algn="l">
              <a:lnSpc>
                <a:spcPct val="115000"/>
              </a:lnSpc>
              <a:spcBef>
                <a:spcPts val="1600"/>
              </a:spcBef>
              <a:spcAft>
                <a:spcPts val="0"/>
              </a:spcAft>
              <a:buSzPts val="1100"/>
              <a:buNone/>
            </a:pPr>
            <a:r>
              <a:rPr lang="en"/>
              <a:t>You can snapshot a VM. With many storage area network platforms, you can snapshot a volume, too. </a:t>
            </a:r>
            <a:endParaRPr/>
          </a:p>
          <a:p>
            <a:pPr indent="0" lvl="0" marL="0" rtl="0" algn="l">
              <a:lnSpc>
                <a:spcPct val="115000"/>
              </a:lnSpc>
              <a:spcBef>
                <a:spcPts val="1600"/>
              </a:spcBef>
              <a:spcAft>
                <a:spcPts val="0"/>
              </a:spcAft>
              <a:buClr>
                <a:schemeClr val="dk1"/>
              </a:buClr>
              <a:buSzPts val="1100"/>
              <a:buFont typeface="Arial"/>
              <a:buNone/>
            </a:pPr>
            <a:r>
              <a:rPr lang="en"/>
              <a:t>Like backups, snapshots can contain sensitive information. Encrypt your snapshots to improve security.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1" name="Shape 1031"/>
        <p:cNvGrpSpPr/>
        <p:nvPr/>
      </p:nvGrpSpPr>
      <p:grpSpPr>
        <a:xfrm>
          <a:off x="0" y="0"/>
          <a:ext cx="0" cy="0"/>
          <a:chOff x="0" y="0"/>
          <a:chExt cx="0" cy="0"/>
        </a:xfrm>
      </p:grpSpPr>
      <p:sp>
        <p:nvSpPr>
          <p:cNvPr id="1032" name="Google Shape;1032;g635d01eff2_0_7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Revert to known state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33" name="Google Shape;1033;g635d01eff2_0_7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When you revert to a known state with a computer, you reset the computer configuration back to a specific date and time, such as the date and time of the snapshot or backup.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7" name="Shape 1037"/>
        <p:cNvGrpSpPr/>
        <p:nvPr/>
      </p:nvGrpSpPr>
      <p:grpSpPr>
        <a:xfrm>
          <a:off x="0" y="0"/>
          <a:ext cx="0" cy="0"/>
          <a:chOff x="0" y="0"/>
          <a:chExt cx="0" cy="0"/>
        </a:xfrm>
      </p:grpSpPr>
      <p:sp>
        <p:nvSpPr>
          <p:cNvPr id="1038" name="Google Shape;1038;g635d01eff2_0_7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Rollback to known configuration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39" name="Google Shape;1039;g635d01eff2_0_7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you roll back to a known configuration, you roll back an application to a version which you have documented to have a specific set of features or a configuration.</a:t>
            </a:r>
            <a:endParaRPr/>
          </a:p>
        </p:txBody>
      </p:sp>
    </p:spTree>
  </p:cSld>
  <p:clrMapOvr>
    <a:masterClrMapping/>
  </p:clrMapOvr>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3" name="Shape 1043"/>
        <p:cNvGrpSpPr/>
        <p:nvPr/>
      </p:nvGrpSpPr>
      <p:grpSpPr>
        <a:xfrm>
          <a:off x="0" y="0"/>
          <a:ext cx="0" cy="0"/>
          <a:chOff x="0" y="0"/>
          <a:chExt cx="0" cy="0"/>
        </a:xfrm>
      </p:grpSpPr>
      <p:sp>
        <p:nvSpPr>
          <p:cNvPr id="1044" name="Google Shape;1044;g635d01eff2_0_78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Live boot media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45" name="Google Shape;1045;g635d01eff2_0_78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Live boot media provides a temporary (usually temporary) operating environment that’s non-persistent.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9" name="Shape 1049"/>
        <p:cNvGrpSpPr/>
        <p:nvPr/>
      </p:nvGrpSpPr>
      <p:grpSpPr>
        <a:xfrm>
          <a:off x="0" y="0"/>
          <a:ext cx="0" cy="0"/>
          <a:chOff x="0" y="0"/>
          <a:chExt cx="0" cy="0"/>
        </a:xfrm>
      </p:grpSpPr>
      <p:sp>
        <p:nvSpPr>
          <p:cNvPr id="1050" name="Google Shape;1050;g635d01eff2_0_7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Elasticity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51" name="Google Shape;1051;g635d01eff2_0_7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Elasticity is the process of provisioning new resources to meet additional demand, such as adding web servers to provide additional resources during the holidays. </a:t>
            </a:r>
            <a:endParaRPr/>
          </a:p>
          <a:p>
            <a:pPr indent="0" lvl="0" marL="0" rtl="0" algn="l">
              <a:lnSpc>
                <a:spcPct val="115000"/>
              </a:lnSpc>
              <a:spcBef>
                <a:spcPts val="1600"/>
              </a:spcBef>
              <a:spcAft>
                <a:spcPts val="1600"/>
              </a:spcAft>
              <a:buSzPts val="1800"/>
              <a:buNone/>
            </a:pPr>
            <a:r>
              <a:rPr lang="en"/>
              <a:t>Elasticity also involves deprovisioning resources as they are not needed, such as removing the additional servers after the holidays when demand is reduced.</a:t>
            </a:r>
            <a:endParaRPr/>
          </a:p>
        </p:txBody>
      </p:sp>
    </p:spTree>
  </p:cSld>
  <p:clrMapOvr>
    <a:masterClrMapping/>
  </p:clrMapOvr>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5" name="Shape 1055"/>
        <p:cNvGrpSpPr/>
        <p:nvPr/>
      </p:nvGrpSpPr>
      <p:grpSpPr>
        <a:xfrm>
          <a:off x="0" y="0"/>
          <a:ext cx="0" cy="0"/>
          <a:chOff x="0" y="0"/>
          <a:chExt cx="0" cy="0"/>
        </a:xfrm>
      </p:grpSpPr>
      <p:sp>
        <p:nvSpPr>
          <p:cNvPr id="1056" name="Google Shape;1056;g635d01eff2_0_7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Scalability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57" name="Google Shape;1057;g635d01eff2_0_7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Scalability is like elasticity but deals only with increasing resources, not decreasing them.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General purpose guides</a:t>
            </a:r>
            <a:endParaRPr/>
          </a:p>
        </p:txBody>
      </p:sp>
      <p:sp>
        <p:nvSpPr>
          <p:cNvPr id="152" name="Google Shape;152;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There are many general-purpose guides out there, some from subject matter experts, some from IT pros based on their experience in the field, and some from other sources. </a:t>
            </a:r>
            <a:endParaRPr/>
          </a:p>
        </p:txBody>
      </p:sp>
    </p:spTree>
  </p:cSld>
  <p:clrMapOvr>
    <a:masterClrMapping/>
  </p:clrMapOvr>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1" name="Shape 1061"/>
        <p:cNvGrpSpPr/>
        <p:nvPr/>
      </p:nvGrpSpPr>
      <p:grpSpPr>
        <a:xfrm>
          <a:off x="0" y="0"/>
          <a:ext cx="0" cy="0"/>
          <a:chOff x="0" y="0"/>
          <a:chExt cx="0" cy="0"/>
        </a:xfrm>
      </p:grpSpPr>
      <p:sp>
        <p:nvSpPr>
          <p:cNvPr id="1062" name="Google Shape;1062;g635d01eff2_0_8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Distributive allocation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63" name="Google Shape;1063;g635d01eff2_0_8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With distributive allocation, you distribute resources in a varied manner in order to reduce your dependency on a single vendor, a single site or a single type of technology. </a:t>
            </a:r>
            <a:endParaRPr/>
          </a:p>
          <a:p>
            <a:pPr indent="0" lvl="0" marL="0" rtl="0" algn="l">
              <a:lnSpc>
                <a:spcPct val="115000"/>
              </a:lnSpc>
              <a:spcBef>
                <a:spcPts val="1600"/>
              </a:spcBef>
              <a:spcAft>
                <a:spcPts val="0"/>
              </a:spcAft>
              <a:buClr>
                <a:schemeClr val="dk1"/>
              </a:buClr>
              <a:buSzPts val="1100"/>
              <a:buFont typeface="Arial"/>
              <a:buNone/>
            </a:pPr>
            <a:r>
              <a:rPr lang="en"/>
              <a:t>The goal with distribute allocation is to reduce risk — for example, the risk associated with having a single cloud provider whose network suffers a DDoS attack.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7" name="Shape 1067"/>
        <p:cNvGrpSpPr/>
        <p:nvPr/>
      </p:nvGrpSpPr>
      <p:grpSpPr>
        <a:xfrm>
          <a:off x="0" y="0"/>
          <a:ext cx="0" cy="0"/>
          <a:chOff x="0" y="0"/>
          <a:chExt cx="0" cy="0"/>
        </a:xfrm>
      </p:grpSpPr>
      <p:sp>
        <p:nvSpPr>
          <p:cNvPr id="1068" name="Google Shape;1068;g635d01eff2_0_8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Redundancy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69" name="Google Shape;1069;g635d01eff2_0_8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Redundancy is having multiple components to reduce the impact of a system failure. </a:t>
            </a:r>
            <a:endParaRPr/>
          </a:p>
          <a:p>
            <a:pPr indent="0" lvl="0" marL="0" rtl="0" algn="l">
              <a:lnSpc>
                <a:spcPct val="115000"/>
              </a:lnSpc>
              <a:spcBef>
                <a:spcPts val="1600"/>
              </a:spcBef>
              <a:spcAft>
                <a:spcPts val="1600"/>
              </a:spcAft>
              <a:buSzPts val="1800"/>
              <a:buNone/>
            </a:pPr>
            <a:r>
              <a:rPr lang="en"/>
              <a:t>To ensure redundancy in a server, we would have 2 processors, multiple memory sticks, multiple hard drives working together, and at least two power supplies.</a:t>
            </a:r>
            <a:endParaRPr/>
          </a:p>
        </p:txBody>
      </p:sp>
    </p:spTree>
  </p:cSld>
  <p:clrMapOvr>
    <a:masterClrMapping/>
  </p:clrMapOvr>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3" name="Shape 1073"/>
        <p:cNvGrpSpPr/>
        <p:nvPr/>
      </p:nvGrpSpPr>
      <p:grpSpPr>
        <a:xfrm>
          <a:off x="0" y="0"/>
          <a:ext cx="0" cy="0"/>
          <a:chOff x="0" y="0"/>
          <a:chExt cx="0" cy="0"/>
        </a:xfrm>
      </p:grpSpPr>
      <p:sp>
        <p:nvSpPr>
          <p:cNvPr id="1074" name="Google Shape;1074;g635d01eff2_0_8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Fault tolerance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75" name="Google Shape;1075;g635d01eff2_0_8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Fault tolerance enables a system to continue to function even if a failure occurs in a component. </a:t>
            </a:r>
            <a:endParaRPr/>
          </a:p>
        </p:txBody>
      </p:sp>
    </p:spTree>
  </p:cSld>
  <p:clrMapOvr>
    <a:masterClrMapping/>
  </p:clrMapOvr>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9" name="Shape 1079"/>
        <p:cNvGrpSpPr/>
        <p:nvPr/>
      </p:nvGrpSpPr>
      <p:grpSpPr>
        <a:xfrm>
          <a:off x="0" y="0"/>
          <a:ext cx="0" cy="0"/>
          <a:chOff x="0" y="0"/>
          <a:chExt cx="0" cy="0"/>
        </a:xfrm>
      </p:grpSpPr>
      <p:sp>
        <p:nvSpPr>
          <p:cNvPr id="1080" name="Google Shape;1080;g635d01eff2_0_8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RAID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81" name="Google Shape;1081;g635d01eff2_0_8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RAID is the process of taking multiple hard drives and physically or virtually combining them together to improve performance or availability. RAID is classified by types. </a:t>
            </a:r>
            <a:endParaRPr/>
          </a:p>
          <a:p>
            <a:pPr indent="0" lvl="0" marL="0" rtl="0" algn="l">
              <a:lnSpc>
                <a:spcPct val="115000"/>
              </a:lnSpc>
              <a:spcBef>
                <a:spcPts val="1600"/>
              </a:spcBef>
              <a:spcAft>
                <a:spcPts val="0"/>
              </a:spcAft>
              <a:buClr>
                <a:schemeClr val="dk1"/>
              </a:buClr>
              <a:buSzPts val="1100"/>
              <a:buFont typeface="Arial"/>
              <a:buNone/>
            </a:pPr>
            <a:r>
              <a:rPr lang="en"/>
              <a:t>For example, RAID 1 is a mirror where a minimum of 2 hard drives have identical data, while RAID 5 is a stripe set with a minimum of 3 hard drives, with 1 hard drive used for parity.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5" name="Shape 1085"/>
        <p:cNvGrpSpPr/>
        <p:nvPr/>
      </p:nvGrpSpPr>
      <p:grpSpPr>
        <a:xfrm>
          <a:off x="0" y="0"/>
          <a:ext cx="0" cy="0"/>
          <a:chOff x="0" y="0"/>
          <a:chExt cx="0" cy="0"/>
        </a:xfrm>
      </p:grpSpPr>
      <p:sp>
        <p:nvSpPr>
          <p:cNvPr id="1086" name="Google Shape;1086;g6368f5792f_0_30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3.9 Explain the importance of physical security controls.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0" name="Shape 1090"/>
        <p:cNvGrpSpPr/>
        <p:nvPr/>
      </p:nvGrpSpPr>
      <p:grpSpPr>
        <a:xfrm>
          <a:off x="0" y="0"/>
          <a:ext cx="0" cy="0"/>
          <a:chOff x="0" y="0"/>
          <a:chExt cx="0" cy="0"/>
        </a:xfrm>
      </p:grpSpPr>
      <p:sp>
        <p:nvSpPr>
          <p:cNvPr id="1091" name="Google Shape;1091;g635d01eff2_0_8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Lighting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92" name="Google Shape;1092;g635d01eff2_0_8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Lighting is an important security deterrent — burglars generally don’t like to be seen and lighting is their enemy. At a minimum, you should use lighting to illuminate entrances, exits and walking paths. </a:t>
            </a:r>
            <a:endParaRPr/>
          </a:p>
          <a:p>
            <a:pPr indent="0" lvl="0" marL="0" rtl="0" algn="l">
              <a:lnSpc>
                <a:spcPct val="115000"/>
              </a:lnSpc>
              <a:spcBef>
                <a:spcPts val="1600"/>
              </a:spcBef>
              <a:spcAft>
                <a:spcPts val="0"/>
              </a:spcAft>
              <a:buClr>
                <a:schemeClr val="dk1"/>
              </a:buClr>
              <a:buSzPts val="1100"/>
              <a:buFont typeface="Arial"/>
              <a:buNone/>
            </a:pPr>
            <a:r>
              <a:rPr lang="en"/>
              <a:t>For additional security, consider using motion-activated lighting, which lights up brightly when movement is detected nearby.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6" name="Shape 1096"/>
        <p:cNvGrpSpPr/>
        <p:nvPr/>
      </p:nvGrpSpPr>
      <p:grpSpPr>
        <a:xfrm>
          <a:off x="0" y="0"/>
          <a:ext cx="0" cy="0"/>
          <a:chOff x="0" y="0"/>
          <a:chExt cx="0" cy="0"/>
        </a:xfrm>
      </p:grpSpPr>
      <p:sp>
        <p:nvSpPr>
          <p:cNvPr id="1097" name="Google Shape;1097;g635d01eff2_0_8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Signs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98" name="Google Shape;1098;g635d01eff2_0_8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Signs are useful for securing your facilities. </a:t>
            </a:r>
            <a:endParaRPr/>
          </a:p>
          <a:p>
            <a:pPr indent="0" lvl="0" marL="0" rtl="0" algn="l">
              <a:lnSpc>
                <a:spcPct val="115000"/>
              </a:lnSpc>
              <a:spcBef>
                <a:spcPts val="1600"/>
              </a:spcBef>
              <a:spcAft>
                <a:spcPts val="0"/>
              </a:spcAft>
              <a:buSzPts val="1100"/>
              <a:buNone/>
            </a:pPr>
            <a:r>
              <a:rPr lang="en"/>
              <a:t>For example, posting “No trespassing” signs on the perimeter of your facility tells people that your facility isn’t a place for unauthorized visitors. </a:t>
            </a:r>
            <a:endParaRPr/>
          </a:p>
          <a:p>
            <a:pPr indent="0" lvl="0" marL="0" rtl="0" algn="l">
              <a:lnSpc>
                <a:spcPct val="115000"/>
              </a:lnSpc>
              <a:spcBef>
                <a:spcPts val="1600"/>
              </a:spcBef>
              <a:spcAft>
                <a:spcPts val="0"/>
              </a:spcAft>
              <a:buClr>
                <a:schemeClr val="dk1"/>
              </a:buClr>
              <a:buSzPts val="1100"/>
              <a:buFont typeface="Arial"/>
              <a:buNone/>
            </a:pPr>
            <a:r>
              <a:rPr lang="en"/>
              <a:t>Posting “Facilities are monitored by security cameras” signs is effective because it warns people that they might be on camera and thus more susceptible to arrest and conviction if they commit a crime.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2" name="Shape 1102"/>
        <p:cNvGrpSpPr/>
        <p:nvPr/>
      </p:nvGrpSpPr>
      <p:grpSpPr>
        <a:xfrm>
          <a:off x="0" y="0"/>
          <a:ext cx="0" cy="0"/>
          <a:chOff x="0" y="0"/>
          <a:chExt cx="0" cy="0"/>
        </a:xfrm>
      </p:grpSpPr>
      <p:sp>
        <p:nvSpPr>
          <p:cNvPr id="1103" name="Google Shape;1103;g635d01eff2_0_8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Fencing/gates/cage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4" name="Google Shape;1104;g635d01eff2_0_8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While you can walk up to many office buildings, fencing is important for restricted facilities such as a data center. </a:t>
            </a:r>
            <a:endParaRPr/>
          </a:p>
          <a:p>
            <a:pPr indent="0" lvl="0" marL="0" rtl="0" algn="l">
              <a:lnSpc>
                <a:spcPct val="115000"/>
              </a:lnSpc>
              <a:spcBef>
                <a:spcPts val="1600"/>
              </a:spcBef>
              <a:spcAft>
                <a:spcPts val="0"/>
              </a:spcAft>
              <a:buSzPts val="1100"/>
              <a:buNone/>
            </a:pPr>
            <a:r>
              <a:rPr lang="en"/>
              <a:t>Inside of restricted areas such as a data center or server room, it is a good practice to use additional physical security such as gates (to perform an identity check prior to final entrance) and cages (to segment IT systems). </a:t>
            </a:r>
            <a:endParaRPr/>
          </a:p>
          <a:p>
            <a:pPr indent="0" lvl="0" marL="0" rtl="0" algn="l">
              <a:lnSpc>
                <a:spcPct val="115000"/>
              </a:lnSpc>
              <a:spcBef>
                <a:spcPts val="1600"/>
              </a:spcBef>
              <a:spcAft>
                <a:spcPts val="0"/>
              </a:spcAft>
              <a:buClr>
                <a:schemeClr val="dk1"/>
              </a:buClr>
              <a:buSzPts val="1100"/>
              <a:buFont typeface="Arial"/>
              <a:buNone/>
            </a:pPr>
            <a:r>
              <a:rPr lang="en"/>
              <a:t>In an environment shared among customers, cages are often used to segment customer equipment.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8" name="Shape 1108"/>
        <p:cNvGrpSpPr/>
        <p:nvPr/>
      </p:nvGrpSpPr>
      <p:grpSpPr>
        <a:xfrm>
          <a:off x="0" y="0"/>
          <a:ext cx="0" cy="0"/>
          <a:chOff x="0" y="0"/>
          <a:chExt cx="0" cy="0"/>
        </a:xfrm>
      </p:grpSpPr>
      <p:sp>
        <p:nvSpPr>
          <p:cNvPr id="1109" name="Google Shape;1109;g635d01eff2_0_8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Security guards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10" name="Google Shape;1110;g635d01eff2_0_855"/>
          <p:cNvSpPr txBox="1"/>
          <p:nvPr>
            <p:ph idx="1" type="body"/>
          </p:nvPr>
        </p:nvSpPr>
        <p:spPr>
          <a:xfrm>
            <a:off x="311700" y="10000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Security guards are effective at safeguarding your facility. They can see and hear things that security cameras can’t always see or hear (outside the camera’s view, for example). </a:t>
            </a:r>
            <a:endParaRPr/>
          </a:p>
          <a:p>
            <a:pPr indent="0" lvl="0" marL="0" rtl="0" algn="l">
              <a:lnSpc>
                <a:spcPct val="115000"/>
              </a:lnSpc>
              <a:spcBef>
                <a:spcPts val="1600"/>
              </a:spcBef>
              <a:spcAft>
                <a:spcPts val="0"/>
              </a:spcAft>
              <a:buSzPts val="1100"/>
              <a:buNone/>
            </a:pPr>
            <a:r>
              <a:rPr lang="en"/>
              <a:t>They can evaluate a situation based on their experience and take quick action (for example, see a person in a ski mask and call the police). </a:t>
            </a:r>
            <a:endParaRPr/>
          </a:p>
          <a:p>
            <a:pPr indent="0" lvl="0" marL="0" rtl="0" algn="l">
              <a:lnSpc>
                <a:spcPct val="115000"/>
              </a:lnSpc>
              <a:spcBef>
                <a:spcPts val="1600"/>
              </a:spcBef>
              <a:spcAft>
                <a:spcPts val="0"/>
              </a:spcAft>
              <a:buClr>
                <a:schemeClr val="dk1"/>
              </a:buClr>
              <a:buSzPts val="1100"/>
              <a:buFont typeface="Arial"/>
              <a:buNone/>
            </a:pPr>
            <a:r>
              <a:rPr lang="en"/>
              <a:t>They can also serve as a deterrent. If your building has a security guard but the building down the street doesn’t, a burglar might choose the latter building.</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4" name="Shape 1114"/>
        <p:cNvGrpSpPr/>
        <p:nvPr/>
      </p:nvGrpSpPr>
      <p:grpSpPr>
        <a:xfrm>
          <a:off x="0" y="0"/>
          <a:ext cx="0" cy="0"/>
          <a:chOff x="0" y="0"/>
          <a:chExt cx="0" cy="0"/>
        </a:xfrm>
      </p:grpSpPr>
      <p:sp>
        <p:nvSpPr>
          <p:cNvPr id="1115" name="Google Shape;1115;g635d01eff2_0_8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Alarms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16" name="Google Shape;1116;g635d01eff2_0_87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Upon unauthorized entry, an alarm can automatically contact the police, turn on a loud siren or both. </a:t>
            </a:r>
            <a:endParaRPr/>
          </a:p>
          <a:p>
            <a:pPr indent="0" lvl="0" marL="0" rtl="0" algn="l">
              <a:lnSpc>
                <a:spcPct val="115000"/>
              </a:lnSpc>
              <a:spcBef>
                <a:spcPts val="1600"/>
              </a:spcBef>
              <a:spcAft>
                <a:spcPts val="0"/>
              </a:spcAft>
              <a:buSzPts val="1100"/>
              <a:buNone/>
            </a:pPr>
            <a:r>
              <a:rPr lang="en"/>
              <a:t>An alarm is an effective physical security control because seeing it often scares off burglars from even attempting to break into your facility. </a:t>
            </a:r>
            <a:endParaRPr/>
          </a:p>
          <a:p>
            <a:pPr indent="0" lvl="0" marL="0" rtl="0" algn="l">
              <a:lnSpc>
                <a:spcPct val="115000"/>
              </a:lnSpc>
              <a:spcBef>
                <a:spcPts val="1600"/>
              </a:spcBef>
              <a:spcAft>
                <a:spcPts val="0"/>
              </a:spcAft>
              <a:buClr>
                <a:schemeClr val="dk1"/>
              </a:buClr>
              <a:buSzPts val="1100"/>
              <a:buFont typeface="Arial"/>
              <a:buNone/>
            </a:pPr>
            <a:r>
              <a:rPr lang="en"/>
              <a:t>If they decide to break in, the alarm siren would likely scare them off and can even alert police, who can catch the burglar.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Vendor</a:t>
            </a:r>
            <a:endParaRPr/>
          </a:p>
        </p:txBody>
      </p:sp>
      <p:sp>
        <p:nvSpPr>
          <p:cNvPr id="158" name="Google Shape;158;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Relying on a single vendor can put your organization at greater risk, especially when dealing with the cloud or a key infrastructure component. Some organizations opt to purposely mix vendors throughout their IT infrastructure to ensure that a single vendor’s problem cannot disrupt their entire network. Vendor diversity also provides you more leverage when negotiating licensing and maintenance deals. </a:t>
            </a:r>
            <a:endParaRPr/>
          </a:p>
        </p:txBody>
      </p:sp>
    </p:spTree>
  </p:cSld>
  <p:clrMapOvr>
    <a:masterClrMapping/>
  </p:clrMapOvr>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0" name="Shape 1120"/>
        <p:cNvGrpSpPr/>
        <p:nvPr/>
      </p:nvGrpSpPr>
      <p:grpSpPr>
        <a:xfrm>
          <a:off x="0" y="0"/>
          <a:ext cx="0" cy="0"/>
          <a:chOff x="0" y="0"/>
          <a:chExt cx="0" cy="0"/>
        </a:xfrm>
      </p:grpSpPr>
      <p:sp>
        <p:nvSpPr>
          <p:cNvPr id="1121" name="Google Shape;1121;g635d01eff2_0_8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Safe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22" name="Google Shape;1122;g635d01eff2_0_87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A safe is a locked and armored vault, typically small enough to carry but sometimes large enough to walk into. </a:t>
            </a:r>
            <a:endParaRPr/>
          </a:p>
          <a:p>
            <a:pPr indent="0" lvl="0" marL="0" rtl="0" algn="l">
              <a:lnSpc>
                <a:spcPct val="115000"/>
              </a:lnSpc>
              <a:spcBef>
                <a:spcPts val="1600"/>
              </a:spcBef>
              <a:spcAft>
                <a:spcPts val="0"/>
              </a:spcAft>
              <a:buSzPts val="1100"/>
              <a:buNone/>
            </a:pPr>
            <a:r>
              <a:rPr lang="en"/>
              <a:t>Safes are used to store the most valuable or irreplaceable objects. </a:t>
            </a:r>
            <a:endParaRPr/>
          </a:p>
          <a:p>
            <a:pPr indent="0" lvl="0" marL="0" rtl="0" algn="l">
              <a:lnSpc>
                <a:spcPct val="115000"/>
              </a:lnSpc>
              <a:spcBef>
                <a:spcPts val="1600"/>
              </a:spcBef>
              <a:spcAft>
                <a:spcPts val="0"/>
              </a:spcAft>
              <a:buClr>
                <a:schemeClr val="dk1"/>
              </a:buClr>
              <a:buSzPts val="1100"/>
              <a:buFont typeface="Arial"/>
              <a:buNone/>
            </a:pPr>
            <a:r>
              <a:rPr lang="en"/>
              <a:t>For example, you might store money or a master key in a safe. Safes are often effective against fires, floods and burglars.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6" name="Shape 1126"/>
        <p:cNvGrpSpPr/>
        <p:nvPr/>
      </p:nvGrpSpPr>
      <p:grpSpPr>
        <a:xfrm>
          <a:off x="0" y="0"/>
          <a:ext cx="0" cy="0"/>
          <a:chOff x="0" y="0"/>
          <a:chExt cx="0" cy="0"/>
        </a:xfrm>
      </p:grpSpPr>
      <p:sp>
        <p:nvSpPr>
          <p:cNvPr id="1127" name="Google Shape;1127;g635d01eff2_0_8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cabinets/enclosures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28" name="Google Shape;1128;g635d01eff2_0_8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Secure cabinets or enclosures are useful for lightly securing items. Generally, they keep out casual observers or curious neighbors. </a:t>
            </a:r>
            <a:endParaRPr/>
          </a:p>
          <a:p>
            <a:pPr indent="0" lvl="0" marL="0" rtl="0" algn="l">
              <a:lnSpc>
                <a:spcPct val="115000"/>
              </a:lnSpc>
              <a:spcBef>
                <a:spcPts val="1600"/>
              </a:spcBef>
              <a:spcAft>
                <a:spcPts val="0"/>
              </a:spcAft>
              <a:buClr>
                <a:schemeClr val="dk1"/>
              </a:buClr>
              <a:buSzPts val="1100"/>
              <a:buFont typeface="Arial"/>
              <a:buNone/>
            </a:pPr>
            <a:r>
              <a:rPr lang="en"/>
              <a:t>However, they are not very secure because they can be pried open with common tools. Therefore, they should be used only with items that are not critically important or sensitive.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2" name="Shape 1132"/>
        <p:cNvGrpSpPr/>
        <p:nvPr/>
      </p:nvGrpSpPr>
      <p:grpSpPr>
        <a:xfrm>
          <a:off x="0" y="0"/>
          <a:ext cx="0" cy="0"/>
          <a:chOff x="0" y="0"/>
          <a:chExt cx="0" cy="0"/>
        </a:xfrm>
      </p:grpSpPr>
      <p:sp>
        <p:nvSpPr>
          <p:cNvPr id="1133" name="Google Shape;1133;g6368f5792f_0_3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Protected distribution/Protected cabling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34" name="Google Shape;1134;g6368f5792f_0_3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100"/>
              <a:buNone/>
            </a:pPr>
            <a:r>
              <a:rPr lang="en"/>
              <a:t>Protective distribution is a US government term for wireline or fiber-optics telecommunication system that includes terminals and adequate acoustical, electrical, electromagnetic, and physical safeguards to permit its use for the unencrypted transmission of classified information.</a:t>
            </a:r>
            <a:endParaRPr/>
          </a:p>
        </p:txBody>
      </p:sp>
    </p:spTree>
  </p:cSld>
  <p:clrMapOvr>
    <a:masterClrMapping/>
  </p:clrMapOvr>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8" name="Shape 1138"/>
        <p:cNvGrpSpPr/>
        <p:nvPr/>
      </p:nvGrpSpPr>
      <p:grpSpPr>
        <a:xfrm>
          <a:off x="0" y="0"/>
          <a:ext cx="0" cy="0"/>
          <a:chOff x="0" y="0"/>
          <a:chExt cx="0" cy="0"/>
        </a:xfrm>
      </p:grpSpPr>
      <p:sp>
        <p:nvSpPr>
          <p:cNvPr id="1139" name="Google Shape;1139;g6368f5792f_0_3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Air Gap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40" name="Google Shape;1140;g6368f5792f_0_3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An air gap is a physical segmentation of a computer or network from the internet or another insecure network. </a:t>
            </a:r>
            <a:endParaRPr/>
          </a:p>
          <a:p>
            <a:pPr indent="0" lvl="0" marL="0" rtl="0" algn="l">
              <a:lnSpc>
                <a:spcPct val="115000"/>
              </a:lnSpc>
              <a:spcBef>
                <a:spcPts val="1600"/>
              </a:spcBef>
              <a:spcAft>
                <a:spcPts val="0"/>
              </a:spcAft>
              <a:buClr>
                <a:schemeClr val="dk1"/>
              </a:buClr>
              <a:buSzPts val="1100"/>
              <a:buFont typeface="Arial"/>
              <a:buNone/>
            </a:pPr>
            <a:r>
              <a:rPr lang="en"/>
              <a:t>An air gap greatly increases the security of a computer or a network. However, as seen in the news recently, compromises are still possible using USB sticks or other offline methods.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4" name="Shape 1144"/>
        <p:cNvGrpSpPr/>
        <p:nvPr/>
      </p:nvGrpSpPr>
      <p:grpSpPr>
        <a:xfrm>
          <a:off x="0" y="0"/>
          <a:ext cx="0" cy="0"/>
          <a:chOff x="0" y="0"/>
          <a:chExt cx="0" cy="0"/>
        </a:xfrm>
      </p:grpSpPr>
      <p:sp>
        <p:nvSpPr>
          <p:cNvPr id="1145" name="Google Shape;1145;g6368f5792f_0_3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Mantrap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46" name="Google Shape;1146;g6368f5792f_0_3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100"/>
              <a:buNone/>
            </a:pPr>
            <a:r>
              <a:rPr lang="en"/>
              <a:t>Mantraps are physical contraptions that minimize or prevent tailgating. For example, you might see a secure turnstile at a stadium or other event; it allows only a single person to enter at a time.</a:t>
            </a:r>
            <a:endParaRPr/>
          </a:p>
        </p:txBody>
      </p:sp>
    </p:spTree>
  </p:cSld>
  <p:clrMapOvr>
    <a:masterClrMapping/>
  </p:clrMapOvr>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0" name="Shape 1150"/>
        <p:cNvGrpSpPr/>
        <p:nvPr/>
      </p:nvGrpSpPr>
      <p:grpSpPr>
        <a:xfrm>
          <a:off x="0" y="0"/>
          <a:ext cx="0" cy="0"/>
          <a:chOff x="0" y="0"/>
          <a:chExt cx="0" cy="0"/>
        </a:xfrm>
      </p:grpSpPr>
      <p:sp>
        <p:nvSpPr>
          <p:cNvPr id="1151" name="Google Shape;1151;g6368f5792f_0_3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Faraday cage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52" name="Google Shape;1152;g6368f5792f_0_3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Faraday cage is an enclosure that blocks electromagnetic fields. For example, your smartphone cannot be contacted when it is stored in a Faraday cage. </a:t>
            </a:r>
            <a:endParaRPr/>
          </a:p>
          <a:p>
            <a:pPr indent="0" lvl="0" marL="0" rtl="0" algn="l">
              <a:lnSpc>
                <a:spcPct val="115000"/>
              </a:lnSpc>
              <a:spcBef>
                <a:spcPts val="1600"/>
              </a:spcBef>
              <a:spcAft>
                <a:spcPts val="1600"/>
              </a:spcAft>
              <a:buSzPts val="1100"/>
              <a:buNone/>
            </a:pPr>
            <a:r>
              <a:rPr lang="en"/>
              <a:t>Faraday cages are often used to protect delicate electronic equipment, such as equipment seized as evidence in a criminal case.</a:t>
            </a:r>
            <a:endParaRPr/>
          </a:p>
        </p:txBody>
      </p:sp>
    </p:spTree>
  </p:cSld>
  <p:clrMapOvr>
    <a:masterClrMapping/>
  </p:clrMapOvr>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6" name="Shape 1156"/>
        <p:cNvGrpSpPr/>
        <p:nvPr/>
      </p:nvGrpSpPr>
      <p:grpSpPr>
        <a:xfrm>
          <a:off x="0" y="0"/>
          <a:ext cx="0" cy="0"/>
          <a:chOff x="0" y="0"/>
          <a:chExt cx="0" cy="0"/>
        </a:xfrm>
      </p:grpSpPr>
      <p:sp>
        <p:nvSpPr>
          <p:cNvPr id="1157" name="Google Shape;1157;g6368f5792f_0_3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Lock types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58" name="Google Shape;1158;g6368f5792f_0_3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There are many types of locks, each with strengths and weaknesses. For example, most people are familiar with deadbolts or knob locks, both of which are in most homes, often on the front door. </a:t>
            </a:r>
            <a:endParaRPr/>
          </a:p>
          <a:p>
            <a:pPr indent="0" lvl="0" marL="0" rtl="0" algn="l">
              <a:lnSpc>
                <a:spcPct val="115000"/>
              </a:lnSpc>
              <a:spcBef>
                <a:spcPts val="1600"/>
              </a:spcBef>
              <a:spcAft>
                <a:spcPts val="0"/>
              </a:spcAft>
              <a:buClr>
                <a:schemeClr val="dk1"/>
              </a:buClr>
              <a:buSzPts val="1100"/>
              <a:buFont typeface="Arial"/>
              <a:buNone/>
            </a:pPr>
            <a:r>
              <a:rPr lang="en"/>
              <a:t>Other types of locks are mortise locks, often found in commercial buildings, and cam locks, often found in cabinets. Some organizations opt to use cable locks for physically locking computers to desks, which makes them harder to steal.</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2" name="Shape 1162"/>
        <p:cNvGrpSpPr/>
        <p:nvPr/>
      </p:nvGrpSpPr>
      <p:grpSpPr>
        <a:xfrm>
          <a:off x="0" y="0"/>
          <a:ext cx="0" cy="0"/>
          <a:chOff x="0" y="0"/>
          <a:chExt cx="0" cy="0"/>
        </a:xfrm>
      </p:grpSpPr>
      <p:sp>
        <p:nvSpPr>
          <p:cNvPr id="1163" name="Google Shape;1163;g6368f5792f_0_3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Biometrics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4" name="Google Shape;1164;g6368f5792f_0_3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Biometrics is a type of identification system that relies on measuring a person’s physical characteristics, such as their retinas, face and voice. </a:t>
            </a:r>
            <a:endParaRPr/>
          </a:p>
          <a:p>
            <a:pPr indent="0" lvl="0" marL="0" rtl="0" algn="l">
              <a:lnSpc>
                <a:spcPct val="115000"/>
              </a:lnSpc>
              <a:spcBef>
                <a:spcPts val="1600"/>
              </a:spcBef>
              <a:spcAft>
                <a:spcPts val="0"/>
              </a:spcAft>
              <a:buSzPts val="1100"/>
              <a:buNone/>
            </a:pPr>
            <a:r>
              <a:rPr lang="en"/>
              <a:t>Biometrics are sometimes used for primary authentication, such as unlocking your computer or smartphone. </a:t>
            </a:r>
            <a:endParaRPr/>
          </a:p>
          <a:p>
            <a:pPr indent="0" lvl="0" marL="0" rtl="0" algn="l">
              <a:lnSpc>
                <a:spcPct val="115000"/>
              </a:lnSpc>
              <a:spcBef>
                <a:spcPts val="1600"/>
              </a:spcBef>
              <a:spcAft>
                <a:spcPts val="1600"/>
              </a:spcAft>
              <a:buSzPts val="1100"/>
              <a:buNone/>
            </a:pPr>
            <a:r>
              <a:rPr lang="en"/>
              <a:t>Biometrics enhance security, especially compared to passwords.</a:t>
            </a:r>
            <a:endParaRPr/>
          </a:p>
        </p:txBody>
      </p:sp>
    </p:spTree>
  </p:cSld>
  <p:clrMapOvr>
    <a:masterClrMapping/>
  </p:clrMapOvr>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8" name="Shape 1168"/>
        <p:cNvGrpSpPr/>
        <p:nvPr/>
      </p:nvGrpSpPr>
      <p:grpSpPr>
        <a:xfrm>
          <a:off x="0" y="0"/>
          <a:ext cx="0" cy="0"/>
          <a:chOff x="0" y="0"/>
          <a:chExt cx="0" cy="0"/>
        </a:xfrm>
      </p:grpSpPr>
      <p:sp>
        <p:nvSpPr>
          <p:cNvPr id="1169" name="Google Shape;1169;g6368f5792f_0_3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Tokens/cards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70" name="Google Shape;1170;g6368f5792f_0_3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Tokens and cards are often small (wallet-sized or smaller) cards that employees use to gain access to buildings, parking garages and other facilities. </a:t>
            </a:r>
            <a:endParaRPr/>
          </a:p>
          <a:p>
            <a:pPr indent="0" lvl="0" marL="0" rtl="0" algn="l">
              <a:lnSpc>
                <a:spcPct val="115000"/>
              </a:lnSpc>
              <a:spcBef>
                <a:spcPts val="1600"/>
              </a:spcBef>
              <a:spcAft>
                <a:spcPts val="0"/>
              </a:spcAft>
              <a:buClr>
                <a:schemeClr val="dk1"/>
              </a:buClr>
              <a:buSzPts val="1100"/>
              <a:buFont typeface="Arial"/>
              <a:buNone/>
            </a:pPr>
            <a:r>
              <a:rPr lang="en"/>
              <a:t>Token and card readers are often placed at entry points (such as doors) to electronically read cards, validate the cards with a back-end computer and unlock doors when a valid card is presented.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4" name="Shape 1174"/>
        <p:cNvGrpSpPr/>
        <p:nvPr/>
      </p:nvGrpSpPr>
      <p:grpSpPr>
        <a:xfrm>
          <a:off x="0" y="0"/>
          <a:ext cx="0" cy="0"/>
          <a:chOff x="0" y="0"/>
          <a:chExt cx="0" cy="0"/>
        </a:xfrm>
      </p:grpSpPr>
      <p:sp>
        <p:nvSpPr>
          <p:cNvPr id="1175" name="Google Shape;1175;g6368f5792f_0_3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HVAC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76" name="Google Shape;1176;g6368f5792f_0_3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Heating, ventilation and air conditioning (HVAC) control the temperature of your facilities. </a:t>
            </a:r>
            <a:endParaRPr/>
          </a:p>
          <a:p>
            <a:pPr indent="0" lvl="0" marL="0" rtl="0" algn="l">
              <a:lnSpc>
                <a:spcPct val="115000"/>
              </a:lnSpc>
              <a:spcBef>
                <a:spcPts val="1600"/>
              </a:spcBef>
              <a:spcAft>
                <a:spcPts val="0"/>
              </a:spcAft>
              <a:buClr>
                <a:schemeClr val="dk1"/>
              </a:buClr>
              <a:buSzPts val="1100"/>
              <a:buFont typeface="Arial"/>
              <a:buNone/>
            </a:pPr>
            <a:r>
              <a:rPr lang="en"/>
              <a:t>While keeping people comfortable in an office is important, HVAC is critical for data center operations because computer equipment often becomes unstable or unable to run when temperatures get too hot.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Control diversity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64" name="Google Shape;164;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To minimize risk, you should use IT controls from different areas. For example, you might combine physical controls (locked doors) with technical controls (resource-level permissions). You might opt to layer in other controls, too. </a:t>
            </a:r>
            <a:endParaRPr/>
          </a:p>
        </p:txBody>
      </p:sp>
    </p:spTree>
  </p:cSld>
  <p:clrMapOvr>
    <a:masterClrMapping/>
  </p:clrMapOvr>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0" name="Shape 1180"/>
        <p:cNvGrpSpPr/>
        <p:nvPr/>
      </p:nvGrpSpPr>
      <p:grpSpPr>
        <a:xfrm>
          <a:off x="0" y="0"/>
          <a:ext cx="0" cy="0"/>
          <a:chOff x="0" y="0"/>
          <a:chExt cx="0" cy="0"/>
        </a:xfrm>
      </p:grpSpPr>
      <p:sp>
        <p:nvSpPr>
          <p:cNvPr id="1181" name="Google Shape;1181;g6368f5792f_0_3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Hot and cold aisles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82" name="Google Shape;1182;g6368f5792f_0_3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In a data center, maintaining the proper temperature is critical to ensure equipment keeps running. One common technique is to designate hot and cold rows. In such a scenario, servers and equipment face each (for example, servers in row 1 face servers in the row straight across). </a:t>
            </a:r>
            <a:endParaRPr/>
          </a:p>
          <a:p>
            <a:pPr indent="0" lvl="0" marL="0" rtl="0" algn="l">
              <a:lnSpc>
                <a:spcPct val="115000"/>
              </a:lnSpc>
              <a:spcBef>
                <a:spcPts val="1600"/>
              </a:spcBef>
              <a:spcAft>
                <a:spcPts val="1600"/>
              </a:spcAft>
              <a:buSzPts val="1100"/>
              <a:buNone/>
            </a:pPr>
            <a:r>
              <a:rPr lang="en"/>
              <a:t>Hot air comes out of the back of each row but does not go into the intake of other equipment. Based on this setup, every other row is a cold (intake) row and every other row is a hot (exhaust) row.</a:t>
            </a:r>
            <a:endParaRPr/>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6" name="Shape 1186"/>
        <p:cNvGrpSpPr/>
        <p:nvPr/>
      </p:nvGrpSpPr>
      <p:grpSpPr>
        <a:xfrm>
          <a:off x="0" y="0"/>
          <a:ext cx="0" cy="0"/>
          <a:chOff x="0" y="0"/>
          <a:chExt cx="0" cy="0"/>
        </a:xfrm>
      </p:grpSpPr>
      <p:sp>
        <p:nvSpPr>
          <p:cNvPr id="1187" name="Google Shape;1187;g6368f5792f_0_39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Fire protection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88" name="Google Shape;1188;g6368f5792f_0_39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Fire suppression refers to technologies that reduce the spread of a fire (such as fire doors) or help put out a fire (such as fire extinguishers). </a:t>
            </a:r>
            <a:endParaRPr/>
          </a:p>
          <a:p>
            <a:pPr indent="0" lvl="0" marL="0" rtl="0" algn="l">
              <a:lnSpc>
                <a:spcPct val="115000"/>
              </a:lnSpc>
              <a:spcBef>
                <a:spcPts val="1600"/>
              </a:spcBef>
              <a:spcAft>
                <a:spcPts val="0"/>
              </a:spcAft>
              <a:buClr>
                <a:schemeClr val="dk1"/>
              </a:buClr>
              <a:buSzPts val="1100"/>
              <a:buFont typeface="Arial"/>
              <a:buNone/>
            </a:pPr>
            <a:r>
              <a:rPr lang="en"/>
              <a:t>There are many types of fire suppression, such as sprinkler systems (often used in office environments but not ideal for data centers) and carbon dioxide fire suppression (or other clean agent fire suppression, which are ideal for data centers).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2" name="Shape 1192"/>
        <p:cNvGrpSpPr/>
        <p:nvPr/>
      </p:nvGrpSpPr>
      <p:grpSpPr>
        <a:xfrm>
          <a:off x="0" y="0"/>
          <a:ext cx="0" cy="0"/>
          <a:chOff x="0" y="0"/>
          <a:chExt cx="0" cy="0"/>
        </a:xfrm>
      </p:grpSpPr>
      <p:sp>
        <p:nvSpPr>
          <p:cNvPr id="1193" name="Google Shape;1193;g6368f5792f_0_40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Cable locks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94" name="Google Shape;1194;g6368f5792f_0_40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Cable locks are locks used to secure individual assets, such as computers, bikes, cameras or other small equipment. </a:t>
            </a:r>
            <a:endParaRPr/>
          </a:p>
          <a:p>
            <a:pPr indent="0" lvl="0" marL="0" rtl="0" algn="l">
              <a:lnSpc>
                <a:spcPct val="115000"/>
              </a:lnSpc>
              <a:spcBef>
                <a:spcPts val="1600"/>
              </a:spcBef>
              <a:spcAft>
                <a:spcPts val="1600"/>
              </a:spcAft>
              <a:buSzPts val="1100"/>
              <a:buNone/>
            </a:pPr>
            <a:r>
              <a:rPr lang="en"/>
              <a:t>These locks often prevent casual thieves but are not usually secure enough to discourage professional thieves.</a:t>
            </a:r>
            <a:endParaRPr/>
          </a:p>
        </p:txBody>
      </p:sp>
    </p:spTree>
  </p:cSld>
  <p:clrMapOvr>
    <a:masterClrMapping/>
  </p:clrMapOvr>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8" name="Shape 1198"/>
        <p:cNvGrpSpPr/>
        <p:nvPr/>
      </p:nvGrpSpPr>
      <p:grpSpPr>
        <a:xfrm>
          <a:off x="0" y="0"/>
          <a:ext cx="0" cy="0"/>
          <a:chOff x="0" y="0"/>
          <a:chExt cx="0" cy="0"/>
        </a:xfrm>
      </p:grpSpPr>
      <p:sp>
        <p:nvSpPr>
          <p:cNvPr id="1199" name="Google Shape;1199;g6368f5792f_0_40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Screen filters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00" name="Google Shape;1200;g6368f5792f_0_40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screen filter is a monitor/screen overlay that drastically reduces the field of view of the monitor or screen. </a:t>
            </a:r>
            <a:endParaRPr/>
          </a:p>
          <a:p>
            <a:pPr indent="0" lvl="0" marL="0" rtl="0" algn="l">
              <a:lnSpc>
                <a:spcPct val="115000"/>
              </a:lnSpc>
              <a:spcBef>
                <a:spcPts val="1600"/>
              </a:spcBef>
              <a:spcAft>
                <a:spcPts val="1600"/>
              </a:spcAft>
              <a:buSzPts val="1100"/>
              <a:buNone/>
            </a:pPr>
            <a:r>
              <a:rPr lang="en"/>
              <a:t>When you put a screen filter on a computer monitor, it makes it difficult for people walking by or casually looking over your shoulder to see the screen</a:t>
            </a:r>
            <a:endParaRPr/>
          </a:p>
        </p:txBody>
      </p:sp>
    </p:spTree>
  </p:cSld>
  <p:clrMapOvr>
    <a:masterClrMapping/>
  </p:clrMapOvr>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4" name="Shape 1204"/>
        <p:cNvGrpSpPr/>
        <p:nvPr/>
      </p:nvGrpSpPr>
      <p:grpSpPr>
        <a:xfrm>
          <a:off x="0" y="0"/>
          <a:ext cx="0" cy="0"/>
          <a:chOff x="0" y="0"/>
          <a:chExt cx="0" cy="0"/>
        </a:xfrm>
      </p:grpSpPr>
      <p:sp>
        <p:nvSpPr>
          <p:cNvPr id="1205" name="Google Shape;1205;g6368f5792f_0_4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Screen filters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06" name="Google Shape;1206;g6368f5792f_0_4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screen filter is a monitor/screen overlay that drastically reduces the field of view of the monitor or screen. </a:t>
            </a:r>
            <a:endParaRPr/>
          </a:p>
          <a:p>
            <a:pPr indent="0" lvl="0" marL="0" rtl="0" algn="l">
              <a:lnSpc>
                <a:spcPct val="115000"/>
              </a:lnSpc>
              <a:spcBef>
                <a:spcPts val="1600"/>
              </a:spcBef>
              <a:spcAft>
                <a:spcPts val="1600"/>
              </a:spcAft>
              <a:buSzPts val="1100"/>
              <a:buNone/>
            </a:pPr>
            <a:r>
              <a:rPr lang="en"/>
              <a:t>When you put a screen filter on a computer monitor, it makes it difficult for people walking by or casually looking over your shoulder to see the screen</a:t>
            </a:r>
            <a:endParaRPr/>
          </a:p>
        </p:txBody>
      </p:sp>
    </p:spTree>
  </p:cSld>
  <p:clrMapOvr>
    <a:masterClrMapping/>
  </p:clrMapOvr>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0" name="Shape 1210"/>
        <p:cNvGrpSpPr/>
        <p:nvPr/>
      </p:nvGrpSpPr>
      <p:grpSpPr>
        <a:xfrm>
          <a:off x="0" y="0"/>
          <a:ext cx="0" cy="0"/>
          <a:chOff x="0" y="0"/>
          <a:chExt cx="0" cy="0"/>
        </a:xfrm>
      </p:grpSpPr>
      <p:sp>
        <p:nvSpPr>
          <p:cNvPr id="1211" name="Google Shape;1211;g6368f5792f_0_4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Cameras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12" name="Google Shape;1212;g6368f5792f_0_4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When you use cameras to capture activity around your facility, you gain the benefit of being able to replay the activities later, potentially helping to track down responsible people in an incident. </a:t>
            </a:r>
            <a:endParaRPr/>
          </a:p>
          <a:p>
            <a:pPr indent="0" lvl="0" marL="0" rtl="0" algn="l">
              <a:lnSpc>
                <a:spcPct val="115000"/>
              </a:lnSpc>
              <a:spcBef>
                <a:spcPts val="1600"/>
              </a:spcBef>
              <a:spcAft>
                <a:spcPts val="0"/>
              </a:spcAft>
              <a:buClr>
                <a:schemeClr val="dk1"/>
              </a:buClr>
              <a:buSzPts val="1100"/>
              <a:buFont typeface="Arial"/>
              <a:buNone/>
            </a:pPr>
            <a:r>
              <a:rPr lang="en"/>
              <a:t>Additionally, you ward off potential intruders — the sight of the cameras is often enough to persuade the bad guys to move onto a less secure facility. Cameras are an important part of your multi-layered physical security strategy.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6" name="Shape 1216"/>
        <p:cNvGrpSpPr/>
        <p:nvPr/>
      </p:nvGrpSpPr>
      <p:grpSpPr>
        <a:xfrm>
          <a:off x="0" y="0"/>
          <a:ext cx="0" cy="0"/>
          <a:chOff x="0" y="0"/>
          <a:chExt cx="0" cy="0"/>
        </a:xfrm>
      </p:grpSpPr>
      <p:sp>
        <p:nvSpPr>
          <p:cNvPr id="1217" name="Google Shape;1217;g6368f5792f_0_4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Logs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18" name="Google Shape;1218;g6368f5792f_0_4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With physical security, logs are tied to all your physical security solutions, such as badge readers, biometrics readers and visitor logs used to manually sign into a facility. </a:t>
            </a:r>
            <a:endParaRPr/>
          </a:p>
          <a:p>
            <a:pPr indent="0" lvl="0" marL="0" rtl="0" algn="l">
              <a:lnSpc>
                <a:spcPct val="115000"/>
              </a:lnSpc>
              <a:spcBef>
                <a:spcPts val="1600"/>
              </a:spcBef>
              <a:spcAft>
                <a:spcPts val="0"/>
              </a:spcAft>
              <a:buClr>
                <a:schemeClr val="dk1"/>
              </a:buClr>
              <a:buSzPts val="1100"/>
              <a:buFont typeface="Arial"/>
              <a:buNone/>
            </a:pPr>
            <a:r>
              <a:rPr lang="en"/>
              <a:t>Logs are important because they can help you investigate an incident.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2" name="Shape 1222"/>
        <p:cNvGrpSpPr/>
        <p:nvPr/>
      </p:nvGrpSpPr>
      <p:grpSpPr>
        <a:xfrm>
          <a:off x="0" y="0"/>
          <a:ext cx="0" cy="0"/>
          <a:chOff x="0" y="0"/>
          <a:chExt cx="0" cy="0"/>
        </a:xfrm>
      </p:grpSpPr>
      <p:sp>
        <p:nvSpPr>
          <p:cNvPr id="1223" name="Google Shape;1223;g6368f5792f_0_4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Infrared detection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4" name="Google Shape;1224;g6368f5792f_0_4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Late-model cameras can record in almost complete darkness using infrared detection technology. </a:t>
            </a:r>
            <a:endParaRPr/>
          </a:p>
          <a:p>
            <a:pPr indent="0" lvl="0" marL="0" rtl="0" algn="l">
              <a:lnSpc>
                <a:spcPct val="115000"/>
              </a:lnSpc>
              <a:spcBef>
                <a:spcPts val="1600"/>
              </a:spcBef>
              <a:spcAft>
                <a:spcPts val="1600"/>
              </a:spcAft>
              <a:buSzPts val="1100"/>
              <a:buNone/>
            </a:pPr>
            <a:r>
              <a:rPr lang="en"/>
              <a:t>Using infrared radiation, detection is possible through heat signatures. In low lighting conditions, infrared cameras are important. Otherwise, you can invest in proper lighting to minimize the need for infrared detection.</a:t>
            </a:r>
            <a:endParaRPr/>
          </a:p>
        </p:txBody>
      </p:sp>
    </p:spTree>
  </p:cSld>
  <p:clrMapOvr>
    <a:masterClrMapping/>
  </p:clrMapOvr>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8" name="Shape 1228"/>
        <p:cNvGrpSpPr/>
        <p:nvPr/>
      </p:nvGrpSpPr>
      <p:grpSpPr>
        <a:xfrm>
          <a:off x="0" y="0"/>
          <a:ext cx="0" cy="0"/>
          <a:chOff x="0" y="0"/>
          <a:chExt cx="0" cy="0"/>
        </a:xfrm>
      </p:grpSpPr>
      <p:sp>
        <p:nvSpPr>
          <p:cNvPr id="1229" name="Google Shape;1229;g6368f5792f_0_4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Key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30" name="Google Shape;1230;g6368f5792f_0_4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To maximize security, you should have a formal process for managing keys, especially sensitive keys such as a master key that can open all the doors at your facility. </a:t>
            </a:r>
            <a:endParaRPr/>
          </a:p>
          <a:p>
            <a:pPr indent="0" lvl="0" marL="0" rtl="0" algn="l">
              <a:lnSpc>
                <a:spcPct val="115000"/>
              </a:lnSpc>
              <a:spcBef>
                <a:spcPts val="1600"/>
              </a:spcBef>
              <a:spcAft>
                <a:spcPts val="0"/>
              </a:spcAft>
              <a:buClr>
                <a:schemeClr val="dk1"/>
              </a:buClr>
              <a:buSzPts val="1100"/>
              <a:buFont typeface="Arial"/>
              <a:buNone/>
            </a:pPr>
            <a:r>
              <a:rPr lang="en"/>
              <a:t>Like digital security, you should adhere to the principle of least privilege with keys. An air conditioning repairman assigned to repair the HVAC system in Building 2 should get only a key to Building 2..</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4" name="Shape 1234"/>
        <p:cNvGrpSpPr/>
        <p:nvPr/>
      </p:nvGrpSpPr>
      <p:grpSpPr>
        <a:xfrm>
          <a:off x="0" y="0"/>
          <a:ext cx="0" cy="0"/>
          <a:chOff x="0" y="0"/>
          <a:chExt cx="0" cy="0"/>
        </a:xfrm>
      </p:grpSpPr>
      <p:sp>
        <p:nvSpPr>
          <p:cNvPr id="1235" name="Google Shape;1235;g635d01eff2_0_72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This Concludes Domain 3</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pic>
        <p:nvPicPr>
          <p:cNvPr id="64" name="Google Shape;64;p2" title="Cyber Brain Academy copy.mp4">
            <a:hlinkClick r:id="rId3"/>
          </p:cNvPr>
          <p:cNvPicPr preferRelativeResize="0"/>
          <p:nvPr/>
        </p:nvPicPr>
        <p:blipFill rotWithShape="1">
          <a:blip r:embed="rId4">
            <a:alphaModFix/>
          </a:blip>
          <a:srcRect b="0" l="0" r="0" t="0"/>
          <a:stretch/>
        </p:blipFill>
        <p:spPr>
          <a:xfrm>
            <a:off x="319175" y="261525"/>
            <a:ext cx="8393075" cy="4693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a:solidFill>
                  <a:srgbClr val="000000"/>
                </a:solidFill>
              </a:rPr>
              <a:t>Administrative</a:t>
            </a:r>
            <a:endParaRPr>
              <a:solidFill>
                <a:srgbClr val="000000"/>
              </a:solidFill>
            </a:endParaRPr>
          </a:p>
        </p:txBody>
      </p:sp>
      <p:sp>
        <p:nvSpPr>
          <p:cNvPr id="170" name="Google Shape;170;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Administrative controls are the policies and procedures that your organization establishes to lower the overall risk in your environment.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Technical </a:t>
            </a:r>
            <a:endParaRPr/>
          </a:p>
        </p:txBody>
      </p:sp>
      <p:sp>
        <p:nvSpPr>
          <p:cNvPr id="176" name="Google Shape;176;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Technical controls are those that you use in your configuration.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User training</a:t>
            </a:r>
            <a:endParaRPr/>
          </a:p>
        </p:txBody>
      </p:sp>
      <p:sp>
        <p:nvSpPr>
          <p:cNvPr id="182" name="Google Shape;182;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As part of a multi-layered security strategy, you need to train users to understand their responsibility, understand where the risks are, and be able to identify threats such as phishing and social engineering.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g635d01eff2_0_2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3.2 Given a scenario, implement secure network architecture concepts.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g635d01eff2_0_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DMZ </a:t>
            </a:r>
            <a:endParaRPr/>
          </a:p>
        </p:txBody>
      </p:sp>
      <p:sp>
        <p:nvSpPr>
          <p:cNvPr id="193" name="Google Shape;193;g635d01eff2_0_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demilitarized zone (DMZ) typically sits at the edge of a network, straddling the internet and the LAN. It is commonly used for public-facing servers and appliances, such as web server for a public-facing website. It is common to also have reverse-proxy services and SMTP gateways in a DMZ.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Extranet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9" name="Google Shape;199;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extranet is like a DMZ because it is used to enable people outside your organization to gain access to resources. The primary difference is that an extranet is used for vendors, partners and suppliers.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Intranet </a:t>
            </a:r>
            <a:endParaRPr/>
          </a:p>
        </p:txBody>
      </p:sp>
      <p:sp>
        <p:nvSpPr>
          <p:cNvPr id="205" name="Google Shape;205;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intranet is a private network used by employees or others working for an organization. It is usually available only while directly connected to the organization’s network or through a VPN. An intranet is intended for internal use only.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Wireless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11" name="Google Shape;211;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wireless network is commonly deployed at an organization to facilitate access to the network from smartphones, personally-owned devices, and organizational devices that are not physically plugged into a network. To maximize security, consider the following options: </a:t>
            </a:r>
            <a:endParaRPr/>
          </a:p>
          <a:p>
            <a:pPr indent="0" lvl="0" marL="0" rtl="0" algn="l">
              <a:lnSpc>
                <a:spcPct val="100000"/>
              </a:lnSpc>
              <a:spcBef>
                <a:spcPts val="1600"/>
              </a:spcBef>
              <a:spcAft>
                <a:spcPts val="0"/>
              </a:spcAft>
              <a:buSzPts val="1800"/>
              <a:buNone/>
            </a:pPr>
            <a:r>
              <a:rPr lang="en" sz="1400"/>
              <a:t>● Use the latest security protocols. Wi-Fi Protected Access 2 (WPA2) is widely used and acceptable. It uses Advanced Encryption Standard (AES) encryption. Recently, WPA3 became available and will eventually replace WPA2. </a:t>
            </a:r>
            <a:endParaRPr sz="1400"/>
          </a:p>
          <a:p>
            <a:pPr indent="0" lvl="0" marL="0" rtl="0" algn="l">
              <a:lnSpc>
                <a:spcPct val="100000"/>
              </a:lnSpc>
              <a:spcBef>
                <a:spcPts val="0"/>
              </a:spcBef>
              <a:spcAft>
                <a:spcPts val="0"/>
              </a:spcAft>
              <a:buSzPts val="1800"/>
              <a:buNone/>
            </a:pPr>
            <a:r>
              <a:rPr lang="en" sz="1400"/>
              <a:t>● Use EAP-TLS to secure authentication. </a:t>
            </a:r>
            <a:endParaRPr sz="1400"/>
          </a:p>
          <a:p>
            <a:pPr indent="0" lvl="0" marL="0" rtl="0" algn="l">
              <a:lnSpc>
                <a:spcPct val="100000"/>
              </a:lnSpc>
              <a:spcBef>
                <a:spcPts val="0"/>
              </a:spcBef>
              <a:spcAft>
                <a:spcPts val="0"/>
              </a:spcAft>
              <a:buSzPts val="1800"/>
              <a:buNone/>
            </a:pPr>
            <a:r>
              <a:rPr lang="en" sz="1400"/>
              <a:t>● Implement multi-factor authentication for access to the network. </a:t>
            </a:r>
            <a:endParaRPr sz="1400"/>
          </a:p>
          <a:p>
            <a:pPr indent="0" lvl="0" marL="0" rtl="0" algn="l">
              <a:lnSpc>
                <a:spcPct val="100000"/>
              </a:lnSpc>
              <a:spcBef>
                <a:spcPts val="0"/>
              </a:spcBef>
              <a:spcAft>
                <a:spcPts val="0"/>
              </a:spcAft>
              <a:buSzPts val="1800"/>
              <a:buNone/>
            </a:pPr>
            <a:r>
              <a:rPr lang="en" sz="1400"/>
              <a:t>● Implement a wireless intrusion detection system (WIDS) and a wireless intrusion prevention system (WIPS). </a:t>
            </a:r>
            <a:endParaRPr sz="1400"/>
          </a:p>
          <a:p>
            <a:pPr indent="0" lvl="0" marL="0" rtl="0" algn="l">
              <a:lnSpc>
                <a:spcPct val="100000"/>
              </a:lnSpc>
              <a:spcBef>
                <a:spcPts val="0"/>
              </a:spcBef>
              <a:spcAft>
                <a:spcPts val="0"/>
              </a:spcAft>
              <a:buSzPts val="1800"/>
              <a:buNone/>
            </a:pPr>
            <a:r>
              <a:rPr lang="en" sz="1400"/>
              <a:t>● Separate wireless usage between employees and visitors/guests. </a:t>
            </a:r>
            <a:endParaRPr sz="1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g635d01eff2_0_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Guest </a:t>
            </a:r>
            <a:endParaRPr/>
          </a:p>
        </p:txBody>
      </p:sp>
      <p:sp>
        <p:nvSpPr>
          <p:cNvPr id="217" name="Google Shape;217;g635d01eff2_0_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guest network is a separate network used for visitors, guests or other people not directly associated with your organization.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g635d01eff2_0_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Honeynets </a:t>
            </a:r>
            <a:endParaRPr/>
          </a:p>
        </p:txBody>
      </p:sp>
      <p:sp>
        <p:nvSpPr>
          <p:cNvPr id="223" name="Google Shape;223;g635d01eff2_0_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honeynet can be considered a collection of honeypots but might contain only a single honeypot. A honeynet enables an organization to gain more data than a honeypot because all the network traffic on the honeynet (going in or going out) is considered illegitimate and can be captured for analysis.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3000">
                <a:solidFill>
                  <a:schemeClr val="dk2"/>
                </a:solidFill>
              </a:rPr>
              <a:t>Welcome!</a:t>
            </a:r>
            <a:endParaRPr sz="3000"/>
          </a:p>
        </p:txBody>
      </p:sp>
      <p:sp>
        <p:nvSpPr>
          <p:cNvPr id="70" name="Google Shape;70;p3"/>
          <p:cNvSpPr txBox="1"/>
          <p:nvPr>
            <p:ph idx="1" type="body"/>
          </p:nvPr>
        </p:nvSpPr>
        <p:spPr>
          <a:xfrm>
            <a:off x="2526900" y="1671325"/>
            <a:ext cx="6305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 behalf of Cyber Brain Academy and the Navy SEAL Foundation, welcome to Domain 3 of our CompTIA Security+ training course. Our goal is to assist you in preparing for the Security+ exam. </a:t>
            </a:r>
            <a:endParaRPr/>
          </a:p>
          <a:p>
            <a:pPr indent="0" lvl="0" marL="0" rtl="0" algn="l">
              <a:lnSpc>
                <a:spcPct val="115000"/>
              </a:lnSpc>
              <a:spcBef>
                <a:spcPts val="1600"/>
              </a:spcBef>
              <a:spcAft>
                <a:spcPts val="16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445750"/>
            <a:ext cx="1905000" cy="19050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NAT</a:t>
            </a:r>
            <a:endParaRPr/>
          </a:p>
        </p:txBody>
      </p:sp>
      <p:sp>
        <p:nvSpPr>
          <p:cNvPr id="229" name="Google Shape;229;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Network Address Translation (NAT) has two primary purposes — to conserve IP addresses and to mask the source IP addresses of computers.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Ad Hoc </a:t>
            </a:r>
            <a:endParaRPr/>
          </a:p>
        </p:txBody>
      </p:sp>
      <p:sp>
        <p:nvSpPr>
          <p:cNvPr id="235" name="Google Shape;235;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An ad hoc network is a temporary network, usually used to temporarily connect computers together.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Physical</a:t>
            </a:r>
            <a:endParaRPr/>
          </a:p>
        </p:txBody>
      </p:sp>
      <p:sp>
        <p:nvSpPr>
          <p:cNvPr id="241" name="Google Shape;241;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When you physically separate networks, you use independent network hardware such as routers, switches and firewalls. This is considered more secure segmentation than logical or virtual segmentation.</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Logical (VLAN)</a:t>
            </a:r>
            <a:endParaRPr/>
          </a:p>
        </p:txBody>
      </p:sp>
      <p:sp>
        <p:nvSpPr>
          <p:cNvPr id="247" name="Google Shape;247;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Logical segmentation, usually by using VLANs, enables you to segment networks by using software logic. Devices are connected to the same switches and use the same routers and firewalls. However, broadcast traffic isn’t allowed to pass between VLANs and you can isolate VLANs to mimic physical isolation.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Virtualization </a:t>
            </a:r>
            <a:endParaRPr/>
          </a:p>
        </p:txBody>
      </p:sp>
      <p:sp>
        <p:nvSpPr>
          <p:cNvPr id="253" name="Google Shape;253;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As virtualization has expanded, virtualization capabilities have also expanded. Modern virtualization technologies virtualize just about all aspects of the environment, including much of the networking.</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Air gaps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9" name="Google Shape;259;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air gapped computer is one that is not connected to the internet or connected to any other devices that are connected to the internet. Air gapped computers or networks offer maximum security for the most sensitive workloads.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Tunneling/VPN </a:t>
            </a:r>
            <a:endParaRPr/>
          </a:p>
        </p:txBody>
      </p:sp>
      <p:sp>
        <p:nvSpPr>
          <p:cNvPr id="265" name="Google Shape;265;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virtual private network is a secure tunnel connecting two private networks, two private computers or a private computer to a private network.</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Site-to-site</a:t>
            </a:r>
            <a:endParaRPr/>
          </a:p>
        </p:txBody>
      </p:sp>
      <p:sp>
        <p:nvSpPr>
          <p:cNvPr id="271" name="Google Shape;271;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site-to-site VPN is one that connects two sites together.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Remote access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7" name="Google Shape;277;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remote access VPN is one that enables remote workers to connect to an organization’s network from anywhere on the internet.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Sensors</a:t>
            </a:r>
            <a:endParaRPr/>
          </a:p>
        </p:txBody>
      </p:sp>
      <p:sp>
        <p:nvSpPr>
          <p:cNvPr id="283" name="Google Shape;283;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Think of sensors as data gathering agents. They are often software-based but some are hardware-based. Sensors work with the raw data, often sending it to collectors or to the solution itself (such as a SIEM).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About This Course</a:t>
            </a:r>
            <a:endParaRPr/>
          </a:p>
        </p:txBody>
      </p:sp>
      <p:sp>
        <p:nvSpPr>
          <p:cNvPr id="77" name="Google Shape;77;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key!</a:t>
            </a:r>
            <a:endParaRPr/>
          </a:p>
          <a:p>
            <a:pPr indent="-342900" lvl="0" marL="457200" rtl="0" algn="l">
              <a:lnSpc>
                <a:spcPct val="115000"/>
              </a:lnSpc>
              <a:spcBef>
                <a:spcPts val="1000"/>
              </a:spcBef>
              <a:spcAft>
                <a:spcPts val="0"/>
              </a:spcAft>
              <a:buSzPts val="1800"/>
              <a:buChar char="●"/>
            </a:pPr>
            <a:r>
              <a:rPr lang="en"/>
              <a:t>Course notes can be found on: </a:t>
            </a:r>
            <a:r>
              <a:rPr lang="en" sz="1100" u="sng">
                <a:solidFill>
                  <a:schemeClr val="hlink"/>
                </a:solidFill>
                <a:hlinkClick r:id="rId3"/>
              </a:rPr>
              <a:t>https://learn.cyberbrainacademy.com/</a:t>
            </a:r>
            <a:endParaRPr/>
          </a:p>
          <a:p>
            <a:pPr indent="-317500" lvl="1" marL="914400" rtl="0" algn="l">
              <a:lnSpc>
                <a:spcPct val="115000"/>
              </a:lnSpc>
              <a:spcBef>
                <a:spcPts val="1000"/>
              </a:spcBef>
              <a:spcAft>
                <a:spcPts val="0"/>
              </a:spcAft>
              <a:buSzPts val="1400"/>
              <a:buChar char="○"/>
            </a:pPr>
            <a:r>
              <a:rPr lang="en"/>
              <a:t>Domains 1, 2, and 3 notes are currently uploaded</a:t>
            </a:r>
            <a:endParaRPr/>
          </a:p>
          <a:p>
            <a:pPr indent="-342900" lvl="0" marL="457200" rtl="0" algn="l">
              <a:lnSpc>
                <a:spcPct val="115000"/>
              </a:lnSpc>
              <a:spcBef>
                <a:spcPts val="1000"/>
              </a:spcBef>
              <a:spcAft>
                <a:spcPts val="0"/>
              </a:spcAft>
              <a:buSzPts val="1800"/>
              <a:buChar char="●"/>
            </a:pPr>
            <a:r>
              <a:rPr lang="en"/>
              <a:t>You are expected to take plenty of notes</a:t>
            </a:r>
            <a:endParaRPr/>
          </a:p>
          <a:p>
            <a:pPr indent="-342900" lvl="0" marL="457200" rtl="0" algn="l">
              <a:lnSpc>
                <a:spcPct val="115000"/>
              </a:lnSpc>
              <a:spcBef>
                <a:spcPts val="1000"/>
              </a:spcBef>
              <a:spcAft>
                <a:spcPts val="0"/>
              </a:spcAft>
              <a:buSzPts val="1800"/>
              <a:buChar char="●"/>
            </a:pPr>
            <a:r>
              <a:rPr lang="en"/>
              <a:t>You will be quizzed every day</a:t>
            </a:r>
            <a:endParaRPr/>
          </a:p>
          <a:p>
            <a:pPr indent="-342900" lvl="0" marL="457200" rtl="0" algn="l">
              <a:lnSpc>
                <a:spcPct val="115000"/>
              </a:lnSpc>
              <a:spcBef>
                <a:spcPts val="1000"/>
              </a:spcBef>
              <a:spcAft>
                <a:spcPts val="1000"/>
              </a:spcAft>
              <a:buSzPts val="1800"/>
              <a:buChar char="●"/>
            </a:pPr>
            <a:r>
              <a:rPr lang="en"/>
              <a:t>Have fun!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Collectors </a:t>
            </a:r>
            <a:endParaRPr/>
          </a:p>
        </p:txBody>
      </p:sp>
      <p:sp>
        <p:nvSpPr>
          <p:cNvPr id="289" name="Google Shape;289;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Collectors are agents that gather data from sensors or other inputs. They often talk to sensors or other input mechanisms.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Correlation engines </a:t>
            </a:r>
            <a:endParaRPr/>
          </a:p>
        </p:txBody>
      </p:sp>
      <p:sp>
        <p:nvSpPr>
          <p:cNvPr id="295" name="Google Shape;295;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Correlation engines are applications that try to form relationships between different data, often by using AI and machine learning.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Filters</a:t>
            </a:r>
            <a:endParaRPr/>
          </a:p>
        </p:txBody>
      </p:sp>
      <p:sp>
        <p:nvSpPr>
          <p:cNvPr id="301" name="Google Shape;301;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filter is a mechanism that reduces the total amount of data you collect or view. A filter is an important component because it can reduce the overall amount of data you ingest or display, which can improve performance or speed up the time it takes you to find what you need.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 Proxies</a:t>
            </a:r>
            <a:endParaRPr/>
          </a:p>
        </p:txBody>
      </p:sp>
      <p:sp>
        <p:nvSpPr>
          <p:cNvPr id="307" name="Google Shape;307;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traditional proxy is deployed to the LAN. It waits for web requests from clients and then proxies the requests on the client's behalf to the internet. Proxies can cache content to enhance performance. A reverse proxy is often deployed to a DMZ. It listens for requests from the internet going to an internal system (such as a website to get your email) and proxies the request to the internal server on the client’s behalf.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Firewalls </a:t>
            </a:r>
            <a:endParaRPr/>
          </a:p>
        </p:txBody>
      </p:sp>
      <p:sp>
        <p:nvSpPr>
          <p:cNvPr id="313" name="Google Shape;313;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Historically, when networks were simpler, firewalls were placed at the perimeter or edge of the network. However, in today’s complex environments, firewalls are placed at the edge of the network, at the core of the network (to inspect and block some internal communications), and internally (to secure business-to-business connections).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VPN concentrators </a:t>
            </a:r>
            <a:endParaRPr/>
          </a:p>
        </p:txBody>
      </p:sp>
      <p:sp>
        <p:nvSpPr>
          <p:cNvPr id="319" name="Google Shape;319;p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VPN concentrators are most commonly located at the perimeter of the network, sometimes directly connected to the internet. This makes sense, because they connect computers from the public internet to your LAN.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SSL accelerators </a:t>
            </a:r>
            <a:endParaRPr/>
          </a:p>
        </p:txBody>
      </p:sp>
      <p:sp>
        <p:nvSpPr>
          <p:cNvPr id="325" name="Google Shape;325;p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Similar a load balancer (and often the same device), SSL accelerators are typically placed in the LAN for internal servers or in the DMZ for public-facing servers.</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Load balancing </a:t>
            </a:r>
            <a:endParaRPr/>
          </a:p>
        </p:txBody>
      </p:sp>
      <p:sp>
        <p:nvSpPr>
          <p:cNvPr id="331" name="Google Shape;331;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Load balancers are placed in front of services or servers. </a:t>
            </a:r>
            <a:endParaRPr/>
          </a:p>
          <a:p>
            <a:pPr indent="0" lvl="0" marL="0" rtl="0" algn="l">
              <a:lnSpc>
                <a:spcPct val="115000"/>
              </a:lnSpc>
              <a:spcBef>
                <a:spcPts val="1600"/>
              </a:spcBef>
              <a:spcAft>
                <a:spcPts val="1600"/>
              </a:spcAft>
              <a:buSzPts val="1800"/>
              <a:buNone/>
            </a:pPr>
            <a:r>
              <a:rPr lang="en"/>
              <a:t>Load balancers are most often used in LANs and in DMZs, although generally not shared between a LAN and DMZ.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DDoS mitigator</a:t>
            </a:r>
            <a:endParaRPr/>
          </a:p>
        </p:txBody>
      </p:sp>
      <p:sp>
        <p:nvSpPr>
          <p:cNvPr id="337" name="Google Shape;337;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DDoS mitigator is sometimes an appliance. It typically sits at the edge of the network, often in front of everything else. This enables you to mitigate DDoS attacks prior to malicious traffic entering your network.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g635d01eff2_0_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Aggregation switches </a:t>
            </a:r>
            <a:endParaRPr/>
          </a:p>
        </p:txBody>
      </p:sp>
      <p:sp>
        <p:nvSpPr>
          <p:cNvPr id="343" name="Google Shape;343;g635d01eff2_0_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Aggregation switches are responsible for connecting other switches together (for example, edge switches).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Domain 2 Review Quiz</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Taps and port mirror</a:t>
            </a:r>
            <a:endParaRPr/>
          </a:p>
        </p:txBody>
      </p:sp>
      <p:sp>
        <p:nvSpPr>
          <p:cNvPr id="349" name="Google Shape;349;p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You can use taps or port mirrors to capture network communications on your network. You can put a tap on a switch (for example, directly connected to a specific port on a specific device).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SDN</a:t>
            </a:r>
            <a:endParaRPr/>
          </a:p>
        </p:txBody>
      </p:sp>
      <p:sp>
        <p:nvSpPr>
          <p:cNvPr id="355" name="Google Shape;355;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Software-defined networking (SDN) typically resides alongside or integrated with your virtualization infrastructure. It enables you to deploy and manage virtual switches, routers and firewalls virtually, through software.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11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3.3 Given a scenario, implement secure systems design.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FDE/SED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6" name="Google Shape;366;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Full disk encryption (FDE) is the act of encrypting an entire hard drive, instead of just the used space of a hard drive or individual files and folders. FDE is better than disk encryption that encrypts only used space or partial portions of the hard drive because it encrypts everything. Self-encrypting drives (SEDs) automatically encrypt and decrypt data. Often used with computers, SED enables you to use encryption seamlessly, without really realizing it.</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TPM</a:t>
            </a:r>
            <a:endParaRPr/>
          </a:p>
        </p:txBody>
      </p:sp>
      <p:sp>
        <p:nvSpPr>
          <p:cNvPr id="372" name="Google Shape;372;p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A trusted platform module (TPM) is a hardware chip, often built into the motherboard of a computer, that is responsible for helping establish a secure boot process, encrypt disk drives, protect passwords and occasionally other functions (such as for enforcing software licensing).</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HSM</a:t>
            </a:r>
            <a:endParaRPr/>
          </a:p>
        </p:txBody>
      </p:sp>
      <p:sp>
        <p:nvSpPr>
          <p:cNvPr id="378" name="Google Shape;378;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A hardware security module (HSM) is a physical device used for cryptographic operations. Often, HSMs are used to sign encryption keys. Commonly, HSMs are used to secure an internal public key infrastructure (PKI).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g635d01eff2_0_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UEFI/BIOS</a:t>
            </a:r>
            <a:endParaRPr/>
          </a:p>
        </p:txBody>
      </p:sp>
      <p:sp>
        <p:nvSpPr>
          <p:cNvPr id="384" name="Google Shape;384;g635d01eff2_0_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UEFI and a BIOS have the same job — to be the middleman between the firmware and operating system during computer startup. The BIOS is a legacy technology because UEFI performs all the same tasks and doesn’t have the same limitations.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Google Shape;389;g63a48f384c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boot and attestation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0" name="Google Shape;390;g63a48f384c_0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With secure boot, a computer has a list of trusted hardware and firmware. Upon boot, the hardware and firmware are checked, along with the digital signatures. If they are compliant, the computer boots. If not, it doesn’t.</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4" name="Shape 394"/>
        <p:cNvGrpSpPr/>
        <p:nvPr/>
      </p:nvGrpSpPr>
      <p:grpSpPr>
        <a:xfrm>
          <a:off x="0" y="0"/>
          <a:ext cx="0" cy="0"/>
          <a:chOff x="0" y="0"/>
          <a:chExt cx="0" cy="0"/>
        </a:xfrm>
      </p:grpSpPr>
      <p:sp>
        <p:nvSpPr>
          <p:cNvPr id="395" name="Google Shape;395;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Supply chain</a:t>
            </a:r>
            <a:endParaRPr/>
          </a:p>
        </p:txBody>
      </p:sp>
      <p:sp>
        <p:nvSpPr>
          <p:cNvPr id="396" name="Google Shape;396;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In a supply chain attack, attackers attempt to secretly alter hardware or software and infiltrate organizations that buy the products. This can sometimes be easier than breaking into systems remotely. As part of your due diligence, it is important to vet suppliers and the entire supply chain. Attacks on the supply chain have been in the news recently.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Hardware root of trust </a:t>
            </a:r>
            <a:endParaRPr/>
          </a:p>
        </p:txBody>
      </p:sp>
      <p:sp>
        <p:nvSpPr>
          <p:cNvPr id="402" name="Google Shape;402;p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root of trust is a component that executes first when a computer is turned 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1600"/>
              </a:spcBef>
              <a:spcAft>
                <a:spcPts val="0"/>
              </a:spcAft>
              <a:buClr>
                <a:schemeClr val="dk1"/>
              </a:buClr>
              <a:buSzPts val="1100"/>
              <a:buFont typeface="Arial"/>
              <a:buNone/>
            </a:pPr>
            <a:r>
              <a:rPr lang="en" sz="3000">
                <a:solidFill>
                  <a:srgbClr val="029AED"/>
                </a:solidFill>
                <a:latin typeface="Roboto Slab"/>
                <a:ea typeface="Roboto Slab"/>
                <a:cs typeface="Roboto Slab"/>
                <a:sym typeface="Roboto Slab"/>
              </a:rPr>
              <a:t>Domain 3: Architecture and Design</a:t>
            </a:r>
            <a:endParaRPr sz="3000">
              <a:solidFill>
                <a:srgbClr val="029AED"/>
              </a:solidFill>
              <a:latin typeface="Roboto Slab"/>
              <a:ea typeface="Roboto Slab"/>
              <a:cs typeface="Roboto Slab"/>
              <a:sym typeface="Roboto Slab"/>
            </a:endParaRPr>
          </a:p>
          <a:p>
            <a:pPr indent="0" lvl="0" marL="0" rtl="0" algn="ctr">
              <a:lnSpc>
                <a:spcPct val="100000"/>
              </a:lnSpc>
              <a:spcBef>
                <a:spcPts val="0"/>
              </a:spcBef>
              <a:spcAft>
                <a:spcPts val="0"/>
              </a:spcAft>
              <a:buSzPts val="3600"/>
              <a:buNone/>
            </a:pPr>
            <a:r>
              <a:t/>
            </a:r>
            <a:endParaRPr sz="30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EMI/EMP </a:t>
            </a:r>
            <a:endParaRPr/>
          </a:p>
        </p:txBody>
      </p:sp>
      <p:sp>
        <p:nvSpPr>
          <p:cNvPr id="408" name="Google Shape;408;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Electro-magnetic interference (EMI) and electromagnetic pulse (EMP) weapons are weapons aimed at degrading, damaging or eliminating electrical systems and electronics. They do this by way of a short burst of electromagnetic energy that often overwhelms electronics.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g635d01eff2_0_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Network </a:t>
            </a:r>
            <a:endParaRPr/>
          </a:p>
        </p:txBody>
      </p:sp>
      <p:sp>
        <p:nvSpPr>
          <p:cNvPr id="414" name="Google Shape;414;g635d01eff2_0_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network operating system is synonymous with a server-based operating system. The term is rarely used today because virtually all server operating systems are also network operating systems.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8" name="Shape 418"/>
        <p:cNvGrpSpPr/>
        <p:nvPr/>
      </p:nvGrpSpPr>
      <p:grpSpPr>
        <a:xfrm>
          <a:off x="0" y="0"/>
          <a:ext cx="0" cy="0"/>
          <a:chOff x="0" y="0"/>
          <a:chExt cx="0" cy="0"/>
        </a:xfrm>
      </p:grpSpPr>
      <p:sp>
        <p:nvSpPr>
          <p:cNvPr id="419" name="Google Shape;419;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Server </a:t>
            </a:r>
            <a:endParaRPr/>
          </a:p>
        </p:txBody>
      </p:sp>
      <p:sp>
        <p:nvSpPr>
          <p:cNvPr id="420" name="Google Shape;420;p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server-based operating system is purpose-built to run services — small applications that provide a service to end users or other software.</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4" name="Shape 424"/>
        <p:cNvGrpSpPr/>
        <p:nvPr/>
      </p:nvGrpSpPr>
      <p:grpSpPr>
        <a:xfrm>
          <a:off x="0" y="0"/>
          <a:ext cx="0" cy="0"/>
          <a:chOff x="0" y="0"/>
          <a:chExt cx="0" cy="0"/>
        </a:xfrm>
      </p:grpSpPr>
      <p:sp>
        <p:nvSpPr>
          <p:cNvPr id="425" name="Google Shape;425;p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Workstation</a:t>
            </a:r>
            <a:endParaRPr/>
          </a:p>
        </p:txBody>
      </p:sp>
      <p:sp>
        <p:nvSpPr>
          <p:cNvPr id="426" name="Google Shape;426;p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workstation operating system is a client-based operating system meant for people to use on a day-to-day basis at work or at home. A workstation operating system generally has a GUI and is designed to be user friendly and highly compatible with consumer hardware.</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0" name="Shape 430"/>
        <p:cNvGrpSpPr/>
        <p:nvPr/>
      </p:nvGrpSpPr>
      <p:grpSpPr>
        <a:xfrm>
          <a:off x="0" y="0"/>
          <a:ext cx="0" cy="0"/>
          <a:chOff x="0" y="0"/>
          <a:chExt cx="0" cy="0"/>
        </a:xfrm>
      </p:grpSpPr>
      <p:sp>
        <p:nvSpPr>
          <p:cNvPr id="431" name="Google Shape;431;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Appliance </a:t>
            </a:r>
            <a:endParaRPr/>
          </a:p>
        </p:txBody>
      </p:sp>
      <p:sp>
        <p:nvSpPr>
          <p:cNvPr id="432" name="Google Shape;432;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appliance is a specialized hardware device, often running a specialized operating system purpose-built for the appliance. Such operating systems are smaller than a typical server-based operating system, run less services, and offer less features. Because of the reduced functionality, appliances can sometimes be more secure than server operating systems (although the opposite is sometimes true).</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Google Shape;437;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Kiosk</a:t>
            </a:r>
            <a:endParaRPr/>
          </a:p>
        </p:txBody>
      </p:sp>
      <p:sp>
        <p:nvSpPr>
          <p:cNvPr id="438" name="Google Shape;438;p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kiosk is a purpose-built computer often used in a public space for customers, guests or workers. </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2" name="Shape 442"/>
        <p:cNvGrpSpPr/>
        <p:nvPr/>
      </p:nvGrpSpPr>
      <p:grpSpPr>
        <a:xfrm>
          <a:off x="0" y="0"/>
          <a:ext cx="0" cy="0"/>
          <a:chOff x="0" y="0"/>
          <a:chExt cx="0" cy="0"/>
        </a:xfrm>
      </p:grpSpPr>
      <p:sp>
        <p:nvSpPr>
          <p:cNvPr id="443" name="Google Shape;443;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Mobile OS</a:t>
            </a:r>
            <a:endParaRPr/>
          </a:p>
        </p:txBody>
      </p:sp>
      <p:sp>
        <p:nvSpPr>
          <p:cNvPr id="444" name="Google Shape;444;p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mobile operating system is one built for smartphones; Android and iOS are the two major mobile operating systems today.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8" name="Shape 448"/>
        <p:cNvGrpSpPr/>
        <p:nvPr/>
      </p:nvGrpSpPr>
      <p:grpSpPr>
        <a:xfrm>
          <a:off x="0" y="0"/>
          <a:ext cx="0" cy="0"/>
          <a:chOff x="0" y="0"/>
          <a:chExt cx="0" cy="0"/>
        </a:xfrm>
      </p:grpSpPr>
      <p:sp>
        <p:nvSpPr>
          <p:cNvPr id="449" name="Google Shape;449;p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Patch management</a:t>
            </a:r>
            <a:endParaRPr/>
          </a:p>
        </p:txBody>
      </p:sp>
      <p:sp>
        <p:nvSpPr>
          <p:cNvPr id="450" name="Google Shape;450;p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As part of your patch management strategy, ensure that you test all updates in non-production environments to ensure they function and don’t introduce problems.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g635d01eff2_0_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Disabling unnecessary ports and services</a:t>
            </a:r>
            <a:endParaRPr/>
          </a:p>
        </p:txBody>
      </p:sp>
      <p:sp>
        <p:nvSpPr>
          <p:cNvPr id="456" name="Google Shape;456;g635d01eff2_0_1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we talk about unnecessary ports and services, we are talking about functionality built into an operating system or device but that you are not using and do not intend to use.</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Google Shape;461;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Least functionality </a:t>
            </a:r>
            <a:endParaRPr/>
          </a:p>
        </p:txBody>
      </p:sp>
      <p:sp>
        <p:nvSpPr>
          <p:cNvPr id="462" name="Google Shape;462;p5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least functionality system is one that is designed to provide the least functionality required for the scenario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Clr>
                <a:schemeClr val="dk1"/>
              </a:buClr>
              <a:buSzPts val="1100"/>
              <a:buFont typeface="Arial"/>
              <a:buNone/>
            </a:pPr>
            <a:r>
              <a:rPr b="1" lang="en" sz="2400">
                <a:solidFill>
                  <a:srgbClr val="FF0000"/>
                </a:solidFill>
                <a:latin typeface="Roboto Slab"/>
                <a:ea typeface="Roboto Slab"/>
                <a:cs typeface="Roboto Slab"/>
                <a:sym typeface="Roboto Slab"/>
              </a:rPr>
              <a:t>3.1 Explain use cases and purpose for frameworks, best practices and secure configuration guides.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6" name="Shape 466"/>
        <p:cNvGrpSpPr/>
        <p:nvPr/>
      </p:nvGrpSpPr>
      <p:grpSpPr>
        <a:xfrm>
          <a:off x="0" y="0"/>
          <a:ext cx="0" cy="0"/>
          <a:chOff x="0" y="0"/>
          <a:chExt cx="0" cy="0"/>
        </a:xfrm>
      </p:grpSpPr>
      <p:sp>
        <p:nvSpPr>
          <p:cNvPr id="467" name="Google Shape;467;p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Secure configurations</a:t>
            </a:r>
            <a:endParaRPr/>
          </a:p>
        </p:txBody>
      </p:sp>
      <p:sp>
        <p:nvSpPr>
          <p:cNvPr id="468" name="Google Shape;468;p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Secure configurations are configurations that have been deemed secure, either by your organization after testing, by vendors or by trusted third-party advisors. Organizations often standardize operating system installation based on a known secure configuration.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2" name="Shape 472"/>
        <p:cNvGrpSpPr/>
        <p:nvPr/>
      </p:nvGrpSpPr>
      <p:grpSpPr>
        <a:xfrm>
          <a:off x="0" y="0"/>
          <a:ext cx="0" cy="0"/>
          <a:chOff x="0" y="0"/>
          <a:chExt cx="0" cy="0"/>
        </a:xfrm>
      </p:grpSpPr>
      <p:sp>
        <p:nvSpPr>
          <p:cNvPr id="473" name="Google Shape;473;p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Trusted operating system</a:t>
            </a:r>
            <a:endParaRPr/>
          </a:p>
        </p:txBody>
      </p:sp>
      <p:sp>
        <p:nvSpPr>
          <p:cNvPr id="474" name="Google Shape;474;p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trusted operating system is one that offers enough security and auditing to meet common government requirements. The Common Criteria is an international standard used to classify operating systems as trusted operating systems. Most of the major operating systems today, such as Windows Server 2019 and MacOS 10.14, are considered trusted operating systems. </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8" name="Shape 478"/>
        <p:cNvGrpSpPr/>
        <p:nvPr/>
      </p:nvGrpSpPr>
      <p:grpSpPr>
        <a:xfrm>
          <a:off x="0" y="0"/>
          <a:ext cx="0" cy="0"/>
          <a:chOff x="0" y="0"/>
          <a:chExt cx="0" cy="0"/>
        </a:xfrm>
      </p:grpSpPr>
      <p:sp>
        <p:nvSpPr>
          <p:cNvPr id="479" name="Google Shape;479;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Application whitelisting/blacklisting</a:t>
            </a:r>
            <a:endParaRPr/>
          </a:p>
        </p:txBody>
      </p:sp>
      <p:sp>
        <p:nvSpPr>
          <p:cNvPr id="480" name="Google Shape;480;p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operating systems offer application whitelisting (allowing apps to run) and blacklisting (disabling apps from running). It is a good practice to take advantage of these features. You have a couple of options: Disable all apps except those that are whitelisted (most secure but difficult to implement successfully), or enable all apps to run except those that are blacklisted (a common implementation that enables you to block specific apps).</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4" name="Shape 484"/>
        <p:cNvGrpSpPr/>
        <p:nvPr/>
      </p:nvGrpSpPr>
      <p:grpSpPr>
        <a:xfrm>
          <a:off x="0" y="0"/>
          <a:ext cx="0" cy="0"/>
          <a:chOff x="0" y="0"/>
          <a:chExt cx="0" cy="0"/>
        </a:xfrm>
      </p:grpSpPr>
      <p:sp>
        <p:nvSpPr>
          <p:cNvPr id="485" name="Google Shape;485;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Disable default accounts/passwords </a:t>
            </a:r>
            <a:endParaRPr/>
          </a:p>
        </p:txBody>
      </p:sp>
      <p:sp>
        <p:nvSpPr>
          <p:cNvPr id="486" name="Google Shape;486;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appliances and computing devices are built with default accounts and passwords. This enables buyers to quickly configure the devices and use them. However, many people never change the default passwords or default configurations, and some devices can be controlled remotely with the default credentials. A key step to securing devices is to change all default passwords during setup (especially before connecting the devices to the internet) and using special accounts to administer the devices. </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0" name="Shape 490"/>
        <p:cNvGrpSpPr/>
        <p:nvPr/>
      </p:nvGrpSpPr>
      <p:grpSpPr>
        <a:xfrm>
          <a:off x="0" y="0"/>
          <a:ext cx="0" cy="0"/>
          <a:chOff x="0" y="0"/>
          <a:chExt cx="0" cy="0"/>
        </a:xfrm>
      </p:grpSpPr>
      <p:sp>
        <p:nvSpPr>
          <p:cNvPr id="491" name="Google Shape;491;g635d01eff2_0_1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Wireless keyboards</a:t>
            </a:r>
            <a:endParaRPr/>
          </a:p>
        </p:txBody>
      </p:sp>
      <p:sp>
        <p:nvSpPr>
          <p:cNvPr id="492" name="Google Shape;492;g635d01eff2_0_1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Wireless keyboards are sometimes susceptible to radio frequency (RF) signal hijacking. Attackers use a simple tool to intercept communications with the intent of capturing passwords or injecting their own keystrokes, and eventually taking over the computer with malware. While wireless keyboard communication is sometimes encrypted, you should be aware of the attack potential. Bluetooth keyboards, which are more popular than wireless keyboards today, are not currently vulnerable.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6" name="Shape 496"/>
        <p:cNvGrpSpPr/>
        <p:nvPr/>
      </p:nvGrpSpPr>
      <p:grpSpPr>
        <a:xfrm>
          <a:off x="0" y="0"/>
          <a:ext cx="0" cy="0"/>
          <a:chOff x="0" y="0"/>
          <a:chExt cx="0" cy="0"/>
        </a:xfrm>
      </p:grpSpPr>
      <p:sp>
        <p:nvSpPr>
          <p:cNvPr id="497" name="Google Shape;497;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Wireless mice </a:t>
            </a:r>
            <a:endParaRPr/>
          </a:p>
        </p:txBody>
      </p:sp>
      <p:sp>
        <p:nvSpPr>
          <p:cNvPr id="498" name="Google Shape;498;p6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Wireless mice are also susceptible to RF signal hijacking. Attackers can use automation to take over a computer with a vulnerable wireless mouse. To avoid this attack, use a wired mouse.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2" name="Shape 502"/>
        <p:cNvGrpSpPr/>
        <p:nvPr/>
      </p:nvGrpSpPr>
      <p:grpSpPr>
        <a:xfrm>
          <a:off x="0" y="0"/>
          <a:ext cx="0" cy="0"/>
          <a:chOff x="0" y="0"/>
          <a:chExt cx="0" cy="0"/>
        </a:xfrm>
      </p:grpSpPr>
      <p:sp>
        <p:nvSpPr>
          <p:cNvPr id="503" name="Google Shape;503;p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Displays </a:t>
            </a:r>
            <a:endParaRPr/>
          </a:p>
        </p:txBody>
      </p:sp>
      <p:sp>
        <p:nvSpPr>
          <p:cNvPr id="504" name="Google Shape;504;p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Admins don’t often think about displays when it comes to security. But shoulder surfing (the act of secret observing somebody while they go about their computing tasks) is a serious problem that can result in stolen credentials or other issues. </a:t>
            </a:r>
            <a:endParaRPr/>
          </a:p>
          <a:p>
            <a:pPr indent="0" lvl="0" marL="0" rtl="0" algn="l">
              <a:lnSpc>
                <a:spcPct val="115000"/>
              </a:lnSpc>
              <a:spcBef>
                <a:spcPts val="1600"/>
              </a:spcBef>
              <a:spcAft>
                <a:spcPts val="1600"/>
              </a:spcAft>
              <a:buSzPts val="1800"/>
              <a:buNone/>
            </a:pPr>
            <a:r>
              <a:rPr lang="en"/>
              <a:t>To minimize the risk of shoulder surfing, use privacy screens. Privacy screens attach to the display and severely restrict the field of view; people standing off to the side or behind you cannot clearly see the display.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8" name="Shape 508"/>
        <p:cNvGrpSpPr/>
        <p:nvPr/>
      </p:nvGrpSpPr>
      <p:grpSpPr>
        <a:xfrm>
          <a:off x="0" y="0"/>
          <a:ext cx="0" cy="0"/>
          <a:chOff x="0" y="0"/>
          <a:chExt cx="0" cy="0"/>
        </a:xfrm>
      </p:grpSpPr>
      <p:sp>
        <p:nvSpPr>
          <p:cNvPr id="509" name="Google Shape;509;p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WiFi-enabled MicroSD cards</a:t>
            </a:r>
            <a:endParaRPr/>
          </a:p>
        </p:txBody>
      </p:sp>
      <p:sp>
        <p:nvSpPr>
          <p:cNvPr id="510" name="Google Shape;510;p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Late model digital cameras often come with, or take advantage of, MicroSD cards that have WiFi built-in. This enables a photographer to take pictures and have them automatically transferred to another device or a cloud-based storage location. </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4" name="Shape 514"/>
        <p:cNvGrpSpPr/>
        <p:nvPr/>
      </p:nvGrpSpPr>
      <p:grpSpPr>
        <a:xfrm>
          <a:off x="0" y="0"/>
          <a:ext cx="0" cy="0"/>
          <a:chOff x="0" y="0"/>
          <a:chExt cx="0" cy="0"/>
        </a:xfrm>
      </p:grpSpPr>
      <p:sp>
        <p:nvSpPr>
          <p:cNvPr id="515" name="Google Shape;515;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Printers/MFDs</a:t>
            </a:r>
            <a:endParaRPr/>
          </a:p>
        </p:txBody>
      </p:sp>
      <p:sp>
        <p:nvSpPr>
          <p:cNvPr id="516" name="Google Shape;516;p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Printers and multifunction devices (MFDs, which typically offer printing, scanning and faxing) are sometimes the target of attacks. Attackers attempt to get a copy of all documents printed, scanned or faxed. </a:t>
            </a:r>
            <a:endParaRPr/>
          </a:p>
          <a:p>
            <a:pPr indent="0" lvl="0" marL="0" rtl="0" algn="l">
              <a:lnSpc>
                <a:spcPct val="115000"/>
              </a:lnSpc>
              <a:spcBef>
                <a:spcPts val="1600"/>
              </a:spcBef>
              <a:spcAft>
                <a:spcPts val="1600"/>
              </a:spcAft>
              <a:buSzPts val="1800"/>
              <a:buNone/>
            </a:pPr>
            <a:r>
              <a:rPr lang="en"/>
              <a:t>Because these devices often connect to a corporate network, and sometimes a corporate directory, they are often accessible from anywhere on a corporate network, and sometimes even on the internet. </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0" name="Shape 520"/>
        <p:cNvGrpSpPr/>
        <p:nvPr/>
      </p:nvGrpSpPr>
      <p:grpSpPr>
        <a:xfrm>
          <a:off x="0" y="0"/>
          <a:ext cx="0" cy="0"/>
          <a:chOff x="0" y="0"/>
          <a:chExt cx="0" cy="0"/>
        </a:xfrm>
      </p:grpSpPr>
      <p:sp>
        <p:nvSpPr>
          <p:cNvPr id="521" name="Google Shape;521;p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External storage devices </a:t>
            </a:r>
            <a:endParaRPr/>
          </a:p>
        </p:txBody>
      </p:sp>
      <p:sp>
        <p:nvSpPr>
          <p:cNvPr id="522" name="Google Shape;522;p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External storage devices are often used for temporary data transfer or for backups. Sometimes, these external storage devices are remotely accessible via a web interface or a file transfer protocol such as FTP. To maximize security, use full disk encryption and disable all remote connectivity to the devices. Rely on local connectivity, such as over USB.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Regulatory</a:t>
            </a:r>
            <a:endParaRPr/>
          </a:p>
        </p:txBody>
      </p:sp>
      <p:sp>
        <p:nvSpPr>
          <p:cNvPr id="98" name="Google Shape;98;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With regulatory frameworks, you are trying to meet a specific regulation in an industry, as part of working with a specific technology or as part of a government organization. </a:t>
            </a:r>
            <a:endParaRPr>
              <a:solidFill>
                <a:schemeClr val="dk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6" name="Shape 526"/>
        <p:cNvGrpSpPr/>
        <p:nvPr/>
      </p:nvGrpSpPr>
      <p:grpSpPr>
        <a:xfrm>
          <a:off x="0" y="0"/>
          <a:ext cx="0" cy="0"/>
          <a:chOff x="0" y="0"/>
          <a:chExt cx="0" cy="0"/>
        </a:xfrm>
      </p:grpSpPr>
      <p:sp>
        <p:nvSpPr>
          <p:cNvPr id="527" name="Google Shape;527;g635d01eff2_0_1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Digital cameras</a:t>
            </a:r>
            <a:endParaRPr/>
          </a:p>
        </p:txBody>
      </p:sp>
      <p:sp>
        <p:nvSpPr>
          <p:cNvPr id="528" name="Google Shape;528;g635d01eff2_0_1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Digital cameras connect to computing devices using USB or a similar cabled method. Sometimes, they can also connect to devices using WiFI or another cable-less method. Like storage devices, rely on cabled methods to maximize security. Keep your camera firmware up to date, too.</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2" name="Shape 532"/>
        <p:cNvGrpSpPr/>
        <p:nvPr/>
      </p:nvGrpSpPr>
      <p:grpSpPr>
        <a:xfrm>
          <a:off x="0" y="0"/>
          <a:ext cx="0" cy="0"/>
          <a:chOff x="0" y="0"/>
          <a:chExt cx="0" cy="0"/>
        </a:xfrm>
      </p:grpSpPr>
      <p:sp>
        <p:nvSpPr>
          <p:cNvPr id="533" name="Google Shape;533;g635d01eff2_0_33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3.4 Explain the importance of secure staging and deployment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7" name="Shape 537"/>
        <p:cNvGrpSpPr/>
        <p:nvPr/>
      </p:nvGrpSpPr>
      <p:grpSpPr>
        <a:xfrm>
          <a:off x="0" y="0"/>
          <a:ext cx="0" cy="0"/>
          <a:chOff x="0" y="0"/>
          <a:chExt cx="0" cy="0"/>
        </a:xfrm>
      </p:grpSpPr>
      <p:sp>
        <p:nvSpPr>
          <p:cNvPr id="538" name="Google Shape;538;p1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Sandboxing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9" name="Google Shape;539;p1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In an IT environment, a sandbox is considered the environment where you initially test things.</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3" name="Shape 543"/>
        <p:cNvGrpSpPr/>
        <p:nvPr/>
      </p:nvGrpSpPr>
      <p:grpSpPr>
        <a:xfrm>
          <a:off x="0" y="0"/>
          <a:ext cx="0" cy="0"/>
          <a:chOff x="0" y="0"/>
          <a:chExt cx="0" cy="0"/>
        </a:xfrm>
      </p:grpSpPr>
      <p:sp>
        <p:nvSpPr>
          <p:cNvPr id="544" name="Google Shape;544;p1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Development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5" name="Google Shape;545;p1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development environment is the first environment you use for code development or testing, after a sandbox. </a:t>
            </a:r>
            <a:endParaRPr/>
          </a:p>
          <a:p>
            <a:pPr indent="0" lvl="0" marL="0" rtl="0" algn="l">
              <a:lnSpc>
                <a:spcPct val="115000"/>
              </a:lnSpc>
              <a:spcBef>
                <a:spcPts val="1600"/>
              </a:spcBef>
              <a:spcAft>
                <a:spcPts val="0"/>
              </a:spcAft>
              <a:buClr>
                <a:schemeClr val="dk1"/>
              </a:buClr>
              <a:buSzPts val="1100"/>
              <a:buFont typeface="Arial"/>
              <a:buNone/>
            </a:pPr>
            <a:r>
              <a:rPr lang="en"/>
              <a:t>While a sandbox is an optional-use environment, a development environment is often a mandatory environment for organizations using a secure software development life cycle (SDLC).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9" name="Shape 549"/>
        <p:cNvGrpSpPr/>
        <p:nvPr/>
      </p:nvGrpSpPr>
      <p:grpSpPr>
        <a:xfrm>
          <a:off x="0" y="0"/>
          <a:ext cx="0" cy="0"/>
          <a:chOff x="0" y="0"/>
          <a:chExt cx="0" cy="0"/>
        </a:xfrm>
      </p:grpSpPr>
      <p:sp>
        <p:nvSpPr>
          <p:cNvPr id="550" name="Google Shape;550;p1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Test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1" name="Google Shape;551;p1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test environment is used after a development environment. It more closely resembles a production environment than a development environment, but not as close as a staging environment</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5" name="Shape 555"/>
        <p:cNvGrpSpPr/>
        <p:nvPr/>
      </p:nvGrpSpPr>
      <p:grpSpPr>
        <a:xfrm>
          <a:off x="0" y="0"/>
          <a:ext cx="0" cy="0"/>
          <a:chOff x="0" y="0"/>
          <a:chExt cx="0" cy="0"/>
        </a:xfrm>
      </p:grpSpPr>
      <p:sp>
        <p:nvSpPr>
          <p:cNvPr id="556" name="Google Shape;556;p1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Staging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7" name="Google Shape;557;p1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staging environment is the last environment for testing before a production environment. </a:t>
            </a:r>
            <a:endParaRPr/>
          </a:p>
          <a:p>
            <a:pPr indent="0" lvl="0" marL="0" rtl="0" algn="l">
              <a:lnSpc>
                <a:spcPct val="115000"/>
              </a:lnSpc>
              <a:spcBef>
                <a:spcPts val="1600"/>
              </a:spcBef>
              <a:spcAft>
                <a:spcPts val="1600"/>
              </a:spcAft>
              <a:buSzPts val="1800"/>
              <a:buNone/>
            </a:pPr>
            <a:r>
              <a:rPr lang="en"/>
              <a:t>A staging environment is sometimes referred to as an acceptance test (AT) or universal acceptance test (UAT) environment. This environment most closely resembles production.</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1" name="Shape 561"/>
        <p:cNvGrpSpPr/>
        <p:nvPr/>
      </p:nvGrpSpPr>
      <p:grpSpPr>
        <a:xfrm>
          <a:off x="0" y="0"/>
          <a:ext cx="0" cy="0"/>
          <a:chOff x="0" y="0"/>
          <a:chExt cx="0" cy="0"/>
        </a:xfrm>
      </p:grpSpPr>
      <p:sp>
        <p:nvSpPr>
          <p:cNvPr id="562" name="Google Shape;562;p1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Production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3" name="Google Shape;563;p1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The production environment is the live environment. It is what companies rely on to keep the business running, keep customers happy and make money. </a:t>
            </a:r>
            <a:endParaRPr/>
          </a:p>
          <a:p>
            <a:pPr indent="0" lvl="0" marL="0" rtl="0" algn="l">
              <a:lnSpc>
                <a:spcPct val="115000"/>
              </a:lnSpc>
              <a:spcBef>
                <a:spcPts val="1600"/>
              </a:spcBef>
              <a:spcAft>
                <a:spcPts val="0"/>
              </a:spcAft>
              <a:buClr>
                <a:schemeClr val="dk1"/>
              </a:buClr>
              <a:buSzPts val="1100"/>
              <a:buFont typeface="Arial"/>
              <a:buNone/>
            </a:pPr>
            <a:r>
              <a:rPr lang="en"/>
              <a:t>The environment should never be used for testing or be changed before the changes are tested in non-production environments.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7" name="Shape 567"/>
        <p:cNvGrpSpPr/>
        <p:nvPr/>
      </p:nvGrpSpPr>
      <p:grpSpPr>
        <a:xfrm>
          <a:off x="0" y="0"/>
          <a:ext cx="0" cy="0"/>
          <a:chOff x="0" y="0"/>
          <a:chExt cx="0" cy="0"/>
        </a:xfrm>
      </p:grpSpPr>
      <p:sp>
        <p:nvSpPr>
          <p:cNvPr id="568" name="Google Shape;568;p1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Baseline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9" name="Google Shape;569;p1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 secure baseline is a template, a configuration, code or an image that the company considers secure.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3" name="Shape 573"/>
        <p:cNvGrpSpPr/>
        <p:nvPr/>
      </p:nvGrpSpPr>
      <p:grpSpPr>
        <a:xfrm>
          <a:off x="0" y="0"/>
          <a:ext cx="0" cy="0"/>
          <a:chOff x="0" y="0"/>
          <a:chExt cx="0" cy="0"/>
        </a:xfrm>
      </p:grpSpPr>
      <p:sp>
        <p:nvSpPr>
          <p:cNvPr id="574" name="Google Shape;574;g635d01eff2_0_3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Integrity measurement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5" name="Google Shape;575;g635d01eff2_0_3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After a device has been deployed, it tends to drift away from the initial configuration (the secure baseline). </a:t>
            </a:r>
            <a:endParaRPr/>
          </a:p>
          <a:p>
            <a:pPr indent="0" lvl="0" marL="0" rtl="0" algn="l">
              <a:lnSpc>
                <a:spcPct val="115000"/>
              </a:lnSpc>
              <a:spcBef>
                <a:spcPts val="1600"/>
              </a:spcBef>
              <a:spcAft>
                <a:spcPts val="1600"/>
              </a:spcAft>
              <a:buSzPts val="1800"/>
              <a:buNone/>
            </a:pPr>
            <a:r>
              <a:rPr lang="en"/>
              <a:t>The longer a device is active, the more it tends to drift. To ensure compliance with the secure baseline, organizations turn to configuration management solutions. </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9" name="Shape 579"/>
        <p:cNvGrpSpPr/>
        <p:nvPr/>
      </p:nvGrpSpPr>
      <p:grpSpPr>
        <a:xfrm>
          <a:off x="0" y="0"/>
          <a:ext cx="0" cy="0"/>
          <a:chOff x="0" y="0"/>
          <a:chExt cx="0" cy="0"/>
        </a:xfrm>
      </p:grpSpPr>
      <p:sp>
        <p:nvSpPr>
          <p:cNvPr id="580" name="Google Shape;580;g6368f5792f_0_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Clr>
                <a:schemeClr val="dk1"/>
              </a:buClr>
              <a:buSzPts val="1100"/>
              <a:buFont typeface="Arial"/>
              <a:buNone/>
            </a:pPr>
            <a:r>
              <a:rPr b="1" lang="en" sz="2400">
                <a:solidFill>
                  <a:srgbClr val="FF0000"/>
                </a:solidFill>
                <a:latin typeface="Roboto Slab"/>
                <a:ea typeface="Roboto Slab"/>
                <a:cs typeface="Roboto Slab"/>
                <a:sym typeface="Roboto Slab"/>
              </a:rPr>
              <a:t>3.5 Explain the security implications of embedded systems.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Non-regulatory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4" name="Google Shape;104;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Non-regulatory frameworks are developed with similar goals to regulatory frameworks — improve security by providing information and guidelines to organizations. </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4" name="Shape 584"/>
        <p:cNvGrpSpPr/>
        <p:nvPr/>
      </p:nvGrpSpPr>
      <p:grpSpPr>
        <a:xfrm>
          <a:off x="0" y="0"/>
          <a:ext cx="0" cy="0"/>
          <a:chOff x="0" y="0"/>
          <a:chExt cx="0" cy="0"/>
        </a:xfrm>
      </p:grpSpPr>
      <p:sp>
        <p:nvSpPr>
          <p:cNvPr id="585" name="Google Shape;585;g635d01eff2_0_3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SCADA/ICS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86" name="Google Shape;586;g635d01eff2_0_3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Supervisory Control and Data Acquisition (SCADA) refers to geographically dispersed control systems, such as those that control the distribution of power or water. Industrial Control Systems (ICS) is a broader term referring to automated industrial control systems. </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0" name="Shape 590"/>
        <p:cNvGrpSpPr/>
        <p:nvPr/>
      </p:nvGrpSpPr>
      <p:grpSpPr>
        <a:xfrm>
          <a:off x="0" y="0"/>
          <a:ext cx="0" cy="0"/>
          <a:chOff x="0" y="0"/>
          <a:chExt cx="0" cy="0"/>
        </a:xfrm>
      </p:grpSpPr>
      <p:sp>
        <p:nvSpPr>
          <p:cNvPr id="591" name="Google Shape;591;g6368f5792f_0_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SCADA/ICS (cont.)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2" name="Google Shape;592;g6368f5792f_0_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ICS is everything related to industrial control systems while SCADA refers to the geographically dispersed control systems that are prevalent in utilities. </a:t>
            </a:r>
            <a:endParaRPr/>
          </a:p>
          <a:p>
            <a:pPr indent="0" lvl="0" marL="0" rtl="0" algn="l">
              <a:lnSpc>
                <a:spcPct val="115000"/>
              </a:lnSpc>
              <a:spcBef>
                <a:spcPts val="1600"/>
              </a:spcBef>
              <a:spcAft>
                <a:spcPts val="0"/>
              </a:spcAft>
              <a:buSzPts val="1100"/>
              <a:buNone/>
            </a:pPr>
            <a:r>
              <a:rPr lang="en"/>
              <a:t>Because SCADA and ICS are tied into large and critical infrastructure components, security is of the utmost importance. </a:t>
            </a:r>
            <a:endParaRPr/>
          </a:p>
          <a:p>
            <a:pPr indent="0" lvl="0" marL="0" rtl="0" algn="l">
              <a:lnSpc>
                <a:spcPct val="115000"/>
              </a:lnSpc>
              <a:spcBef>
                <a:spcPts val="1600"/>
              </a:spcBef>
              <a:spcAft>
                <a:spcPts val="0"/>
              </a:spcAft>
              <a:buClr>
                <a:schemeClr val="dk1"/>
              </a:buClr>
              <a:buSzPts val="1100"/>
              <a:buFont typeface="Arial"/>
              <a:buNone/>
            </a:pPr>
            <a:r>
              <a:rPr lang="en"/>
              <a:t>Attackers can take down power grids, cut off water or gas supplies, or otherwise disrupt key utilities.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6" name="Shape 596"/>
        <p:cNvGrpSpPr/>
        <p:nvPr/>
      </p:nvGrpSpPr>
      <p:grpSpPr>
        <a:xfrm>
          <a:off x="0" y="0"/>
          <a:ext cx="0" cy="0"/>
          <a:chOff x="0" y="0"/>
          <a:chExt cx="0" cy="0"/>
        </a:xfrm>
      </p:grpSpPr>
      <p:sp>
        <p:nvSpPr>
          <p:cNvPr id="597" name="Google Shape;597;g635d01eff2_0_3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Smart devices/IoT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8" name="Google Shape;598;g635d01eff2_0_3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IoT devices are devices that are connected to the internet or a network and that use technology to enhance their functionality. </a:t>
            </a:r>
            <a:endParaRPr/>
          </a:p>
          <a:p>
            <a:pPr indent="0" lvl="0" marL="0" rtl="0" algn="l">
              <a:lnSpc>
                <a:spcPct val="115000"/>
              </a:lnSpc>
              <a:spcBef>
                <a:spcPts val="1600"/>
              </a:spcBef>
              <a:spcAft>
                <a:spcPts val="1600"/>
              </a:spcAft>
              <a:buSzPts val="1800"/>
              <a:buNone/>
            </a:pPr>
            <a:r>
              <a:rPr lang="en"/>
              <a:t>For example, a smart watch can detect that you’ve been sitting down all day and coax you to stand up and move around. A smart refrigerator can send you an alert when you are low on milk or the water filter needs to be changed.</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2" name="Shape 602"/>
        <p:cNvGrpSpPr/>
        <p:nvPr/>
      </p:nvGrpSpPr>
      <p:grpSpPr>
        <a:xfrm>
          <a:off x="0" y="0"/>
          <a:ext cx="0" cy="0"/>
          <a:chOff x="0" y="0"/>
          <a:chExt cx="0" cy="0"/>
        </a:xfrm>
      </p:grpSpPr>
      <p:sp>
        <p:nvSpPr>
          <p:cNvPr id="603" name="Google Shape;603;g635d01eff2_0_3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4" name="Google Shape;604;g635d01eff2_0_3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For this section, SoC refers to system on a chip, not security operations center. SoC devices are basically tiny computers on a chip, such as a Raspberry Pi (which has a SoC plus other hardware components). </a:t>
            </a:r>
            <a:endParaRPr/>
          </a:p>
          <a:p>
            <a:pPr indent="0" lvl="0" marL="0" rtl="0" algn="l">
              <a:lnSpc>
                <a:spcPct val="115000"/>
              </a:lnSpc>
              <a:spcBef>
                <a:spcPts val="1600"/>
              </a:spcBef>
              <a:spcAft>
                <a:spcPts val="0"/>
              </a:spcAft>
              <a:buClr>
                <a:schemeClr val="dk1"/>
              </a:buClr>
              <a:buSzPts val="1100"/>
              <a:buFont typeface="Arial"/>
              <a:buNone/>
            </a:pPr>
            <a:r>
              <a:rPr lang="en"/>
              <a:t>Because these are like computers, they are sometimes susceptible to attackers. Implications vary, depending on the use of the device. Common concerns are unauthorized remote access and securing physical access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8" name="Shape 608"/>
        <p:cNvGrpSpPr/>
        <p:nvPr/>
      </p:nvGrpSpPr>
      <p:grpSpPr>
        <a:xfrm>
          <a:off x="0" y="0"/>
          <a:ext cx="0" cy="0"/>
          <a:chOff x="0" y="0"/>
          <a:chExt cx="0" cy="0"/>
        </a:xfrm>
      </p:grpSpPr>
      <p:sp>
        <p:nvSpPr>
          <p:cNvPr id="609" name="Google Shape;609;g635d01eff2_0_3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Real-time operating system (RTOS)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10" name="Google Shape;610;g635d01eff2_0_3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real-time operating system (RTOS) is a system that processes requests in a specific amount of time. A standard operating system, such as Windows 10, processes requests in order and the turnaround time varies; there aren’t any guarantees about the amount of processing time a task will take. </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4" name="Shape 614"/>
        <p:cNvGrpSpPr/>
        <p:nvPr/>
      </p:nvGrpSpPr>
      <p:grpSpPr>
        <a:xfrm>
          <a:off x="0" y="0"/>
          <a:ext cx="0" cy="0"/>
          <a:chOff x="0" y="0"/>
          <a:chExt cx="0" cy="0"/>
        </a:xfrm>
      </p:grpSpPr>
      <p:sp>
        <p:nvSpPr>
          <p:cNvPr id="615" name="Google Shape;615;g635d01eff2_0_3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Printers/MFDs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16" name="Google Shape;616;g635d01eff2_0_3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The security implications of printers and multifunction devices are tied to data loss.</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rPr lang="en"/>
              <a:t>Imagine everything that everybody printed at your company was secretly sent to a hacker, who then posted the material on the dark web.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Clr>
                <a:schemeClr val="dk1"/>
              </a:buClr>
              <a:buSzPts val="1100"/>
              <a:buFont typeface="Arial"/>
              <a:buNone/>
            </a:pPr>
            <a:r>
              <a:rPr lang="en"/>
              <a:t>Or imagine that everything scanned by your employees was secretly sent to your competitor. Those are some of the implications for these devices.</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0" name="Shape 620"/>
        <p:cNvGrpSpPr/>
        <p:nvPr/>
      </p:nvGrpSpPr>
      <p:grpSpPr>
        <a:xfrm>
          <a:off x="0" y="0"/>
          <a:ext cx="0" cy="0"/>
          <a:chOff x="0" y="0"/>
          <a:chExt cx="0" cy="0"/>
        </a:xfrm>
      </p:grpSpPr>
      <p:sp>
        <p:nvSpPr>
          <p:cNvPr id="621" name="Google Shape;621;g635d01eff2_0_3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Camera systems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22" name="Google Shape;622;g635d01eff2_0_3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With camera systems being connected to networks or the internet, you need to think about the pictures and videos from the cameras. </a:t>
            </a:r>
            <a:endParaRPr/>
          </a:p>
          <a:p>
            <a:pPr indent="0" lvl="0" marL="0" rtl="0" algn="l">
              <a:lnSpc>
                <a:spcPct val="115000"/>
              </a:lnSpc>
              <a:spcBef>
                <a:spcPts val="1600"/>
              </a:spcBef>
              <a:spcAft>
                <a:spcPts val="1600"/>
              </a:spcAft>
              <a:buSzPts val="1800"/>
              <a:buNone/>
            </a:pPr>
            <a:r>
              <a:rPr lang="en"/>
              <a:t>Who can access them? What would happen if all the pictures and videos became public? Other security implications are disabling of camera systems or reconfiguration of camera systems (for example, to point to a wall or to stop recording).</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6" name="Shape 626"/>
        <p:cNvGrpSpPr/>
        <p:nvPr/>
      </p:nvGrpSpPr>
      <p:grpSpPr>
        <a:xfrm>
          <a:off x="0" y="0"/>
          <a:ext cx="0" cy="0"/>
          <a:chOff x="0" y="0"/>
          <a:chExt cx="0" cy="0"/>
        </a:xfrm>
      </p:grpSpPr>
      <p:sp>
        <p:nvSpPr>
          <p:cNvPr id="627" name="Google Shape;627;g6368f5792f_0_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Special purpose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28" name="Google Shape;628;g6368f5792f_0_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Special purpose devices are those that have limited deployment for specialized use. Typically, you don’t find these types of devices in a home or business.</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2" name="Shape 632"/>
        <p:cNvGrpSpPr/>
        <p:nvPr/>
      </p:nvGrpSpPr>
      <p:grpSpPr>
        <a:xfrm>
          <a:off x="0" y="0"/>
          <a:ext cx="0" cy="0"/>
          <a:chOff x="0" y="0"/>
          <a:chExt cx="0" cy="0"/>
        </a:xfrm>
      </p:grpSpPr>
      <p:sp>
        <p:nvSpPr>
          <p:cNvPr id="633" name="Google Shape;633;g6368f5792f_0_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Medical devices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4" name="Google Shape;634;g6368f5792f_0_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All the devices you see nurses and doctors using around a hospital or medical office qualify as medical devices. </a:t>
            </a:r>
            <a:endParaRPr/>
          </a:p>
          <a:p>
            <a:pPr indent="0" lvl="0" marL="0" rtl="0" algn="l">
              <a:lnSpc>
                <a:spcPct val="115000"/>
              </a:lnSpc>
              <a:spcBef>
                <a:spcPts val="1600"/>
              </a:spcBef>
              <a:spcAft>
                <a:spcPts val="0"/>
              </a:spcAft>
              <a:buClr>
                <a:schemeClr val="dk1"/>
              </a:buClr>
              <a:buSzPts val="1100"/>
              <a:buFont typeface="Arial"/>
              <a:buNone/>
            </a:pPr>
            <a:r>
              <a:rPr lang="en"/>
              <a:t>These devices store or transmit sensitive health information and patient information. Security implications are wide ranging, including failure to adhere to regulations such as HIPAA, becoming the target of a class-action lawsuit, being assessed fines and losing business.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8" name="Shape 638"/>
        <p:cNvGrpSpPr/>
        <p:nvPr/>
      </p:nvGrpSpPr>
      <p:grpSpPr>
        <a:xfrm>
          <a:off x="0" y="0"/>
          <a:ext cx="0" cy="0"/>
          <a:chOff x="0" y="0"/>
          <a:chExt cx="0" cy="0"/>
        </a:xfrm>
      </p:grpSpPr>
      <p:sp>
        <p:nvSpPr>
          <p:cNvPr id="639" name="Google Shape;639;g6368f5792f_0_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Vehicles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0" name="Google Shape;640;g6368f5792f_0_7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Attackers have displayed proof-of-concept attacks in which they remotely disabled a car or other vehicle or impaired its regular operation. </a:t>
            </a:r>
            <a:endParaRPr/>
          </a:p>
          <a:p>
            <a:pPr indent="0" lvl="0" marL="0" rtl="0" algn="l">
              <a:lnSpc>
                <a:spcPct val="115000"/>
              </a:lnSpc>
              <a:spcBef>
                <a:spcPts val="1600"/>
              </a:spcBef>
              <a:spcAft>
                <a:spcPts val="0"/>
              </a:spcAft>
              <a:buClr>
                <a:schemeClr val="dk1"/>
              </a:buClr>
              <a:buSzPts val="1100"/>
              <a:buFont typeface="Arial"/>
              <a:buNone/>
            </a:pPr>
            <a:r>
              <a:rPr lang="en"/>
              <a:t>Security implications are related to the safety of passengers and those around them. If an attacker can remotely control a car or disable a car on a high-speed freeway or road system, it is extremely dangerous.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