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3"/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ato Black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La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Black-bold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LatoBlack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5c3610675_0_7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85c3610675_0_76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df521650f_0_3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8df521650f_0_38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f521650f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8df521650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 privilege in even asking these questions.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8df521650f_0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df521650f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8df521650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Popcorn out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8df521650f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df521650f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8df521650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Popcorn out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8df521650f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df521650f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8df521650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this matters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8df521650f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df521650f_0_4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8df521650f_0_44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df521650f_0_5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8df521650f_0_50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7b385f4f7_0_8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Becky: which one of these will be hardest for you and what can you do to make it easier? turn and talk. </a:t>
            </a:r>
            <a:endParaRPr/>
          </a:p>
        </p:txBody>
      </p:sp>
      <p:sp>
        <p:nvSpPr>
          <p:cNvPr id="375" name="Google Shape;375;g87b385f4f7_0_82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df521650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8df52165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this matters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8df521650f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df521650f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8df521650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this matters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8df521650f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df521650f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8df521650f_0_0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87b385f4f7_0_14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87b385f4f7_0_1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Becky</a:t>
            </a:r>
            <a:endParaRPr/>
          </a:p>
        </p:txBody>
      </p:sp>
      <p:sp>
        <p:nvSpPr>
          <p:cNvPr id="263" name="Google Shape;263;g87b385f4f7_0_14:notes"/>
          <p:cNvSpPr txBox="1"/>
          <p:nvPr>
            <p:ph idx="12" type="sldNum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7b385f4f7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87b385f4f7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Seeks someone/something to blame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87b385f4f7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7b385f4f7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87b385f4f7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Seeks someone/something to blame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87b385f4f7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7b385f4f7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87b385f4f7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Seeks someone/something to blame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87b385f4f7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df521650f_0_2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8df521650f_0_26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c0543429a_0_1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7c0543429a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wasn’t ok with my boss feeling scared. It made me feel too scared so I wasted a lot of energy trying to prevent that or shut it down. </a:t>
            </a:r>
            <a:endParaRPr/>
          </a:p>
        </p:txBody>
      </p:sp>
      <p:sp>
        <p:nvSpPr>
          <p:cNvPr id="300" name="Google Shape;300;g7c0543429a_0_1103:notes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df521650f_0_3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Becky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8df521650f_0_32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b="1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1" name="Google Shape;71;p11"/>
          <p:cNvSpPr/>
          <p:nvPr>
            <p:ph idx="2" type="pic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838200" y="18479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Half" showMasterSp="0">
  <p:cSld name="Title_Half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656722" y="489703"/>
            <a:ext cx="1213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7"/>
          <p:cNvSpPr/>
          <p:nvPr/>
        </p:nvSpPr>
        <p:spPr>
          <a:xfrm>
            <a:off x="4609383" y="-13244"/>
            <a:ext cx="7601700" cy="6871200"/>
          </a:xfrm>
          <a:custGeom>
            <a:rect b="b" l="l" r="r" t="t"/>
            <a:pathLst>
              <a:path extrusionOk="0" h="120000" w="120000">
                <a:moveTo>
                  <a:pt x="119812" y="106"/>
                </a:moveTo>
                <a:cubicBezTo>
                  <a:pt x="119874" y="40071"/>
                  <a:pt x="119937" y="80035"/>
                  <a:pt x="120000" y="120000"/>
                </a:cubicBezTo>
                <a:lnTo>
                  <a:pt x="0" y="119833"/>
                </a:lnTo>
                <a:lnTo>
                  <a:pt x="47636" y="0"/>
                </a:lnTo>
                <a:lnTo>
                  <a:pt x="119812" y="106"/>
                </a:lnTo>
                <a:close/>
              </a:path>
            </a:pathLst>
          </a:custGeom>
          <a:solidFill>
            <a:schemeClr val="dk1">
              <a:alpha val="6669"/>
            </a:scheme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-6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6" name="Google Shape;136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Google Shape;148;p2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 1">
  <p:cSld name="CUSTOM_2_1"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4050" y="488085"/>
            <a:ext cx="11203900" cy="588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838200" y="17404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1005150" y="16972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AutoNum type="arabicPeriod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6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3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60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4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4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4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3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32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" name="Google Shape;227;p38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38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39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3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Half">
  <p:cSld name="Title_Half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56722" y="489702"/>
            <a:ext cx="1213800" cy="72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>
            <a:off x="4609382" y="-13244"/>
            <a:ext cx="7601700" cy="6871200"/>
          </a:xfrm>
          <a:custGeom>
            <a:rect b="b" l="l" r="r" t="t"/>
            <a:pathLst>
              <a:path extrusionOk="0" h="120000" w="120000">
                <a:moveTo>
                  <a:pt x="119812" y="106"/>
                </a:moveTo>
                <a:cubicBezTo>
                  <a:pt x="119874" y="40071"/>
                  <a:pt x="119937" y="80035"/>
                  <a:pt x="120000" y="120000"/>
                </a:cubicBezTo>
                <a:lnTo>
                  <a:pt x="0" y="119833"/>
                </a:lnTo>
                <a:lnTo>
                  <a:pt x="47636" y="0"/>
                </a:lnTo>
                <a:lnTo>
                  <a:pt x="119812" y="106"/>
                </a:lnTo>
                <a:close/>
              </a:path>
            </a:pathLst>
          </a:custGeom>
          <a:solidFill>
            <a:schemeClr val="dk1">
              <a:alpha val="6666"/>
            </a:scheme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-63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b="1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b="1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1850" y="4589462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839787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b="1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183187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ato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36436" y="6186507"/>
            <a:ext cx="1151100" cy="6707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1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4"/>
          <p:cNvSpPr txBox="1"/>
          <p:nvPr>
            <p:ph idx="1" type="body"/>
          </p:nvPr>
        </p:nvSpPr>
        <p:spPr>
          <a:xfrm>
            <a:off x="838200" y="18479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1"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838200" y="17404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4" name="Google Shape;174;p2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0285200" y="6141325"/>
            <a:ext cx="1906800" cy="635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3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Ice-breaker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Openness to Discovery &amp; Personas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Walk &amp; Talk on Genius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BREAK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Share Outs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Impeccable Agreements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43"/>
          <p:cNvSpPr txBox="1"/>
          <p:nvPr/>
        </p:nvSpPr>
        <p:spPr>
          <a:xfrm>
            <a:off x="624125" y="491675"/>
            <a:ext cx="57192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agenda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2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Who are you when you’re at your worst?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52"/>
          <p:cNvSpPr txBox="1"/>
          <p:nvPr/>
        </p:nvSpPr>
        <p:spPr>
          <a:xfrm>
            <a:off x="624125" y="491675"/>
            <a:ext cx="45303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confession time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>
            <p:ph idx="1" type="body"/>
          </p:nvPr>
        </p:nvSpPr>
        <p:spPr>
          <a:xfrm>
            <a:off x="638689" y="1141927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is my unique ability?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do I most love to do? 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produces the highest ratio of abundance/impact per time spent?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do I do that doesn’t seem like work? 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624125" y="491675"/>
            <a:ext cx="46815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genius questions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26" name="Google Shape;326;p53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3"/>
          <p:cNvSpPr/>
          <p:nvPr/>
        </p:nvSpPr>
        <p:spPr>
          <a:xfrm>
            <a:off x="11144250" y="6242925"/>
            <a:ext cx="993900" cy="5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822" y="6115976"/>
            <a:ext cx="1662652" cy="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4"/>
          <p:cNvSpPr txBox="1"/>
          <p:nvPr>
            <p:ph idx="1" type="body"/>
          </p:nvPr>
        </p:nvSpPr>
        <p:spPr>
          <a:xfrm>
            <a:off x="638689" y="1141927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do I persist in doing that I can do better than most other people? 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 Unconscious commitment: doing well but playing it safe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54"/>
          <p:cNvSpPr txBox="1"/>
          <p:nvPr/>
        </p:nvSpPr>
        <p:spPr>
          <a:xfrm>
            <a:off x="624125" y="491675"/>
            <a:ext cx="51186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zone of excellence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6" name="Google Shape;336;p54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4"/>
          <p:cNvSpPr/>
          <p:nvPr/>
        </p:nvSpPr>
        <p:spPr>
          <a:xfrm>
            <a:off x="11144250" y="6242925"/>
            <a:ext cx="993900" cy="5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822" y="6115976"/>
            <a:ext cx="1662652" cy="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/>
          <p:nvPr>
            <p:ph idx="1" type="body"/>
          </p:nvPr>
        </p:nvSpPr>
        <p:spPr>
          <a:xfrm>
            <a:off x="638689" y="1141927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do I persist in doing that others can do just as well?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Unconscious commitment to sleepwalking, going through the motions, playing small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5" name="Google Shape;345;p55"/>
          <p:cNvSpPr txBox="1"/>
          <p:nvPr/>
        </p:nvSpPr>
        <p:spPr>
          <a:xfrm>
            <a:off x="624125" y="491675"/>
            <a:ext cx="55857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zone of competence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6" name="Google Shape;346;p55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5"/>
          <p:cNvSpPr/>
          <p:nvPr/>
        </p:nvSpPr>
        <p:spPr>
          <a:xfrm>
            <a:off x="11144250" y="6242925"/>
            <a:ext cx="993900" cy="5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822" y="6115976"/>
            <a:ext cx="1662652" cy="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idx="1" type="body"/>
          </p:nvPr>
        </p:nvSpPr>
        <p:spPr>
          <a:xfrm>
            <a:off x="638689" y="1141927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What do I persist in doing that others can do better?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That I do not enjoy? 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That I’m no good at?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Char char="▪"/>
            </a:pPr>
            <a:r>
              <a:rPr lang="en-US" sz="3200">
                <a:latin typeface="Lato"/>
                <a:ea typeface="Lato"/>
                <a:cs typeface="Lato"/>
                <a:sym typeface="Lato"/>
              </a:rPr>
              <a:t>Unconscious commitment: suffering and frustration 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56"/>
          <p:cNvSpPr txBox="1"/>
          <p:nvPr/>
        </p:nvSpPr>
        <p:spPr>
          <a:xfrm>
            <a:off x="624125" y="491675"/>
            <a:ext cx="61737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zone of incompetence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56" name="Google Shape;356;p56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6"/>
          <p:cNvSpPr/>
          <p:nvPr/>
        </p:nvSpPr>
        <p:spPr>
          <a:xfrm>
            <a:off x="11144250" y="6242925"/>
            <a:ext cx="993900" cy="52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8" name="Google Shape;35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1822" y="6115976"/>
            <a:ext cx="1662652" cy="6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We’re going to go on break until 10:45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When we come back at 10:45, you’re going to call one another for a half hour “walk and talk” until 11:15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 Choose your own adventure - you may: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5762" lvl="1" marL="8048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Share insights from the genius calendar exercise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5762" lvl="1" marL="8048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Do a “Genius Interview” with one another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5762" lvl="1" marL="8048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Share stories connecting your life map and identities to what you care about now and your personas and/or genius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You’ll have 15 minutes EACH - so it’s your choice how you want to be supported and heard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624125" y="491675"/>
            <a:ext cx="45303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walk and talk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CTE Partnerships veteran team member calls new team member/TOL–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5762" lvl="1" marL="8048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Jessica calls Christi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5762" lvl="1" marL="8048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Elizabeth calls Chris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5762" lvl="1" marL="8048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Chuck calls Nicole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58"/>
          <p:cNvSpPr txBox="1"/>
          <p:nvPr/>
        </p:nvSpPr>
        <p:spPr>
          <a:xfrm>
            <a:off x="624125" y="491675"/>
            <a:ext cx="50211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who calls whom?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/>
        </p:nvSpPr>
        <p:spPr>
          <a:xfrm>
            <a:off x="624125" y="491675"/>
            <a:ext cx="30798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share outs</a:t>
            </a:r>
            <a:r>
              <a:rPr lang="en-US" sz="4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i="0" sz="46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78" name="Google Shape;378;p59"/>
          <p:cNvSpPr txBox="1"/>
          <p:nvPr>
            <p:ph idx="1" type="body"/>
          </p:nvPr>
        </p:nvSpPr>
        <p:spPr>
          <a:xfrm>
            <a:off x="638689" y="1361889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5 minutes each - uninterrupted</a:t>
            </a:r>
            <a:endParaRPr sz="32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Share whatever you feel called to share. </a:t>
            </a:r>
            <a:endParaRPr sz="32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Who are you when you’re at your best? </a:t>
            </a:r>
            <a:endParaRPr sz="32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Who are you when you’re at your worst? </a:t>
            </a:r>
            <a:endParaRPr sz="32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What life experiences bring you to care about this work now? </a:t>
            </a:r>
            <a:endParaRPr sz="32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766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2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How have your life experiences and identity given you proximity to the work?</a:t>
            </a:r>
            <a:endParaRPr sz="32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4012" lvl="0" marL="347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3300"/>
              <a:buFont typeface="Lato"/>
              <a:buChar char="▪"/>
            </a:pPr>
            <a:r>
              <a:rPr lang="en-US" sz="32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What aspects of your identity or life experiences might mean you have to work harder to understand?</a:t>
            </a:r>
            <a:r>
              <a:rPr lang="en-US" sz="3300">
                <a:solidFill>
                  <a:srgbClr val="1F4E7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300">
              <a:solidFill>
                <a:srgbClr val="1F4E7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59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idx="1" type="body"/>
          </p:nvPr>
        </p:nvSpPr>
        <p:spPr>
          <a:xfrm>
            <a:off x="638689" y="870427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only say “yes” to things you genuinely want to do. 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say “no” to things you don’t have a full-body yes to.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do the things you said you’d do, on time, without needing to be reminded.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if an agreement no longer works for you, proactively change it.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60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0"/>
          <p:cNvSpPr txBox="1"/>
          <p:nvPr/>
        </p:nvSpPr>
        <p:spPr>
          <a:xfrm>
            <a:off x="624125" y="491675"/>
            <a:ext cx="82089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impeccable agreements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/>
          <p:nvPr>
            <p:ph idx="1" type="body"/>
          </p:nvPr>
        </p:nvSpPr>
        <p:spPr>
          <a:xfrm>
            <a:off x="638689" y="870427"/>
            <a:ext cx="109146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acknowledge the original agreement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reveal what has changed for you and what you are now willing to agree to (if anything).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express regard for the other person and ask how this affects them. 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request confirmation. make room for their yes or their no. 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Lato"/>
              <a:buAutoNum type="arabicPeriod"/>
            </a:pPr>
            <a:r>
              <a:rPr lang="en-US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express appreciation. </a:t>
            </a:r>
            <a:endParaRPr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61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1"/>
          <p:cNvSpPr txBox="1"/>
          <p:nvPr/>
        </p:nvSpPr>
        <p:spPr>
          <a:xfrm>
            <a:off x="624125" y="491675"/>
            <a:ext cx="82089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changing agreements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4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What brings me to this work?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Who am I when I’m at my best?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Who am I when I’m at my worst?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What agreements will support us in thriving as a team?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44"/>
          <p:cNvSpPr txBox="1"/>
          <p:nvPr/>
        </p:nvSpPr>
        <p:spPr>
          <a:xfrm>
            <a:off x="624125" y="491675"/>
            <a:ext cx="71289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by the end of the morning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625" y="0"/>
            <a:ext cx="91155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/>
        </p:nvSpPr>
        <p:spPr>
          <a:xfrm>
            <a:off x="609600" y="1014640"/>
            <a:ext cx="10972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Font typeface="Calibri"/>
              <a:buNone/>
            </a:pPr>
            <a:r>
              <a:t/>
            </a:r>
            <a:endParaRPr sz="2200">
              <a:solidFill>
                <a:srgbClr val="F79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6"/>
          <p:cNvSpPr txBox="1"/>
          <p:nvPr/>
        </p:nvSpPr>
        <p:spPr>
          <a:xfrm>
            <a:off x="623875" y="492125"/>
            <a:ext cx="9263700" cy="74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the hero: seeks temporary relief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73" name="Google Shape;2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650" y="1674175"/>
            <a:ext cx="6526674" cy="489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/>
          <p:nvPr/>
        </p:nvSpPr>
        <p:spPr>
          <a:xfrm>
            <a:off x="609600" y="1014640"/>
            <a:ext cx="10972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Font typeface="Calibri"/>
              <a:buNone/>
            </a:pPr>
            <a:r>
              <a:t/>
            </a:r>
            <a:endParaRPr sz="2200">
              <a:solidFill>
                <a:srgbClr val="F79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7"/>
          <p:cNvSpPr txBox="1"/>
          <p:nvPr/>
        </p:nvSpPr>
        <p:spPr>
          <a:xfrm>
            <a:off x="623875" y="492125"/>
            <a:ext cx="9263700" cy="74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the villain: loves blame &amp; criticism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81" name="Google Shape;28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250" y="1881450"/>
            <a:ext cx="7383474" cy="4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/>
        </p:nvSpPr>
        <p:spPr>
          <a:xfrm>
            <a:off x="609600" y="1014640"/>
            <a:ext cx="10972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646"/>
              </a:buClr>
              <a:buFont typeface="Calibri"/>
              <a:buNone/>
            </a:pPr>
            <a:r>
              <a:t/>
            </a:r>
            <a:endParaRPr sz="2200">
              <a:solidFill>
                <a:srgbClr val="F79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623875" y="492125"/>
            <a:ext cx="9263700" cy="74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the victim: at the effect of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89" name="Google Shape;2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825" y="1369150"/>
            <a:ext cx="5488850" cy="54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Did your (-) numbers cluster around a # or a type?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rgbClr val="1E4E79"/>
                </a:solidFill>
                <a:latin typeface="Lato"/>
                <a:ea typeface="Lato"/>
                <a:cs typeface="Lato"/>
                <a:sym typeface="Lato"/>
              </a:rPr>
              <a:t>What initial insights can you gather from this map? 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49"/>
          <p:cNvSpPr txBox="1"/>
          <p:nvPr/>
        </p:nvSpPr>
        <p:spPr>
          <a:xfrm>
            <a:off x="624125" y="491675"/>
            <a:ext cx="57141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reflection questions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idx="1" type="body"/>
          </p:nvPr>
        </p:nvSpPr>
        <p:spPr>
          <a:xfrm>
            <a:off x="623887" y="1633008"/>
            <a:ext cx="10915800" cy="3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________, what’s the most important thing to you?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________, what are you most proud of?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________, when did you make your first appearance?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________, who did you learn your style from?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________, what are you most afraid of?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ato"/>
              <a:buAutoNum type="arabicPeriod"/>
            </a:pPr>
            <a:r>
              <a:rPr i="0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________, what do you most want?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623887" y="492125"/>
            <a:ext cx="5173200" cy="74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</a:t>
            </a:r>
            <a:r>
              <a:rPr i="0" lang="en-US" sz="46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ersona </a:t>
            </a: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i</a:t>
            </a:r>
            <a:r>
              <a:rPr i="0" lang="en-US" sz="46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nterview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4" name="Google Shape;304;p50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/>
          <p:nvPr/>
        </p:nvSpPr>
        <p:spPr>
          <a:xfrm>
            <a:off x="0" y="5283200"/>
            <a:ext cx="1524000" cy="1574700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1"/>
          <p:cNvSpPr txBox="1"/>
          <p:nvPr/>
        </p:nvSpPr>
        <p:spPr>
          <a:xfrm>
            <a:off x="624125" y="1372875"/>
            <a:ext cx="107841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962" lvl="0" marL="347662" rtl="0" algn="l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000"/>
              <a:buFont typeface="Lato"/>
              <a:buChar char="▪"/>
            </a:pPr>
            <a:r>
              <a:rPr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pairs, we’re going to do persona interviews with one another; you’ll have ______ minutes total, then also time to de-brief before we pull you back to group.</a:t>
            </a:r>
            <a:endParaRPr sz="3000">
              <a:solidFill>
                <a:srgbClr val="1E4E7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51"/>
          <p:cNvSpPr txBox="1"/>
          <p:nvPr/>
        </p:nvSpPr>
        <p:spPr>
          <a:xfrm>
            <a:off x="624125" y="491675"/>
            <a:ext cx="5714100" cy="7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reflection questions</a:t>
            </a:r>
            <a:endParaRPr i="0" sz="46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