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78" r:id="rId2"/>
    <p:sldId id="379" r:id="rId3"/>
    <p:sldId id="381" r:id="rId4"/>
    <p:sldId id="382" r:id="rId5"/>
    <p:sldId id="383" r:id="rId6"/>
    <p:sldId id="384" r:id="rId7"/>
    <p:sldId id="385" r:id="rId8"/>
    <p:sldId id="386" r:id="rId9"/>
    <p:sldId id="387" r:id="rId10"/>
    <p:sldId id="388" r:id="rId11"/>
    <p:sldId id="38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CC00"/>
    <a:srgbClr val="FF66CC"/>
    <a:srgbClr val="FF99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 snapToGrid="0" snapToObjects="1">
      <p:cViewPr varScale="1">
        <p:scale>
          <a:sx n="41" d="100"/>
          <a:sy n="41" d="100"/>
        </p:scale>
        <p:origin x="133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E3828-AA5B-4797-BFDA-018B96E20064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6EA74-A2CB-42D4-8640-3E7333A52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59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EA74-A2CB-42D4-8640-3E7333A5254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29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EA74-A2CB-42D4-8640-3E7333A525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53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EA74-A2CB-42D4-8640-3E7333A5254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00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EA74-A2CB-42D4-8640-3E7333A5254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54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EA74-A2CB-42D4-8640-3E7333A525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12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EA74-A2CB-42D4-8640-3E7333A525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02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EA74-A2CB-42D4-8640-3E7333A5254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66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EA74-A2CB-42D4-8640-3E7333A5254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74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EA74-A2CB-42D4-8640-3E7333A5254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76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EA74-A2CB-42D4-8640-3E7333A5254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54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EA74-A2CB-42D4-8640-3E7333A5254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80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Wave8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20000" contras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0240"/>
            <a:ext cx="8458200" cy="3454415"/>
          </a:xfrm>
          <a:prstGeom prst="rect">
            <a:avLst/>
          </a:prstGeom>
        </p:spPr>
      </p:pic>
      <p:pic>
        <p:nvPicPr>
          <p:cNvPr id="11" name="Picture 10" descr="Wave11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19000" contras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72" y="3730911"/>
            <a:ext cx="7039627" cy="3139615"/>
          </a:xfrm>
          <a:prstGeom prst="rect">
            <a:avLst/>
          </a:prstGeom>
        </p:spPr>
      </p:pic>
      <p:pic>
        <p:nvPicPr>
          <p:cNvPr id="8" name="Picture 7" descr="Wave2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5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6" y="0"/>
            <a:ext cx="5373635" cy="643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ave1.png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7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6" y="-25052"/>
            <a:ext cx="5373635" cy="563881"/>
          </a:xfrm>
          <a:prstGeom prst="rect">
            <a:avLst/>
          </a:prstGeom>
        </p:spPr>
      </p:pic>
      <p:pic>
        <p:nvPicPr>
          <p:cNvPr id="14" name="Picture 13" descr="Wave8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5175"/>
            <a:ext cx="9144000" cy="3636226"/>
          </a:xfrm>
          <a:prstGeom prst="rect">
            <a:avLst/>
          </a:prstGeom>
        </p:spPr>
      </p:pic>
      <p:pic>
        <p:nvPicPr>
          <p:cNvPr id="9" name="Picture 8" descr="Wave8.png"/>
          <p:cNvPicPr>
            <a:picLocks noChangeAspect="1"/>
          </p:cNvPicPr>
          <p:nvPr userDrawn="1"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6000" contras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4300"/>
            <a:ext cx="9144000" cy="3636226"/>
          </a:xfrm>
          <a:prstGeom prst="rect">
            <a:avLst/>
          </a:prstGeom>
        </p:spPr>
      </p:pic>
      <p:pic>
        <p:nvPicPr>
          <p:cNvPr id="10" name="Picture 9" descr="Wave10.png"/>
          <p:cNvPicPr>
            <a:picLocks noChangeAspect="1"/>
          </p:cNvPicPr>
          <p:nvPr userDrawn="1"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9000" contrast="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0469"/>
            <a:ext cx="9144000" cy="2102938"/>
          </a:xfrm>
          <a:prstGeom prst="rect">
            <a:avLst/>
          </a:prstGeom>
        </p:spPr>
      </p:pic>
      <p:pic>
        <p:nvPicPr>
          <p:cNvPr id="16" name="Picture 15" descr="Wave9.png"/>
          <p:cNvPicPr>
            <a:picLocks noChangeAspect="1"/>
          </p:cNvPicPr>
          <p:nvPr userDrawn="1"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4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816" y="3591837"/>
            <a:ext cx="3313183" cy="1341123"/>
          </a:xfrm>
          <a:prstGeom prst="rect">
            <a:avLst/>
          </a:prstGeom>
        </p:spPr>
      </p:pic>
      <p:pic>
        <p:nvPicPr>
          <p:cNvPr id="17" name="Picture 16" descr="Wave6.png"/>
          <p:cNvPicPr>
            <a:picLocks noChangeAspect="1"/>
          </p:cNvPicPr>
          <p:nvPr userDrawn="1"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lum contras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07" y="4967350"/>
            <a:ext cx="4476074" cy="809685"/>
          </a:xfrm>
          <a:prstGeom prst="rect">
            <a:avLst/>
          </a:prstGeom>
        </p:spPr>
      </p:pic>
      <p:pic>
        <p:nvPicPr>
          <p:cNvPr id="19" name="Picture 18" descr="Wave3.png"/>
          <p:cNvPicPr>
            <a:picLocks noChangeAspect="1"/>
          </p:cNvPicPr>
          <p:nvPr userDrawn="1"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1655">
            <a:off x="-106626" y="3101774"/>
            <a:ext cx="9455699" cy="2325798"/>
          </a:xfrm>
          <a:prstGeom prst="rect">
            <a:avLst/>
          </a:prstGeom>
        </p:spPr>
      </p:pic>
      <p:pic>
        <p:nvPicPr>
          <p:cNvPr id="20" name="Picture 19" descr="Wave11.png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260331"/>
            <a:ext cx="6553200" cy="3611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958" y="274638"/>
            <a:ext cx="7485841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>
              <a:defRPr sz="3600"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959" y="1417638"/>
            <a:ext cx="7485840" cy="4708525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AB21-1395-4141-91B7-B6012F24BF17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CAB21-1395-4141-91B7-B6012F24BF17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7CD05-1A93-40BF-BDF1-07CA5CA9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/>
          <p:cNvSpPr/>
          <p:nvPr/>
        </p:nvSpPr>
        <p:spPr>
          <a:xfrm>
            <a:off x="-9526" y="1963690"/>
            <a:ext cx="9144000" cy="372410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תמונה 11" descr="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4398198"/>
            <a:ext cx="9143999" cy="213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960653"/>
            <a:ext cx="82083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Copyright © 2016 Madeira Ltd</a:t>
            </a:r>
          </a:p>
          <a:p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All Rights Reserved</a:t>
            </a:r>
          </a:p>
          <a:p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Full rights, including copyrights, belong exclusively to Madeira Ltd</a:t>
            </a:r>
          </a:p>
          <a:p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No use of the materials, in any form, is allowed,</a:t>
            </a:r>
          </a:p>
          <a:p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unless receiving a prior written permission from Madeira Ltd.</a:t>
            </a:r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3696" y="514350"/>
            <a:ext cx="1816607" cy="100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תמונה 15" descr="1_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63" y="0"/>
            <a:ext cx="6391275" cy="5143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444583" y="2099819"/>
            <a:ext cx="102477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T-SQL Programming Best Practices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for Developers</a:t>
            </a:r>
          </a:p>
          <a:p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89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תמונה 11" descr="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1150"/>
            <a:ext cx="9134475" cy="1466850"/>
          </a:xfrm>
          <a:prstGeom prst="rect">
            <a:avLst/>
          </a:prstGeom>
        </p:spPr>
      </p:pic>
      <p:pic>
        <p:nvPicPr>
          <p:cNvPr id="11" name="תמונה 10" descr="1_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63" y="0"/>
            <a:ext cx="6391275" cy="514350"/>
          </a:xfrm>
          <a:prstGeom prst="rect">
            <a:avLst/>
          </a:prstGeom>
        </p:spPr>
      </p:pic>
      <p:pic>
        <p:nvPicPr>
          <p:cNvPr id="16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09" y="-11056"/>
            <a:ext cx="1343654" cy="743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403" y="1171575"/>
            <a:ext cx="4121834" cy="356235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281354" y="3629465"/>
            <a:ext cx="1640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68812" y="4248443"/>
            <a:ext cx="1945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endCxn id="2" idx="1"/>
          </p:cNvCxnSpPr>
          <p:nvPr/>
        </p:nvCxnSpPr>
        <p:spPr>
          <a:xfrm rot="5400000" flipH="1" flipV="1">
            <a:off x="25021" y="3209084"/>
            <a:ext cx="676715" cy="16404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68812" y="2560320"/>
            <a:ext cx="0" cy="1688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68812" y="2560320"/>
            <a:ext cx="3798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4351" y="2331415"/>
            <a:ext cx="3713870" cy="12426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4351" y="4451035"/>
            <a:ext cx="3418449" cy="681254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>
            <a:off x="4567237" y="4248443"/>
            <a:ext cx="647114" cy="323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3" idx="1"/>
          </p:cNvCxnSpPr>
          <p:nvPr/>
        </p:nvCxnSpPr>
        <p:spPr>
          <a:xfrm flipV="1">
            <a:off x="4567237" y="2952750"/>
            <a:ext cx="647114" cy="676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055012" y="1152420"/>
            <a:ext cx="3189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Always Optimal Plan</a:t>
            </a:r>
            <a:br>
              <a:rPr lang="en-US" dirty="0"/>
            </a:br>
            <a:r>
              <a:rPr lang="en-US" dirty="0"/>
              <a:t>(without cost of recompilations)</a:t>
            </a:r>
          </a:p>
        </p:txBody>
      </p:sp>
    </p:spTree>
    <p:extLst>
      <p:ext uri="{BB962C8B-B14F-4D97-AF65-F5344CB8AC3E}">
        <p14:creationId xmlns:p14="http://schemas.microsoft.com/office/powerpoint/2010/main" val="74463651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 descr="1_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63" y="0"/>
            <a:ext cx="6391275" cy="514350"/>
          </a:xfrm>
          <a:prstGeom prst="rect">
            <a:avLst/>
          </a:prstGeom>
        </p:spPr>
      </p:pic>
      <p:pic>
        <p:nvPicPr>
          <p:cNvPr id="12" name="תמונה 11" descr="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1150"/>
            <a:ext cx="9134475" cy="1466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4144" y="704907"/>
            <a:ext cx="8105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Summary</a:t>
            </a:r>
          </a:p>
        </p:txBody>
      </p:sp>
      <p:pic>
        <p:nvPicPr>
          <p:cNvPr id="16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09" y="-11056"/>
            <a:ext cx="1343654" cy="74396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624143" y="1911127"/>
            <a:ext cx="81054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libri" pitchFamily="34" charset="0"/>
              </a:rPr>
              <a:t>Parameter Sniffing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libri" pitchFamily="34" charset="0"/>
              </a:rPr>
              <a:t>Local Variables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libri" pitchFamily="34" charset="0"/>
              </a:rPr>
              <a:t>WITH RECOMPILE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libri" pitchFamily="34" charset="0"/>
              </a:rPr>
              <a:t>OPTION (RECOMPILE)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libri" pitchFamily="34" charset="0"/>
              </a:rPr>
              <a:t>Procedure “Branching” to “sub-Procedures”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584" y="1720570"/>
            <a:ext cx="1719213" cy="171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1605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 descr="1_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63" y="0"/>
            <a:ext cx="6391275" cy="514350"/>
          </a:xfrm>
          <a:prstGeom prst="rect">
            <a:avLst/>
          </a:prstGeom>
        </p:spPr>
      </p:pic>
      <p:pic>
        <p:nvPicPr>
          <p:cNvPr id="12" name="תמונה 11" descr="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1150"/>
            <a:ext cx="9134475" cy="1466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4144" y="704907"/>
            <a:ext cx="81054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Local Variables</a:t>
            </a:r>
          </a:p>
        </p:txBody>
      </p:sp>
      <p:pic>
        <p:nvPicPr>
          <p:cNvPr id="16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09" y="-11056"/>
            <a:ext cx="1343654" cy="743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44" y="2028346"/>
            <a:ext cx="2438400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213" y="2060879"/>
            <a:ext cx="2438400" cy="2438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4981" y="4350969"/>
            <a:ext cx="81054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Parameters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502" y="2618360"/>
            <a:ext cx="81054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417848023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 descr="1_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63" y="0"/>
            <a:ext cx="6391275" cy="514350"/>
          </a:xfrm>
          <a:prstGeom prst="rect">
            <a:avLst/>
          </a:prstGeom>
        </p:spPr>
      </p:pic>
      <p:pic>
        <p:nvPicPr>
          <p:cNvPr id="12" name="תמונה 11" descr="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1150"/>
            <a:ext cx="9134475" cy="1466850"/>
          </a:xfrm>
          <a:prstGeom prst="rect">
            <a:avLst/>
          </a:prstGeom>
        </p:spPr>
      </p:pic>
      <p:pic>
        <p:nvPicPr>
          <p:cNvPr id="16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09" y="-11056"/>
            <a:ext cx="1343654" cy="743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09" y="743969"/>
            <a:ext cx="4414970" cy="37748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4381" y="3910912"/>
            <a:ext cx="4811152" cy="16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9585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תמונה 11" descr="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1150"/>
            <a:ext cx="9134475" cy="1466850"/>
          </a:xfrm>
          <a:prstGeom prst="rect">
            <a:avLst/>
          </a:prstGeom>
        </p:spPr>
      </p:pic>
      <p:pic>
        <p:nvPicPr>
          <p:cNvPr id="11" name="תמונה 10" descr="1_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63" y="0"/>
            <a:ext cx="6391275" cy="514350"/>
          </a:xfrm>
          <a:prstGeom prst="rect">
            <a:avLst/>
          </a:prstGeom>
        </p:spPr>
      </p:pic>
      <p:pic>
        <p:nvPicPr>
          <p:cNvPr id="16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09" y="-11056"/>
            <a:ext cx="1343654" cy="743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09" y="737603"/>
            <a:ext cx="3179298" cy="22648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78" y="3655619"/>
            <a:ext cx="2743200" cy="17162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4548" y="3158536"/>
            <a:ext cx="3713870" cy="124267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993958" y="3920549"/>
            <a:ext cx="7058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93958" y="5022164"/>
            <a:ext cx="9027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0821" y="4603556"/>
            <a:ext cx="3418449" cy="6812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0821" y="1604034"/>
            <a:ext cx="3418449" cy="68125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618791" y="3514941"/>
            <a:ext cx="133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Cached Plan</a:t>
            </a:r>
            <a:br>
              <a:rPr lang="en-US" dirty="0"/>
            </a:br>
            <a:r>
              <a:rPr lang="en-US" dirty="0"/>
              <a:t>(for IL)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10622" y="4807792"/>
            <a:ext cx="1069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New Plan</a:t>
            </a:r>
            <a:br>
              <a:rPr lang="en-US" dirty="0"/>
            </a:br>
            <a:r>
              <a:rPr lang="en-US" dirty="0"/>
              <a:t>(for CN)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79400" y="1616121"/>
            <a:ext cx="1355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Sub-Optimal</a:t>
            </a:r>
            <a:br>
              <a:rPr lang="en-US" dirty="0"/>
            </a:br>
            <a:r>
              <a:rPr lang="en-US" dirty="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310352472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תמונה 11" descr="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1150"/>
            <a:ext cx="9134475" cy="1466850"/>
          </a:xfrm>
          <a:prstGeom prst="rect">
            <a:avLst/>
          </a:prstGeom>
        </p:spPr>
      </p:pic>
      <p:pic>
        <p:nvPicPr>
          <p:cNvPr id="11" name="תמונה 10" descr="1_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63" y="0"/>
            <a:ext cx="6391275" cy="514350"/>
          </a:xfrm>
          <a:prstGeom prst="rect">
            <a:avLst/>
          </a:prstGeom>
        </p:spPr>
      </p:pic>
      <p:pic>
        <p:nvPicPr>
          <p:cNvPr id="16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09" y="-11056"/>
            <a:ext cx="1343654" cy="743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348" y="1166667"/>
            <a:ext cx="3390313" cy="400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6229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תמונה 11" descr="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1150"/>
            <a:ext cx="9134475" cy="1466850"/>
          </a:xfrm>
          <a:prstGeom prst="rect">
            <a:avLst/>
          </a:prstGeom>
        </p:spPr>
      </p:pic>
      <p:pic>
        <p:nvPicPr>
          <p:cNvPr id="11" name="תמונה 10" descr="1_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63" y="0"/>
            <a:ext cx="6391275" cy="514350"/>
          </a:xfrm>
          <a:prstGeom prst="rect">
            <a:avLst/>
          </a:prstGeom>
        </p:spPr>
      </p:pic>
      <p:pic>
        <p:nvPicPr>
          <p:cNvPr id="16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09" y="-11056"/>
            <a:ext cx="1343654" cy="743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828" y="1294228"/>
            <a:ext cx="3151163" cy="22930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86258" y="1294228"/>
            <a:ext cx="3005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Optimal Plan</a:t>
            </a:r>
            <a:br>
              <a:rPr lang="en-US" dirty="0"/>
            </a:br>
            <a:r>
              <a:rPr lang="en-US" dirty="0"/>
              <a:t>(at the cost of recompilations)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1878" y="2071073"/>
            <a:ext cx="3713870" cy="124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1602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תמונה 11" descr="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1150"/>
            <a:ext cx="9134475" cy="1466850"/>
          </a:xfrm>
          <a:prstGeom prst="rect">
            <a:avLst/>
          </a:prstGeom>
        </p:spPr>
      </p:pic>
      <p:pic>
        <p:nvPicPr>
          <p:cNvPr id="11" name="תמונה 10" descr="1_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63" y="0"/>
            <a:ext cx="6391275" cy="514350"/>
          </a:xfrm>
          <a:prstGeom prst="rect">
            <a:avLst/>
          </a:prstGeom>
        </p:spPr>
      </p:pic>
      <p:pic>
        <p:nvPicPr>
          <p:cNvPr id="16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09" y="-11056"/>
            <a:ext cx="1343654" cy="743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098" y="1580052"/>
            <a:ext cx="2897945" cy="3709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5422" y="2475913"/>
            <a:ext cx="2419643" cy="58611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0821" y="2721403"/>
            <a:ext cx="3418449" cy="6812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42327" y="1956266"/>
            <a:ext cx="1683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Sub-Optimal</a:t>
            </a:r>
            <a:br>
              <a:rPr lang="en-US" dirty="0"/>
            </a:br>
            <a:r>
              <a:rPr lang="en-US" dirty="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72561486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תמונה 11" descr="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1150"/>
            <a:ext cx="9134475" cy="1466850"/>
          </a:xfrm>
          <a:prstGeom prst="rect">
            <a:avLst/>
          </a:prstGeom>
        </p:spPr>
      </p:pic>
      <p:pic>
        <p:nvPicPr>
          <p:cNvPr id="11" name="תמונה 10" descr="1_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63" y="0"/>
            <a:ext cx="6391275" cy="514350"/>
          </a:xfrm>
          <a:prstGeom prst="rect">
            <a:avLst/>
          </a:prstGeom>
        </p:spPr>
      </p:pic>
      <p:pic>
        <p:nvPicPr>
          <p:cNvPr id="16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09" y="-11056"/>
            <a:ext cx="1343654" cy="743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625" y="1275836"/>
            <a:ext cx="2912012" cy="38967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5422" y="2264001"/>
            <a:ext cx="2419643" cy="58611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5422" y="4088147"/>
            <a:ext cx="1477108" cy="18843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1878" y="2071073"/>
            <a:ext cx="3713870" cy="12426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86258" y="1294228"/>
            <a:ext cx="3005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Optimal Plan</a:t>
            </a:r>
            <a:br>
              <a:rPr lang="en-US" dirty="0"/>
            </a:br>
            <a:r>
              <a:rPr lang="en-US" dirty="0"/>
              <a:t>(at the cost of recompilations)</a:t>
            </a:r>
          </a:p>
        </p:txBody>
      </p:sp>
    </p:spTree>
    <p:extLst>
      <p:ext uri="{BB962C8B-B14F-4D97-AF65-F5344CB8AC3E}">
        <p14:creationId xmlns:p14="http://schemas.microsoft.com/office/powerpoint/2010/main" val="327610019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תמונה 11" descr="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1150"/>
            <a:ext cx="9134475" cy="1466850"/>
          </a:xfrm>
          <a:prstGeom prst="rect">
            <a:avLst/>
          </a:prstGeom>
        </p:spPr>
      </p:pic>
      <p:pic>
        <p:nvPicPr>
          <p:cNvPr id="11" name="תמונה 10" descr="1_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63" y="0"/>
            <a:ext cx="6391275" cy="514350"/>
          </a:xfrm>
          <a:prstGeom prst="rect">
            <a:avLst/>
          </a:prstGeom>
        </p:spPr>
      </p:pic>
      <p:pic>
        <p:nvPicPr>
          <p:cNvPr id="16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09" y="-11056"/>
            <a:ext cx="1343654" cy="743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9821" y="663490"/>
            <a:ext cx="3066757" cy="47970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8591" y="1198027"/>
            <a:ext cx="3713870" cy="12426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4012" y="3959360"/>
            <a:ext cx="3418449" cy="68125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3062032"/>
            <a:ext cx="91344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55413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adeira Presentation">
  <a:themeElements>
    <a:clrScheme name="madeira2">
      <a:dk1>
        <a:srgbClr val="002060"/>
      </a:dk1>
      <a:lt1>
        <a:sysClr val="window" lastClr="FFFFFF"/>
      </a:lt1>
      <a:dk2>
        <a:srgbClr val="002060"/>
      </a:dk2>
      <a:lt2>
        <a:srgbClr val="FFFFFF"/>
      </a:lt2>
      <a:accent1>
        <a:srgbClr val="2F75FF"/>
      </a:accent1>
      <a:accent2>
        <a:srgbClr val="F15B2C"/>
      </a:accent2>
      <a:accent3>
        <a:srgbClr val="0042C7"/>
      </a:accent3>
      <a:accent4>
        <a:srgbClr val="0042C7"/>
      </a:accent4>
      <a:accent5>
        <a:srgbClr val="4EA5D8"/>
      </a:accent5>
      <a:accent6>
        <a:srgbClr val="F15B2C"/>
      </a:accent6>
      <a:hlink>
        <a:srgbClr val="2F75FF"/>
      </a:hlink>
      <a:folHlink>
        <a:srgbClr val="2F75FF"/>
      </a:folHlink>
    </a:clrScheme>
    <a:fontScheme name="Madeira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Madeira Presentation</Template>
  <TotalTime>18575</TotalTime>
  <Words>93</Words>
  <Application>Microsoft Office PowerPoint</Application>
  <PresentationFormat>On-screen Show (4:3)</PresentationFormat>
  <Paragraphs>33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Madeira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Madeira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Madeira</dc:title>
  <dc:subject>Business Development</dc:subject>
  <dc:creator>Guy Glantser</dc:creator>
  <cp:lastModifiedBy>Eitan Blumin</cp:lastModifiedBy>
  <cp:revision>367</cp:revision>
  <dcterms:created xsi:type="dcterms:W3CDTF">2010-02-15T21:10:27Z</dcterms:created>
  <dcterms:modified xsi:type="dcterms:W3CDTF">2016-08-11T13:35:56Z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TC300049901033</vt:lpwstr>
  </property>
</Properties>
</file>