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nva Sans" panose="020B0604020202020204" charset="0"/>
      <p:regular r:id="rId13"/>
    </p:embeddedFont>
    <p:embeddedFont>
      <p:font typeface="Funtastic"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3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dacoa-online.teachabl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grpSp>
        <p:nvGrpSpPr>
          <p:cNvPr id="2" name="Group 2"/>
          <p:cNvGrpSpPr/>
          <p:nvPr/>
        </p:nvGrpSpPr>
        <p:grpSpPr>
          <a:xfrm>
            <a:off x="1167349" y="2420107"/>
            <a:ext cx="15132163" cy="7313051"/>
            <a:chOff x="0" y="0"/>
            <a:chExt cx="3985426" cy="1926071"/>
          </a:xfrm>
        </p:grpSpPr>
        <p:sp>
          <p:nvSpPr>
            <p:cNvPr id="3" name="Freeform 3"/>
            <p:cNvSpPr/>
            <p:nvPr/>
          </p:nvSpPr>
          <p:spPr>
            <a:xfrm>
              <a:off x="0" y="0"/>
              <a:ext cx="3985426" cy="1926071"/>
            </a:xfrm>
            <a:custGeom>
              <a:avLst/>
              <a:gdLst/>
              <a:ahLst/>
              <a:cxnLst/>
              <a:rect l="l" t="t" r="r" b="b"/>
              <a:pathLst>
                <a:path w="3985426" h="1926071">
                  <a:moveTo>
                    <a:pt x="0" y="0"/>
                  </a:moveTo>
                  <a:lnTo>
                    <a:pt x="3985426" y="0"/>
                  </a:lnTo>
                  <a:lnTo>
                    <a:pt x="3985426" y="1926071"/>
                  </a:lnTo>
                  <a:lnTo>
                    <a:pt x="0" y="1926071"/>
                  </a:lnTo>
                  <a:close/>
                </a:path>
              </a:pathLst>
            </a:custGeom>
            <a:solidFill>
              <a:srgbClr val="FFFFFF"/>
            </a:solidFill>
            <a:ln w="123825" cap="sq">
              <a:solidFill>
                <a:srgbClr val="000000"/>
              </a:solidFill>
              <a:prstDash val="solid"/>
              <a:miter/>
            </a:ln>
          </p:spPr>
          <p:txBody>
            <a:bodyPr/>
            <a:lstStyle/>
            <a:p>
              <a:endParaRPr lang="en-US"/>
            </a:p>
          </p:txBody>
        </p:sp>
        <p:sp>
          <p:nvSpPr>
            <p:cNvPr id="4" name="TextBox 4"/>
            <p:cNvSpPr txBox="1"/>
            <p:nvPr/>
          </p:nvSpPr>
          <p:spPr>
            <a:xfrm>
              <a:off x="0" y="-38100"/>
              <a:ext cx="3985426" cy="196417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6426484" y="3123464"/>
            <a:ext cx="4816043" cy="6091693"/>
          </a:xfrm>
          <a:custGeom>
            <a:avLst/>
            <a:gdLst/>
            <a:ahLst/>
            <a:cxnLst/>
            <a:rect l="l" t="t" r="r" b="b"/>
            <a:pathLst>
              <a:path w="4816043" h="6091693">
                <a:moveTo>
                  <a:pt x="0" y="0"/>
                </a:moveTo>
                <a:lnTo>
                  <a:pt x="4816042" y="0"/>
                </a:lnTo>
                <a:lnTo>
                  <a:pt x="4816042" y="6091693"/>
                </a:lnTo>
                <a:lnTo>
                  <a:pt x="0" y="6091693"/>
                </a:lnTo>
                <a:lnTo>
                  <a:pt x="0" y="0"/>
                </a:lnTo>
                <a:close/>
              </a:path>
            </a:pathLst>
          </a:custGeom>
          <a:blipFill>
            <a:blip r:embed="rId2"/>
            <a:stretch>
              <a:fillRect/>
            </a:stretch>
          </a:blipFill>
        </p:spPr>
        <p:txBody>
          <a:bodyPr/>
          <a:lstStyle/>
          <a:p>
            <a:endParaRPr lang="en-US"/>
          </a:p>
        </p:txBody>
      </p:sp>
      <p:sp>
        <p:nvSpPr>
          <p:cNvPr id="6" name="Freeform 6"/>
          <p:cNvSpPr/>
          <p:nvPr/>
        </p:nvSpPr>
        <p:spPr>
          <a:xfrm>
            <a:off x="1786339" y="3080321"/>
            <a:ext cx="4525831" cy="6177979"/>
          </a:xfrm>
          <a:custGeom>
            <a:avLst/>
            <a:gdLst/>
            <a:ahLst/>
            <a:cxnLst/>
            <a:rect l="l" t="t" r="r" b="b"/>
            <a:pathLst>
              <a:path w="4525831" h="6177979">
                <a:moveTo>
                  <a:pt x="0" y="0"/>
                </a:moveTo>
                <a:lnTo>
                  <a:pt x="4525831" y="0"/>
                </a:lnTo>
                <a:lnTo>
                  <a:pt x="4525831" y="6177979"/>
                </a:lnTo>
                <a:lnTo>
                  <a:pt x="0" y="6177979"/>
                </a:lnTo>
                <a:lnTo>
                  <a:pt x="0" y="0"/>
                </a:lnTo>
                <a:close/>
              </a:path>
            </a:pathLst>
          </a:custGeom>
          <a:blipFill>
            <a:blip r:embed="rId3"/>
            <a:stretch>
              <a:fillRect/>
            </a:stretch>
          </a:blipFill>
        </p:spPr>
        <p:txBody>
          <a:bodyPr/>
          <a:lstStyle/>
          <a:p>
            <a:endParaRPr lang="en-US"/>
          </a:p>
        </p:txBody>
      </p:sp>
      <p:sp>
        <p:nvSpPr>
          <p:cNvPr id="7" name="Freeform 7"/>
          <p:cNvSpPr/>
          <p:nvPr/>
        </p:nvSpPr>
        <p:spPr>
          <a:xfrm>
            <a:off x="11356809" y="4019233"/>
            <a:ext cx="4942703" cy="4114800"/>
          </a:xfrm>
          <a:custGeom>
            <a:avLst/>
            <a:gdLst/>
            <a:ahLst/>
            <a:cxnLst/>
            <a:rect l="l" t="t" r="r" b="b"/>
            <a:pathLst>
              <a:path w="4942703" h="4114800">
                <a:moveTo>
                  <a:pt x="0" y="0"/>
                </a:moveTo>
                <a:lnTo>
                  <a:pt x="4942703" y="0"/>
                </a:lnTo>
                <a:lnTo>
                  <a:pt x="494270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2209800" y="590775"/>
            <a:ext cx="13453293" cy="1029769"/>
          </a:xfrm>
          <a:prstGeom prst="rect">
            <a:avLst/>
          </a:prstGeom>
        </p:spPr>
        <p:txBody>
          <a:bodyPr lIns="0" tIns="0" rIns="0" bIns="0" rtlCol="0" anchor="t">
            <a:spAutoFit/>
          </a:bodyPr>
          <a:lstStyle/>
          <a:p>
            <a:pPr algn="ctr">
              <a:lnSpc>
                <a:spcPts val="8959"/>
              </a:lnSpc>
              <a:spcBef>
                <a:spcPct val="0"/>
              </a:spcBef>
            </a:pPr>
            <a:r>
              <a:rPr lang="en-US" sz="6399" dirty="0">
                <a:solidFill>
                  <a:srgbClr val="000000"/>
                </a:solidFill>
                <a:latin typeface="Funtastic"/>
                <a:ea typeface="Funtastic"/>
                <a:cs typeface="Funtastic"/>
                <a:sym typeface="Funtastic"/>
              </a:rPr>
              <a:t>BABIES, BOOZE, &amp; BIRTH DEFECTS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807632" y="1238538"/>
            <a:ext cx="11305024" cy="3794020"/>
          </a:xfrm>
          <a:custGeom>
            <a:avLst/>
            <a:gdLst/>
            <a:ahLst/>
            <a:cxnLst/>
            <a:rect l="l" t="t" r="r" b="b"/>
            <a:pathLst>
              <a:path w="11305024" h="3794020">
                <a:moveTo>
                  <a:pt x="0" y="0"/>
                </a:moveTo>
                <a:lnTo>
                  <a:pt x="11305024" y="0"/>
                </a:lnTo>
                <a:lnTo>
                  <a:pt x="11305024" y="3794020"/>
                </a:lnTo>
                <a:lnTo>
                  <a:pt x="0" y="3794020"/>
                </a:lnTo>
                <a:lnTo>
                  <a:pt x="0" y="0"/>
                </a:lnTo>
                <a:close/>
              </a:path>
            </a:pathLst>
          </a:custGeom>
          <a:blipFill>
            <a:blip r:embed="rId2"/>
            <a:stretch>
              <a:fillRect/>
            </a:stretch>
          </a:blipFill>
        </p:spPr>
        <p:txBody>
          <a:bodyPr/>
          <a:lstStyle/>
          <a:p>
            <a:endParaRPr lang="en-US"/>
          </a:p>
        </p:txBody>
      </p:sp>
      <p:sp>
        <p:nvSpPr>
          <p:cNvPr id="3" name="Freeform 3"/>
          <p:cNvSpPr/>
          <p:nvPr/>
        </p:nvSpPr>
        <p:spPr>
          <a:xfrm>
            <a:off x="12348006" y="2417567"/>
            <a:ext cx="5939994" cy="7436612"/>
          </a:xfrm>
          <a:custGeom>
            <a:avLst/>
            <a:gdLst/>
            <a:ahLst/>
            <a:cxnLst/>
            <a:rect l="l" t="t" r="r" b="b"/>
            <a:pathLst>
              <a:path w="5939994" h="7436612">
                <a:moveTo>
                  <a:pt x="0" y="0"/>
                </a:moveTo>
                <a:lnTo>
                  <a:pt x="5939994" y="0"/>
                </a:lnTo>
                <a:lnTo>
                  <a:pt x="5939994" y="7436612"/>
                </a:lnTo>
                <a:lnTo>
                  <a:pt x="0" y="74366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6300010" y="904479"/>
            <a:ext cx="11843562" cy="7116879"/>
          </a:xfrm>
          <a:custGeom>
            <a:avLst/>
            <a:gdLst/>
            <a:ahLst/>
            <a:cxnLst/>
            <a:rect l="l" t="t" r="r" b="b"/>
            <a:pathLst>
              <a:path w="11843562" h="7116879">
                <a:moveTo>
                  <a:pt x="0" y="0"/>
                </a:moveTo>
                <a:lnTo>
                  <a:pt x="11843562" y="0"/>
                </a:lnTo>
                <a:lnTo>
                  <a:pt x="11843562" y="7116880"/>
                </a:lnTo>
                <a:lnTo>
                  <a:pt x="0" y="7116880"/>
                </a:lnTo>
                <a:lnTo>
                  <a:pt x="0" y="0"/>
                </a:lnTo>
                <a:close/>
              </a:path>
            </a:pathLst>
          </a:custGeom>
          <a:blipFill>
            <a:blip r:embed="rId2"/>
            <a:stretch>
              <a:fillRect/>
            </a:stretch>
          </a:blipFill>
        </p:spPr>
        <p:txBody>
          <a:bodyPr/>
          <a:lstStyle/>
          <a:p>
            <a:endParaRPr lang="en-US"/>
          </a:p>
        </p:txBody>
      </p:sp>
      <p:sp>
        <p:nvSpPr>
          <p:cNvPr id="3" name="Freeform 3"/>
          <p:cNvSpPr/>
          <p:nvPr/>
        </p:nvSpPr>
        <p:spPr>
          <a:xfrm>
            <a:off x="188642" y="1028700"/>
            <a:ext cx="6542532" cy="8229600"/>
          </a:xfrm>
          <a:custGeom>
            <a:avLst/>
            <a:gdLst/>
            <a:ahLst/>
            <a:cxnLst/>
            <a:rect l="l" t="t" r="r" b="b"/>
            <a:pathLst>
              <a:path w="6542532" h="8229600">
                <a:moveTo>
                  <a:pt x="0" y="0"/>
                </a:moveTo>
                <a:lnTo>
                  <a:pt x="6542532" y="0"/>
                </a:lnTo>
                <a:lnTo>
                  <a:pt x="6542532" y="8229600"/>
                </a:lnTo>
                <a:lnTo>
                  <a:pt x="0" y="8229600"/>
                </a:lnTo>
                <a:lnTo>
                  <a:pt x="0" y="0"/>
                </a:lnTo>
                <a:close/>
              </a:path>
            </a:pathLst>
          </a:custGeom>
          <a:blipFill>
            <a:blip r:embed="rId3"/>
            <a:stretch>
              <a:fillRect/>
            </a:stretch>
          </a:blipFill>
        </p:spPr>
        <p:txBody>
          <a:bodyPr/>
          <a:lstStyle/>
          <a:p>
            <a:endParaRPr lang="en-US"/>
          </a:p>
        </p:txBody>
      </p:sp>
      <p:sp>
        <p:nvSpPr>
          <p:cNvPr id="5" name="TextBox 4">
            <a:extLst>
              <a:ext uri="{FF2B5EF4-FFF2-40B4-BE49-F238E27FC236}">
                <a16:creationId xmlns:a16="http://schemas.microsoft.com/office/drawing/2014/main" id="{E3E91AC3-FA11-F49F-19D5-B517D4EBC698}"/>
              </a:ext>
            </a:extLst>
          </p:cNvPr>
          <p:cNvSpPr txBox="1"/>
          <p:nvPr/>
        </p:nvSpPr>
        <p:spPr>
          <a:xfrm>
            <a:off x="7162800" y="8677776"/>
            <a:ext cx="10134600" cy="790345"/>
          </a:xfrm>
          <a:prstGeom prst="rect">
            <a:avLst/>
          </a:prstGeom>
          <a:noFill/>
        </p:spPr>
        <p:txBody>
          <a:bodyPr wrap="square">
            <a:spAutoFit/>
          </a:bodyPr>
          <a:lstStyle/>
          <a:p>
            <a:pPr algn="ctr">
              <a:lnSpc>
                <a:spcPts val="2457"/>
              </a:lnSpc>
            </a:pPr>
            <a:endParaRPr lang="en-US" sz="4800" b="0" i="0" dirty="0">
              <a:solidFill>
                <a:srgbClr val="1155CC"/>
              </a:solidFill>
              <a:effectLst/>
              <a:highlight>
                <a:srgbClr val="FFFFFF"/>
              </a:highlight>
              <a:latin typeface="Arial" panose="020B0604020202020204" pitchFamily="34" charset="0"/>
              <a:hlinkClick r:id="rId4"/>
            </a:endParaRPr>
          </a:p>
          <a:p>
            <a:pPr algn="ctr">
              <a:lnSpc>
                <a:spcPts val="2457"/>
              </a:lnSpc>
            </a:pPr>
            <a:r>
              <a:rPr lang="en-US" sz="4800" b="0" i="0" dirty="0">
                <a:solidFill>
                  <a:srgbClr val="1155CC"/>
                </a:solidFill>
                <a:effectLst/>
                <a:highlight>
                  <a:srgbClr val="FFFFFF"/>
                </a:highlight>
                <a:latin typeface="Arial" panose="020B0604020202020204" pitchFamily="34" charset="0"/>
                <a:hlinkClick r:id="rId4"/>
              </a:rPr>
              <a:t>https://dacoa-online.teachable.com/</a:t>
            </a:r>
            <a:endParaRPr lang="en-US" sz="4800" dirty="0">
              <a:solidFill>
                <a:srgbClr val="000000"/>
              </a:solidFill>
              <a:latin typeface="Funtastic"/>
              <a:ea typeface="Funtastic"/>
              <a:cs typeface="Funtastic"/>
              <a:sym typeface="Funtast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grpSp>
        <p:nvGrpSpPr>
          <p:cNvPr id="2" name="Group 2"/>
          <p:cNvGrpSpPr/>
          <p:nvPr/>
        </p:nvGrpSpPr>
        <p:grpSpPr>
          <a:xfrm>
            <a:off x="2012686" y="539449"/>
            <a:ext cx="14498435" cy="9384956"/>
            <a:chOff x="0" y="0"/>
            <a:chExt cx="3818518" cy="2471758"/>
          </a:xfrm>
        </p:grpSpPr>
        <p:sp>
          <p:nvSpPr>
            <p:cNvPr id="3" name="Freeform 3"/>
            <p:cNvSpPr/>
            <p:nvPr/>
          </p:nvSpPr>
          <p:spPr>
            <a:xfrm>
              <a:off x="0" y="0"/>
              <a:ext cx="3818518" cy="2471758"/>
            </a:xfrm>
            <a:custGeom>
              <a:avLst/>
              <a:gdLst/>
              <a:ahLst/>
              <a:cxnLst/>
              <a:rect l="l" t="t" r="r" b="b"/>
              <a:pathLst>
                <a:path w="3818518" h="2471758">
                  <a:moveTo>
                    <a:pt x="0" y="0"/>
                  </a:moveTo>
                  <a:lnTo>
                    <a:pt x="3818518" y="0"/>
                  </a:lnTo>
                  <a:lnTo>
                    <a:pt x="3818518" y="2471758"/>
                  </a:lnTo>
                  <a:lnTo>
                    <a:pt x="0" y="2471758"/>
                  </a:lnTo>
                  <a:close/>
                </a:path>
              </a:pathLst>
            </a:custGeom>
            <a:solidFill>
              <a:srgbClr val="FFFFFF"/>
            </a:solidFill>
            <a:ln w="123825" cap="sq">
              <a:solidFill>
                <a:srgbClr val="000000"/>
              </a:solidFill>
              <a:prstDash val="solid"/>
              <a:miter/>
            </a:ln>
          </p:spPr>
          <p:txBody>
            <a:bodyPr/>
            <a:lstStyle/>
            <a:p>
              <a:endParaRPr lang="en-US"/>
            </a:p>
          </p:txBody>
        </p:sp>
        <p:sp>
          <p:nvSpPr>
            <p:cNvPr id="4" name="TextBox 4"/>
            <p:cNvSpPr txBox="1"/>
            <p:nvPr/>
          </p:nvSpPr>
          <p:spPr>
            <a:xfrm>
              <a:off x="0" y="-38100"/>
              <a:ext cx="3818518" cy="250985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686710" y="1611485"/>
            <a:ext cx="13150387" cy="7672357"/>
          </a:xfrm>
          <a:prstGeom prst="rect">
            <a:avLst/>
          </a:prstGeom>
        </p:spPr>
        <p:txBody>
          <a:bodyPr lIns="0" tIns="0" rIns="0" bIns="0" rtlCol="0" anchor="t">
            <a:spAutoFit/>
          </a:bodyPr>
          <a:lstStyle/>
          <a:p>
            <a:pPr algn="ctr">
              <a:lnSpc>
                <a:spcPts val="2457"/>
              </a:lnSpc>
            </a:pPr>
            <a:r>
              <a:rPr lang="en-US" sz="1755" dirty="0">
                <a:solidFill>
                  <a:srgbClr val="000000"/>
                </a:solidFill>
                <a:latin typeface="Canva Sans"/>
                <a:ea typeface="Canva Sans"/>
                <a:cs typeface="Canva Sans"/>
                <a:sym typeface="Canva Sans"/>
              </a:rPr>
              <a:t>DACOA stands for the Delaware Association for Children of Alcoholics.</a:t>
            </a:r>
          </a:p>
          <a:p>
            <a:pPr algn="ctr">
              <a:lnSpc>
                <a:spcPts val="2457"/>
              </a:lnSpc>
            </a:pPr>
            <a:endParaRPr lang="en-US" sz="1755" dirty="0">
              <a:solidFill>
                <a:srgbClr val="000000"/>
              </a:solidFill>
              <a:latin typeface="Canva Sans"/>
              <a:ea typeface="Canva Sans"/>
              <a:cs typeface="Canva Sans"/>
              <a:sym typeface="Canva Sans"/>
            </a:endParaRPr>
          </a:p>
          <a:p>
            <a:pPr algn="ctr">
              <a:lnSpc>
                <a:spcPts val="2457"/>
              </a:lnSpc>
            </a:pPr>
            <a:r>
              <a:rPr lang="en-US" sz="1755" dirty="0">
                <a:solidFill>
                  <a:srgbClr val="000000"/>
                </a:solidFill>
                <a:latin typeface="Canva Sans"/>
                <a:ea typeface="Canva Sans"/>
                <a:cs typeface="Canva Sans"/>
                <a:sym typeface="Canva Sans"/>
              </a:rPr>
              <a:t>The organization is an affiliate of the National Association for Children of Alcoholics and the United Way of Delaware. </a:t>
            </a:r>
          </a:p>
          <a:p>
            <a:pPr algn="ctr">
              <a:lnSpc>
                <a:spcPts val="2457"/>
              </a:lnSpc>
            </a:pPr>
            <a:r>
              <a:rPr lang="en-US" sz="1755" dirty="0">
                <a:solidFill>
                  <a:srgbClr val="000000"/>
                </a:solidFill>
                <a:latin typeface="Canva Sans"/>
                <a:ea typeface="Canva Sans"/>
                <a:cs typeface="Canva Sans"/>
                <a:sym typeface="Canva Sans"/>
              </a:rPr>
              <a:t>The organization does not provide treatment of any kind, but directs people to appropriate self=help and professional resources. </a:t>
            </a:r>
          </a:p>
          <a:p>
            <a:pPr algn="ctr">
              <a:lnSpc>
                <a:spcPts val="2457"/>
              </a:lnSpc>
            </a:pPr>
            <a:endParaRPr lang="en-US" sz="1755" dirty="0">
              <a:solidFill>
                <a:srgbClr val="000000"/>
              </a:solidFill>
              <a:latin typeface="Canva Sans"/>
              <a:ea typeface="Canva Sans"/>
              <a:cs typeface="Canva Sans"/>
              <a:sym typeface="Canva Sans"/>
            </a:endParaRPr>
          </a:p>
          <a:p>
            <a:pPr algn="ctr">
              <a:lnSpc>
                <a:spcPts val="2457"/>
              </a:lnSpc>
            </a:pPr>
            <a:r>
              <a:rPr lang="en-US" sz="1755" dirty="0">
                <a:solidFill>
                  <a:srgbClr val="000000"/>
                </a:solidFill>
                <a:latin typeface="Canva Sans"/>
                <a:ea typeface="Canva Sans"/>
                <a:cs typeface="Canva Sans"/>
                <a:sym typeface="Canva Sans"/>
              </a:rPr>
              <a:t>The Delaware Association for Children of Alcoholics' mission is to increase public awareness and recognition of the special needs of children of alcoholics (COAs) of all ages, especially those who are too young to speak for themselves.</a:t>
            </a:r>
          </a:p>
          <a:p>
            <a:pPr algn="ctr">
              <a:lnSpc>
                <a:spcPts val="2457"/>
              </a:lnSpc>
            </a:pPr>
            <a:endParaRPr lang="en-US" sz="1755" dirty="0">
              <a:solidFill>
                <a:srgbClr val="000000"/>
              </a:solidFill>
              <a:latin typeface="Canva Sans"/>
              <a:ea typeface="Canva Sans"/>
              <a:cs typeface="Canva Sans"/>
              <a:sym typeface="Canva Sans"/>
            </a:endParaRPr>
          </a:p>
          <a:p>
            <a:pPr algn="ctr">
              <a:lnSpc>
                <a:spcPts val="2457"/>
              </a:lnSpc>
            </a:pPr>
            <a:r>
              <a:rPr lang="en-US" sz="1755" dirty="0">
                <a:solidFill>
                  <a:srgbClr val="000000"/>
                </a:solidFill>
                <a:latin typeface="Canva Sans"/>
                <a:ea typeface="Canva Sans"/>
                <a:cs typeface="Canva Sans"/>
                <a:sym typeface="Canva Sans"/>
              </a:rPr>
              <a:t>There are 18 million alcoholics in our nation. Another 29 million, or one out of every eight, are affected by parental alcoholism. In Delaware, 85,000 adults suffer from the effects of family alcoholism. Another 27,000 to 40,000 school-age children have at least one alcoholic parent. Family alcoholism has a devastating impact: 55% of all family violence occurs in alcoholic homes. Incest is twice as likely among daughters of alcoholics. Children of alcoholics are there to four times more likely to become alcoholic than the general population. 70% of COA children develop patterns of compulsive behavior as adults, including alcoholism, drug abuse or overeating. For years, this condition was kept secret. One steadfast rule in the alcoholism, drug abuse, or overeating.</a:t>
            </a:r>
          </a:p>
          <a:p>
            <a:pPr algn="ctr">
              <a:lnSpc>
                <a:spcPts val="2457"/>
              </a:lnSpc>
            </a:pPr>
            <a:r>
              <a:rPr lang="en-US" sz="1755" dirty="0">
                <a:solidFill>
                  <a:srgbClr val="000000"/>
                </a:solidFill>
                <a:latin typeface="Canva Sans"/>
                <a:ea typeface="Canva Sans"/>
                <a:cs typeface="Canva Sans"/>
                <a:sym typeface="Canva Sans"/>
              </a:rPr>
              <a:t>For years, this condition was kept secret. One steadfast rule in the alcoholic family is never to talk about the problem. DACOA speaks out.</a:t>
            </a:r>
          </a:p>
          <a:p>
            <a:pPr algn="ctr">
              <a:lnSpc>
                <a:spcPts val="2457"/>
              </a:lnSpc>
            </a:pPr>
            <a:endParaRPr lang="en-US" sz="1755" dirty="0">
              <a:solidFill>
                <a:srgbClr val="000000"/>
              </a:solidFill>
              <a:latin typeface="Canva Sans"/>
              <a:ea typeface="Canva Sans"/>
              <a:cs typeface="Canva Sans"/>
              <a:sym typeface="Canva Sans"/>
            </a:endParaRPr>
          </a:p>
          <a:p>
            <a:pPr algn="ctr">
              <a:lnSpc>
                <a:spcPts val="2457"/>
              </a:lnSpc>
            </a:pPr>
            <a:r>
              <a:rPr lang="en-US" sz="1755" dirty="0">
                <a:solidFill>
                  <a:srgbClr val="000000"/>
                </a:solidFill>
                <a:latin typeface="Canva Sans"/>
                <a:ea typeface="Canva Sans"/>
                <a:cs typeface="Canva Sans"/>
                <a:sym typeface="Canva Sans"/>
              </a:rPr>
              <a:t>Compiled and Edited by</a:t>
            </a:r>
          </a:p>
          <a:p>
            <a:pPr algn="ctr">
              <a:lnSpc>
                <a:spcPts val="2457"/>
              </a:lnSpc>
            </a:pPr>
            <a:r>
              <a:rPr lang="en-US" sz="1755" dirty="0">
                <a:solidFill>
                  <a:srgbClr val="000000"/>
                </a:solidFill>
                <a:latin typeface="Canva Sans"/>
                <a:ea typeface="Canva Sans"/>
                <a:cs typeface="Canva Sans"/>
                <a:sym typeface="Canva Sans"/>
              </a:rPr>
              <a:t>Barbara P. Ridge, Ph.D., LCSW</a:t>
            </a:r>
          </a:p>
          <a:p>
            <a:pPr algn="ctr">
              <a:lnSpc>
                <a:spcPts val="2457"/>
              </a:lnSpc>
            </a:pPr>
            <a:r>
              <a:rPr lang="en-US" sz="1755" dirty="0">
                <a:solidFill>
                  <a:srgbClr val="000000"/>
                </a:solidFill>
                <a:latin typeface="Canva Sans"/>
                <a:ea typeface="Canva Sans"/>
                <a:cs typeface="Canva Sans"/>
                <a:sym typeface="Canva Sans"/>
              </a:rPr>
              <a:t>Executive Director, Delaware Association for Children of Alcoholics</a:t>
            </a:r>
          </a:p>
          <a:p>
            <a:pPr algn="ctr">
              <a:lnSpc>
                <a:spcPts val="2457"/>
              </a:lnSpc>
            </a:pPr>
            <a:endParaRPr lang="en-US" sz="1755" dirty="0">
              <a:solidFill>
                <a:srgbClr val="000000"/>
              </a:solidFill>
              <a:latin typeface="Canva Sans"/>
              <a:ea typeface="Canva Sans"/>
              <a:cs typeface="Canva Sans"/>
              <a:sym typeface="Canva Sans"/>
            </a:endParaRPr>
          </a:p>
          <a:p>
            <a:pPr algn="ctr">
              <a:lnSpc>
                <a:spcPts val="2457"/>
              </a:lnSpc>
            </a:pPr>
            <a:endParaRPr lang="en-US" sz="1755" dirty="0">
              <a:solidFill>
                <a:srgbClr val="000000"/>
              </a:solidFill>
              <a:latin typeface="Canva Sans"/>
              <a:ea typeface="Canva Sans"/>
              <a:cs typeface="Canva Sans"/>
              <a:sym typeface="Canv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5988864" cy="8770710"/>
          </a:xfrm>
          <a:custGeom>
            <a:avLst/>
            <a:gdLst/>
            <a:ahLst/>
            <a:cxnLst/>
            <a:rect l="l" t="t" r="r" b="b"/>
            <a:pathLst>
              <a:path w="5988864" h="8770710">
                <a:moveTo>
                  <a:pt x="0" y="0"/>
                </a:moveTo>
                <a:lnTo>
                  <a:pt x="5988864" y="0"/>
                </a:lnTo>
                <a:lnTo>
                  <a:pt x="5988864" y="8770710"/>
                </a:lnTo>
                <a:lnTo>
                  <a:pt x="0" y="8770710"/>
                </a:lnTo>
                <a:lnTo>
                  <a:pt x="0" y="0"/>
                </a:lnTo>
                <a:close/>
              </a:path>
            </a:pathLst>
          </a:custGeom>
          <a:blipFill>
            <a:blip r:embed="rId2"/>
            <a:stretch>
              <a:fillRect/>
            </a:stretch>
          </a:blipFill>
        </p:spPr>
        <p:txBody>
          <a:bodyPr/>
          <a:lstStyle/>
          <a:p>
            <a:endParaRPr lang="en-US"/>
          </a:p>
        </p:txBody>
      </p:sp>
      <p:sp>
        <p:nvSpPr>
          <p:cNvPr id="3" name="Freeform 3"/>
          <p:cNvSpPr/>
          <p:nvPr/>
        </p:nvSpPr>
        <p:spPr>
          <a:xfrm>
            <a:off x="8008326" y="1156389"/>
            <a:ext cx="7028688" cy="8515332"/>
          </a:xfrm>
          <a:custGeom>
            <a:avLst/>
            <a:gdLst/>
            <a:ahLst/>
            <a:cxnLst/>
            <a:rect l="l" t="t" r="r" b="b"/>
            <a:pathLst>
              <a:path w="7028688" h="8515332">
                <a:moveTo>
                  <a:pt x="0" y="0"/>
                </a:moveTo>
                <a:lnTo>
                  <a:pt x="7028689" y="0"/>
                </a:lnTo>
                <a:lnTo>
                  <a:pt x="7028689" y="8515332"/>
                </a:lnTo>
                <a:lnTo>
                  <a:pt x="0" y="851533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1358574" y="208223"/>
            <a:ext cx="6828586" cy="9870554"/>
          </a:xfrm>
          <a:custGeom>
            <a:avLst/>
            <a:gdLst/>
            <a:ahLst/>
            <a:cxnLst/>
            <a:rect l="l" t="t" r="r" b="b"/>
            <a:pathLst>
              <a:path w="6828586" h="9870554">
                <a:moveTo>
                  <a:pt x="0" y="0"/>
                </a:moveTo>
                <a:lnTo>
                  <a:pt x="6828586" y="0"/>
                </a:lnTo>
                <a:lnTo>
                  <a:pt x="6828586" y="9870554"/>
                </a:lnTo>
                <a:lnTo>
                  <a:pt x="0" y="9870554"/>
                </a:lnTo>
                <a:lnTo>
                  <a:pt x="0" y="0"/>
                </a:lnTo>
                <a:close/>
              </a:path>
            </a:pathLst>
          </a:custGeom>
          <a:blipFill>
            <a:blip r:embed="rId2"/>
            <a:stretch>
              <a:fillRect/>
            </a:stretch>
          </a:blipFill>
        </p:spPr>
        <p:txBody>
          <a:bodyPr/>
          <a:lstStyle/>
          <a:p>
            <a:endParaRPr lang="en-US"/>
          </a:p>
        </p:txBody>
      </p:sp>
      <p:sp>
        <p:nvSpPr>
          <p:cNvPr id="3" name="Freeform 3"/>
          <p:cNvSpPr/>
          <p:nvPr/>
        </p:nvSpPr>
        <p:spPr>
          <a:xfrm>
            <a:off x="8953242" y="792894"/>
            <a:ext cx="6748272" cy="8229600"/>
          </a:xfrm>
          <a:custGeom>
            <a:avLst/>
            <a:gdLst/>
            <a:ahLst/>
            <a:cxnLst/>
            <a:rect l="l" t="t" r="r" b="b"/>
            <a:pathLst>
              <a:path w="6748272" h="8229600">
                <a:moveTo>
                  <a:pt x="0" y="0"/>
                </a:moveTo>
                <a:lnTo>
                  <a:pt x="6748272" y="0"/>
                </a:lnTo>
                <a:lnTo>
                  <a:pt x="6748272" y="8229600"/>
                </a:lnTo>
                <a:lnTo>
                  <a:pt x="0" y="82296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409710" y="629129"/>
            <a:ext cx="6133507" cy="9028742"/>
          </a:xfrm>
          <a:custGeom>
            <a:avLst/>
            <a:gdLst/>
            <a:ahLst/>
            <a:cxnLst/>
            <a:rect l="l" t="t" r="r" b="b"/>
            <a:pathLst>
              <a:path w="6133507" h="9028742">
                <a:moveTo>
                  <a:pt x="0" y="0"/>
                </a:moveTo>
                <a:lnTo>
                  <a:pt x="6133507" y="0"/>
                </a:lnTo>
                <a:lnTo>
                  <a:pt x="6133507" y="9028742"/>
                </a:lnTo>
                <a:lnTo>
                  <a:pt x="0" y="9028742"/>
                </a:lnTo>
                <a:lnTo>
                  <a:pt x="0" y="0"/>
                </a:lnTo>
                <a:close/>
              </a:path>
            </a:pathLst>
          </a:custGeom>
          <a:blipFill>
            <a:blip r:embed="rId2"/>
            <a:stretch>
              <a:fillRect/>
            </a:stretch>
          </a:blipFill>
        </p:spPr>
        <p:txBody>
          <a:bodyPr/>
          <a:lstStyle/>
          <a:p>
            <a:endParaRPr lang="en-US"/>
          </a:p>
        </p:txBody>
      </p:sp>
      <p:sp>
        <p:nvSpPr>
          <p:cNvPr id="3" name="Freeform 3"/>
          <p:cNvSpPr/>
          <p:nvPr/>
        </p:nvSpPr>
        <p:spPr>
          <a:xfrm>
            <a:off x="6896996" y="1146603"/>
            <a:ext cx="11273425" cy="8229600"/>
          </a:xfrm>
          <a:custGeom>
            <a:avLst/>
            <a:gdLst/>
            <a:ahLst/>
            <a:cxnLst/>
            <a:rect l="l" t="t" r="r" b="b"/>
            <a:pathLst>
              <a:path w="11273425" h="8229600">
                <a:moveTo>
                  <a:pt x="0" y="0"/>
                </a:moveTo>
                <a:lnTo>
                  <a:pt x="11273425" y="0"/>
                </a:lnTo>
                <a:lnTo>
                  <a:pt x="11273425" y="8229600"/>
                </a:lnTo>
                <a:lnTo>
                  <a:pt x="0" y="82296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1123195" y="411895"/>
            <a:ext cx="6017541" cy="9013616"/>
          </a:xfrm>
          <a:custGeom>
            <a:avLst/>
            <a:gdLst/>
            <a:ahLst/>
            <a:cxnLst/>
            <a:rect l="l" t="t" r="r" b="b"/>
            <a:pathLst>
              <a:path w="6017541" h="9013616">
                <a:moveTo>
                  <a:pt x="0" y="0"/>
                </a:moveTo>
                <a:lnTo>
                  <a:pt x="6017541" y="0"/>
                </a:lnTo>
                <a:lnTo>
                  <a:pt x="6017541" y="9013616"/>
                </a:lnTo>
                <a:lnTo>
                  <a:pt x="0" y="9013616"/>
                </a:lnTo>
                <a:lnTo>
                  <a:pt x="0" y="0"/>
                </a:lnTo>
                <a:close/>
              </a:path>
            </a:pathLst>
          </a:custGeom>
          <a:blipFill>
            <a:blip r:embed="rId2"/>
            <a:stretch>
              <a:fillRect/>
            </a:stretch>
          </a:blipFill>
        </p:spPr>
        <p:txBody>
          <a:bodyPr/>
          <a:lstStyle/>
          <a:p>
            <a:endParaRPr lang="en-US"/>
          </a:p>
        </p:txBody>
      </p:sp>
      <p:sp>
        <p:nvSpPr>
          <p:cNvPr id="3" name="Freeform 3"/>
          <p:cNvSpPr/>
          <p:nvPr/>
        </p:nvSpPr>
        <p:spPr>
          <a:xfrm>
            <a:off x="7505238" y="411895"/>
            <a:ext cx="10351698" cy="8229600"/>
          </a:xfrm>
          <a:custGeom>
            <a:avLst/>
            <a:gdLst/>
            <a:ahLst/>
            <a:cxnLst/>
            <a:rect l="l" t="t" r="r" b="b"/>
            <a:pathLst>
              <a:path w="10351698" h="8229600">
                <a:moveTo>
                  <a:pt x="0" y="0"/>
                </a:moveTo>
                <a:lnTo>
                  <a:pt x="10351698" y="0"/>
                </a:lnTo>
                <a:lnTo>
                  <a:pt x="10351698" y="8229600"/>
                </a:lnTo>
                <a:lnTo>
                  <a:pt x="0" y="82296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8808284" y="928539"/>
            <a:ext cx="9160441" cy="8989961"/>
          </a:xfrm>
          <a:custGeom>
            <a:avLst/>
            <a:gdLst/>
            <a:ahLst/>
            <a:cxnLst/>
            <a:rect l="l" t="t" r="r" b="b"/>
            <a:pathLst>
              <a:path w="9160441" h="8989961">
                <a:moveTo>
                  <a:pt x="0" y="0"/>
                </a:moveTo>
                <a:lnTo>
                  <a:pt x="9160441" y="0"/>
                </a:lnTo>
                <a:lnTo>
                  <a:pt x="9160441" y="8989961"/>
                </a:lnTo>
                <a:lnTo>
                  <a:pt x="0" y="8989961"/>
                </a:lnTo>
                <a:lnTo>
                  <a:pt x="0" y="0"/>
                </a:lnTo>
                <a:close/>
              </a:path>
            </a:pathLst>
          </a:custGeom>
          <a:blipFill>
            <a:blip r:embed="rId2"/>
            <a:stretch>
              <a:fillRect/>
            </a:stretch>
          </a:blipFill>
        </p:spPr>
        <p:txBody>
          <a:bodyPr/>
          <a:lstStyle/>
          <a:p>
            <a:endParaRPr lang="en-US"/>
          </a:p>
        </p:txBody>
      </p:sp>
      <p:sp>
        <p:nvSpPr>
          <p:cNvPr id="3" name="Freeform 3"/>
          <p:cNvSpPr/>
          <p:nvPr/>
        </p:nvSpPr>
        <p:spPr>
          <a:xfrm>
            <a:off x="350758" y="1257545"/>
            <a:ext cx="8025288" cy="3059641"/>
          </a:xfrm>
          <a:custGeom>
            <a:avLst/>
            <a:gdLst/>
            <a:ahLst/>
            <a:cxnLst/>
            <a:rect l="l" t="t" r="r" b="b"/>
            <a:pathLst>
              <a:path w="8025288" h="3059641">
                <a:moveTo>
                  <a:pt x="0" y="0"/>
                </a:moveTo>
                <a:lnTo>
                  <a:pt x="8025289" y="0"/>
                </a:lnTo>
                <a:lnTo>
                  <a:pt x="8025289" y="3059642"/>
                </a:lnTo>
                <a:lnTo>
                  <a:pt x="0" y="3059642"/>
                </a:lnTo>
                <a:lnTo>
                  <a:pt x="0" y="0"/>
                </a:lnTo>
                <a:close/>
              </a:path>
            </a:pathLst>
          </a:custGeom>
          <a:blipFill>
            <a:blip r:embed="rId3"/>
            <a:stretch>
              <a:fillRect/>
            </a:stretch>
          </a:blipFill>
        </p:spPr>
        <p:txBody>
          <a:bodyPr/>
          <a:lstStyle/>
          <a:p>
            <a:endParaRPr lang="en-US"/>
          </a:p>
        </p:txBody>
      </p:sp>
      <p:sp>
        <p:nvSpPr>
          <p:cNvPr id="4" name="Freeform 4"/>
          <p:cNvSpPr/>
          <p:nvPr/>
        </p:nvSpPr>
        <p:spPr>
          <a:xfrm rot="-5400000">
            <a:off x="2350891" y="5423519"/>
            <a:ext cx="4025023" cy="4114800"/>
          </a:xfrm>
          <a:custGeom>
            <a:avLst/>
            <a:gdLst/>
            <a:ahLst/>
            <a:cxnLst/>
            <a:rect l="l" t="t" r="r" b="b"/>
            <a:pathLst>
              <a:path w="4025023" h="4114800">
                <a:moveTo>
                  <a:pt x="0" y="0"/>
                </a:moveTo>
                <a:lnTo>
                  <a:pt x="4025023" y="0"/>
                </a:lnTo>
                <a:lnTo>
                  <a:pt x="402502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472810" y="1146603"/>
            <a:ext cx="8868800" cy="8560114"/>
          </a:xfrm>
          <a:custGeom>
            <a:avLst/>
            <a:gdLst/>
            <a:ahLst/>
            <a:cxnLst/>
            <a:rect l="l" t="t" r="r" b="b"/>
            <a:pathLst>
              <a:path w="8868800" h="8560114">
                <a:moveTo>
                  <a:pt x="0" y="0"/>
                </a:moveTo>
                <a:lnTo>
                  <a:pt x="8868800" y="0"/>
                </a:lnTo>
                <a:lnTo>
                  <a:pt x="8868800" y="8560114"/>
                </a:lnTo>
                <a:lnTo>
                  <a:pt x="0" y="856011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B1"/>
        </a:solidFill>
        <a:effectLst/>
      </p:bgPr>
    </p:bg>
    <p:spTree>
      <p:nvGrpSpPr>
        <p:cNvPr id="1" name=""/>
        <p:cNvGrpSpPr/>
        <p:nvPr/>
      </p:nvGrpSpPr>
      <p:grpSpPr>
        <a:xfrm>
          <a:off x="0" y="0"/>
          <a:ext cx="0" cy="0"/>
          <a:chOff x="0" y="0"/>
          <a:chExt cx="0" cy="0"/>
        </a:xfrm>
      </p:grpSpPr>
      <p:sp>
        <p:nvSpPr>
          <p:cNvPr id="2" name="Freeform 2"/>
          <p:cNvSpPr/>
          <p:nvPr/>
        </p:nvSpPr>
        <p:spPr>
          <a:xfrm>
            <a:off x="8192705" y="574461"/>
            <a:ext cx="9066595" cy="9138079"/>
          </a:xfrm>
          <a:custGeom>
            <a:avLst/>
            <a:gdLst/>
            <a:ahLst/>
            <a:cxnLst/>
            <a:rect l="l" t="t" r="r" b="b"/>
            <a:pathLst>
              <a:path w="9066595" h="9138079">
                <a:moveTo>
                  <a:pt x="0" y="0"/>
                </a:moveTo>
                <a:lnTo>
                  <a:pt x="9066595" y="0"/>
                </a:lnTo>
                <a:lnTo>
                  <a:pt x="9066595" y="9138078"/>
                </a:lnTo>
                <a:lnTo>
                  <a:pt x="0" y="9138078"/>
                </a:lnTo>
                <a:lnTo>
                  <a:pt x="0" y="0"/>
                </a:lnTo>
                <a:close/>
              </a:path>
            </a:pathLst>
          </a:custGeom>
          <a:blipFill>
            <a:blip r:embed="rId2"/>
            <a:stretch>
              <a:fillRect/>
            </a:stretch>
          </a:blipFill>
        </p:spPr>
        <p:txBody>
          <a:bodyPr/>
          <a:lstStyle/>
          <a:p>
            <a:endParaRPr lang="en-US"/>
          </a:p>
        </p:txBody>
      </p:sp>
      <p:sp>
        <p:nvSpPr>
          <p:cNvPr id="3" name="Freeform 3"/>
          <p:cNvSpPr/>
          <p:nvPr/>
        </p:nvSpPr>
        <p:spPr>
          <a:xfrm>
            <a:off x="1193767" y="2274130"/>
            <a:ext cx="6438535" cy="5738740"/>
          </a:xfrm>
          <a:custGeom>
            <a:avLst/>
            <a:gdLst/>
            <a:ahLst/>
            <a:cxnLst/>
            <a:rect l="l" t="t" r="r" b="b"/>
            <a:pathLst>
              <a:path w="6438535" h="5738740">
                <a:moveTo>
                  <a:pt x="0" y="0"/>
                </a:moveTo>
                <a:lnTo>
                  <a:pt x="6438535" y="0"/>
                </a:lnTo>
                <a:lnTo>
                  <a:pt x="6438535" y="5738740"/>
                </a:lnTo>
                <a:lnTo>
                  <a:pt x="0" y="5738740"/>
                </a:lnTo>
                <a:lnTo>
                  <a:pt x="0" y="0"/>
                </a:lnTo>
                <a:close/>
              </a:path>
            </a:pathLst>
          </a:custGeom>
          <a:blipFill>
            <a:blip r:embed="rId3"/>
            <a:stretch>
              <a:fillRect t="-1819" b="-1819"/>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302</Words>
  <Application>Microsoft Office PowerPoint</Application>
  <PresentationFormat>Custom</PresentationFormat>
  <Paragraphs>16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Funtastic</vt:lpstr>
      <vt:lpstr>Canva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DACOA Online (teachable.com)</dc:title>
  <dc:creator>Pialee Roy</dc:creator>
  <cp:lastModifiedBy>Pialee Roy</cp:lastModifiedBy>
  <cp:revision>2</cp:revision>
  <dcterms:created xsi:type="dcterms:W3CDTF">2006-08-16T00:00:00Z</dcterms:created>
  <dcterms:modified xsi:type="dcterms:W3CDTF">2024-08-13T14:30:25Z</dcterms:modified>
  <dc:identifier>DAGKqoodRps</dc:identifier>
</cp:coreProperties>
</file>