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3" autoAdjust="0"/>
    <p:restoredTop sz="94702" autoAdjust="0"/>
  </p:normalViewPr>
  <p:slideViewPr>
    <p:cSldViewPr snapToGrid="0" snapToObjects="1">
      <p:cViewPr varScale="1">
        <p:scale>
          <a:sx n="65" d="100"/>
          <a:sy n="65" d="100"/>
        </p:scale>
        <p:origin x="-630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90"/>
    </p:cViewPr>
  </p:notesTextViewPr>
  <p:sorterViewPr>
    <p:cViewPr>
      <p:scale>
        <a:sx n="66" d="100"/>
        <a:sy n="66" d="100"/>
      </p:scale>
      <p:origin x="0" y="52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88FF20-DAFC-6C45-855B-9B84952D1081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81EB67-40EB-E349-B0CF-A6E4D2020B7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5798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peacepeg.tripod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Shape 8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Art by Rev. </a:t>
            </a:r>
            <a:r>
              <a:rPr lang="en-US" dirty="0" err="1" smtClean="0"/>
              <a:t>Kaaren</a:t>
            </a:r>
            <a:r>
              <a:rPr lang="en-US" smtClean="0"/>
              <a:t> Anderson</a:t>
            </a:r>
          </a:p>
          <a:p>
            <a:pPr>
              <a:spcBef>
                <a:spcPts val="0"/>
              </a:spcBef>
              <a:buNone/>
            </a:pPr>
            <a:r>
              <a:rPr lang="en-US" smtClean="0"/>
              <a:t>Edit </a:t>
            </a:r>
            <a:r>
              <a:rPr lang="en-US" dirty="0" smtClean="0"/>
              <a:t>and adapt slides as necessary. Please refer to the Worship Packet Overview for notes and the Worship Script for slide transition queues.</a:t>
            </a:r>
            <a:endParaRPr dirty="0"/>
          </a:p>
        </p:txBody>
      </p:sp>
      <p:sp>
        <p:nvSpPr>
          <p:cNvPr id="90" name="Shape 9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Shape 2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Samantha</a:t>
            </a:r>
            <a:r>
              <a:rPr lang="en-US" baseline="0" dirty="0" smtClean="0"/>
              <a:t> Burden slide 3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44" name="Shape 2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Shape 2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Community Response “People Helping Us on the Journey” and Chant</a:t>
            </a:r>
            <a:endParaRPr dirty="0"/>
          </a:p>
        </p:txBody>
      </p:sp>
      <p:sp>
        <p:nvSpPr>
          <p:cNvPr id="253" name="Shape 2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Slide for Spoken word and music “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Sometimes we feel alone…” before Wooden reflection</a:t>
            </a:r>
            <a:endParaRPr dirty="0"/>
          </a:p>
        </p:txBody>
      </p:sp>
      <p:sp>
        <p:nvSpPr>
          <p:cNvPr id="268" name="Shape 26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Fred Wooden </a:t>
            </a:r>
            <a:r>
              <a:rPr lang="en-US" baseline="0" dirty="0" smtClean="0"/>
              <a:t>slide 1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75" name="Shape 275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Fred Wooden </a:t>
            </a:r>
            <a:r>
              <a:rPr lang="en-US" baseline="0" dirty="0" smtClean="0"/>
              <a:t>slide 2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Shape 28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Fred Wooden </a:t>
            </a:r>
            <a:r>
              <a:rPr lang="en-US" baseline="0" dirty="0" smtClean="0"/>
              <a:t>slide 3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87" name="Shape 28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Shape 280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Fred Wooden </a:t>
            </a:r>
            <a:r>
              <a:rPr lang="en-US" baseline="0" dirty="0" smtClean="0"/>
              <a:t>slide 4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81" name="Shape 281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Shape 31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Kate </a:t>
            </a:r>
            <a:r>
              <a:rPr lang="en-US" dirty="0" err="1" smtClean="0"/>
              <a:t>Braestrup</a:t>
            </a:r>
            <a:r>
              <a:rPr lang="en-US" dirty="0" smtClean="0"/>
              <a:t> </a:t>
            </a:r>
            <a:r>
              <a:rPr lang="en-US" baseline="0" dirty="0" smtClean="0"/>
              <a:t>slide 1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17" name="Shape 31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Kate </a:t>
            </a:r>
            <a:r>
              <a:rPr lang="en-US" dirty="0" err="1" smtClean="0"/>
              <a:t>Braestrup</a:t>
            </a:r>
            <a:r>
              <a:rPr lang="en-US" dirty="0" smtClean="0"/>
              <a:t> </a:t>
            </a:r>
            <a:r>
              <a:rPr lang="en-US" baseline="0" dirty="0" smtClean="0"/>
              <a:t>slide 2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Kate </a:t>
            </a:r>
            <a:r>
              <a:rPr lang="en-US" dirty="0" err="1" smtClean="0"/>
              <a:t>Braestrup</a:t>
            </a:r>
            <a:r>
              <a:rPr lang="en-US" dirty="0" smtClean="0"/>
              <a:t> </a:t>
            </a:r>
            <a:r>
              <a:rPr lang="en-US" baseline="0" dirty="0" smtClean="0"/>
              <a:t>slide 3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This slide corresponds to the Spoken Word and Music section beginning with ”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 all come from many places. ..”</a:t>
            </a:r>
            <a:endParaRPr dirty="0"/>
          </a:p>
        </p:txBody>
      </p:sp>
      <p:sp>
        <p:nvSpPr>
          <p:cNvPr id="178" name="Shape 17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Shape 3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Kate </a:t>
            </a:r>
            <a:r>
              <a:rPr lang="en-US" dirty="0" err="1" smtClean="0"/>
              <a:t>Braestrup</a:t>
            </a:r>
            <a:r>
              <a:rPr lang="en-US" dirty="0" smtClean="0"/>
              <a:t> </a:t>
            </a:r>
            <a:r>
              <a:rPr lang="en-US" baseline="0" dirty="0" smtClean="0"/>
              <a:t>slide 4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23" name="Shape 3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Shape 33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Karen </a:t>
            </a:r>
            <a:r>
              <a:rPr lang="en-US" dirty="0" err="1" smtClean="0"/>
              <a:t>Tse</a:t>
            </a:r>
            <a:r>
              <a:rPr lang="en-US" dirty="0" smtClean="0"/>
              <a:t> </a:t>
            </a:r>
            <a:r>
              <a:rPr lang="en-US" baseline="0" dirty="0" smtClean="0"/>
              <a:t>slide 1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38" name="Shape 33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Karen </a:t>
            </a:r>
            <a:r>
              <a:rPr lang="en-US" dirty="0" err="1" smtClean="0"/>
              <a:t>Tse</a:t>
            </a:r>
            <a:r>
              <a:rPr lang="en-US" dirty="0" smtClean="0"/>
              <a:t> </a:t>
            </a:r>
            <a:r>
              <a:rPr lang="en-US" baseline="0" dirty="0" smtClean="0"/>
              <a:t>slide 2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Karen </a:t>
            </a:r>
            <a:r>
              <a:rPr lang="en-US" dirty="0" err="1" smtClean="0"/>
              <a:t>Tse</a:t>
            </a:r>
            <a:r>
              <a:rPr lang="en-US" dirty="0" smtClean="0"/>
              <a:t> </a:t>
            </a:r>
            <a:r>
              <a:rPr lang="en-US" baseline="0" dirty="0" smtClean="0"/>
              <a:t>slide 3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Shape 34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Karen </a:t>
            </a:r>
            <a:r>
              <a:rPr lang="en-US" dirty="0" err="1" smtClean="0"/>
              <a:t>Tse</a:t>
            </a:r>
            <a:r>
              <a:rPr lang="en-US" dirty="0" smtClean="0"/>
              <a:t> </a:t>
            </a:r>
            <a:r>
              <a:rPr lang="en-US" baseline="0" dirty="0" smtClean="0"/>
              <a:t>slide 4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44" name="Shape 34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Shape 35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Community Response: Helping Others on their Journey</a:t>
            </a:r>
            <a:endParaRPr dirty="0"/>
          </a:p>
        </p:txBody>
      </p:sp>
      <p:sp>
        <p:nvSpPr>
          <p:cNvPr id="353" name="Shape 35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Shape 36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Slide for Spoken Words and Music, “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Helping doesn’t always mean doing something to make a difference.” before Slack reflection.</a:t>
            </a:r>
            <a:endParaRPr dirty="0"/>
          </a:p>
        </p:txBody>
      </p:sp>
      <p:sp>
        <p:nvSpPr>
          <p:cNvPr id="367" name="Shape 36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Shape 373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</a:t>
            </a:r>
            <a:r>
              <a:rPr lang="en-US" dirty="0" err="1" smtClean="0"/>
              <a:t>Mykal</a:t>
            </a:r>
            <a:r>
              <a:rPr lang="en-US" dirty="0" smtClean="0"/>
              <a:t> Slack </a:t>
            </a:r>
            <a:r>
              <a:rPr lang="en-US" baseline="0" dirty="0" smtClean="0"/>
              <a:t>slide 1 of 3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74" name="Shape 37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</a:t>
            </a:r>
            <a:r>
              <a:rPr lang="en-US" dirty="0" err="1" smtClean="0"/>
              <a:t>Mykal</a:t>
            </a:r>
            <a:r>
              <a:rPr lang="en-US" dirty="0" smtClean="0"/>
              <a:t> Slack </a:t>
            </a:r>
            <a:r>
              <a:rPr lang="en-US" baseline="0" dirty="0" smtClean="0"/>
              <a:t>slide 2 of 3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80" name="Shape 3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Shape 37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 </a:t>
            </a:r>
            <a:r>
              <a:rPr lang="en-US" dirty="0" err="1" smtClean="0"/>
              <a:t>Mykal</a:t>
            </a:r>
            <a:r>
              <a:rPr lang="en-US" dirty="0" smtClean="0"/>
              <a:t> Slack </a:t>
            </a:r>
            <a:r>
              <a:rPr lang="en-US" baseline="0" dirty="0" smtClean="0"/>
              <a:t>slide 3 of 3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380" name="Shape 38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Spoken Reflection: Rev.</a:t>
            </a:r>
            <a:r>
              <a:rPr lang="en-US" baseline="0" dirty="0" smtClean="0"/>
              <a:t> Clyde Grubbs slide 1 of 4</a:t>
            </a:r>
            <a:endParaRPr dirty="0"/>
          </a:p>
        </p:txBody>
      </p:sp>
      <p:sp>
        <p:nvSpPr>
          <p:cNvPr id="186" name="Shape 186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Shape 388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Community Response “Shining Light on the Journey”</a:t>
            </a:r>
            <a:endParaRPr dirty="0"/>
          </a:p>
        </p:txBody>
      </p:sp>
      <p:sp>
        <p:nvSpPr>
          <p:cNvPr id="389" name="Shape 389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</a:t>
            </a:r>
            <a:r>
              <a:rPr lang="en-US" baseline="0" dirty="0" smtClean="0"/>
              <a:t> Clyde Grubbs slide 2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193" name="Shape 19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Shape 19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Rev.</a:t>
            </a:r>
            <a:r>
              <a:rPr lang="en-US" baseline="0" dirty="0" smtClean="0"/>
              <a:t> Clyde Grubbs slide 3 of 4</a:t>
            </a:r>
            <a:endParaRPr lang="en-US" dirty="0" smtClean="0"/>
          </a:p>
          <a:p>
            <a:r>
              <a:rPr lang="en-US" dirty="0" smtClean="0"/>
              <a:t>Chalice Quilt used with permission by </a:t>
            </a:r>
            <a:r>
              <a:rPr 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Peg Green</a:t>
            </a:r>
          </a:p>
          <a:p>
            <a:r>
              <a:rPr lang="en-US" sz="1200" u="sng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http://peacepeg.tripod.com/</a:t>
            </a:r>
            <a:endParaRPr lang="en-US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00" name="Shape 20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Shape 207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>
              <a:spcBef>
                <a:spcPts val="0"/>
              </a:spcBef>
              <a:buNone/>
            </a:pPr>
            <a:r>
              <a:rPr lang="en-US" dirty="0" smtClean="0"/>
              <a:t>Spoken Reflection: Rev.</a:t>
            </a:r>
            <a:r>
              <a:rPr lang="en-US" baseline="0" dirty="0" smtClean="0"/>
              <a:t> Clyde Grubbs slide 4 of 4</a:t>
            </a:r>
            <a:endParaRPr lang="en-US" dirty="0"/>
          </a:p>
        </p:txBody>
      </p:sp>
      <p:sp>
        <p:nvSpPr>
          <p:cNvPr id="208" name="Shape 208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Shape 222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Samantha</a:t>
            </a:r>
            <a:r>
              <a:rPr lang="en-US" baseline="0" dirty="0" smtClean="0"/>
              <a:t> Burden slide 1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23" name="Shape 22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Shape 229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Samantha</a:t>
            </a:r>
            <a:r>
              <a:rPr lang="en-US" baseline="0" dirty="0" smtClean="0"/>
              <a:t> Burden slide 2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30" name="Shape 230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Shape 236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</p:spPr>
        <p:txBody>
          <a:bodyPr lIns="91425" tIns="91425" rIns="91425" bIns="91425" anchor="t" anchorCtr="0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Spoken Reflection: Samantha</a:t>
            </a:r>
            <a:r>
              <a:rPr lang="en-US" baseline="0" dirty="0" smtClean="0"/>
              <a:t> Burden slide 3 of 4</a:t>
            </a:r>
            <a:endParaRPr lang="en-US" dirty="0" smtClean="0"/>
          </a:p>
          <a:p>
            <a:pPr>
              <a:spcBef>
                <a:spcPts val="0"/>
              </a:spcBef>
              <a:buNone/>
            </a:pPr>
            <a:endParaRPr dirty="0"/>
          </a:p>
        </p:txBody>
      </p:sp>
      <p:sp>
        <p:nvSpPr>
          <p:cNvPr id="237" name="Shape 237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5571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93830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6077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6072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0054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88560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6869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36515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8918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289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23079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29176-5ABE-DD46-BAEE-AD5625EF1014}" type="datetimeFigureOut">
              <a:rPr lang="en-US" smtClean="0"/>
              <a:t>3/3/2015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142E3A-A3EF-3A4F-A574-B75F94A4A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66209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jpeg"/><Relationship Id="rId5" Type="http://schemas.openxmlformats.org/officeDocument/2006/relationships/image" Target="../media/image17.pn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9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2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23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pn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jp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jpe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4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.pn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Shape 8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7178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>
                <a:alpha val="71764"/>
              </a:srgbClr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86" name="Shape 86"/>
          <p:cNvSpPr txBox="1"/>
          <p:nvPr/>
        </p:nvSpPr>
        <p:spPr>
          <a:xfrm>
            <a:off x="5546942" y="1237125"/>
            <a:ext cx="3653034" cy="4401204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Sophia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Fahs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Sunday: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1" i="0" u="none" strike="noStrike" cap="none" baseline="0" dirty="0">
              <a:ln>
                <a:solidFill>
                  <a:schemeClr val="tx2">
                    <a:lumMod val="25000"/>
                  </a:schemeClr>
                </a:solidFill>
              </a:ln>
              <a:solidFill>
                <a:schemeClr val="lt1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Journeys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chemeClr val="lt1"/>
                </a:solidFill>
                <a:latin typeface="Questrial"/>
                <a:ea typeface="Questrial"/>
                <a:cs typeface="Questrial"/>
                <a:sym typeface="Questrial"/>
              </a:rPr>
              <a:t>of the Spirit</a:t>
            </a:r>
          </a:p>
        </p:txBody>
      </p:sp>
      <p:pic>
        <p:nvPicPr>
          <p:cNvPr id="87" name="Shape 8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9875" y="591837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 descr="SFS color image[17]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542" y="660575"/>
            <a:ext cx="4609859" cy="52578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55347" y="5640756"/>
            <a:ext cx="193203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by  </a:t>
            </a:r>
            <a:r>
              <a:rPr lang="en-US" sz="1600" dirty="0" err="1" smtClean="0">
                <a:solidFill>
                  <a:schemeClr val="bg2">
                    <a:lumMod val="50000"/>
                  </a:schemeClr>
                </a:solidFill>
              </a:rPr>
              <a:t>Kaaren</a:t>
            </a:r>
            <a:r>
              <a:rPr lang="en-US" sz="1600" dirty="0" smtClean="0">
                <a:solidFill>
                  <a:schemeClr val="bg2">
                    <a:lumMod val="50000"/>
                  </a:schemeClr>
                </a:solidFill>
              </a:rPr>
              <a:t> Anderson</a:t>
            </a:r>
            <a:endParaRPr lang="en-US" sz="1600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60111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Shape 2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33" name="Shape 23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19596" y="1833614"/>
            <a:ext cx="4344084" cy="3212292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Shape 23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16658272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Shape 23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40" name="Shape 24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626426" y="521402"/>
            <a:ext cx="3891144" cy="5836717"/>
          </a:xfrm>
          <a:prstGeom prst="rect">
            <a:avLst/>
          </a:prstGeom>
          <a:noFill/>
          <a:ln>
            <a:noFill/>
          </a:ln>
        </p:spPr>
      </p:pic>
      <p:pic>
        <p:nvPicPr>
          <p:cNvPr id="241" name="Shape 2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64745993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6" name="Shape 2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3132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47" name="Shape 247"/>
          <p:cNvSpPr txBox="1"/>
          <p:nvPr/>
        </p:nvSpPr>
        <p:spPr>
          <a:xfrm>
            <a:off x="1837958" y="2071025"/>
            <a:ext cx="6317526" cy="378565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who has helped you along the way?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4000" b="0" i="0" u="none" strike="noStrike" cap="none" baseline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And I wonder how they have helped you?</a:t>
            </a:r>
          </a:p>
        </p:txBody>
      </p:sp>
      <p:pic>
        <p:nvPicPr>
          <p:cNvPr id="248" name="Shape 248"/>
          <p:cNvPicPr preferRelativeResize="0"/>
          <p:nvPr/>
        </p:nvPicPr>
        <p:blipFill rotWithShape="1">
          <a:blip r:embed="rId4">
            <a:alphaModFix amt="98000"/>
          </a:blip>
          <a:srcRect l="6340" r="8975"/>
          <a:stretch/>
        </p:blipFill>
        <p:spPr>
          <a:xfrm>
            <a:off x="6213548" y="132521"/>
            <a:ext cx="2588104" cy="1941078"/>
          </a:xfrm>
          <a:prstGeom prst="rect">
            <a:avLst/>
          </a:prstGeom>
          <a:solidFill>
            <a:srgbClr val="4A452A"/>
          </a:solidFill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49" name="Shape 249"/>
          <p:cNvSpPr txBox="1"/>
          <p:nvPr/>
        </p:nvSpPr>
        <p:spPr>
          <a:xfrm>
            <a:off x="990091" y="331304"/>
            <a:ext cx="5139038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People Helping Us on the </a:t>
            </a:r>
            <a:r>
              <a:rPr lang="en-US" sz="4000" b="1" i="0" u="none" strike="noStrike" cap="none" baseline="0" dirty="0" smtClean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Journey</a:t>
            </a:r>
            <a:endParaRPr lang="en-US" sz="4000" b="1" i="0" u="none" strike="noStrike" cap="none" baseline="0" dirty="0">
              <a:ln>
                <a:solidFill>
                  <a:schemeClr val="tx2">
                    <a:lumMod val="25000"/>
                  </a:schemeClr>
                </a:solidFill>
              </a:ln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</p:txBody>
      </p:sp>
      <p:pic>
        <p:nvPicPr>
          <p:cNvPr id="250" name="Shape 2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398410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3" name="Shape 263"/>
          <p:cNvPicPr preferRelativeResize="0"/>
          <p:nvPr/>
        </p:nvPicPr>
        <p:blipFill rotWithShape="1">
          <a:blip r:embed="rId3">
            <a:alphaModFix amt="98000"/>
          </a:blip>
          <a:srcRect l="6340" r="8975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4A452A"/>
          </a:solidFill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64" name="Shape 264"/>
          <p:cNvSpPr/>
          <p:nvPr/>
        </p:nvSpPr>
        <p:spPr>
          <a:xfrm>
            <a:off x="541131" y="494508"/>
            <a:ext cx="8105913" cy="14465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8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Helping Others On Their Journey</a:t>
            </a:r>
          </a:p>
        </p:txBody>
      </p:sp>
      <p:pic>
        <p:nvPicPr>
          <p:cNvPr id="265" name="Shape 26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4658502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0" name="Shape 27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71" name="Shape 271"/>
          <p:cNvSpPr txBox="1"/>
          <p:nvPr/>
        </p:nvSpPr>
        <p:spPr>
          <a:xfrm>
            <a:off x="5876267" y="2442943"/>
            <a:ext cx="2529163" cy="1938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Rev.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Fred Wooden</a:t>
            </a:r>
          </a:p>
        </p:txBody>
      </p:sp>
      <p:pic>
        <p:nvPicPr>
          <p:cNvPr id="272" name="Shape 27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C:\Users\fahs.asst\Desktop\fred Wooden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5759" y="1665218"/>
            <a:ext cx="3494439" cy="3494439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007474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Shape 2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4" name="Shape 2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6" name="Picture 4" descr="C:\Users\fahs.asst\Desktop\2576860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060" y="2286000"/>
            <a:ext cx="8401879" cy="3019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2906478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" name="Shape 28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84" name="Shape 28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3074" name="Picture 2" descr="C:\Users\fahs.asst\Desktop\FLMuslimaAmericanflagicna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0470" y="1236915"/>
            <a:ext cx="3023780" cy="4325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3509421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7" name="Shape 27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78" name="Shape 27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3" name="Picture 5" descr="C:\Users\fahs.asst\Desktop\Screen Shot 2013-07-11 at 10.06.01 AM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250" y="346361"/>
            <a:ext cx="4647186" cy="2593975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C:\Users\fahs.asst\Desktop\ramadan-kareem_peace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6475" y="3208750"/>
            <a:ext cx="4985489" cy="3235264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94077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1" name="Shape 311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12" name="Shape 312"/>
          <p:cNvSpPr txBox="1"/>
          <p:nvPr/>
        </p:nvSpPr>
        <p:spPr>
          <a:xfrm>
            <a:off x="5876267" y="2442943"/>
            <a:ext cx="2529163" cy="1938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Rev.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Kate Braestrup</a:t>
            </a:r>
          </a:p>
        </p:txBody>
      </p:sp>
      <p:pic>
        <p:nvPicPr>
          <p:cNvPr id="313" name="Shape 31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57856" y="1739435"/>
            <a:ext cx="3360944" cy="3346007"/>
          </a:xfrm>
          <a:prstGeom prst="rect">
            <a:avLst/>
          </a:prstGeom>
          <a:noFill/>
          <a:ln w="9525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14" name="Shape 31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542005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Shape 3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20" name="Shape 3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4099" name="Picture 3" descr="C:\Users\fahs.asst\Desktop\Bald_mountain_main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9387" y="1097801"/>
            <a:ext cx="6245225" cy="4683919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7156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9738" y="1699328"/>
            <a:ext cx="4631528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Spoken Reflection Slides:</a:t>
            </a:r>
          </a:p>
          <a:p>
            <a:r>
              <a:rPr lang="en-US" sz="36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5114683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Shape 3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20" name="Shape 3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122" name="Picture 2" descr="C:\Users\fahs.asst\Desktop\image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705" y="2045142"/>
            <a:ext cx="4378635" cy="2789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0615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9" name="Shape 31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20" name="Shape 3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146" name="Picture 2" descr="C:\Users\fahs.asst\Desktop\bleeding-heart-254010_64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4650" y="1001713"/>
            <a:ext cx="6096000" cy="3962400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10682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2" name="Shape 33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33" name="Shape 333"/>
          <p:cNvSpPr txBox="1"/>
          <p:nvPr/>
        </p:nvSpPr>
        <p:spPr>
          <a:xfrm>
            <a:off x="5693307" y="2442943"/>
            <a:ext cx="2529163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Rev.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Karen Tse</a:t>
            </a:r>
          </a:p>
        </p:txBody>
      </p:sp>
      <p:pic>
        <p:nvPicPr>
          <p:cNvPr id="334" name="Shape 334"/>
          <p:cNvPicPr preferRelativeResize="0"/>
          <p:nvPr/>
        </p:nvPicPr>
        <p:blipFill rotWithShape="1">
          <a:blip r:embed="rId4">
            <a:alphaModFix/>
          </a:blip>
          <a:srcRect l="19084" r="16787"/>
          <a:stretch/>
        </p:blipFill>
        <p:spPr>
          <a:xfrm>
            <a:off x="2458386" y="1176232"/>
            <a:ext cx="2473377" cy="3856860"/>
          </a:xfrm>
          <a:prstGeom prst="rect">
            <a:avLst/>
          </a:prstGeom>
          <a:noFill/>
          <a:ln w="9525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35" name="Shape 335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1225127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Shape 3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41" name="Shape 3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2" name="Picture 4" descr="https://lh3.googleusercontent.com/aU1SoDx_YQGLnoxqW5K1tBhq75zloUHNosgzwtmvwEPxBmEQyVCuo9n5DhocXzKQDJJy8gwNWbjhDD9Lyl_jvmXRHEXh4YrrWD7KEL8LIxTqpij1bz1PqDFYxVtPyjau6R9G1ue94Cw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3200" y="1461724"/>
            <a:ext cx="3733800" cy="3733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643019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Shape 3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41" name="Shape 3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170" name="Picture 2" descr="https://lh4.googleusercontent.com/vlnPHSC8lzFmrApEsr8SqQivYG6nUWV4X0ZypmHZJnLypSErPSjKMl9rgeAhtXKzPzVqujY2eRfmucgl8Tm92cT52LwnuVnr5RYHjha5o25NqTqZMcdfHs6Tsv2hP_6TmiKbUsM2xw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632" y="2030059"/>
            <a:ext cx="5128736" cy="32277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279146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0" name="Shape 34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41" name="Shape 3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8323" y="1531586"/>
            <a:ext cx="5067353" cy="381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77356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6" name="Shape 34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3132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47" name="Shape 347"/>
          <p:cNvSpPr txBox="1"/>
          <p:nvPr/>
        </p:nvSpPr>
        <p:spPr>
          <a:xfrm>
            <a:off x="990091" y="2171407"/>
            <a:ext cx="7690082" cy="403187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if there’s ever been a time in your life when you helped someone?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if you’ve done something like this for someone you don’t know?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32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if someone has helped you through great sadness or difficulty?</a:t>
            </a:r>
          </a:p>
        </p:txBody>
      </p:sp>
      <p:pic>
        <p:nvPicPr>
          <p:cNvPr id="348" name="Shape 348"/>
          <p:cNvPicPr preferRelativeResize="0"/>
          <p:nvPr/>
        </p:nvPicPr>
        <p:blipFill rotWithShape="1">
          <a:blip r:embed="rId4">
            <a:alphaModFix amt="98000"/>
          </a:blip>
          <a:srcRect l="6340" r="8975"/>
          <a:stretch/>
        </p:blipFill>
        <p:spPr>
          <a:xfrm>
            <a:off x="6213548" y="132521"/>
            <a:ext cx="2588104" cy="1941078"/>
          </a:xfrm>
          <a:prstGeom prst="rect">
            <a:avLst/>
          </a:prstGeom>
          <a:solidFill>
            <a:srgbClr val="4A452A"/>
          </a:solidFill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49" name="Shape 349"/>
          <p:cNvSpPr txBox="1"/>
          <p:nvPr/>
        </p:nvSpPr>
        <p:spPr>
          <a:xfrm>
            <a:off x="990091" y="331304"/>
            <a:ext cx="5139038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Helping Others On Their Journey</a:t>
            </a:r>
          </a:p>
        </p:txBody>
      </p:sp>
      <p:pic>
        <p:nvPicPr>
          <p:cNvPr id="350" name="Shape 35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87321618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2" name="Shape 362"/>
          <p:cNvPicPr preferRelativeResize="0"/>
          <p:nvPr/>
        </p:nvPicPr>
        <p:blipFill rotWithShape="1">
          <a:blip r:embed="rId3">
            <a:alphaModFix amt="98000"/>
          </a:blip>
          <a:srcRect l="6340" r="8975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4A452A"/>
          </a:solidFill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63" name="Shape 363"/>
          <p:cNvSpPr/>
          <p:nvPr/>
        </p:nvSpPr>
        <p:spPr>
          <a:xfrm>
            <a:off x="541131" y="494508"/>
            <a:ext cx="8105913" cy="76944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4400" b="1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Shining Light On The Journey</a:t>
            </a:r>
          </a:p>
        </p:txBody>
      </p:sp>
      <p:pic>
        <p:nvPicPr>
          <p:cNvPr id="364" name="Shape 36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2945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9" name="Shape 36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70" name="Shape 370"/>
          <p:cNvSpPr txBox="1"/>
          <p:nvPr/>
        </p:nvSpPr>
        <p:spPr>
          <a:xfrm>
            <a:off x="5617969" y="2830100"/>
            <a:ext cx="2959657" cy="1938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Rev.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Mykal Slack</a:t>
            </a:r>
          </a:p>
        </p:txBody>
      </p:sp>
      <p:pic>
        <p:nvPicPr>
          <p:cNvPr id="371" name="Shape 37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Picture 5" descr="Mykal Slack photo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457200"/>
            <a:ext cx="3699925" cy="5547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28535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Shape 3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77" name="Shape 3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90" name="Picture 2" descr="C:\Users\fahs.asst\Desktop\mgrIA1k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"/>
            <a:ext cx="3064103" cy="2895599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fahs.asst\Desktop\Flower-Bouque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79391"/>
            <a:ext cx="4876800" cy="3657600"/>
          </a:xfrm>
          <a:prstGeom prst="rect">
            <a:avLst/>
          </a:prstGeom>
          <a:noFill/>
          <a:ln>
            <a:solidFill>
              <a:schemeClr val="tx2">
                <a:lumMod val="2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5893919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Shape 173"/>
          <p:cNvPicPr preferRelativeResize="0"/>
          <p:nvPr/>
        </p:nvPicPr>
        <p:blipFill rotWithShape="1">
          <a:blip r:embed="rId3">
            <a:alphaModFix amt="98000"/>
          </a:blip>
          <a:srcRect l="6340" r="8975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solidFill>
            <a:srgbClr val="4A452A"/>
          </a:solidFill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74" name="Shape 174"/>
          <p:cNvSpPr/>
          <p:nvPr/>
        </p:nvSpPr>
        <p:spPr>
          <a:xfrm>
            <a:off x="541131" y="494508"/>
            <a:ext cx="8105913" cy="1446550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buSzPct val="25000"/>
              <a:buNone/>
            </a:pPr>
            <a:r>
              <a:rPr lang="en-US" sz="54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F2F2F2"/>
                </a:solidFill>
                <a:latin typeface="Questrial"/>
                <a:ea typeface="Questrial"/>
                <a:cs typeface="Questrial"/>
                <a:sym typeface="Questrial"/>
              </a:rPr>
              <a:t>People helping us on the journey</a:t>
            </a:r>
          </a:p>
        </p:txBody>
      </p:sp>
      <p:pic>
        <p:nvPicPr>
          <p:cNvPr id="175" name="Shape 17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43286056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6" name="Shape 37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377" name="Shape 37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14" name="Picture 2" descr="C:\Users\fahs.asst\Desktop\people-holding-hands-helping-each-other-in-love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9824" y="1382361"/>
            <a:ext cx="6124351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50291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2" name="Shape 38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-33132"/>
            <a:ext cx="9144000" cy="6841114"/>
          </a:xfrm>
          <a:prstGeom prst="rect">
            <a:avLst/>
          </a:prstGeom>
          <a:solidFill>
            <a:srgbClr val="494429"/>
          </a:solidFill>
          <a:ln w="762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83" name="Shape 383"/>
          <p:cNvSpPr txBox="1"/>
          <p:nvPr/>
        </p:nvSpPr>
        <p:spPr>
          <a:xfrm>
            <a:off x="990091" y="2171407"/>
            <a:ext cx="7690082" cy="4031872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if you show your true self to others?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if you feel safe sharing your true self? 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if you feel safe being your true self in this community? </a:t>
            </a:r>
          </a:p>
          <a:p>
            <a:pPr marL="0" marR="0" lvl="0" indent="0" algn="l" rtl="0">
              <a:spcBef>
                <a:spcPts val="0"/>
              </a:spcBef>
              <a:buNone/>
            </a:pPr>
            <a:endParaRPr sz="3200" b="0" i="0" u="none" strike="noStrike" cap="none" baseline="0" dirty="0">
              <a:solidFill>
                <a:srgbClr val="FFFFFF"/>
              </a:solidFill>
              <a:latin typeface="Questrial"/>
              <a:ea typeface="Questrial"/>
              <a:cs typeface="Questrial"/>
              <a:sym typeface="Questrial"/>
            </a:endParaRP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3200" b="0" i="0" u="none" strike="noStrike" cap="none" baseline="0" dirty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I wonder who your true self is?</a:t>
            </a:r>
          </a:p>
        </p:txBody>
      </p:sp>
      <p:pic>
        <p:nvPicPr>
          <p:cNvPr id="384" name="Shape 384"/>
          <p:cNvPicPr preferRelativeResize="0"/>
          <p:nvPr/>
        </p:nvPicPr>
        <p:blipFill rotWithShape="1">
          <a:blip r:embed="rId4">
            <a:alphaModFix amt="98000"/>
          </a:blip>
          <a:srcRect l="6340" r="8975"/>
          <a:stretch/>
        </p:blipFill>
        <p:spPr>
          <a:xfrm>
            <a:off x="6213548" y="132521"/>
            <a:ext cx="2588104" cy="1941078"/>
          </a:xfrm>
          <a:prstGeom prst="rect">
            <a:avLst/>
          </a:prstGeom>
          <a:solidFill>
            <a:srgbClr val="4A452A"/>
          </a:solidFill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385" name="Shape 385"/>
          <p:cNvSpPr txBox="1"/>
          <p:nvPr/>
        </p:nvSpPr>
        <p:spPr>
          <a:xfrm>
            <a:off x="990091" y="331304"/>
            <a:ext cx="5139038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1" i="0" u="none" strike="noStrike" cap="none" baseline="0" dirty="0">
                <a:ln>
                  <a:solidFill>
                    <a:schemeClr val="tx2">
                      <a:lumMod val="25000"/>
                    </a:schemeClr>
                  </a:solidFill>
                </a:ln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Shining Light On The Journey</a:t>
            </a:r>
          </a:p>
        </p:txBody>
      </p:sp>
      <p:pic>
        <p:nvPicPr>
          <p:cNvPr id="386" name="Shape 38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9337308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Shape 18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181" name="Shape 181"/>
          <p:cNvSpPr txBox="1"/>
          <p:nvPr/>
        </p:nvSpPr>
        <p:spPr>
          <a:xfrm>
            <a:off x="6489721" y="2407884"/>
            <a:ext cx="2195528" cy="1938991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Rev.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Clyde Grubbs</a:t>
            </a:r>
          </a:p>
        </p:txBody>
      </p:sp>
      <p:pic>
        <p:nvPicPr>
          <p:cNvPr id="182" name="Shape 182"/>
          <p:cNvPicPr preferRelativeResize="0"/>
          <p:nvPr/>
        </p:nvPicPr>
        <p:blipFill rotWithShape="1">
          <a:blip r:embed="rId4">
            <a:alphaModFix/>
          </a:blip>
          <a:srcRect l="21682" r="9155"/>
          <a:stretch/>
        </p:blipFill>
        <p:spPr>
          <a:xfrm>
            <a:off x="2098623" y="1437316"/>
            <a:ext cx="4047343" cy="3893342"/>
          </a:xfrm>
          <a:prstGeom prst="rect">
            <a:avLst/>
          </a:prstGeom>
          <a:noFill/>
          <a:ln w="9525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3" name="Shape 18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28448665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Shape 18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89" name="Shape 18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36809" y="457200"/>
            <a:ext cx="8369256" cy="5440016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0" name="Shape 19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6718282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Shape 19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6" name="Shape 19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571062" y="397311"/>
            <a:ext cx="6001873" cy="6084898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197" name="Shape 19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8164302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Shape 20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3" name="Shape 20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5289807" y="1091648"/>
            <a:ext cx="3243487" cy="4489173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4" name="Shape 20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557695" y="1091648"/>
            <a:ext cx="4489173" cy="4489173"/>
          </a:xfrm>
          <a:prstGeom prst="rect">
            <a:avLst/>
          </a:prstGeom>
          <a:noFill/>
          <a:ln w="9525" cap="flat">
            <a:solidFill>
              <a:srgbClr val="4A452A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05" name="Shape 205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6776287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7" name="Shape 21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sp>
        <p:nvSpPr>
          <p:cNvPr id="218" name="Shape 218"/>
          <p:cNvSpPr/>
          <p:nvPr/>
        </p:nvSpPr>
        <p:spPr>
          <a:xfrm>
            <a:off x="5816462" y="2530698"/>
            <a:ext cx="2771912" cy="1323439"/>
          </a:xfrm>
          <a:prstGeom prst="rect">
            <a:avLst/>
          </a:prstGeom>
          <a:noFill/>
          <a:ln>
            <a:noFill/>
          </a:ln>
        </p:spPr>
        <p:txBody>
          <a:bodyPr lIns="91425" tIns="45700" rIns="91425" bIns="45700" anchor="t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Samantha</a:t>
            </a:r>
          </a:p>
          <a:p>
            <a:pPr marL="0" marR="0" lvl="0" indent="0" algn="l" rtl="0">
              <a:spcBef>
                <a:spcPts val="0"/>
              </a:spcBef>
              <a:buSzPct val="25000"/>
              <a:buNone/>
            </a:pPr>
            <a:r>
              <a:rPr lang="en-US" sz="40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Burden</a:t>
            </a:r>
            <a:r>
              <a:rPr lang="en-US" sz="1800" b="0" i="0" u="none" strike="noStrike" cap="none" baseline="0">
                <a:solidFill>
                  <a:srgbClr val="FFFFFF"/>
                </a:solidFill>
                <a:latin typeface="Questrial"/>
                <a:ea typeface="Questrial"/>
                <a:cs typeface="Questrial"/>
                <a:sym typeface="Questrial"/>
              </a:rPr>
              <a:t> </a:t>
            </a:r>
          </a:p>
        </p:txBody>
      </p:sp>
      <p:pic>
        <p:nvPicPr>
          <p:cNvPr id="219" name="Shape 2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2593298" y="1103855"/>
            <a:ext cx="2731584" cy="4112720"/>
          </a:xfrm>
          <a:prstGeom prst="rect">
            <a:avLst/>
          </a:prstGeom>
          <a:noFill/>
          <a:ln w="9525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0" name="Shape 2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362638333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" name="Shape 22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0" y="10761"/>
            <a:ext cx="9144000" cy="6858000"/>
          </a:xfrm>
          <a:prstGeom prst="rect">
            <a:avLst/>
          </a:prstGeom>
          <a:noFill/>
          <a:ln w="38100" cap="flat">
            <a:solidFill>
              <a:srgbClr val="494429"/>
            </a:solidFill>
            <a:prstDash val="solid"/>
            <a:round/>
            <a:headEnd type="none" w="med" len="med"/>
            <a:tailEnd type="none" w="med" len="med"/>
          </a:ln>
        </p:spPr>
      </p:pic>
      <p:pic>
        <p:nvPicPr>
          <p:cNvPr id="226" name="Shape 22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970750" y="1429530"/>
            <a:ext cx="5202497" cy="348433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7" name="Shape 227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400" y="6088125"/>
            <a:ext cx="955701" cy="7167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45157270"/>
      </p:ext>
    </p:extLst>
  </p:cSld>
  <p:clrMapOvr>
    <a:masterClrMapping/>
  </p:clrMapOvr>
  <p:transition spd="slow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553</Words>
  <Application>Microsoft Office PowerPoint</Application>
  <PresentationFormat>On-screen Show (4:3)</PresentationFormat>
  <Paragraphs>73</Paragraphs>
  <Slides>31</Slides>
  <Notes>30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Halcyon Westall</dc:creator>
  <cp:lastModifiedBy>fahs.asst</cp:lastModifiedBy>
  <cp:revision>5</cp:revision>
  <dcterms:created xsi:type="dcterms:W3CDTF">2015-02-24T19:31:44Z</dcterms:created>
  <dcterms:modified xsi:type="dcterms:W3CDTF">2015-03-03T15:01:07Z</dcterms:modified>
</cp:coreProperties>
</file>