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IBM Plex Sans"/>
      <p:regular r:id="rId15"/>
      <p:bold r:id="rId16"/>
      <p:italic r:id="rId17"/>
      <p:boldItalic r:id="rId18"/>
    </p:embeddedFont>
    <p:embeddedFont>
      <p:font typeface="IBM Plex Sans SemiBol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BMPlexSansSemiBold-bold.fntdata"/><Relationship Id="rId11" Type="http://schemas.openxmlformats.org/officeDocument/2006/relationships/slide" Target="slides/slide6.xml"/><Relationship Id="rId22" Type="http://schemas.openxmlformats.org/officeDocument/2006/relationships/font" Target="fonts/IBMPlexSansSemiBold-boldItalic.fntdata"/><Relationship Id="rId10" Type="http://schemas.openxmlformats.org/officeDocument/2006/relationships/slide" Target="slides/slide5.xml"/><Relationship Id="rId21" Type="http://schemas.openxmlformats.org/officeDocument/2006/relationships/font" Target="fonts/IBMPlexSansSemiBold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IBMPlexSans-regular.fntdata"/><Relationship Id="rId14" Type="http://schemas.openxmlformats.org/officeDocument/2006/relationships/slide" Target="slides/slide9.xml"/><Relationship Id="rId17" Type="http://schemas.openxmlformats.org/officeDocument/2006/relationships/font" Target="fonts/IBMPlexSans-italic.fntdata"/><Relationship Id="rId16" Type="http://schemas.openxmlformats.org/officeDocument/2006/relationships/font" Target="fonts/IBMPlexSans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IBMPlexSansSemiBold-regular.fntdata"/><Relationship Id="rId6" Type="http://schemas.openxmlformats.org/officeDocument/2006/relationships/slide" Target="slides/slide1.xml"/><Relationship Id="rId18" Type="http://schemas.openxmlformats.org/officeDocument/2006/relationships/font" Target="fonts/IBMPlex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bd5efd32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bd5efd32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bbd5efd32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bbd5efd32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bd5efd32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bd5efd32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bd5efd32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bd5efd32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d5efd32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d5efd32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bd5efd32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bd5efd32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bd5efd32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bd5efd32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bd5efd32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bd5efd32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bd5efd32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bd5efd32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5.png"/><Relationship Id="rId13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hyperlink" Target="https://en.rockcontent.com/blog/45-ways-to-communicate-two-quantities/" TargetMode="External"/><Relationship Id="rId9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hyperlink" Target="https://www.youtube.com/watch?v=jbkSRLYSojo" TargetMode="External"/><Relationship Id="rId5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hyperlink" Target="https://www.youtube.com/watch?v=jbkSRLYSojo" TargetMode="External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025" y="3205150"/>
            <a:ext cx="2066925" cy="1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2993315"/>
            <a:ext cx="2938200" cy="159773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571325" y="992200"/>
            <a:ext cx="6001200" cy="11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Visualización de datos</a:t>
            </a:r>
            <a:endParaRPr sz="35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42000" y="2218050"/>
            <a:ext cx="3860100" cy="353700"/>
          </a:xfrm>
          <a:prstGeom prst="rect">
            <a:avLst/>
          </a:prstGeom>
          <a:solidFill>
            <a:srgbClr val="DA1C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Información en claves visuales</a:t>
            </a:r>
            <a:endParaRPr b="1" i="1" sz="20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102950" y="3392138"/>
            <a:ext cx="2938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Transformar los datos en gráficos</a:t>
            </a:r>
            <a:endParaRPr sz="200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125" y="179525"/>
            <a:ext cx="1261374" cy="20273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4490875" y="2990075"/>
            <a:ext cx="162000" cy="162000"/>
          </a:xfrm>
          <a:prstGeom prst="star4">
            <a:avLst>
              <a:gd fmla="val 21501" name="adj"/>
            </a:avLst>
          </a:prstGeom>
          <a:solidFill>
            <a:srgbClr val="FDD6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331625" y="1247850"/>
            <a:ext cx="66276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Codificar información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600" y="3200825"/>
            <a:ext cx="1867649" cy="10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331625" y="1247850"/>
            <a:ext cx="6627600" cy="26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Codificar información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991400" y="2948225"/>
            <a:ext cx="5161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Se puede codificar información de múltiples maneras visuales ¿Cómo?</a:t>
            </a:r>
            <a:endParaRPr sz="18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ctrTitle"/>
          </p:nvPr>
        </p:nvSpPr>
        <p:spPr>
          <a:xfrm>
            <a:off x="225125" y="2135325"/>
            <a:ext cx="3108900" cy="17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¿Cómo convertir datos en elementos que puedan ser diferenciados por el ojo humano?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66725" y="943050"/>
            <a:ext cx="28674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Claves visuales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881325" y="1077400"/>
            <a:ext cx="2867400" cy="26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75</a:t>
            </a:r>
            <a:endParaRPr sz="10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37</a:t>
            </a:r>
            <a:endParaRPr sz="10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ctrTitle"/>
          </p:nvPr>
        </p:nvSpPr>
        <p:spPr>
          <a:xfrm>
            <a:off x="225125" y="2135325"/>
            <a:ext cx="3108900" cy="17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Tamaños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Formas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Inclinaciones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Distancias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Colores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Texturas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Áreas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Movimiento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8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3845"/>
              </a:buClr>
              <a:buSzPct val="100000"/>
              <a:buFont typeface="IBM Plex Sans"/>
              <a:buChar char="➔"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...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466725" y="943050"/>
            <a:ext cx="28674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Claves visuales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649250" y="4320125"/>
            <a:ext cx="39135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IBM Plex Sans"/>
                <a:ea typeface="IBM Plex Sans"/>
                <a:cs typeface="IBM Plex Sans"/>
                <a:sym typeface="IBM Plex Sans"/>
              </a:rPr>
              <a:t>Santiago Ortiz </a:t>
            </a:r>
            <a:r>
              <a:rPr lang="es" u="sng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https://en.rockcontent.com/blog/45-ways-to-communicate-two-quantities</a:t>
            </a:r>
            <a:endParaRPr>
              <a:solidFill>
                <a:srgbClr val="DA1C9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063" y="1165038"/>
            <a:ext cx="2675025" cy="11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9100" y="2571750"/>
            <a:ext cx="2675025" cy="57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7">
            <a:alphaModFix/>
          </a:blip>
          <a:srcRect b="0" l="0" r="12449" t="19987"/>
          <a:stretch/>
        </p:blipFill>
        <p:spPr>
          <a:xfrm>
            <a:off x="6748515" y="1165050"/>
            <a:ext cx="1019100" cy="62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7075" y="1169479"/>
            <a:ext cx="838200" cy="14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9">
            <a:alphaModFix/>
          </a:blip>
          <a:srcRect b="0" l="10898" r="8313" t="0"/>
          <a:stretch/>
        </p:blipFill>
        <p:spPr>
          <a:xfrm>
            <a:off x="6761062" y="2053813"/>
            <a:ext cx="1019075" cy="11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15450" y="3432325"/>
            <a:ext cx="1110300" cy="9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0175" y="3436750"/>
            <a:ext cx="942937" cy="9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39088" y="3378713"/>
            <a:ext cx="1586275" cy="7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13">
            <a:alphaModFix/>
          </a:blip>
          <a:srcRect b="0" l="16107" r="9321" t="0"/>
          <a:stretch/>
        </p:blipFill>
        <p:spPr>
          <a:xfrm>
            <a:off x="8127063" y="2868100"/>
            <a:ext cx="83817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4881325" y="92250"/>
            <a:ext cx="2867400" cy="1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75 y 37</a:t>
            </a:r>
            <a:endParaRPr sz="4000">
              <a:solidFill>
                <a:srgbClr val="DA1C9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3602925" y="4537175"/>
            <a:ext cx="43422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https://www.youtube.com/watch?v=jbkSRLYSojo</a:t>
            </a:r>
            <a:r>
              <a:rPr b="1" lang="es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b="1">
              <a:solidFill>
                <a:srgbClr val="DA1C9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3575125" y="423208"/>
            <a:ext cx="54798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Hans Rosling's 200 Countries, 200 Years, 4 Minutes</a:t>
            </a:r>
            <a:endParaRPr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8131" y="1320688"/>
            <a:ext cx="5367411" cy="30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type="ctrTitle"/>
          </p:nvPr>
        </p:nvSpPr>
        <p:spPr>
          <a:xfrm>
            <a:off x="269675" y="2537300"/>
            <a:ext cx="3108900" cy="17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Variables</a:t>
            </a:r>
            <a:endParaRPr b="1"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País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Continente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Expectativa de vida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Ingresos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Población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Año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269675" y="1309125"/>
            <a:ext cx="28674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Ejemplo</a:t>
            </a:r>
            <a:b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</a:b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Gapminder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3486025" y="0"/>
            <a:ext cx="5658000" cy="5143500"/>
          </a:xfrm>
          <a:prstGeom prst="rect">
            <a:avLst/>
          </a:prstGeom>
          <a:solidFill>
            <a:srgbClr val="E2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3602925" y="4537175"/>
            <a:ext cx="43422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https://www.youtube.com/watch?v=jbkSRLYSojo</a:t>
            </a:r>
            <a:r>
              <a:rPr b="1" lang="es">
                <a:solidFill>
                  <a:srgbClr val="DA1C95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b="1">
              <a:solidFill>
                <a:srgbClr val="DA1C9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3575125" y="423208"/>
            <a:ext cx="54798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Hans Rosling's 200 Countries, 200 Years, 4 Minutes</a:t>
            </a:r>
            <a:endParaRPr sz="18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8125" y="1317475"/>
            <a:ext cx="5367464" cy="30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type="ctrTitle"/>
          </p:nvPr>
        </p:nvSpPr>
        <p:spPr>
          <a:xfrm>
            <a:off x="269675" y="2537300"/>
            <a:ext cx="1777200" cy="17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Variables</a:t>
            </a:r>
            <a:endParaRPr b="1"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País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Continente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Expectativa de vida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Ingresos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Población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s" sz="1400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Año</a:t>
            </a:r>
            <a:endParaRPr sz="1400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269675" y="1309125"/>
            <a:ext cx="28674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Ejemplo</a:t>
            </a:r>
            <a:b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</a:br>
            <a:r>
              <a:rPr lang="es" sz="2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Gapminder</a:t>
            </a:r>
            <a:endParaRPr sz="2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1913075" y="2818625"/>
            <a:ext cx="1745100" cy="1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Forma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Color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Posición Y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Posición X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Área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93845"/>
                </a:solidFill>
                <a:latin typeface="IBM Plex Sans"/>
                <a:ea typeface="IBM Plex Sans"/>
                <a:cs typeface="IBM Plex Sans"/>
                <a:sym typeface="IBM Plex Sans"/>
              </a:rPr>
              <a:t>Movimiento</a:t>
            </a:r>
            <a:endParaRPr b="1">
              <a:solidFill>
                <a:srgbClr val="293845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E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25" y="179525"/>
            <a:ext cx="1261376" cy="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2337000" y="179525"/>
            <a:ext cx="44700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DA1C9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Tipos de visualización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275" y="1117000"/>
            <a:ext cx="6533451" cy="39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3845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/>
        </p:nvSpPr>
        <p:spPr>
          <a:xfrm>
            <a:off x="876300" y="2619375"/>
            <a:ext cx="73914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No olvides probar nuestras herramientas de visualización en línea</a:t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.</a:t>
            </a:r>
            <a:r>
              <a:rPr lang="es" sz="3000">
                <a:solidFill>
                  <a:srgbClr val="FFFFFF"/>
                </a:solidFill>
                <a:highlight>
                  <a:srgbClr val="DA1C95"/>
                </a:highlight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http://datasketch.co </a:t>
            </a:r>
            <a:r>
              <a:rPr lang="es" sz="3000">
                <a:solidFill>
                  <a:srgbClr val="293845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.</a:t>
            </a:r>
            <a:endParaRPr sz="3000">
              <a:solidFill>
                <a:srgbClr val="293845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209550"/>
            <a:ext cx="1185259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29">
            <a:off x="4097160" y="1211371"/>
            <a:ext cx="949677" cy="113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