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6"/>
  </p:notesMasterIdLst>
  <p:sldIdLst>
    <p:sldId id="297" r:id="rId2"/>
    <p:sldId id="293" r:id="rId3"/>
    <p:sldId id="295" r:id="rId4"/>
    <p:sldId id="315" r:id="rId5"/>
    <p:sldId id="316" r:id="rId6"/>
    <p:sldId id="317" r:id="rId7"/>
    <p:sldId id="318" r:id="rId8"/>
    <p:sldId id="319" r:id="rId9"/>
    <p:sldId id="296" r:id="rId10"/>
    <p:sldId id="298" r:id="rId11"/>
    <p:sldId id="320" r:id="rId12"/>
    <p:sldId id="321" r:id="rId13"/>
    <p:sldId id="322" r:id="rId14"/>
    <p:sldId id="299" r:id="rId15"/>
    <p:sldId id="323" r:id="rId16"/>
    <p:sldId id="324" r:id="rId17"/>
    <p:sldId id="325" r:id="rId18"/>
    <p:sldId id="326" r:id="rId19"/>
    <p:sldId id="300" r:id="rId20"/>
    <p:sldId id="327" r:id="rId21"/>
    <p:sldId id="328" r:id="rId22"/>
    <p:sldId id="329" r:id="rId23"/>
    <p:sldId id="330" r:id="rId24"/>
    <p:sldId id="331" r:id="rId25"/>
    <p:sldId id="332" r:id="rId26"/>
    <p:sldId id="301" r:id="rId27"/>
    <p:sldId id="302" r:id="rId28"/>
    <p:sldId id="333" r:id="rId29"/>
    <p:sldId id="334" r:id="rId30"/>
    <p:sldId id="335" r:id="rId31"/>
    <p:sldId id="336" r:id="rId32"/>
    <p:sldId id="337" r:id="rId33"/>
    <p:sldId id="303" r:id="rId34"/>
    <p:sldId id="338" r:id="rId35"/>
    <p:sldId id="339" r:id="rId36"/>
    <p:sldId id="340" r:id="rId37"/>
    <p:sldId id="304" r:id="rId38"/>
    <p:sldId id="341" r:id="rId39"/>
    <p:sldId id="342" r:id="rId40"/>
    <p:sldId id="343" r:id="rId41"/>
    <p:sldId id="344" r:id="rId42"/>
    <p:sldId id="305" r:id="rId43"/>
    <p:sldId id="345" r:id="rId44"/>
    <p:sldId id="346" r:id="rId45"/>
    <p:sldId id="306" r:id="rId46"/>
    <p:sldId id="347" r:id="rId47"/>
    <p:sldId id="348" r:id="rId48"/>
    <p:sldId id="349" r:id="rId49"/>
    <p:sldId id="350" r:id="rId50"/>
    <p:sldId id="351" r:id="rId51"/>
    <p:sldId id="307" r:id="rId52"/>
    <p:sldId id="356" r:id="rId53"/>
    <p:sldId id="352" r:id="rId54"/>
    <p:sldId id="353" r:id="rId55"/>
    <p:sldId id="354" r:id="rId56"/>
    <p:sldId id="308" r:id="rId57"/>
    <p:sldId id="357" r:id="rId58"/>
    <p:sldId id="358" r:id="rId59"/>
    <p:sldId id="359" r:id="rId60"/>
    <p:sldId id="360" r:id="rId61"/>
    <p:sldId id="361" r:id="rId62"/>
    <p:sldId id="309" r:id="rId63"/>
    <p:sldId id="362" r:id="rId64"/>
    <p:sldId id="363" r:id="rId65"/>
    <p:sldId id="310" r:id="rId66"/>
    <p:sldId id="364" r:id="rId67"/>
    <p:sldId id="365" r:id="rId68"/>
    <p:sldId id="366" r:id="rId69"/>
    <p:sldId id="367" r:id="rId70"/>
    <p:sldId id="311" r:id="rId71"/>
    <p:sldId id="313" r:id="rId72"/>
    <p:sldId id="314" r:id="rId73"/>
    <p:sldId id="368" r:id="rId74"/>
    <p:sldId id="312" r:id="rId75"/>
  </p:sldIdLst>
  <p:sldSz cx="14401800" cy="8172450"/>
  <p:notesSz cx="14401800" cy="8172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0"/>
    <p:restoredTop sz="94674"/>
  </p:normalViewPr>
  <p:slideViewPr>
    <p:cSldViewPr>
      <p:cViewPr varScale="1">
        <p:scale>
          <a:sx n="96" d="100"/>
          <a:sy n="96" d="100"/>
        </p:scale>
        <p:origin x="184" y="3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40463" cy="409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158163" y="0"/>
            <a:ext cx="6240462" cy="409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5B8E3-B297-AF43-968D-501FEB6F5FA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70438" y="1022350"/>
            <a:ext cx="4860925" cy="2757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9863" y="3932238"/>
            <a:ext cx="11522075" cy="3219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762875"/>
            <a:ext cx="6240463" cy="409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158163" y="7762875"/>
            <a:ext cx="6240462" cy="409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90359-3047-9C4D-9FEA-A03312A7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89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0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12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76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62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7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6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44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4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2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3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17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2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09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75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12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1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91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23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0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0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11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96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36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9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900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063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107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8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10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036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05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66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150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76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39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62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982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93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699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38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98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347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435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60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035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270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95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412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581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44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703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74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60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973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284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31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226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61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859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861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9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5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7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90359-3047-9C4D-9FEA-A03312A764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3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611" y="2533459"/>
            <a:ext cx="12246928" cy="171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1222" y="4576572"/>
            <a:ext cx="10085705" cy="2043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F2D3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EFD3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F2D3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0407" y="1879663"/>
            <a:ext cx="6267545" cy="5393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20197" y="1879663"/>
            <a:ext cx="6267545" cy="5393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F2D3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1804" y="172032"/>
            <a:ext cx="10564540" cy="1882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F2D3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3043" y="3783849"/>
            <a:ext cx="11622062" cy="3583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EFD3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98771" y="7600378"/>
            <a:ext cx="4610608" cy="4086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0407" y="7600378"/>
            <a:ext cx="3313874" cy="4086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73868" y="7600378"/>
            <a:ext cx="3313874" cy="4086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BC4D3-B10E-9C40-BE3F-F8CF69AE2BB4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. PICK YOUR CLIENTS CAREFULLY</a:t>
            </a:r>
          </a:p>
        </p:txBody>
      </p:sp>
    </p:spTree>
    <p:extLst>
      <p:ext uri="{BB962C8B-B14F-4D97-AF65-F5344CB8AC3E}">
        <p14:creationId xmlns:p14="http://schemas.microsoft.com/office/powerpoint/2010/main" val="35528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. HARNESS THE POWER OF “NO”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09A14-28F6-6240-8BDD-A7DD582F6C14}"/>
              </a:ext>
            </a:extLst>
          </p:cNvPr>
          <p:cNvSpPr txBox="1">
            <a:spLocks/>
          </p:cNvSpPr>
          <p:nvPr/>
        </p:nvSpPr>
        <p:spPr>
          <a:xfrm>
            <a:off x="876300" y="3496310"/>
            <a:ext cx="11506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New business (level 1) </a:t>
            </a:r>
          </a:p>
        </p:txBody>
      </p:sp>
    </p:spTree>
    <p:extLst>
      <p:ext uri="{BB962C8B-B14F-4D97-AF65-F5344CB8AC3E}">
        <p14:creationId xmlns:p14="http://schemas.microsoft.com/office/powerpoint/2010/main" val="163430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. HARNESS THE POWER OF “NO”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09A14-28F6-6240-8BDD-A7DD582F6C14}"/>
              </a:ext>
            </a:extLst>
          </p:cNvPr>
          <p:cNvSpPr txBox="1">
            <a:spLocks/>
          </p:cNvSpPr>
          <p:nvPr/>
        </p:nvSpPr>
        <p:spPr>
          <a:xfrm>
            <a:off x="876300" y="3496310"/>
            <a:ext cx="11506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New business (level 1)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5B904E-FE5D-D54F-AFE0-73B84BE4E8F3}"/>
              </a:ext>
            </a:extLst>
          </p:cNvPr>
          <p:cNvSpPr txBox="1">
            <a:spLocks/>
          </p:cNvSpPr>
          <p:nvPr/>
        </p:nvSpPr>
        <p:spPr>
          <a:xfrm>
            <a:off x="4991100" y="4025519"/>
            <a:ext cx="553479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Say ‘YES’ to almost everything</a:t>
            </a:r>
          </a:p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Hard work “putting in the hours’</a:t>
            </a:r>
          </a:p>
        </p:txBody>
      </p:sp>
    </p:spTree>
    <p:extLst>
      <p:ext uri="{BB962C8B-B14F-4D97-AF65-F5344CB8AC3E}">
        <p14:creationId xmlns:p14="http://schemas.microsoft.com/office/powerpoint/2010/main" val="13888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. HARNESS THE POWER OF “NO”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09A14-28F6-6240-8BDD-A7DD582F6C14}"/>
              </a:ext>
            </a:extLst>
          </p:cNvPr>
          <p:cNvSpPr txBox="1">
            <a:spLocks/>
          </p:cNvSpPr>
          <p:nvPr/>
        </p:nvSpPr>
        <p:spPr>
          <a:xfrm>
            <a:off x="876300" y="3496310"/>
            <a:ext cx="11506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New business (level 1)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5B904E-FE5D-D54F-AFE0-73B84BE4E8F3}"/>
              </a:ext>
            </a:extLst>
          </p:cNvPr>
          <p:cNvSpPr txBox="1">
            <a:spLocks/>
          </p:cNvSpPr>
          <p:nvPr/>
        </p:nvSpPr>
        <p:spPr>
          <a:xfrm>
            <a:off x="4991100" y="4025519"/>
            <a:ext cx="553479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Say ‘YES’ to almost everything</a:t>
            </a:r>
          </a:p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Hard work “putting in the hours’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FAECCD-4F3F-BC48-B51E-FFAA86754DDA}"/>
              </a:ext>
            </a:extLst>
          </p:cNvPr>
          <p:cNvSpPr txBox="1">
            <a:spLocks/>
          </p:cNvSpPr>
          <p:nvPr/>
        </p:nvSpPr>
        <p:spPr>
          <a:xfrm>
            <a:off x="990600" y="5457842"/>
            <a:ext cx="11506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Smart business (level 2) </a:t>
            </a:r>
          </a:p>
        </p:txBody>
      </p:sp>
    </p:spTree>
    <p:extLst>
      <p:ext uri="{BB962C8B-B14F-4D97-AF65-F5344CB8AC3E}">
        <p14:creationId xmlns:p14="http://schemas.microsoft.com/office/powerpoint/2010/main" val="247388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. HARNESS THE POWER OF “NO”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09A14-28F6-6240-8BDD-A7DD582F6C14}"/>
              </a:ext>
            </a:extLst>
          </p:cNvPr>
          <p:cNvSpPr txBox="1">
            <a:spLocks/>
          </p:cNvSpPr>
          <p:nvPr/>
        </p:nvSpPr>
        <p:spPr>
          <a:xfrm>
            <a:off x="876300" y="3496310"/>
            <a:ext cx="11506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New business (level 1)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5B904E-FE5D-D54F-AFE0-73B84BE4E8F3}"/>
              </a:ext>
            </a:extLst>
          </p:cNvPr>
          <p:cNvSpPr txBox="1">
            <a:spLocks/>
          </p:cNvSpPr>
          <p:nvPr/>
        </p:nvSpPr>
        <p:spPr>
          <a:xfrm>
            <a:off x="4991100" y="4025519"/>
            <a:ext cx="553479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Say ‘YES’ to almost everything</a:t>
            </a:r>
          </a:p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Hard work “putting in the hours’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FAECCD-4F3F-BC48-B51E-FFAA86754DDA}"/>
              </a:ext>
            </a:extLst>
          </p:cNvPr>
          <p:cNvSpPr txBox="1">
            <a:spLocks/>
          </p:cNvSpPr>
          <p:nvPr/>
        </p:nvSpPr>
        <p:spPr>
          <a:xfrm>
            <a:off x="990600" y="5457842"/>
            <a:ext cx="11506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Smart business (level 2)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649472-98C4-BA4D-8BE7-75FFA20B5591}"/>
              </a:ext>
            </a:extLst>
          </p:cNvPr>
          <p:cNvSpPr txBox="1">
            <a:spLocks/>
          </p:cNvSpPr>
          <p:nvPr/>
        </p:nvSpPr>
        <p:spPr>
          <a:xfrm>
            <a:off x="5105400" y="5987051"/>
            <a:ext cx="553479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kern="0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Hard work no longer the key</a:t>
            </a:r>
          </a:p>
          <a:p>
            <a:pPr algn="l">
              <a:lnSpc>
                <a:spcPct val="150000"/>
              </a:lnSpc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Say ‘NO’ to almost everything</a:t>
            </a:r>
          </a:p>
        </p:txBody>
      </p:sp>
    </p:spTree>
    <p:extLst>
      <p:ext uri="{BB962C8B-B14F-4D97-AF65-F5344CB8AC3E}">
        <p14:creationId xmlns:p14="http://schemas.microsoft.com/office/powerpoint/2010/main" val="349316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. HARNESS THE POWER OF “NO”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Work smart not hard by being selective</a:t>
            </a:r>
          </a:p>
        </p:txBody>
      </p:sp>
    </p:spTree>
    <p:extLst>
      <p:ext uri="{BB962C8B-B14F-4D97-AF65-F5344CB8AC3E}">
        <p14:creationId xmlns:p14="http://schemas.microsoft.com/office/powerpoint/2010/main" val="210057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. HARNESS THE POWER OF “NO”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Work smart not hard by being selective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931905" y="4739892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Use your time wisely</a:t>
            </a:r>
          </a:p>
        </p:txBody>
      </p:sp>
    </p:spTree>
    <p:extLst>
      <p:ext uri="{BB962C8B-B14F-4D97-AF65-F5344CB8AC3E}">
        <p14:creationId xmlns:p14="http://schemas.microsoft.com/office/powerpoint/2010/main" val="353925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. HARNESS THE POWER OF “NO”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Work smart not hard by being selective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931905" y="4739892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Use your time wisely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53D422-7EAA-834E-B83D-A4F8090B46BE}"/>
              </a:ext>
            </a:extLst>
          </p:cNvPr>
          <p:cNvSpPr txBox="1">
            <a:spLocks/>
          </p:cNvSpPr>
          <p:nvPr/>
        </p:nvSpPr>
        <p:spPr>
          <a:xfrm>
            <a:off x="963827" y="5469711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Avoid ‘time vampire’ and nightmare clients</a:t>
            </a:r>
          </a:p>
        </p:txBody>
      </p:sp>
    </p:spTree>
    <p:extLst>
      <p:ext uri="{BB962C8B-B14F-4D97-AF65-F5344CB8AC3E}">
        <p14:creationId xmlns:p14="http://schemas.microsoft.com/office/powerpoint/2010/main" val="243651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. HARNESS THE POWER OF “NO”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Work smart not hard by being selective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6DB9F6-1050-B84B-BDB6-5E1F33ECD6D7}"/>
              </a:ext>
            </a:extLst>
          </p:cNvPr>
          <p:cNvSpPr txBox="1">
            <a:spLocks/>
          </p:cNvSpPr>
          <p:nvPr/>
        </p:nvSpPr>
        <p:spPr>
          <a:xfrm>
            <a:off x="985451" y="6210037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Take back the power as a creative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931905" y="4739892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Use your time wisely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53D422-7EAA-834E-B83D-A4F8090B46BE}"/>
              </a:ext>
            </a:extLst>
          </p:cNvPr>
          <p:cNvSpPr txBox="1">
            <a:spLocks/>
          </p:cNvSpPr>
          <p:nvPr/>
        </p:nvSpPr>
        <p:spPr>
          <a:xfrm>
            <a:off x="963827" y="5469711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Avoid ‘time vampire’ and nightmare clients</a:t>
            </a:r>
          </a:p>
        </p:txBody>
      </p:sp>
    </p:spTree>
    <p:extLst>
      <p:ext uri="{BB962C8B-B14F-4D97-AF65-F5344CB8AC3E}">
        <p14:creationId xmlns:p14="http://schemas.microsoft.com/office/powerpoint/2010/main" val="2437403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. HARNESS THE POWER OF “NO”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Work smart not hard by being selective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6DB9F6-1050-B84B-BDB6-5E1F33ECD6D7}"/>
              </a:ext>
            </a:extLst>
          </p:cNvPr>
          <p:cNvSpPr txBox="1">
            <a:spLocks/>
          </p:cNvSpPr>
          <p:nvPr/>
        </p:nvSpPr>
        <p:spPr>
          <a:xfrm>
            <a:off x="985451" y="6210037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Take back the power as a creative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931905" y="4739892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Use your time wisely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53D422-7EAA-834E-B83D-A4F8090B46BE}"/>
              </a:ext>
            </a:extLst>
          </p:cNvPr>
          <p:cNvSpPr txBox="1">
            <a:spLocks/>
          </p:cNvSpPr>
          <p:nvPr/>
        </p:nvSpPr>
        <p:spPr>
          <a:xfrm>
            <a:off x="963827" y="5469711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Avoid ‘time vampire’ and nightmare clients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7F077F-5E0D-5D4A-8F9A-650437582970}"/>
              </a:ext>
            </a:extLst>
          </p:cNvPr>
          <p:cNvSpPr txBox="1">
            <a:spLocks/>
          </p:cNvSpPr>
          <p:nvPr/>
        </p:nvSpPr>
        <p:spPr>
          <a:xfrm>
            <a:off x="985451" y="6982743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Really successful people say ‘NO’ to almost everything</a:t>
            </a:r>
          </a:p>
        </p:txBody>
      </p:sp>
    </p:spTree>
    <p:extLst>
      <p:ext uri="{BB962C8B-B14F-4D97-AF65-F5344CB8AC3E}">
        <p14:creationId xmlns:p14="http://schemas.microsoft.com/office/powerpoint/2010/main" val="829529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3220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. USE DIFFERENT MARKETING CHANNELS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800100" y="3536783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Most people start off trying email and cold calling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848100" y="4110321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People are less receptive to these techniques now</a:t>
            </a:r>
          </a:p>
        </p:txBody>
      </p:sp>
    </p:spTree>
    <p:extLst>
      <p:ext uri="{BB962C8B-B14F-4D97-AF65-F5344CB8AC3E}">
        <p14:creationId xmlns:p14="http://schemas.microsoft.com/office/powerpoint/2010/main" val="90275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49113B-A1AF-A747-8E67-AB77C70FA82A}"/>
              </a:ext>
            </a:extLst>
          </p:cNvPr>
          <p:cNvSpPr txBox="1">
            <a:spLocks/>
          </p:cNvSpPr>
          <p:nvPr/>
        </p:nvSpPr>
        <p:spPr>
          <a:xfrm>
            <a:off x="3009900" y="3809084"/>
            <a:ext cx="7428285" cy="1219200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99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STAND OUT IN SUCH A COMPETITIVE SPACE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9063B3-62FC-DC42-A80B-73D42EECFFE3}"/>
              </a:ext>
            </a:extLst>
          </p:cNvPr>
          <p:cNvSpPr txBox="1">
            <a:spLocks/>
          </p:cNvSpPr>
          <p:nvPr/>
        </p:nvSpPr>
        <p:spPr>
          <a:xfrm>
            <a:off x="5982915" y="5381625"/>
            <a:ext cx="7428285" cy="1219200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99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HONE IN ONE OR TWO 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5F89AB-68A6-9946-B656-50CDBBBA3A9C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. PICK YOUR CLIENTS CAREFULLY</a:t>
            </a:r>
          </a:p>
        </p:txBody>
      </p:sp>
    </p:spTree>
    <p:extLst>
      <p:ext uri="{BB962C8B-B14F-4D97-AF65-F5344CB8AC3E}">
        <p14:creationId xmlns:p14="http://schemas.microsoft.com/office/powerpoint/2010/main" val="18373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3220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. USE DIFFERENT MARKETING CHANNELS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800100" y="3536783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Most people start off trying email and cold calling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848100" y="4110321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People are less receptive to these techniques now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53D422-7EAA-834E-B83D-A4F8090B46BE}"/>
              </a:ext>
            </a:extLst>
          </p:cNvPr>
          <p:cNvSpPr txBox="1">
            <a:spLocks/>
          </p:cNvSpPr>
          <p:nvPr/>
        </p:nvSpPr>
        <p:spPr>
          <a:xfrm>
            <a:off x="824948" y="5043947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What worked in the past will not be what works next</a:t>
            </a:r>
          </a:p>
        </p:txBody>
      </p:sp>
    </p:spTree>
    <p:extLst>
      <p:ext uri="{BB962C8B-B14F-4D97-AF65-F5344CB8AC3E}">
        <p14:creationId xmlns:p14="http://schemas.microsoft.com/office/powerpoint/2010/main" val="1293596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3220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. USE DIFFERENT MARKETING CHANNELS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800100" y="3536783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Most people start off trying email and cold calling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6DB9F6-1050-B84B-BDB6-5E1F33ECD6D7}"/>
              </a:ext>
            </a:extLst>
          </p:cNvPr>
          <p:cNvSpPr txBox="1">
            <a:spLocks/>
          </p:cNvSpPr>
          <p:nvPr/>
        </p:nvSpPr>
        <p:spPr>
          <a:xfrm>
            <a:off x="824948" y="5977573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Platforms like LinkedIn, Facebook and Instagram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848100" y="4110321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People are less receptive to these techniques now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53D422-7EAA-834E-B83D-A4F8090B46BE}"/>
              </a:ext>
            </a:extLst>
          </p:cNvPr>
          <p:cNvSpPr txBox="1">
            <a:spLocks/>
          </p:cNvSpPr>
          <p:nvPr/>
        </p:nvSpPr>
        <p:spPr>
          <a:xfrm>
            <a:off x="824948" y="5043947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What worked in the past will not be what works next</a:t>
            </a:r>
          </a:p>
        </p:txBody>
      </p:sp>
    </p:spTree>
    <p:extLst>
      <p:ext uri="{BB962C8B-B14F-4D97-AF65-F5344CB8AC3E}">
        <p14:creationId xmlns:p14="http://schemas.microsoft.com/office/powerpoint/2010/main" val="2628018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3220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. USE DIFFERENT MARKETING CHANNELS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800100" y="3536783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Most people start off trying email and cold calling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6DB9F6-1050-B84B-BDB6-5E1F33ECD6D7}"/>
              </a:ext>
            </a:extLst>
          </p:cNvPr>
          <p:cNvSpPr txBox="1">
            <a:spLocks/>
          </p:cNvSpPr>
          <p:nvPr/>
        </p:nvSpPr>
        <p:spPr>
          <a:xfrm>
            <a:off x="824948" y="5977573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Platforms like LinkedIn, Facebook and Instagram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848100" y="4110321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People are less receptive to these techniques now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53D422-7EAA-834E-B83D-A4F8090B46BE}"/>
              </a:ext>
            </a:extLst>
          </p:cNvPr>
          <p:cNvSpPr txBox="1">
            <a:spLocks/>
          </p:cNvSpPr>
          <p:nvPr/>
        </p:nvSpPr>
        <p:spPr>
          <a:xfrm>
            <a:off x="824948" y="5043947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What worked in the past will not be what works next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1CA262-62DC-1648-BE3E-FEF4E904CE47}"/>
              </a:ext>
            </a:extLst>
          </p:cNvPr>
          <p:cNvSpPr txBox="1">
            <a:spLocks/>
          </p:cNvSpPr>
          <p:nvPr/>
        </p:nvSpPr>
        <p:spPr>
          <a:xfrm>
            <a:off x="3771900" y="6695383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Great for business networks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8515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3220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. USE DIFFERENT MARKETING CHANNELS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800100" y="3536783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Most people start off trying email and cold calling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6DB9F6-1050-B84B-BDB6-5E1F33ECD6D7}"/>
              </a:ext>
            </a:extLst>
          </p:cNvPr>
          <p:cNvSpPr txBox="1">
            <a:spLocks/>
          </p:cNvSpPr>
          <p:nvPr/>
        </p:nvSpPr>
        <p:spPr>
          <a:xfrm>
            <a:off x="824948" y="5977573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Platforms like LinkedIn, Facebook and Instagram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848100" y="4110321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People are less receptive to these techniques now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53D422-7EAA-834E-B83D-A4F8090B46BE}"/>
              </a:ext>
            </a:extLst>
          </p:cNvPr>
          <p:cNvSpPr txBox="1">
            <a:spLocks/>
          </p:cNvSpPr>
          <p:nvPr/>
        </p:nvSpPr>
        <p:spPr>
          <a:xfrm>
            <a:off x="824948" y="5043947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What worked in the past will not be what works next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1CA262-62DC-1648-BE3E-FEF4E904CE47}"/>
              </a:ext>
            </a:extLst>
          </p:cNvPr>
          <p:cNvSpPr txBox="1">
            <a:spLocks/>
          </p:cNvSpPr>
          <p:nvPr/>
        </p:nvSpPr>
        <p:spPr>
          <a:xfrm>
            <a:off x="3771900" y="6695383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Great for business networks and development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4B5007-0E7A-B047-A2C6-A47E6A55754E}"/>
              </a:ext>
            </a:extLst>
          </p:cNvPr>
          <p:cNvSpPr txBox="1">
            <a:spLocks/>
          </p:cNvSpPr>
          <p:nvPr/>
        </p:nvSpPr>
        <p:spPr>
          <a:xfrm>
            <a:off x="3790122" y="7101059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More relevant than Google and more reliable than referrals</a:t>
            </a:r>
          </a:p>
        </p:txBody>
      </p:sp>
    </p:spTree>
    <p:extLst>
      <p:ext uri="{BB962C8B-B14F-4D97-AF65-F5344CB8AC3E}">
        <p14:creationId xmlns:p14="http://schemas.microsoft.com/office/powerpoint/2010/main" val="2332539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3220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. USE DIFFERENT MARKETING CHANNELS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800100" y="3536783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Most people start off trying email and cold calling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6DB9F6-1050-B84B-BDB6-5E1F33ECD6D7}"/>
              </a:ext>
            </a:extLst>
          </p:cNvPr>
          <p:cNvSpPr txBox="1">
            <a:spLocks/>
          </p:cNvSpPr>
          <p:nvPr/>
        </p:nvSpPr>
        <p:spPr>
          <a:xfrm>
            <a:off x="824948" y="5977573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Platforms like LinkedIn, Facebook and Instagram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848100" y="4110321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People are less receptive to these techniques now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53D422-7EAA-834E-B83D-A4F8090B46BE}"/>
              </a:ext>
            </a:extLst>
          </p:cNvPr>
          <p:cNvSpPr txBox="1">
            <a:spLocks/>
          </p:cNvSpPr>
          <p:nvPr/>
        </p:nvSpPr>
        <p:spPr>
          <a:xfrm>
            <a:off x="824948" y="5043947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What worked in the past will not be what works next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1CA262-62DC-1648-BE3E-FEF4E904CE47}"/>
              </a:ext>
            </a:extLst>
          </p:cNvPr>
          <p:cNvSpPr txBox="1">
            <a:spLocks/>
          </p:cNvSpPr>
          <p:nvPr/>
        </p:nvSpPr>
        <p:spPr>
          <a:xfrm>
            <a:off x="3771900" y="6695383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Great for business networks and development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4B5007-0E7A-B047-A2C6-A47E6A55754E}"/>
              </a:ext>
            </a:extLst>
          </p:cNvPr>
          <p:cNvSpPr txBox="1">
            <a:spLocks/>
          </p:cNvSpPr>
          <p:nvPr/>
        </p:nvSpPr>
        <p:spPr>
          <a:xfrm>
            <a:off x="3790122" y="7101059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More relevant than Google and more reliable than referrals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FC6E09E-7716-1B4E-B70B-5055B5370807}"/>
              </a:ext>
            </a:extLst>
          </p:cNvPr>
          <p:cNvSpPr txBox="1">
            <a:spLocks/>
          </p:cNvSpPr>
          <p:nvPr/>
        </p:nvSpPr>
        <p:spPr>
          <a:xfrm>
            <a:off x="3790122" y="7532691"/>
            <a:ext cx="7467600" cy="43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People are more receptive to direct messages</a:t>
            </a:r>
          </a:p>
        </p:txBody>
      </p:sp>
    </p:spTree>
    <p:extLst>
      <p:ext uri="{BB962C8B-B14F-4D97-AF65-F5344CB8AC3E}">
        <p14:creationId xmlns:p14="http://schemas.microsoft.com/office/powerpoint/2010/main" val="1876732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. THE INTRODUCTION MATTERS A LOT!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We all know the importance of first impressions</a:t>
            </a:r>
          </a:p>
        </p:txBody>
      </p:sp>
    </p:spTree>
    <p:extLst>
      <p:ext uri="{BB962C8B-B14F-4D97-AF65-F5344CB8AC3E}">
        <p14:creationId xmlns:p14="http://schemas.microsoft.com/office/powerpoint/2010/main" val="885998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. THE INTRODUCTION MATTERS A LOT!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We all know the importance of first impressions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931905" y="4739892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same applies to email and social media</a:t>
            </a:r>
          </a:p>
        </p:txBody>
      </p:sp>
    </p:spTree>
    <p:extLst>
      <p:ext uri="{BB962C8B-B14F-4D97-AF65-F5344CB8AC3E}">
        <p14:creationId xmlns:p14="http://schemas.microsoft.com/office/powerpoint/2010/main" val="3411174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. THE INTRODUCTION MATTERS A LOT!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013253" y="3277244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5 COMMON MISTAKES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314700" y="4329267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Not making a personal, human connection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9D5673-A963-E94E-89B6-DF773180690A}"/>
              </a:ext>
            </a:extLst>
          </p:cNvPr>
          <p:cNvSpPr txBox="1">
            <a:spLocks/>
          </p:cNvSpPr>
          <p:nvPr/>
        </p:nvSpPr>
        <p:spPr>
          <a:xfrm>
            <a:off x="3396048" y="6614112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4.  Undervaluing and offering discounts too early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6B5548-0482-EA43-9212-F481F5A589E3}"/>
              </a:ext>
            </a:extLst>
          </p:cNvPr>
          <p:cNvSpPr txBox="1">
            <a:spLocks/>
          </p:cNvSpPr>
          <p:nvPr/>
        </p:nvSpPr>
        <p:spPr>
          <a:xfrm>
            <a:off x="3342502" y="5143967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2.   Not focusing enough on the customer’s needs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DF5F8B-71B0-1540-88FA-13790C2110EB}"/>
              </a:ext>
            </a:extLst>
          </p:cNvPr>
          <p:cNvSpPr txBox="1">
            <a:spLocks/>
          </p:cNvSpPr>
          <p:nvPr/>
        </p:nvSpPr>
        <p:spPr>
          <a:xfrm>
            <a:off x="3374424" y="5873786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3.   Not having a clear offering  (and trying to do too much!)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5D5E2-B964-5246-9213-E9FF94EB64FA}"/>
              </a:ext>
            </a:extLst>
          </p:cNvPr>
          <p:cNvSpPr txBox="1">
            <a:spLocks/>
          </p:cNvSpPr>
          <p:nvPr/>
        </p:nvSpPr>
        <p:spPr>
          <a:xfrm>
            <a:off x="3396048" y="7322240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5.  Not adding a clear ‘Call to Action’ </a:t>
            </a:r>
          </a:p>
        </p:txBody>
      </p:sp>
    </p:spTree>
    <p:extLst>
      <p:ext uri="{BB962C8B-B14F-4D97-AF65-F5344CB8AC3E}">
        <p14:creationId xmlns:p14="http://schemas.microsoft.com/office/powerpoint/2010/main" val="2030344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. THE INTRODUCTION MATTERS A LOT!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013253" y="3277244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5 COMMON MISTAKES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314700" y="4329267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Not making a personal, human connection</a:t>
            </a:r>
          </a:p>
        </p:txBody>
      </p:sp>
    </p:spTree>
    <p:extLst>
      <p:ext uri="{BB962C8B-B14F-4D97-AF65-F5344CB8AC3E}">
        <p14:creationId xmlns:p14="http://schemas.microsoft.com/office/powerpoint/2010/main" val="2164677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. THE INTRODUCTION MATTERS A LOT!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013253" y="3277244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5 COMMON MISTAKES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314700" y="4329267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Not making a personal, human connection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6B5548-0482-EA43-9212-F481F5A589E3}"/>
              </a:ext>
            </a:extLst>
          </p:cNvPr>
          <p:cNvSpPr txBox="1">
            <a:spLocks/>
          </p:cNvSpPr>
          <p:nvPr/>
        </p:nvSpPr>
        <p:spPr>
          <a:xfrm>
            <a:off x="3342502" y="5143967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2.   Not focusing enough on the customer’s needs</a:t>
            </a:r>
          </a:p>
        </p:txBody>
      </p:sp>
    </p:spTree>
    <p:extLst>
      <p:ext uri="{BB962C8B-B14F-4D97-AF65-F5344CB8AC3E}">
        <p14:creationId xmlns:p14="http://schemas.microsoft.com/office/powerpoint/2010/main" val="176141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. PICK YOUR CLIENTS CAREFULLY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28A505-4D19-8649-BCB8-131BDC36802D}"/>
              </a:ext>
            </a:extLst>
          </p:cNvPr>
          <p:cNvSpPr txBox="1">
            <a:spLocks/>
          </p:cNvSpPr>
          <p:nvPr/>
        </p:nvSpPr>
        <p:spPr>
          <a:xfrm>
            <a:off x="876300" y="3432558"/>
            <a:ext cx="14935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Start as you intend to finish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A23CA9-0AFC-354D-AC46-D6DAC3CE8F12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F022F6B-99D1-F245-91F3-5BAD05949E50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</p:spTree>
    <p:extLst>
      <p:ext uri="{BB962C8B-B14F-4D97-AF65-F5344CB8AC3E}">
        <p14:creationId xmlns:p14="http://schemas.microsoft.com/office/powerpoint/2010/main" val="653881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. THE INTRODUCTION MATTERS A LOT!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013253" y="3277244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5 COMMON MISTAKES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314700" y="4329267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Not making a personal, human connection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6B5548-0482-EA43-9212-F481F5A589E3}"/>
              </a:ext>
            </a:extLst>
          </p:cNvPr>
          <p:cNvSpPr txBox="1">
            <a:spLocks/>
          </p:cNvSpPr>
          <p:nvPr/>
        </p:nvSpPr>
        <p:spPr>
          <a:xfrm>
            <a:off x="3342502" y="5143967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2.   Not focusing enough on the customer’s needs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DF5F8B-71B0-1540-88FA-13790C2110EB}"/>
              </a:ext>
            </a:extLst>
          </p:cNvPr>
          <p:cNvSpPr txBox="1">
            <a:spLocks/>
          </p:cNvSpPr>
          <p:nvPr/>
        </p:nvSpPr>
        <p:spPr>
          <a:xfrm>
            <a:off x="3374424" y="5873786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3.   Not having a clear offering  (and trying to do too much!)</a:t>
            </a:r>
          </a:p>
        </p:txBody>
      </p:sp>
    </p:spTree>
    <p:extLst>
      <p:ext uri="{BB962C8B-B14F-4D97-AF65-F5344CB8AC3E}">
        <p14:creationId xmlns:p14="http://schemas.microsoft.com/office/powerpoint/2010/main" val="3040904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. THE INTRODUCTION MATTERS A LOT!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013253" y="3277244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5 COMMON MISTAKES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314700" y="4329267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Not making a personal, human connection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9D5673-A963-E94E-89B6-DF773180690A}"/>
              </a:ext>
            </a:extLst>
          </p:cNvPr>
          <p:cNvSpPr txBox="1">
            <a:spLocks/>
          </p:cNvSpPr>
          <p:nvPr/>
        </p:nvSpPr>
        <p:spPr>
          <a:xfrm>
            <a:off x="3396048" y="6614112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4.  Undervaluing and offering discounts too early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6B5548-0482-EA43-9212-F481F5A589E3}"/>
              </a:ext>
            </a:extLst>
          </p:cNvPr>
          <p:cNvSpPr txBox="1">
            <a:spLocks/>
          </p:cNvSpPr>
          <p:nvPr/>
        </p:nvSpPr>
        <p:spPr>
          <a:xfrm>
            <a:off x="3342502" y="5143967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2.   Not focusing enough on the customer’s needs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DF5F8B-71B0-1540-88FA-13790C2110EB}"/>
              </a:ext>
            </a:extLst>
          </p:cNvPr>
          <p:cNvSpPr txBox="1">
            <a:spLocks/>
          </p:cNvSpPr>
          <p:nvPr/>
        </p:nvSpPr>
        <p:spPr>
          <a:xfrm>
            <a:off x="3374424" y="5873786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3.   Not having a clear offering  (and trying to do too much!)</a:t>
            </a:r>
          </a:p>
        </p:txBody>
      </p:sp>
    </p:spTree>
    <p:extLst>
      <p:ext uri="{BB962C8B-B14F-4D97-AF65-F5344CB8AC3E}">
        <p14:creationId xmlns:p14="http://schemas.microsoft.com/office/powerpoint/2010/main" val="2536111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. THE INTRODUCTION MATTERS A LOT!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013253" y="3277244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5 COMMON MISTAKES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3314700" y="4329267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Not making a personal, human connection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9D5673-A963-E94E-89B6-DF773180690A}"/>
              </a:ext>
            </a:extLst>
          </p:cNvPr>
          <p:cNvSpPr txBox="1">
            <a:spLocks/>
          </p:cNvSpPr>
          <p:nvPr/>
        </p:nvSpPr>
        <p:spPr>
          <a:xfrm>
            <a:off x="3396048" y="6614112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4.  Undervaluing and offering discounts too early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6B5548-0482-EA43-9212-F481F5A589E3}"/>
              </a:ext>
            </a:extLst>
          </p:cNvPr>
          <p:cNvSpPr txBox="1">
            <a:spLocks/>
          </p:cNvSpPr>
          <p:nvPr/>
        </p:nvSpPr>
        <p:spPr>
          <a:xfrm>
            <a:off x="3342502" y="5143967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2.   Not focusing enough on the customer’s needs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DF5F8B-71B0-1540-88FA-13790C2110EB}"/>
              </a:ext>
            </a:extLst>
          </p:cNvPr>
          <p:cNvSpPr txBox="1">
            <a:spLocks/>
          </p:cNvSpPr>
          <p:nvPr/>
        </p:nvSpPr>
        <p:spPr>
          <a:xfrm>
            <a:off x="3374424" y="5873786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3.   Not having a clear offering  (and trying to do too much!)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5D5E2-B964-5246-9213-E9FF94EB64FA}"/>
              </a:ext>
            </a:extLst>
          </p:cNvPr>
          <p:cNvSpPr txBox="1">
            <a:spLocks/>
          </p:cNvSpPr>
          <p:nvPr/>
        </p:nvSpPr>
        <p:spPr>
          <a:xfrm>
            <a:off x="3396048" y="7322240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5.  Not adding a clear ‘Call to Action’ </a:t>
            </a:r>
          </a:p>
        </p:txBody>
      </p:sp>
    </p:spTree>
    <p:extLst>
      <p:ext uri="{BB962C8B-B14F-4D97-AF65-F5344CB8AC3E}">
        <p14:creationId xmlns:p14="http://schemas.microsoft.com/office/powerpoint/2010/main" val="3097271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. BUILD BETTER RELATIONSHIPS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Relationships are at the heart of a business</a:t>
            </a:r>
          </a:p>
        </p:txBody>
      </p:sp>
    </p:spTree>
    <p:extLst>
      <p:ext uri="{BB962C8B-B14F-4D97-AF65-F5344CB8AC3E}">
        <p14:creationId xmlns:p14="http://schemas.microsoft.com/office/powerpoint/2010/main" val="632941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. BUILD BETTER RELATIONSHIPS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Relationships are at the heart of a business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Successful business is a series of successful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631760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. BUILD BETTER RELATIONSHIPS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Relationships are at the heart of a business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Successful business is a series of successful relationships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81200" y="51187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Social media does not replace relationship building </a:t>
            </a:r>
          </a:p>
        </p:txBody>
      </p:sp>
    </p:spTree>
    <p:extLst>
      <p:ext uri="{BB962C8B-B14F-4D97-AF65-F5344CB8AC3E}">
        <p14:creationId xmlns:p14="http://schemas.microsoft.com/office/powerpoint/2010/main" val="3725617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. BUILD BETTER RELATIONSHIPS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Relationships are at the heart of a business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Successful business is a series of successful relationships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81200" y="51187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Social media does not replace relationship building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029597" y="5819086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Ideally in person or over the phone</a:t>
            </a:r>
          </a:p>
        </p:txBody>
      </p:sp>
    </p:spTree>
    <p:extLst>
      <p:ext uri="{BB962C8B-B14F-4D97-AF65-F5344CB8AC3E}">
        <p14:creationId xmlns:p14="http://schemas.microsoft.com/office/powerpoint/2010/main" val="3072788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 AUTHENTIC &amp; FINE YOUR UNIQUE VOICE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Best way to build relationships is to build trust</a:t>
            </a:r>
          </a:p>
        </p:txBody>
      </p:sp>
    </p:spTree>
    <p:extLst>
      <p:ext uri="{BB962C8B-B14F-4D97-AF65-F5344CB8AC3E}">
        <p14:creationId xmlns:p14="http://schemas.microsoft.com/office/powerpoint/2010/main" val="1230049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 AUTHENTIC &amp; FINE YOUR UNIQUE VOICE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Best way to build relationships is to build trust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Best way to build trust is by being authentic</a:t>
            </a:r>
          </a:p>
        </p:txBody>
      </p:sp>
    </p:spTree>
    <p:extLst>
      <p:ext uri="{BB962C8B-B14F-4D97-AF65-F5344CB8AC3E}">
        <p14:creationId xmlns:p14="http://schemas.microsoft.com/office/powerpoint/2010/main" val="3784404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 AUTHENTIC &amp; FINE YOUR UNIQUE VOICE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Best way to build relationships is to build trust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Best way to build trust is by being authentic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81200" y="51187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People will notice incongruencies</a:t>
            </a:r>
          </a:p>
        </p:txBody>
      </p:sp>
    </p:spTree>
    <p:extLst>
      <p:ext uri="{BB962C8B-B14F-4D97-AF65-F5344CB8AC3E}">
        <p14:creationId xmlns:p14="http://schemas.microsoft.com/office/powerpoint/2010/main" val="25308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. PICK YOUR CLIENTS CAREFULLY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28A505-4D19-8649-BCB8-131BDC36802D}"/>
              </a:ext>
            </a:extLst>
          </p:cNvPr>
          <p:cNvSpPr txBox="1">
            <a:spLocks/>
          </p:cNvSpPr>
          <p:nvPr/>
        </p:nvSpPr>
        <p:spPr>
          <a:xfrm>
            <a:off x="876300" y="3432558"/>
            <a:ext cx="14935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Start as you intend to finish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B0064D-CBF9-4D45-8222-E064BF26633A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13487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Have a clear idea of what sort of clients matter most to you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A23CA9-0AFC-354D-AC46-D6DAC3CE8F12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F022F6B-99D1-F245-91F3-5BAD05949E50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</p:spTree>
    <p:extLst>
      <p:ext uri="{BB962C8B-B14F-4D97-AF65-F5344CB8AC3E}">
        <p14:creationId xmlns:p14="http://schemas.microsoft.com/office/powerpoint/2010/main" val="2114862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 AUTHENTIC &amp; FINE YOUR UNIQUE VOICE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Best way to build relationships is to build trust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Best way to build trust is by being authentic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81200" y="51187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People will notice incongruencies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029597" y="5819086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Starts with trusting in yourself</a:t>
            </a:r>
          </a:p>
        </p:txBody>
      </p:sp>
    </p:spTree>
    <p:extLst>
      <p:ext uri="{BB962C8B-B14F-4D97-AF65-F5344CB8AC3E}">
        <p14:creationId xmlns:p14="http://schemas.microsoft.com/office/powerpoint/2010/main" val="1995672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 AUTHENTIC &amp; FINE YOUR UNIQUE VOICE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Best way to build relationships is to build trust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Best way to build trust is by being authentic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81200" y="51187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People will notice incongruencies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029597" y="5819086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Starts with trusting in yourself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654B2A-706C-C946-9709-710AB7E0FB83}"/>
              </a:ext>
            </a:extLst>
          </p:cNvPr>
          <p:cNvSpPr txBox="1">
            <a:spLocks/>
          </p:cNvSpPr>
          <p:nvPr/>
        </p:nvSpPr>
        <p:spPr>
          <a:xfrm>
            <a:off x="2077994" y="6550101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Enjoy the process more and serve customers better</a:t>
            </a:r>
          </a:p>
        </p:txBody>
      </p:sp>
    </p:spTree>
    <p:extLst>
      <p:ext uri="{BB962C8B-B14F-4D97-AF65-F5344CB8AC3E}">
        <p14:creationId xmlns:p14="http://schemas.microsoft.com/office/powerpoint/2010/main" val="1641149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 AUTHENTIC &amp; FINE YOUR UNIQUE VOICE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Your story about yourself and your business that you share with the world</a:t>
            </a:r>
          </a:p>
        </p:txBody>
      </p:sp>
    </p:spTree>
    <p:extLst>
      <p:ext uri="{BB962C8B-B14F-4D97-AF65-F5344CB8AC3E}">
        <p14:creationId xmlns:p14="http://schemas.microsoft.com/office/powerpoint/2010/main" val="937477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 AUTHENTIC &amp; FINE YOUR UNIQUE VOICE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Your story about yourself and your business that you share with the world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64855" y="5129451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Your unique perspective on the industry and relevant topics</a:t>
            </a:r>
          </a:p>
        </p:txBody>
      </p:sp>
    </p:spTree>
    <p:extLst>
      <p:ext uri="{BB962C8B-B14F-4D97-AF65-F5344CB8AC3E}">
        <p14:creationId xmlns:p14="http://schemas.microsoft.com/office/powerpoint/2010/main" val="3443806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 AUTHENTIC &amp; FINE YOUR UNIQUE VOICE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Your story about yourself and your business that you share with the world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64855" y="5129451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Your unique perspective on the industry and relevant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654B2A-706C-C946-9709-710AB7E0FB83}"/>
              </a:ext>
            </a:extLst>
          </p:cNvPr>
          <p:cNvSpPr txBox="1">
            <a:spLocks/>
          </p:cNvSpPr>
          <p:nvPr/>
        </p:nvSpPr>
        <p:spPr>
          <a:xfrm>
            <a:off x="3086100" y="5812032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It doesn’t all have to be original content. You can reframe in ways that resonate better with your audience. </a:t>
            </a:r>
          </a:p>
        </p:txBody>
      </p:sp>
    </p:spTree>
    <p:extLst>
      <p:ext uri="{BB962C8B-B14F-4D97-AF65-F5344CB8AC3E}">
        <p14:creationId xmlns:p14="http://schemas.microsoft.com/office/powerpoint/2010/main" val="3123124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QUALIFY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6289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difference between struggling and success</a:t>
            </a:r>
          </a:p>
        </p:txBody>
      </p:sp>
    </p:spTree>
    <p:extLst>
      <p:ext uri="{BB962C8B-B14F-4D97-AF65-F5344CB8AC3E}">
        <p14:creationId xmlns:p14="http://schemas.microsoft.com/office/powerpoint/2010/main" val="31170454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QUALIFY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6289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difference between struggling and success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656702" y="39483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Carefully selecting the right people to do business with</a:t>
            </a:r>
          </a:p>
        </p:txBody>
      </p:sp>
    </p:spTree>
    <p:extLst>
      <p:ext uri="{BB962C8B-B14F-4D97-AF65-F5344CB8AC3E}">
        <p14:creationId xmlns:p14="http://schemas.microsoft.com/office/powerpoint/2010/main" val="2253369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QUALIFY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6289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difference between struggling and success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656702" y="39483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Carefully selecting the right people to do business with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667000" y="46996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Asking specific ‘qualifying’ questions</a:t>
            </a:r>
          </a:p>
        </p:txBody>
      </p:sp>
    </p:spTree>
    <p:extLst>
      <p:ext uri="{BB962C8B-B14F-4D97-AF65-F5344CB8AC3E}">
        <p14:creationId xmlns:p14="http://schemas.microsoft.com/office/powerpoint/2010/main" val="3298859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QUALIFY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6289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difference between struggling and success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656702" y="39483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Carefully selecting the right people to do business with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667000" y="46996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Asking specific ‘qualifying’ questions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715397" y="5399986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Learning about your prospect’s needs and problems</a:t>
            </a:r>
          </a:p>
        </p:txBody>
      </p:sp>
    </p:spTree>
    <p:extLst>
      <p:ext uri="{BB962C8B-B14F-4D97-AF65-F5344CB8AC3E}">
        <p14:creationId xmlns:p14="http://schemas.microsoft.com/office/powerpoint/2010/main" val="2237142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QUALIFY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6289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difference between struggling and success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656702" y="39483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Carefully selecting the right people to do business with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667000" y="46996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Asking specific ‘qualifying’ questions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715397" y="5399986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Learning about your prospect’s needs and problems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654B2A-706C-C946-9709-710AB7E0FB83}"/>
              </a:ext>
            </a:extLst>
          </p:cNvPr>
          <p:cNvSpPr txBox="1">
            <a:spLocks/>
          </p:cNvSpPr>
          <p:nvPr/>
        </p:nvSpPr>
        <p:spPr>
          <a:xfrm>
            <a:off x="2763794" y="6131001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Become a business person who gets business results </a:t>
            </a:r>
          </a:p>
        </p:txBody>
      </p:sp>
    </p:spTree>
    <p:extLst>
      <p:ext uri="{BB962C8B-B14F-4D97-AF65-F5344CB8AC3E}">
        <p14:creationId xmlns:p14="http://schemas.microsoft.com/office/powerpoint/2010/main" val="415217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. PICK YOUR CLIENTS CAREFULLY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28A505-4D19-8649-BCB8-131BDC36802D}"/>
              </a:ext>
            </a:extLst>
          </p:cNvPr>
          <p:cNvSpPr txBox="1">
            <a:spLocks/>
          </p:cNvSpPr>
          <p:nvPr/>
        </p:nvSpPr>
        <p:spPr>
          <a:xfrm>
            <a:off x="876300" y="3432558"/>
            <a:ext cx="14935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Start as you intend to finish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B0064D-CBF9-4D45-8222-E064BF26633A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13487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Have a clear idea of what sort of clients matter most to you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9349D-5CEA-A741-8C76-D0D5DCD7C804}"/>
              </a:ext>
            </a:extLst>
          </p:cNvPr>
          <p:cNvSpPr txBox="1">
            <a:spLocks/>
          </p:cNvSpPr>
          <p:nvPr/>
        </p:nvSpPr>
        <p:spPr>
          <a:xfrm>
            <a:off x="931905" y="4739892"/>
            <a:ext cx="14935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Specific goals = specific results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A23CA9-0AFC-354D-AC46-D6DAC3CE8F12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F022F6B-99D1-F245-91F3-5BAD05949E50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</p:spTree>
    <p:extLst>
      <p:ext uri="{BB962C8B-B14F-4D97-AF65-F5344CB8AC3E}">
        <p14:creationId xmlns:p14="http://schemas.microsoft.com/office/powerpoint/2010/main" val="19949362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QUALIFY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6289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difference between struggling and success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656702" y="39483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Carefully selecting the right people to do business with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667000" y="46996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Asking specific ‘qualifying’ questions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715397" y="5399986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Learning about your prospect’s needs and problems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654B2A-706C-C946-9709-710AB7E0FB83}"/>
              </a:ext>
            </a:extLst>
          </p:cNvPr>
          <p:cNvSpPr txBox="1">
            <a:spLocks/>
          </p:cNvSpPr>
          <p:nvPr/>
        </p:nvSpPr>
        <p:spPr>
          <a:xfrm>
            <a:off x="2763794" y="6131001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Become a business person who gets business results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F16A38-1E0E-0442-BFC1-56974C62FC0B}"/>
              </a:ext>
            </a:extLst>
          </p:cNvPr>
          <p:cNvSpPr txBox="1">
            <a:spLocks/>
          </p:cNvSpPr>
          <p:nvPr/>
        </p:nvSpPr>
        <p:spPr>
          <a:xfrm>
            <a:off x="2791955" y="6776608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To make big money you must solve big problems</a:t>
            </a:r>
          </a:p>
        </p:txBody>
      </p:sp>
    </p:spTree>
    <p:extLst>
      <p:ext uri="{BB962C8B-B14F-4D97-AF65-F5344CB8AC3E}">
        <p14:creationId xmlns:p14="http://schemas.microsoft.com/office/powerpoint/2010/main" val="1529933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PRICE BASED ON 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Focusing on results = happier clients</a:t>
            </a:r>
          </a:p>
        </p:txBody>
      </p:sp>
    </p:spTree>
    <p:extLst>
      <p:ext uri="{BB962C8B-B14F-4D97-AF65-F5344CB8AC3E}">
        <p14:creationId xmlns:p14="http://schemas.microsoft.com/office/powerpoint/2010/main" val="42519806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PRICE BASED ON 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Focusing on results = happier clients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No need for arbitrary hourly / daily rates</a:t>
            </a:r>
          </a:p>
        </p:txBody>
      </p:sp>
    </p:spTree>
    <p:extLst>
      <p:ext uri="{BB962C8B-B14F-4D97-AF65-F5344CB8AC3E}">
        <p14:creationId xmlns:p14="http://schemas.microsoft.com/office/powerpoint/2010/main" val="30369831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PRICE BASED ON 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Focusing on results = happier clients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No need for arbitrary hourly / daily rates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81200" y="51187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Value of a new customer x number of new customers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= value of the problem to be solved</a:t>
            </a:r>
          </a:p>
        </p:txBody>
      </p:sp>
    </p:spTree>
    <p:extLst>
      <p:ext uri="{BB962C8B-B14F-4D97-AF65-F5344CB8AC3E}">
        <p14:creationId xmlns:p14="http://schemas.microsoft.com/office/powerpoint/2010/main" val="4310655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PRICE BASED ON 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Focusing on results = happier clients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No need for arbitrary hourly / daily rates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81200" y="51187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Value of a new customer x number of new customers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= value of the problem to be solved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1959665" y="628913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Quantifiable 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15419275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PRICE BASED ON 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943100" y="36671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Focusing on results = happier clients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No need for arbitrary hourly / daily rates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81200" y="51187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Value of a new customer x number of new customers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= value of the problem to be solved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1959665" y="628913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Quantifiable return on investment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654B2A-706C-C946-9709-710AB7E0FB83}"/>
              </a:ext>
            </a:extLst>
          </p:cNvPr>
          <p:cNvSpPr txBox="1">
            <a:spLocks/>
          </p:cNvSpPr>
          <p:nvPr/>
        </p:nvSpPr>
        <p:spPr>
          <a:xfrm>
            <a:off x="2008062" y="7020148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Business decision rather than creative impulse</a:t>
            </a:r>
          </a:p>
        </p:txBody>
      </p:sp>
    </p:spTree>
    <p:extLst>
      <p:ext uri="{BB962C8B-B14F-4D97-AF65-F5344CB8AC3E}">
        <p14:creationId xmlns:p14="http://schemas.microsoft.com/office/powerpoint/2010/main" val="308784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 WHEN TO SEND A PROPOSAL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0193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‘norm’ in business</a:t>
            </a:r>
          </a:p>
        </p:txBody>
      </p:sp>
    </p:spTree>
    <p:extLst>
      <p:ext uri="{BB962C8B-B14F-4D97-AF65-F5344CB8AC3E}">
        <p14:creationId xmlns:p14="http://schemas.microsoft.com/office/powerpoint/2010/main" val="14279582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 WHEN TO SEND A PROPOSAL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0193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‘norm’ in business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047102" y="39483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Takes time to make one that’s worthwhile</a:t>
            </a:r>
          </a:p>
        </p:txBody>
      </p:sp>
    </p:spTree>
    <p:extLst>
      <p:ext uri="{BB962C8B-B14F-4D97-AF65-F5344CB8AC3E}">
        <p14:creationId xmlns:p14="http://schemas.microsoft.com/office/powerpoint/2010/main" val="1185989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 WHEN TO SEND A PROPOSAL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0193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‘norm’ in business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047102" y="39483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Takes time to make one that’s worthwhile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057400" y="46996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Sometimes clients are fishing with little or no intention</a:t>
            </a:r>
          </a:p>
        </p:txBody>
      </p:sp>
    </p:spTree>
    <p:extLst>
      <p:ext uri="{BB962C8B-B14F-4D97-AF65-F5344CB8AC3E}">
        <p14:creationId xmlns:p14="http://schemas.microsoft.com/office/powerpoint/2010/main" val="13213316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 WHEN TO SEND A PROPOSAL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0193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‘norm’ in business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047102" y="39483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Takes time to make one that’s worthwhile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057400" y="46996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Sometimes clients are fishing with little or no intention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072666" y="5537848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Unrealistic for small business to send lots of proposals</a:t>
            </a:r>
          </a:p>
        </p:txBody>
      </p:sp>
    </p:spTree>
    <p:extLst>
      <p:ext uri="{BB962C8B-B14F-4D97-AF65-F5344CB8AC3E}">
        <p14:creationId xmlns:p14="http://schemas.microsoft.com/office/powerpoint/2010/main" val="419468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. PICK YOUR CLIENTS CAREFULLY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28A505-4D19-8649-BCB8-131BDC36802D}"/>
              </a:ext>
            </a:extLst>
          </p:cNvPr>
          <p:cNvSpPr txBox="1">
            <a:spLocks/>
          </p:cNvSpPr>
          <p:nvPr/>
        </p:nvSpPr>
        <p:spPr>
          <a:xfrm>
            <a:off x="876300" y="3432558"/>
            <a:ext cx="14935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Start as you intend to finish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B0064D-CBF9-4D45-8222-E064BF26633A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13487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Have a clear idea of what sort of clients matter most to you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9349D-5CEA-A741-8C76-D0D5DCD7C804}"/>
              </a:ext>
            </a:extLst>
          </p:cNvPr>
          <p:cNvSpPr txBox="1">
            <a:spLocks/>
          </p:cNvSpPr>
          <p:nvPr/>
        </p:nvSpPr>
        <p:spPr>
          <a:xfrm>
            <a:off x="931905" y="4739892"/>
            <a:ext cx="14935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Specific goals = specific results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643CAA-3129-A640-8210-81B4A64CFF2A}"/>
              </a:ext>
            </a:extLst>
          </p:cNvPr>
          <p:cNvSpPr txBox="1">
            <a:spLocks/>
          </p:cNvSpPr>
          <p:nvPr/>
        </p:nvSpPr>
        <p:spPr>
          <a:xfrm>
            <a:off x="963827" y="5469711"/>
            <a:ext cx="13487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Going niche will get you results much faster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A23CA9-0AFC-354D-AC46-D6DAC3CE8F12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F022F6B-99D1-F245-91F3-5BAD05949E50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</p:spTree>
    <p:extLst>
      <p:ext uri="{BB962C8B-B14F-4D97-AF65-F5344CB8AC3E}">
        <p14:creationId xmlns:p14="http://schemas.microsoft.com/office/powerpoint/2010/main" val="1669380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 WHEN TO SEND A PROPOSAL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0193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‘norm’ in business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047102" y="39483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Takes time to make one that’s worthwhile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057400" y="46996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Sometimes clients are fishing with little or no intention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072666" y="5537848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Unrealistic for small business to send lots of proposals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654B2A-706C-C946-9709-710AB7E0FB83}"/>
              </a:ext>
            </a:extLst>
          </p:cNvPr>
          <p:cNvSpPr txBox="1">
            <a:spLocks/>
          </p:cNvSpPr>
          <p:nvPr/>
        </p:nvSpPr>
        <p:spPr>
          <a:xfrm>
            <a:off x="2072666" y="6376048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Replace proposals with real conservations</a:t>
            </a:r>
          </a:p>
        </p:txBody>
      </p:sp>
    </p:spTree>
    <p:extLst>
      <p:ext uri="{BB962C8B-B14F-4D97-AF65-F5344CB8AC3E}">
        <p14:creationId xmlns:p14="http://schemas.microsoft.com/office/powerpoint/2010/main" val="1824693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 WHEN TO SEND A PROPOSAL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2019300" y="3248025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The ‘norm’ in business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047102" y="39483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Takes time to make one that’s worthwhile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057400" y="46996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Sometimes clients are fishing with little or no intention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072666" y="5537848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Unrealistic for small business to send lots of proposals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654B2A-706C-C946-9709-710AB7E0FB83}"/>
              </a:ext>
            </a:extLst>
          </p:cNvPr>
          <p:cNvSpPr txBox="1">
            <a:spLocks/>
          </p:cNvSpPr>
          <p:nvPr/>
        </p:nvSpPr>
        <p:spPr>
          <a:xfrm>
            <a:off x="2072666" y="6376048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Replace proposals with real conservations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262100C-8CF4-B749-9EAF-1771646F27E1}"/>
              </a:ext>
            </a:extLst>
          </p:cNvPr>
          <p:cNvSpPr txBox="1">
            <a:spLocks/>
          </p:cNvSpPr>
          <p:nvPr/>
        </p:nvSpPr>
        <p:spPr>
          <a:xfrm>
            <a:off x="2095500" y="7054905"/>
            <a:ext cx="108966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Gain the best understanding of them first before creating a solution!</a:t>
            </a:r>
          </a:p>
        </p:txBody>
      </p:sp>
    </p:spTree>
    <p:extLst>
      <p:ext uri="{BB962C8B-B14F-4D97-AF65-F5344CB8AC3E}">
        <p14:creationId xmlns:p14="http://schemas.microsoft.com/office/powerpoint/2010/main" val="27980274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 WHEN TO SEND A PROPOSAL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378261" y="3286131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ASK 3 QUESTIONS FIRST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Does the project align with your business goals?</a:t>
            </a:r>
          </a:p>
        </p:txBody>
      </p:sp>
    </p:spTree>
    <p:extLst>
      <p:ext uri="{BB962C8B-B14F-4D97-AF65-F5344CB8AC3E}">
        <p14:creationId xmlns:p14="http://schemas.microsoft.com/office/powerpoint/2010/main" val="19722135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 WHEN TO SEND A PROPOSAL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378261" y="3286131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ASK 3 QUESTIONS FIRST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Does the project align with your business goals?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81200" y="51187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2.    Is the prospect serious or just fishing?</a:t>
            </a:r>
          </a:p>
        </p:txBody>
      </p:sp>
    </p:spTree>
    <p:extLst>
      <p:ext uri="{BB962C8B-B14F-4D97-AF65-F5344CB8AC3E}">
        <p14:creationId xmlns:p14="http://schemas.microsoft.com/office/powerpoint/2010/main" val="31838517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 WHEN TO SEND A PROPOSAL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13D990-4391-6249-8621-EF5F64FAD77E}"/>
              </a:ext>
            </a:extLst>
          </p:cNvPr>
          <p:cNvSpPr txBox="1">
            <a:spLocks/>
          </p:cNvSpPr>
          <p:nvPr/>
        </p:nvSpPr>
        <p:spPr>
          <a:xfrm>
            <a:off x="1378261" y="3286131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ASK 3 QUESTIONS FIRST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970902" y="43674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Does the project align with your business goals?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1981200" y="5118748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2.    Is the prospect serious or just fishing?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1996466" y="5956948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3.    Is it the best way to demonstrate my value?</a:t>
            </a:r>
          </a:p>
        </p:txBody>
      </p:sp>
    </p:spTree>
    <p:extLst>
      <p:ext uri="{BB962C8B-B14F-4D97-AF65-F5344CB8AC3E}">
        <p14:creationId xmlns:p14="http://schemas.microsoft.com/office/powerpoint/2010/main" val="9408566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REFRAME OBJECTIONS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019300" y="3470566"/>
            <a:ext cx="11582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‘It’s too expensive’; ‘I’ll have to think about it’; ‘We’re too busy’</a:t>
            </a:r>
          </a:p>
        </p:txBody>
      </p:sp>
    </p:spTree>
    <p:extLst>
      <p:ext uri="{BB962C8B-B14F-4D97-AF65-F5344CB8AC3E}">
        <p14:creationId xmlns:p14="http://schemas.microsoft.com/office/powerpoint/2010/main" val="17080760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REFRAME OBJECTIONS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019300" y="3470566"/>
            <a:ext cx="11582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‘It’s too expensive’; ‘I’ll have to think about it’; ‘We’re too busy’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029598" y="4240487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 productive way for a sales person &amp; client to interact</a:t>
            </a:r>
          </a:p>
        </p:txBody>
      </p:sp>
    </p:spTree>
    <p:extLst>
      <p:ext uri="{BB962C8B-B14F-4D97-AF65-F5344CB8AC3E}">
        <p14:creationId xmlns:p14="http://schemas.microsoft.com/office/powerpoint/2010/main" val="17407295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REFRAME OBJECTIONS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019300" y="3470566"/>
            <a:ext cx="11582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‘It’s too expensive’; ‘I’ll have to think about it’; ‘We’re too busy’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029598" y="4240487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 productive way for a sales person &amp; client to interact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044864" y="5060051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Use them as an opportunity to understand your prospect</a:t>
            </a:r>
          </a:p>
        </p:txBody>
      </p:sp>
    </p:spTree>
    <p:extLst>
      <p:ext uri="{BB962C8B-B14F-4D97-AF65-F5344CB8AC3E}">
        <p14:creationId xmlns:p14="http://schemas.microsoft.com/office/powerpoint/2010/main" val="12821838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REFRAME OBJECTIONS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019300" y="3470566"/>
            <a:ext cx="11582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‘It’s too expensive’; ‘I’ll have to think about it’; ‘We’re too busy’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029598" y="4240487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 productive way for a sales person &amp; client to interact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044864" y="5060051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Use them as an opportunity to understand your prospect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654B2A-706C-C946-9709-710AB7E0FB83}"/>
              </a:ext>
            </a:extLst>
          </p:cNvPr>
          <p:cNvSpPr txBox="1">
            <a:spLocks/>
          </p:cNvSpPr>
          <p:nvPr/>
        </p:nvSpPr>
        <p:spPr>
          <a:xfrm>
            <a:off x="2067698" y="5849642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Reframe objections and return questions</a:t>
            </a:r>
          </a:p>
        </p:txBody>
      </p:sp>
    </p:spTree>
    <p:extLst>
      <p:ext uri="{BB962C8B-B14F-4D97-AF65-F5344CB8AC3E}">
        <p14:creationId xmlns:p14="http://schemas.microsoft.com/office/powerpoint/2010/main" val="8805246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REFRAME OBJECTIONS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2019300" y="3470566"/>
            <a:ext cx="11582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‘It’s too expensive’; ‘I’ll have to think about it’; ‘We’re too busy’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029598" y="4240487"/>
            <a:ext cx="9633857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A productive way for a sales person &amp; client to interact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044864" y="5060051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Use them as an opportunity to understand your prospect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654B2A-706C-C946-9709-710AB7E0FB83}"/>
              </a:ext>
            </a:extLst>
          </p:cNvPr>
          <p:cNvSpPr txBox="1">
            <a:spLocks/>
          </p:cNvSpPr>
          <p:nvPr/>
        </p:nvSpPr>
        <p:spPr>
          <a:xfrm>
            <a:off x="2067698" y="5849642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Reframe objections and return questions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262100C-8CF4-B749-9EAF-1771646F27E1}"/>
              </a:ext>
            </a:extLst>
          </p:cNvPr>
          <p:cNvSpPr txBox="1">
            <a:spLocks/>
          </p:cNvSpPr>
          <p:nvPr/>
        </p:nvSpPr>
        <p:spPr>
          <a:xfrm>
            <a:off x="2067698" y="6595744"/>
            <a:ext cx="108966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It’s not your job to push the prospect, rather give them the information they need to make a good decision</a:t>
            </a:r>
          </a:p>
        </p:txBody>
      </p:sp>
    </p:spTree>
    <p:extLst>
      <p:ext uri="{BB962C8B-B14F-4D97-AF65-F5344CB8AC3E}">
        <p14:creationId xmlns:p14="http://schemas.microsoft.com/office/powerpoint/2010/main" val="45230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. PICK YOUR CLIENTS CAREFULLY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28A505-4D19-8649-BCB8-131BDC36802D}"/>
              </a:ext>
            </a:extLst>
          </p:cNvPr>
          <p:cNvSpPr txBox="1">
            <a:spLocks/>
          </p:cNvSpPr>
          <p:nvPr/>
        </p:nvSpPr>
        <p:spPr>
          <a:xfrm>
            <a:off x="876300" y="3432558"/>
            <a:ext cx="14935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Start as you intend to finish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B0064D-CBF9-4D45-8222-E064BF26633A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13487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Have a clear idea of what sort of clients matter most to you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93C1FE-CB64-624A-8752-0B9F1C011450}"/>
              </a:ext>
            </a:extLst>
          </p:cNvPr>
          <p:cNvSpPr txBox="1">
            <a:spLocks/>
          </p:cNvSpPr>
          <p:nvPr/>
        </p:nvSpPr>
        <p:spPr>
          <a:xfrm>
            <a:off x="985451" y="6210037"/>
            <a:ext cx="13487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Market your niche to your chosen clients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9349D-5CEA-A741-8C76-D0D5DCD7C804}"/>
              </a:ext>
            </a:extLst>
          </p:cNvPr>
          <p:cNvSpPr txBox="1">
            <a:spLocks/>
          </p:cNvSpPr>
          <p:nvPr/>
        </p:nvSpPr>
        <p:spPr>
          <a:xfrm>
            <a:off x="931905" y="4739892"/>
            <a:ext cx="14935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Specific goals = specific results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643CAA-3129-A640-8210-81B4A64CFF2A}"/>
              </a:ext>
            </a:extLst>
          </p:cNvPr>
          <p:cNvSpPr txBox="1">
            <a:spLocks/>
          </p:cNvSpPr>
          <p:nvPr/>
        </p:nvSpPr>
        <p:spPr>
          <a:xfrm>
            <a:off x="963827" y="5469711"/>
            <a:ext cx="13487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Going niche will get you results much faster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A23CA9-0AFC-354D-AC46-D6DAC3CE8F12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F022F6B-99D1-F245-91F3-5BAD05949E50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</p:spTree>
    <p:extLst>
      <p:ext uri="{BB962C8B-B14F-4D97-AF65-F5344CB8AC3E}">
        <p14:creationId xmlns:p14="http://schemas.microsoft.com/office/powerpoint/2010/main" val="4885218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IMPORTANT PRINCIPLES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179803" y="3470566"/>
            <a:ext cx="11582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Find the Zen balance between business and creative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930387" y="4213602"/>
            <a:ext cx="9633857" cy="372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Business aspect is essential for creative side to throve and reach full potential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948609" y="4768850"/>
            <a:ext cx="10668000" cy="372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Build a strong business that supports you no matter what </a:t>
            </a:r>
          </a:p>
        </p:txBody>
      </p:sp>
    </p:spTree>
    <p:extLst>
      <p:ext uri="{BB962C8B-B14F-4D97-AF65-F5344CB8AC3E}">
        <p14:creationId xmlns:p14="http://schemas.microsoft.com/office/powerpoint/2010/main" val="27992541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A918E-DA73-8442-BC47-7A00B051B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7493" r="22199" b="1583"/>
          <a:stretch/>
        </p:blipFill>
        <p:spPr>
          <a:xfrm>
            <a:off x="7505700" y="2056299"/>
            <a:ext cx="4953000" cy="462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0FC06-4139-7543-A5DE-A03CABBE4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r="27399"/>
          <a:stretch/>
        </p:blipFill>
        <p:spPr>
          <a:xfrm>
            <a:off x="1409700" y="2056299"/>
            <a:ext cx="3887857" cy="46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873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A918E-DA73-8442-BC47-7A00B051B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7493" r="22199" b="1583"/>
          <a:stretch/>
        </p:blipFill>
        <p:spPr>
          <a:xfrm>
            <a:off x="7505700" y="2056299"/>
            <a:ext cx="4953000" cy="4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89474-463C-634F-A48A-EA6405C7F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 t="43150" r="6088" b="1"/>
          <a:stretch/>
        </p:blipFill>
        <p:spPr>
          <a:xfrm>
            <a:off x="571500" y="4570899"/>
            <a:ext cx="5181600" cy="210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0C0FE-03D2-E843-86D3-5A0842C1BD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r="15832"/>
          <a:stretch/>
        </p:blipFill>
        <p:spPr>
          <a:xfrm>
            <a:off x="7505700" y="2056299"/>
            <a:ext cx="4953000" cy="4622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047BC8-CF27-D746-A760-39DCA570D9E0}"/>
              </a:ext>
            </a:extLst>
          </p:cNvPr>
          <p:cNvSpPr txBox="1">
            <a:spLocks/>
          </p:cNvSpPr>
          <p:nvPr/>
        </p:nvSpPr>
        <p:spPr>
          <a:xfrm>
            <a:off x="579783" y="2181225"/>
            <a:ext cx="6544917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MORE REVENUE STREAMS, THE MORE ROBUST YOUR BUSINESS</a:t>
            </a:r>
          </a:p>
        </p:txBody>
      </p:sp>
    </p:spTree>
    <p:extLst>
      <p:ext uri="{BB962C8B-B14F-4D97-AF65-F5344CB8AC3E}">
        <p14:creationId xmlns:p14="http://schemas.microsoft.com/office/powerpoint/2010/main" val="31951969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 . 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IMPORTANT PRINCIPLES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0AB2CA-8FEC-6941-A705-AADF6952A405}"/>
              </a:ext>
            </a:extLst>
          </p:cNvPr>
          <p:cNvSpPr txBox="1">
            <a:spLocks/>
          </p:cNvSpPr>
          <p:nvPr/>
        </p:nvSpPr>
        <p:spPr>
          <a:xfrm>
            <a:off x="1179803" y="3470566"/>
            <a:ext cx="11582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Find the Zen balance between business and creative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AD7EAC-2241-1646-9507-FE7BDC250056}"/>
              </a:ext>
            </a:extLst>
          </p:cNvPr>
          <p:cNvSpPr txBox="1">
            <a:spLocks/>
          </p:cNvSpPr>
          <p:nvPr/>
        </p:nvSpPr>
        <p:spPr>
          <a:xfrm>
            <a:off x="2930387" y="4213602"/>
            <a:ext cx="9633857" cy="372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Business aspect is essential for creative side to throve and reach full potential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87E77-4D7B-0A40-BDA4-64E82F10740E}"/>
              </a:ext>
            </a:extLst>
          </p:cNvPr>
          <p:cNvSpPr txBox="1">
            <a:spLocks/>
          </p:cNvSpPr>
          <p:nvPr/>
        </p:nvSpPr>
        <p:spPr>
          <a:xfrm>
            <a:off x="2948609" y="4768850"/>
            <a:ext cx="10668000" cy="372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Build a strong business that supports you no matter what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654B2A-706C-C946-9709-710AB7E0FB83}"/>
              </a:ext>
            </a:extLst>
          </p:cNvPr>
          <p:cNvSpPr txBox="1">
            <a:spLocks/>
          </p:cNvSpPr>
          <p:nvPr/>
        </p:nvSpPr>
        <p:spPr>
          <a:xfrm>
            <a:off x="1406387" y="5572163"/>
            <a:ext cx="106680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Invest in yourself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5C0934-3D67-1A43-909B-33F16A12D860}"/>
              </a:ext>
            </a:extLst>
          </p:cNvPr>
          <p:cNvSpPr txBox="1">
            <a:spLocks/>
          </p:cNvSpPr>
          <p:nvPr/>
        </p:nvSpPr>
        <p:spPr>
          <a:xfrm>
            <a:off x="3271630" y="6497947"/>
            <a:ext cx="9633857" cy="372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Your skills and education are worth investing in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5E07F2-F49A-4C42-BC93-7350F7F72BCF}"/>
              </a:ext>
            </a:extLst>
          </p:cNvPr>
          <p:cNvSpPr txBox="1">
            <a:spLocks/>
          </p:cNvSpPr>
          <p:nvPr/>
        </p:nvSpPr>
        <p:spPr>
          <a:xfrm>
            <a:off x="3289852" y="7053195"/>
            <a:ext cx="10668000" cy="372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Continue growing and be prepared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239615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58AA88-D9D0-3A45-8673-13F17D162734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992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</a:t>
            </a:r>
            <a:r>
              <a:rPr lang="en-US" sz="44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RIGHT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SYSTEMS</a:t>
            </a:r>
          </a:p>
          <a:p>
            <a:pPr algn="ctr"/>
            <a:r>
              <a:rPr lang="en-US" sz="44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STRATEGIES</a:t>
            </a:r>
          </a:p>
          <a:p>
            <a:pPr algn="ctr"/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</a:t>
            </a:r>
          </a:p>
          <a:p>
            <a:pPr algn="ctr"/>
            <a:r>
              <a:rPr lang="en-US" sz="44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LESS STRESS</a:t>
            </a:r>
          </a:p>
          <a:p>
            <a:pPr algn="ctr"/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</a:p>
          <a:p>
            <a:pPr algn="ctr"/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</a:t>
            </a:r>
            <a:r>
              <a:rPr lang="en-US" sz="44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</a:t>
            </a:r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FOCUS </a:t>
            </a:r>
          </a:p>
          <a:p>
            <a:pPr algn="ctr"/>
            <a:r>
              <a:rPr lang="en-US" sz="44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 </a:t>
            </a:r>
            <a:r>
              <a:rPr lang="en-US" sz="44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OTHER THINGS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8AEC-5B75-2640-903D-BDDFEC4ED558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</p:spTree>
    <p:extLst>
      <p:ext uri="{BB962C8B-B14F-4D97-AF65-F5344CB8AC3E}">
        <p14:creationId xmlns:p14="http://schemas.microsoft.com/office/powerpoint/2010/main" val="184061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. PICK YOUR CLIENTS CAREFULLY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28A505-4D19-8649-BCB8-131BDC36802D}"/>
              </a:ext>
            </a:extLst>
          </p:cNvPr>
          <p:cNvSpPr txBox="1">
            <a:spLocks/>
          </p:cNvSpPr>
          <p:nvPr/>
        </p:nvSpPr>
        <p:spPr>
          <a:xfrm>
            <a:off x="876300" y="3432558"/>
            <a:ext cx="14935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Start as you intend to finish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B0064D-CBF9-4D45-8222-E064BF26633A}"/>
              </a:ext>
            </a:extLst>
          </p:cNvPr>
          <p:cNvSpPr txBox="1">
            <a:spLocks/>
          </p:cNvSpPr>
          <p:nvPr/>
        </p:nvSpPr>
        <p:spPr>
          <a:xfrm>
            <a:off x="904103" y="4075522"/>
            <a:ext cx="13487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Have a clear idea of what sort of clients matter most to you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93C1FE-CB64-624A-8752-0B9F1C011450}"/>
              </a:ext>
            </a:extLst>
          </p:cNvPr>
          <p:cNvSpPr txBox="1">
            <a:spLocks/>
          </p:cNvSpPr>
          <p:nvPr/>
        </p:nvSpPr>
        <p:spPr>
          <a:xfrm>
            <a:off x="985451" y="6210037"/>
            <a:ext cx="13487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Market your niche to your chosen clients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9349D-5CEA-A741-8C76-D0D5DCD7C804}"/>
              </a:ext>
            </a:extLst>
          </p:cNvPr>
          <p:cNvSpPr txBox="1">
            <a:spLocks/>
          </p:cNvSpPr>
          <p:nvPr/>
        </p:nvSpPr>
        <p:spPr>
          <a:xfrm>
            <a:off x="931905" y="4739892"/>
            <a:ext cx="14935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Specific goals = specific results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643CAA-3129-A640-8210-81B4A64CFF2A}"/>
              </a:ext>
            </a:extLst>
          </p:cNvPr>
          <p:cNvSpPr txBox="1">
            <a:spLocks/>
          </p:cNvSpPr>
          <p:nvPr/>
        </p:nvSpPr>
        <p:spPr>
          <a:xfrm>
            <a:off x="963827" y="5469711"/>
            <a:ext cx="13487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Going niche will get you results much faster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7AEF65-8B9A-9D4A-BFB1-BF0F172E2F93}"/>
              </a:ext>
            </a:extLst>
          </p:cNvPr>
          <p:cNvSpPr txBox="1">
            <a:spLocks/>
          </p:cNvSpPr>
          <p:nvPr/>
        </p:nvSpPr>
        <p:spPr>
          <a:xfrm>
            <a:off x="985451" y="6982743"/>
            <a:ext cx="134874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Clearly defined goals makes business decisions easier!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A23CA9-0AFC-354D-AC46-D6DAC3CE8F12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F022F6B-99D1-F245-91F3-5BAD05949E50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</p:spTree>
    <p:extLst>
      <p:ext uri="{BB962C8B-B14F-4D97-AF65-F5344CB8AC3E}">
        <p14:creationId xmlns:p14="http://schemas.microsoft.com/office/powerpoint/2010/main" val="218845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EA7737-803E-4C44-9611-9F5562D27AB1}"/>
              </a:ext>
            </a:extLst>
          </p:cNvPr>
          <p:cNvSpPr txBox="1"/>
          <p:nvPr/>
        </p:nvSpPr>
        <p:spPr>
          <a:xfrm>
            <a:off x="990600" y="2181225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. PICK YOUR CLIENTS CAREFULLY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D7655D-2268-BD4D-87F6-7AD561628977}"/>
              </a:ext>
            </a:extLst>
          </p:cNvPr>
          <p:cNvSpPr txBox="1">
            <a:spLocks/>
          </p:cNvSpPr>
          <p:nvPr/>
        </p:nvSpPr>
        <p:spPr>
          <a:xfrm>
            <a:off x="1156571" y="4105901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99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TAKE ACTION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DE1BA4-640D-954C-A748-58D111B88FC1}"/>
              </a:ext>
            </a:extLst>
          </p:cNvPr>
          <p:cNvSpPr txBox="1">
            <a:spLocks/>
          </p:cNvSpPr>
          <p:nvPr/>
        </p:nvSpPr>
        <p:spPr>
          <a:xfrm>
            <a:off x="2095500" y="5167993"/>
            <a:ext cx="101346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Write down a detailed list of who your ideal customers are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546A63-F1C9-8D4E-9B17-906F21807720}"/>
              </a:ext>
            </a:extLst>
          </p:cNvPr>
          <p:cNvSpPr txBox="1">
            <a:spLocks/>
          </p:cNvSpPr>
          <p:nvPr/>
        </p:nvSpPr>
        <p:spPr>
          <a:xfrm>
            <a:off x="495300" y="282621"/>
            <a:ext cx="5699890" cy="7778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kern="0" dirty="0">
                <a:solidFill>
                  <a:srgbClr val="FFCC2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SECRETS TO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C806A8-64EB-D54B-A1D6-572DE630AEC2}"/>
              </a:ext>
            </a:extLst>
          </p:cNvPr>
          <p:cNvSpPr txBox="1">
            <a:spLocks/>
          </p:cNvSpPr>
          <p:nvPr/>
        </p:nvSpPr>
        <p:spPr>
          <a:xfrm>
            <a:off x="495300" y="698445"/>
            <a:ext cx="7428285" cy="636113"/>
          </a:xfrm>
          <a:prstGeom prst="rect">
            <a:avLst/>
          </a:prstGeom>
        </p:spPr>
        <p:txBody>
          <a:bodyPr vert="horz" lIns="89237" tIns="44618" rIns="89237" bIns="446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 BUSINESS SUCCESS </a:t>
            </a:r>
          </a:p>
        </p:txBody>
      </p:sp>
    </p:spTree>
    <p:extLst>
      <p:ext uri="{BB962C8B-B14F-4D97-AF65-F5344CB8AC3E}">
        <p14:creationId xmlns:p14="http://schemas.microsoft.com/office/powerpoint/2010/main" val="3962705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2902</Words>
  <Application>Microsoft Macintosh PowerPoint</Application>
  <PresentationFormat>Custom</PresentationFormat>
  <Paragraphs>529</Paragraphs>
  <Slides>74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Ebrima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inka stafrace</cp:lastModifiedBy>
  <cp:revision>15</cp:revision>
  <dcterms:created xsi:type="dcterms:W3CDTF">2020-05-11T06:07:51Z</dcterms:created>
  <dcterms:modified xsi:type="dcterms:W3CDTF">2020-05-22T19:02:21Z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2020-05-11T00:00:00Z</vt:filetime>
  </property>
  <property fmtid="{D5CDD505-2E9C-101B-9397-08002B2CF9AE}" pid="3" name="Creator">
    <vt:lpwstr>Adobe Acrobat 20.6</vt:lpwstr>
  </property>
  <property fmtid="{D5CDD505-2E9C-101B-9397-08002B2CF9AE}" pid="4" name="LastSaved">
    <vt:filetime>2020-05-11T00:00:00Z</vt:filetime>
  </property>
</Properties>
</file>