
<file path=[Content_Types].xml><?xml version="1.0" encoding="utf-8"?>
<Types xmlns="http://schemas.openxmlformats.org/package/2006/content-types">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93" r:id="rId3"/>
    <p:sldId id="294" r:id="rId4"/>
    <p:sldId id="296" r:id="rId5"/>
    <p:sldId id="344" r:id="rId6"/>
    <p:sldId id="295" r:id="rId7"/>
    <p:sldId id="297" r:id="rId8"/>
    <p:sldId id="298" r:id="rId9"/>
    <p:sldId id="284" r:id="rId10"/>
    <p:sldId id="299" r:id="rId11"/>
    <p:sldId id="288" r:id="rId12"/>
    <p:sldId id="286" r:id="rId13"/>
    <p:sldId id="257" r:id="rId14"/>
    <p:sldId id="300" r:id="rId15"/>
    <p:sldId id="301" r:id="rId16"/>
    <p:sldId id="302" r:id="rId17"/>
    <p:sldId id="307" r:id="rId18"/>
    <p:sldId id="312" r:id="rId19"/>
    <p:sldId id="311" r:id="rId20"/>
    <p:sldId id="260" r:id="rId21"/>
    <p:sldId id="303" r:id="rId22"/>
    <p:sldId id="304" r:id="rId23"/>
    <p:sldId id="309" r:id="rId24"/>
    <p:sldId id="313" r:id="rId25"/>
    <p:sldId id="305" r:id="rId26"/>
    <p:sldId id="310" r:id="rId27"/>
    <p:sldId id="266" r:id="rId28"/>
    <p:sldId id="306" r:id="rId29"/>
    <p:sldId id="314" r:id="rId30"/>
    <p:sldId id="290" r:id="rId31"/>
    <p:sldId id="315" r:id="rId32"/>
    <p:sldId id="316" r:id="rId33"/>
    <p:sldId id="317" r:id="rId34"/>
    <p:sldId id="318" r:id="rId35"/>
    <p:sldId id="319" r:id="rId36"/>
    <p:sldId id="268" r:id="rId37"/>
    <p:sldId id="325" r:id="rId38"/>
    <p:sldId id="32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C998"/>
    <a:srgbClr val="CB6BB6"/>
    <a:srgbClr val="C59C6E"/>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693"/>
    <p:restoredTop sz="73936"/>
  </p:normalViewPr>
  <p:slideViewPr>
    <p:cSldViewPr snapToGrid="0" snapToObjects="1">
      <p:cViewPr varScale="1">
        <p:scale>
          <a:sx n="65" d="100"/>
          <a:sy n="65" d="100"/>
        </p:scale>
        <p:origin x="208" y="28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0045BE-597B-1641-935D-B453B28BD7BC}" type="datetimeFigureOut">
              <a:rPr lang="en-US" smtClean="0"/>
              <a:t>4/22/20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7B1AB-CE73-1142-884D-7FA8554DEF98}" type="slidenum">
              <a:rPr lang="en-US" smtClean="0"/>
              <a:t>‹#›</a:t>
            </a:fld>
            <a:endParaRPr lang="en-US"/>
          </a:p>
        </p:txBody>
      </p:sp>
    </p:spTree>
    <p:extLst>
      <p:ext uri="{BB962C8B-B14F-4D97-AF65-F5344CB8AC3E}">
        <p14:creationId xmlns:p14="http://schemas.microsoft.com/office/powerpoint/2010/main" val="3103554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7B1AB-CE73-1142-884D-7FA8554DEF98}" type="slidenum">
              <a:rPr lang="en-US" smtClean="0"/>
              <a:t>1</a:t>
            </a:fld>
            <a:endParaRPr lang="en-US"/>
          </a:p>
        </p:txBody>
      </p:sp>
    </p:spTree>
    <p:extLst>
      <p:ext uri="{BB962C8B-B14F-4D97-AF65-F5344CB8AC3E}">
        <p14:creationId xmlns:p14="http://schemas.microsoft.com/office/powerpoint/2010/main" val="848617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contained a high concentration of alcohol</a:t>
            </a:r>
          </a:p>
          <a:p>
            <a:pPr lvl="1"/>
            <a:r>
              <a:rPr lang="en-US" dirty="0"/>
              <a:t>Overly drying</a:t>
            </a:r>
          </a:p>
          <a:p>
            <a:pPr lvl="1"/>
            <a:r>
              <a:rPr lang="en-US" dirty="0"/>
              <a:t>Recommended for oily skin—can lead to excess dryness or even more oil production</a:t>
            </a:r>
          </a:p>
          <a:p>
            <a:pPr lvl="1"/>
            <a:r>
              <a:rPr lang="en-US" dirty="0"/>
              <a:t>Skin gets ”confused”</a:t>
            </a:r>
          </a:p>
          <a:p>
            <a:pPr marL="457200" lvl="1" indent="0">
              <a:buNone/>
            </a:pPr>
            <a:endParaRPr lang="en-US" dirty="0"/>
          </a:p>
          <a:p>
            <a:r>
              <a:rPr lang="en-US" dirty="0"/>
              <a:t>Modern technology</a:t>
            </a:r>
          </a:p>
          <a:p>
            <a:pPr lvl="1"/>
            <a:r>
              <a:rPr lang="en-US" dirty="0"/>
              <a:t>Most are alcohol FREE</a:t>
            </a:r>
          </a:p>
          <a:p>
            <a:pPr lvl="1"/>
            <a:r>
              <a:rPr lang="en-US" dirty="0"/>
              <a:t>No longer only for acne-prone and/or oily skin types</a:t>
            </a:r>
          </a:p>
          <a:p>
            <a:pPr lvl="1"/>
            <a:r>
              <a:rPr lang="en-US" dirty="0"/>
              <a:t>Mists are great</a:t>
            </a:r>
          </a:p>
          <a:p>
            <a:endParaRPr lang="en-US" dirty="0"/>
          </a:p>
        </p:txBody>
      </p:sp>
      <p:sp>
        <p:nvSpPr>
          <p:cNvPr id="4" name="Slide Number Placeholder 3"/>
          <p:cNvSpPr>
            <a:spLocks noGrp="1"/>
          </p:cNvSpPr>
          <p:nvPr>
            <p:ph type="sldNum" sz="quarter" idx="5"/>
          </p:nvPr>
        </p:nvSpPr>
        <p:spPr/>
        <p:txBody>
          <a:bodyPr/>
          <a:lstStyle/>
          <a:p>
            <a:fld id="{6EC7B1AB-CE73-1142-884D-7FA8554DEF98}" type="slidenum">
              <a:rPr lang="en-US" smtClean="0"/>
              <a:t>19</a:t>
            </a:fld>
            <a:endParaRPr lang="en-US"/>
          </a:p>
        </p:txBody>
      </p:sp>
    </p:spTree>
    <p:extLst>
      <p:ext uri="{BB962C8B-B14F-4D97-AF65-F5344CB8AC3E}">
        <p14:creationId xmlns:p14="http://schemas.microsoft.com/office/powerpoint/2010/main" val="2194157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of wet sponge to dry sponge (animation)</a:t>
            </a:r>
          </a:p>
          <a:p>
            <a:r>
              <a:rPr lang="en-US" dirty="0"/>
              <a:t>After a toner, your skin is prepped for absorbing other products</a:t>
            </a:r>
          </a:p>
          <a:p>
            <a:endParaRPr lang="en-US" dirty="0"/>
          </a:p>
          <a:p>
            <a:r>
              <a:rPr lang="en-US" dirty="0"/>
              <a:t>If you put a heavy cream on a dry sponge, it isn’t ready to accept or absorb that cream</a:t>
            </a:r>
          </a:p>
          <a:p>
            <a:endParaRPr lang="en-US" dirty="0"/>
          </a:p>
        </p:txBody>
      </p:sp>
      <p:sp>
        <p:nvSpPr>
          <p:cNvPr id="4" name="Slide Number Placeholder 3"/>
          <p:cNvSpPr>
            <a:spLocks noGrp="1"/>
          </p:cNvSpPr>
          <p:nvPr>
            <p:ph type="sldNum" sz="quarter" idx="5"/>
          </p:nvPr>
        </p:nvSpPr>
        <p:spPr/>
        <p:txBody>
          <a:bodyPr/>
          <a:lstStyle/>
          <a:p>
            <a:fld id="{6EC7B1AB-CE73-1142-884D-7FA8554DEF98}" type="slidenum">
              <a:rPr lang="en-US" smtClean="0"/>
              <a:t>20</a:t>
            </a:fld>
            <a:endParaRPr lang="en-US"/>
          </a:p>
        </p:txBody>
      </p:sp>
    </p:spTree>
    <p:extLst>
      <p:ext uri="{BB962C8B-B14F-4D97-AF65-F5344CB8AC3E}">
        <p14:creationId xmlns:p14="http://schemas.microsoft.com/office/powerpoint/2010/main" val="293093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Peri-ocular skin is the thinnest, has the fewest oil glands, and starts to show the signs of aging first</a:t>
            </a:r>
          </a:p>
          <a:p>
            <a:endParaRPr lang="en-US" dirty="0"/>
          </a:p>
        </p:txBody>
      </p:sp>
      <p:sp>
        <p:nvSpPr>
          <p:cNvPr id="4" name="Slide Number Placeholder 3"/>
          <p:cNvSpPr>
            <a:spLocks noGrp="1"/>
          </p:cNvSpPr>
          <p:nvPr>
            <p:ph type="sldNum" sz="quarter" idx="5"/>
          </p:nvPr>
        </p:nvSpPr>
        <p:spPr/>
        <p:txBody>
          <a:bodyPr/>
          <a:lstStyle/>
          <a:p>
            <a:fld id="{6EC7B1AB-CE73-1142-884D-7FA8554DEF98}" type="slidenum">
              <a:rPr lang="en-US" smtClean="0"/>
              <a:t>21</a:t>
            </a:fld>
            <a:endParaRPr lang="en-US"/>
          </a:p>
        </p:txBody>
      </p:sp>
    </p:spTree>
    <p:extLst>
      <p:ext uri="{BB962C8B-B14F-4D97-AF65-F5344CB8AC3E}">
        <p14:creationId xmlns:p14="http://schemas.microsoft.com/office/powerpoint/2010/main" val="998292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7B1AB-CE73-1142-884D-7FA8554DEF98}" type="slidenum">
              <a:rPr lang="en-US" smtClean="0"/>
              <a:t>22</a:t>
            </a:fld>
            <a:endParaRPr lang="en-US"/>
          </a:p>
        </p:txBody>
      </p:sp>
    </p:spTree>
    <p:extLst>
      <p:ext uri="{BB962C8B-B14F-4D97-AF65-F5344CB8AC3E}">
        <p14:creationId xmlns:p14="http://schemas.microsoft.com/office/powerpoint/2010/main" val="723415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7B1AB-CE73-1142-884D-7FA8554DEF98}" type="slidenum">
              <a:rPr lang="en-US" smtClean="0"/>
              <a:t>23</a:t>
            </a:fld>
            <a:endParaRPr lang="en-US"/>
          </a:p>
        </p:txBody>
      </p:sp>
    </p:spTree>
    <p:extLst>
      <p:ext uri="{BB962C8B-B14F-4D97-AF65-F5344CB8AC3E}">
        <p14:creationId xmlns:p14="http://schemas.microsoft.com/office/powerpoint/2010/main" val="1888857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Double </a:t>
            </a:r>
            <a:r>
              <a:rPr lang="en-US" dirty="0" err="1"/>
              <a:t>seruming</a:t>
            </a:r>
            <a:endParaRPr lang="en-US" dirty="0"/>
          </a:p>
          <a:p>
            <a:r>
              <a:rPr lang="en-US" dirty="0"/>
              <a:t>Thinnest to thickest</a:t>
            </a:r>
          </a:p>
          <a:p>
            <a:r>
              <a:rPr lang="en-US" dirty="0"/>
              <a:t>Think of textures as a delivery system</a:t>
            </a:r>
          </a:p>
          <a:p>
            <a:pPr lvl="1"/>
            <a:r>
              <a:rPr lang="en-US" dirty="0" err="1"/>
              <a:t>Thinner</a:t>
            </a:r>
            <a:r>
              <a:rPr lang="en-US" dirty="0" err="1">
                <a:sym typeface="Wingdings" pitchFamily="2" charset="2"/>
              </a:rPr>
              <a:t>deeper</a:t>
            </a:r>
            <a:endParaRPr lang="en-US" dirty="0">
              <a:sym typeface="Wingdings" pitchFamily="2" charset="2"/>
            </a:endParaRPr>
          </a:p>
          <a:p>
            <a:pPr lvl="1"/>
            <a:r>
              <a:rPr lang="en-US" dirty="0" err="1">
                <a:sym typeface="Wingdings" pitchFamily="2" charset="2"/>
              </a:rPr>
              <a:t>Thickermoisturize</a:t>
            </a:r>
            <a:r>
              <a:rPr lang="en-US" dirty="0">
                <a:sym typeface="Wingdings" pitchFamily="2" charset="2"/>
              </a:rPr>
              <a:t> superficially</a:t>
            </a:r>
          </a:p>
          <a:p>
            <a:pPr lvl="2"/>
            <a:r>
              <a:rPr lang="en-US" dirty="0"/>
              <a:t>Brown spots, fine lines, wrinkles</a:t>
            </a:r>
          </a:p>
          <a:p>
            <a:endParaRPr lang="en-US" dirty="0"/>
          </a:p>
          <a:p>
            <a:endParaRPr lang="en-US" dirty="0"/>
          </a:p>
        </p:txBody>
      </p:sp>
      <p:sp>
        <p:nvSpPr>
          <p:cNvPr id="4" name="Slide Number Placeholder 3"/>
          <p:cNvSpPr>
            <a:spLocks noGrp="1"/>
          </p:cNvSpPr>
          <p:nvPr>
            <p:ph type="sldNum" sz="quarter" idx="5"/>
          </p:nvPr>
        </p:nvSpPr>
        <p:spPr/>
        <p:txBody>
          <a:bodyPr/>
          <a:lstStyle/>
          <a:p>
            <a:fld id="{6EC7B1AB-CE73-1142-884D-7FA8554DEF98}" type="slidenum">
              <a:rPr lang="en-US" smtClean="0"/>
              <a:t>24</a:t>
            </a:fld>
            <a:endParaRPr lang="en-US"/>
          </a:p>
        </p:txBody>
      </p:sp>
    </p:spTree>
    <p:extLst>
      <p:ext uri="{BB962C8B-B14F-4D97-AF65-F5344CB8AC3E}">
        <p14:creationId xmlns:p14="http://schemas.microsoft.com/office/powerpoint/2010/main" val="1864633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Hydrating and emollient properties</a:t>
            </a:r>
          </a:p>
          <a:p>
            <a:r>
              <a:rPr lang="en-US" dirty="0"/>
              <a:t>Nourishing</a:t>
            </a:r>
          </a:p>
          <a:p>
            <a:r>
              <a:rPr lang="en-US" dirty="0"/>
              <a:t>Emollients</a:t>
            </a:r>
          </a:p>
          <a:p>
            <a:pPr lvl="1"/>
            <a:r>
              <a:rPr lang="en-US" dirty="0"/>
              <a:t>Soften surface/dry flakes/patches</a:t>
            </a:r>
          </a:p>
          <a:p>
            <a:r>
              <a:rPr lang="en-US" dirty="0"/>
              <a:t>Hydrators</a:t>
            </a:r>
          </a:p>
          <a:p>
            <a:pPr lvl="1"/>
            <a:r>
              <a:rPr lang="en-US" dirty="0"/>
              <a:t>Lock the moisture into the skin </a:t>
            </a:r>
          </a:p>
          <a:p>
            <a:r>
              <a:rPr lang="en-US" dirty="0"/>
              <a:t>Barrier moisturizing creams</a:t>
            </a:r>
          </a:p>
          <a:p>
            <a:pPr lvl="1"/>
            <a:r>
              <a:rPr lang="en-US" dirty="0"/>
              <a:t>Protect the skins barrier</a:t>
            </a:r>
          </a:p>
          <a:p>
            <a:pPr lvl="1"/>
            <a:r>
              <a:rPr lang="en-US" dirty="0"/>
              <a:t>High in cholesterol, fatty acids, ceramides</a:t>
            </a:r>
          </a:p>
          <a:p>
            <a:endParaRPr lang="en-US" dirty="0"/>
          </a:p>
        </p:txBody>
      </p:sp>
      <p:sp>
        <p:nvSpPr>
          <p:cNvPr id="4" name="Slide Number Placeholder 3"/>
          <p:cNvSpPr>
            <a:spLocks noGrp="1"/>
          </p:cNvSpPr>
          <p:nvPr>
            <p:ph type="sldNum" sz="quarter" idx="5"/>
          </p:nvPr>
        </p:nvSpPr>
        <p:spPr/>
        <p:txBody>
          <a:bodyPr/>
          <a:lstStyle/>
          <a:p>
            <a:fld id="{6EC7B1AB-CE73-1142-884D-7FA8554DEF98}" type="slidenum">
              <a:rPr lang="en-US" smtClean="0"/>
              <a:t>25</a:t>
            </a:fld>
            <a:endParaRPr lang="en-US"/>
          </a:p>
        </p:txBody>
      </p:sp>
    </p:spTree>
    <p:extLst>
      <p:ext uri="{BB962C8B-B14F-4D97-AF65-F5344CB8AC3E}">
        <p14:creationId xmlns:p14="http://schemas.microsoft.com/office/powerpoint/2010/main" val="2905512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7B1AB-CE73-1142-884D-7FA8554DEF98}" type="slidenum">
              <a:rPr lang="en-US" smtClean="0"/>
              <a:t>26</a:t>
            </a:fld>
            <a:endParaRPr lang="en-US"/>
          </a:p>
        </p:txBody>
      </p:sp>
    </p:spTree>
    <p:extLst>
      <p:ext uri="{BB962C8B-B14F-4D97-AF65-F5344CB8AC3E}">
        <p14:creationId xmlns:p14="http://schemas.microsoft.com/office/powerpoint/2010/main" val="1879143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MOISTURIZER FIRST</a:t>
            </a:r>
          </a:p>
          <a:p>
            <a:r>
              <a:rPr lang="en-US" dirty="0"/>
              <a:t>OIL SECOND</a:t>
            </a:r>
          </a:p>
          <a:p>
            <a:pPr lvl="1"/>
            <a:r>
              <a:rPr lang="en-US" dirty="0"/>
              <a:t>Most oils can penetrate moisturizers, but not vice versa</a:t>
            </a:r>
          </a:p>
          <a:p>
            <a:pPr lvl="1"/>
            <a:r>
              <a:rPr lang="en-US" dirty="0"/>
              <a:t>Most oils are occlusive and create a barrier that locks in the previously-applied ingredients</a:t>
            </a:r>
          </a:p>
          <a:p>
            <a:pPr marL="457200" lvl="1" indent="0">
              <a:buNone/>
            </a:pPr>
            <a:endParaRPr lang="en-US" dirty="0"/>
          </a:p>
          <a:p>
            <a:r>
              <a:rPr lang="en-US" dirty="0"/>
              <a:t>You CAN also mix them together</a:t>
            </a:r>
          </a:p>
          <a:p>
            <a:r>
              <a:rPr lang="en-US" dirty="0"/>
              <a:t>Some people skip oils </a:t>
            </a:r>
          </a:p>
          <a:p>
            <a:endParaRPr lang="en-US" dirty="0"/>
          </a:p>
        </p:txBody>
      </p:sp>
      <p:sp>
        <p:nvSpPr>
          <p:cNvPr id="4" name="Slide Number Placeholder 3"/>
          <p:cNvSpPr>
            <a:spLocks noGrp="1"/>
          </p:cNvSpPr>
          <p:nvPr>
            <p:ph type="sldNum" sz="quarter" idx="5"/>
          </p:nvPr>
        </p:nvSpPr>
        <p:spPr/>
        <p:txBody>
          <a:bodyPr/>
          <a:lstStyle/>
          <a:p>
            <a:fld id="{6EC7B1AB-CE73-1142-884D-7FA8554DEF98}" type="slidenum">
              <a:rPr lang="en-US" smtClean="0"/>
              <a:t>27</a:t>
            </a:fld>
            <a:endParaRPr lang="en-US"/>
          </a:p>
        </p:txBody>
      </p:sp>
    </p:spTree>
    <p:extLst>
      <p:ext uri="{BB962C8B-B14F-4D97-AF65-F5344CB8AC3E}">
        <p14:creationId xmlns:p14="http://schemas.microsoft.com/office/powerpoint/2010/main" val="3144737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Sunscreen is always the LAST step of the routine</a:t>
            </a:r>
          </a:p>
          <a:p>
            <a:r>
              <a:rPr lang="en-US" dirty="0"/>
              <a:t>Do not rely on sunscreen in your moisturizer, makeup, foundation, etc. </a:t>
            </a:r>
          </a:p>
          <a:p>
            <a:pPr lvl="1"/>
            <a:r>
              <a:rPr lang="en-US" dirty="0"/>
              <a:t>Lends a false sense of security and not early enough protection</a:t>
            </a:r>
          </a:p>
          <a:p>
            <a:pPr lvl="1"/>
            <a:r>
              <a:rPr lang="en-US" dirty="0"/>
              <a:t>Use 2 SEPARATE PRODUCTS</a:t>
            </a:r>
          </a:p>
          <a:p>
            <a:r>
              <a:rPr lang="en-US" dirty="0"/>
              <a:t>Chemical versus physical sunscreens</a:t>
            </a:r>
          </a:p>
          <a:p>
            <a:pPr lvl="1"/>
            <a:r>
              <a:rPr lang="en-US" dirty="0"/>
              <a:t>Physical</a:t>
            </a:r>
          </a:p>
          <a:p>
            <a:pPr lvl="2"/>
            <a:r>
              <a:rPr lang="en-US" dirty="0"/>
              <a:t>Zinc and titanium oxide</a:t>
            </a:r>
          </a:p>
          <a:p>
            <a:pPr lvl="1"/>
            <a:r>
              <a:rPr lang="en-US" dirty="0"/>
              <a:t>Chemical</a:t>
            </a:r>
          </a:p>
          <a:p>
            <a:pPr lvl="2"/>
            <a:r>
              <a:rPr lang="en-US" dirty="0"/>
              <a:t>Contain oxybenzone and </a:t>
            </a:r>
            <a:r>
              <a:rPr lang="en-US" dirty="0" err="1"/>
              <a:t>octinoxate</a:t>
            </a:r>
            <a:r>
              <a:rPr lang="en-US" dirty="0"/>
              <a:t>- currently have received heat </a:t>
            </a:r>
          </a:p>
          <a:p>
            <a:pPr lvl="2"/>
            <a:r>
              <a:rPr lang="en-US" dirty="0"/>
              <a:t>There are claims that these ingredients may damage coral reefs and may cause hormonal effects. </a:t>
            </a:r>
          </a:p>
          <a:p>
            <a:endParaRPr lang="en-US" dirty="0"/>
          </a:p>
          <a:p>
            <a:endParaRPr lang="en-US" dirty="0"/>
          </a:p>
        </p:txBody>
      </p:sp>
      <p:sp>
        <p:nvSpPr>
          <p:cNvPr id="4" name="Slide Number Placeholder 3"/>
          <p:cNvSpPr>
            <a:spLocks noGrp="1"/>
          </p:cNvSpPr>
          <p:nvPr>
            <p:ph type="sldNum" sz="quarter" idx="5"/>
          </p:nvPr>
        </p:nvSpPr>
        <p:spPr/>
        <p:txBody>
          <a:bodyPr/>
          <a:lstStyle/>
          <a:p>
            <a:fld id="{6EC7B1AB-CE73-1142-884D-7FA8554DEF98}" type="slidenum">
              <a:rPr lang="en-US" smtClean="0"/>
              <a:t>28</a:t>
            </a:fld>
            <a:endParaRPr lang="en-US"/>
          </a:p>
        </p:txBody>
      </p:sp>
    </p:spTree>
    <p:extLst>
      <p:ext uri="{BB962C8B-B14F-4D97-AF65-F5344CB8AC3E}">
        <p14:creationId xmlns:p14="http://schemas.microsoft.com/office/powerpoint/2010/main" val="323127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Layering hydration theory (</a:t>
            </a:r>
            <a:r>
              <a:rPr lang="en-US" sz="1200" dirty="0" err="1"/>
              <a:t>korean</a:t>
            </a:r>
            <a:r>
              <a:rPr lang="en-US" sz="1200" dirty="0"/>
              <a:t>)</a:t>
            </a:r>
            <a:endParaRPr lang="en-US" dirty="0"/>
          </a:p>
        </p:txBody>
      </p:sp>
      <p:sp>
        <p:nvSpPr>
          <p:cNvPr id="4" name="Slide Number Placeholder 3"/>
          <p:cNvSpPr>
            <a:spLocks noGrp="1"/>
          </p:cNvSpPr>
          <p:nvPr>
            <p:ph type="sldNum" sz="quarter" idx="5"/>
          </p:nvPr>
        </p:nvSpPr>
        <p:spPr/>
        <p:txBody>
          <a:bodyPr/>
          <a:lstStyle/>
          <a:p>
            <a:fld id="{6EC7B1AB-CE73-1142-884D-7FA8554DEF98}" type="slidenum">
              <a:rPr lang="en-US" smtClean="0"/>
              <a:t>2</a:t>
            </a:fld>
            <a:endParaRPr lang="en-US"/>
          </a:p>
        </p:txBody>
      </p:sp>
    </p:spTree>
    <p:extLst>
      <p:ext uri="{BB962C8B-B14F-4D97-AF65-F5344CB8AC3E}">
        <p14:creationId xmlns:p14="http://schemas.microsoft.com/office/powerpoint/2010/main" val="3872559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Sunscreen is always the LAST step of the routine</a:t>
            </a:r>
          </a:p>
          <a:p>
            <a:r>
              <a:rPr lang="en-US" dirty="0"/>
              <a:t>Do not rely on sunscreen in your moisturizer, makeup, foundation, etc. </a:t>
            </a:r>
          </a:p>
          <a:p>
            <a:pPr lvl="1"/>
            <a:r>
              <a:rPr lang="en-US" dirty="0"/>
              <a:t>Lends a false sense of security and not early enough protection</a:t>
            </a:r>
          </a:p>
          <a:p>
            <a:pPr lvl="1"/>
            <a:r>
              <a:rPr lang="en-US" dirty="0"/>
              <a:t>Use 2 SEPARATE PRODUCTS</a:t>
            </a:r>
          </a:p>
          <a:p>
            <a:r>
              <a:rPr lang="en-US" dirty="0"/>
              <a:t>Chemical versus physical sunscreens</a:t>
            </a:r>
          </a:p>
          <a:p>
            <a:pPr lvl="1"/>
            <a:r>
              <a:rPr lang="en-US" dirty="0"/>
              <a:t>Physical</a:t>
            </a:r>
          </a:p>
          <a:p>
            <a:pPr lvl="2"/>
            <a:r>
              <a:rPr lang="en-US" dirty="0"/>
              <a:t>Zinc and titanium oxide</a:t>
            </a:r>
          </a:p>
          <a:p>
            <a:pPr lvl="1"/>
            <a:r>
              <a:rPr lang="en-US" dirty="0"/>
              <a:t>Chemical</a:t>
            </a:r>
          </a:p>
          <a:p>
            <a:pPr lvl="2"/>
            <a:r>
              <a:rPr lang="en-US" dirty="0"/>
              <a:t>Contain oxybenzone and </a:t>
            </a:r>
            <a:r>
              <a:rPr lang="en-US" dirty="0" err="1"/>
              <a:t>octinoxate</a:t>
            </a:r>
            <a:r>
              <a:rPr lang="en-US" dirty="0"/>
              <a:t>- currently have received heat </a:t>
            </a:r>
          </a:p>
          <a:p>
            <a:pPr lvl="2"/>
            <a:r>
              <a:rPr lang="en-US" dirty="0"/>
              <a:t>There are claims that these ingredients may damage coral reefs and may cause hormonal effects. </a:t>
            </a:r>
          </a:p>
          <a:p>
            <a:endParaRPr lang="en-US" dirty="0"/>
          </a:p>
          <a:p>
            <a:endParaRPr lang="en-US" dirty="0"/>
          </a:p>
        </p:txBody>
      </p:sp>
      <p:sp>
        <p:nvSpPr>
          <p:cNvPr id="4" name="Slide Number Placeholder 3"/>
          <p:cNvSpPr>
            <a:spLocks noGrp="1"/>
          </p:cNvSpPr>
          <p:nvPr>
            <p:ph type="sldNum" sz="quarter" idx="5"/>
          </p:nvPr>
        </p:nvSpPr>
        <p:spPr/>
        <p:txBody>
          <a:bodyPr/>
          <a:lstStyle/>
          <a:p>
            <a:fld id="{6EC7B1AB-CE73-1142-884D-7FA8554DEF98}" type="slidenum">
              <a:rPr lang="en-US" smtClean="0"/>
              <a:t>29</a:t>
            </a:fld>
            <a:endParaRPr lang="en-US"/>
          </a:p>
        </p:txBody>
      </p:sp>
    </p:spTree>
    <p:extLst>
      <p:ext uri="{BB962C8B-B14F-4D97-AF65-F5344CB8AC3E}">
        <p14:creationId xmlns:p14="http://schemas.microsoft.com/office/powerpoint/2010/main" val="2291544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Physical</a:t>
            </a:r>
          </a:p>
          <a:p>
            <a:pPr lvl="2"/>
            <a:r>
              <a:rPr lang="en-US" dirty="0"/>
              <a:t>Zinc and titanium oxide</a:t>
            </a:r>
          </a:p>
          <a:p>
            <a:pPr lvl="1"/>
            <a:r>
              <a:rPr lang="en-US" dirty="0"/>
              <a:t>Chemical</a:t>
            </a:r>
          </a:p>
          <a:p>
            <a:pPr lvl="2"/>
            <a:r>
              <a:rPr lang="en-US" dirty="0"/>
              <a:t>Contain oxybenzone and </a:t>
            </a:r>
            <a:r>
              <a:rPr lang="en-US" dirty="0" err="1"/>
              <a:t>octinoxate</a:t>
            </a:r>
            <a:r>
              <a:rPr lang="en-US" dirty="0"/>
              <a:t>- currently have received heat </a:t>
            </a:r>
          </a:p>
          <a:p>
            <a:pPr lvl="2"/>
            <a:r>
              <a:rPr lang="en-US" dirty="0"/>
              <a:t>There are claims that these ingredients may damage coral reefs and may cause hormonal effects. </a:t>
            </a:r>
          </a:p>
          <a:p>
            <a:endParaRPr lang="en-US" dirty="0"/>
          </a:p>
        </p:txBody>
      </p:sp>
      <p:sp>
        <p:nvSpPr>
          <p:cNvPr id="4" name="Slide Number Placeholder 3"/>
          <p:cNvSpPr>
            <a:spLocks noGrp="1"/>
          </p:cNvSpPr>
          <p:nvPr>
            <p:ph type="sldNum" sz="quarter" idx="5"/>
          </p:nvPr>
        </p:nvSpPr>
        <p:spPr/>
        <p:txBody>
          <a:bodyPr/>
          <a:lstStyle/>
          <a:p>
            <a:fld id="{6EC7B1AB-CE73-1142-884D-7FA8554DEF98}" type="slidenum">
              <a:rPr lang="en-US" smtClean="0"/>
              <a:t>30</a:t>
            </a:fld>
            <a:endParaRPr lang="en-US"/>
          </a:p>
        </p:txBody>
      </p:sp>
    </p:spTree>
    <p:extLst>
      <p:ext uri="{BB962C8B-B14F-4D97-AF65-F5344CB8AC3E}">
        <p14:creationId xmlns:p14="http://schemas.microsoft.com/office/powerpoint/2010/main" val="2809384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Physical</a:t>
            </a:r>
          </a:p>
          <a:p>
            <a:pPr lvl="2"/>
            <a:r>
              <a:rPr lang="en-US" dirty="0"/>
              <a:t>Zinc and titanium oxide</a:t>
            </a:r>
          </a:p>
          <a:p>
            <a:pPr lvl="1"/>
            <a:r>
              <a:rPr lang="en-US" dirty="0"/>
              <a:t>Chemical</a:t>
            </a:r>
          </a:p>
          <a:p>
            <a:pPr lvl="2"/>
            <a:r>
              <a:rPr lang="en-US" dirty="0"/>
              <a:t>Contain oxybenzone and </a:t>
            </a:r>
            <a:r>
              <a:rPr lang="en-US" dirty="0" err="1"/>
              <a:t>octinoxate</a:t>
            </a:r>
            <a:r>
              <a:rPr lang="en-US" dirty="0"/>
              <a:t>- currently have received heat </a:t>
            </a:r>
          </a:p>
          <a:p>
            <a:pPr lvl="2"/>
            <a:r>
              <a:rPr lang="en-US" dirty="0"/>
              <a:t>There are claims that these ingredients may damage coral reefs and may cause hormonal effects. </a:t>
            </a:r>
          </a:p>
          <a:p>
            <a:endParaRPr lang="en-US" dirty="0"/>
          </a:p>
        </p:txBody>
      </p:sp>
      <p:sp>
        <p:nvSpPr>
          <p:cNvPr id="4" name="Slide Number Placeholder 3"/>
          <p:cNvSpPr>
            <a:spLocks noGrp="1"/>
          </p:cNvSpPr>
          <p:nvPr>
            <p:ph type="sldNum" sz="quarter" idx="5"/>
          </p:nvPr>
        </p:nvSpPr>
        <p:spPr/>
        <p:txBody>
          <a:bodyPr/>
          <a:lstStyle/>
          <a:p>
            <a:fld id="{6EC7B1AB-CE73-1142-884D-7FA8554DEF98}" type="slidenum">
              <a:rPr lang="en-US" smtClean="0"/>
              <a:t>31</a:t>
            </a:fld>
            <a:endParaRPr lang="en-US"/>
          </a:p>
        </p:txBody>
      </p:sp>
    </p:spTree>
    <p:extLst>
      <p:ext uri="{BB962C8B-B14F-4D97-AF65-F5344CB8AC3E}">
        <p14:creationId xmlns:p14="http://schemas.microsoft.com/office/powerpoint/2010/main" val="2990261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Physical</a:t>
            </a:r>
          </a:p>
          <a:p>
            <a:pPr lvl="2"/>
            <a:r>
              <a:rPr lang="en-US" dirty="0"/>
              <a:t>Zinc and titanium oxide</a:t>
            </a:r>
          </a:p>
          <a:p>
            <a:pPr lvl="1"/>
            <a:r>
              <a:rPr lang="en-US" dirty="0"/>
              <a:t>Chemical</a:t>
            </a:r>
          </a:p>
          <a:p>
            <a:pPr lvl="2"/>
            <a:r>
              <a:rPr lang="en-US" dirty="0"/>
              <a:t>Contain oxybenzone and </a:t>
            </a:r>
            <a:r>
              <a:rPr lang="en-US" dirty="0" err="1"/>
              <a:t>octinoxate</a:t>
            </a:r>
            <a:r>
              <a:rPr lang="en-US" dirty="0"/>
              <a:t>- currently have received heat </a:t>
            </a:r>
          </a:p>
          <a:p>
            <a:pPr lvl="2"/>
            <a:r>
              <a:rPr lang="en-US" dirty="0"/>
              <a:t>There are claims that these ingredients may damage coral reefs and may cause hormonal effects. </a:t>
            </a:r>
          </a:p>
          <a:p>
            <a:endParaRPr lang="en-US" dirty="0"/>
          </a:p>
        </p:txBody>
      </p:sp>
      <p:sp>
        <p:nvSpPr>
          <p:cNvPr id="4" name="Slide Number Placeholder 3"/>
          <p:cNvSpPr>
            <a:spLocks noGrp="1"/>
          </p:cNvSpPr>
          <p:nvPr>
            <p:ph type="sldNum" sz="quarter" idx="5"/>
          </p:nvPr>
        </p:nvSpPr>
        <p:spPr/>
        <p:txBody>
          <a:bodyPr/>
          <a:lstStyle/>
          <a:p>
            <a:fld id="{6EC7B1AB-CE73-1142-884D-7FA8554DEF98}" type="slidenum">
              <a:rPr lang="en-US" smtClean="0"/>
              <a:t>32</a:t>
            </a:fld>
            <a:endParaRPr lang="en-US"/>
          </a:p>
        </p:txBody>
      </p:sp>
    </p:spTree>
    <p:extLst>
      <p:ext uri="{BB962C8B-B14F-4D97-AF65-F5344CB8AC3E}">
        <p14:creationId xmlns:p14="http://schemas.microsoft.com/office/powerpoint/2010/main" val="2799391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Physical</a:t>
            </a:r>
          </a:p>
          <a:p>
            <a:pPr lvl="2"/>
            <a:r>
              <a:rPr lang="en-US" dirty="0"/>
              <a:t>Zinc and titanium oxide</a:t>
            </a:r>
          </a:p>
          <a:p>
            <a:pPr lvl="1"/>
            <a:r>
              <a:rPr lang="en-US" dirty="0"/>
              <a:t>Chemical</a:t>
            </a:r>
          </a:p>
          <a:p>
            <a:pPr lvl="2"/>
            <a:r>
              <a:rPr lang="en-US" dirty="0"/>
              <a:t>Contain oxybenzone and </a:t>
            </a:r>
            <a:r>
              <a:rPr lang="en-US" dirty="0" err="1"/>
              <a:t>octinoxate</a:t>
            </a:r>
            <a:r>
              <a:rPr lang="en-US" dirty="0"/>
              <a:t>- currently have received heat </a:t>
            </a:r>
          </a:p>
          <a:p>
            <a:pPr lvl="2"/>
            <a:r>
              <a:rPr lang="en-US" dirty="0"/>
              <a:t>There are claims that these ingredients may damage coral reefs and may cause hormonal effects. </a:t>
            </a:r>
          </a:p>
          <a:p>
            <a:endParaRPr lang="en-US" dirty="0"/>
          </a:p>
        </p:txBody>
      </p:sp>
      <p:sp>
        <p:nvSpPr>
          <p:cNvPr id="4" name="Slide Number Placeholder 3"/>
          <p:cNvSpPr>
            <a:spLocks noGrp="1"/>
          </p:cNvSpPr>
          <p:nvPr>
            <p:ph type="sldNum" sz="quarter" idx="5"/>
          </p:nvPr>
        </p:nvSpPr>
        <p:spPr/>
        <p:txBody>
          <a:bodyPr/>
          <a:lstStyle/>
          <a:p>
            <a:fld id="{6EC7B1AB-CE73-1142-884D-7FA8554DEF98}" type="slidenum">
              <a:rPr lang="en-US" smtClean="0"/>
              <a:t>33</a:t>
            </a:fld>
            <a:endParaRPr lang="en-US"/>
          </a:p>
        </p:txBody>
      </p:sp>
    </p:spTree>
    <p:extLst>
      <p:ext uri="{BB962C8B-B14F-4D97-AF65-F5344CB8AC3E}">
        <p14:creationId xmlns:p14="http://schemas.microsoft.com/office/powerpoint/2010/main" val="16872927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Physical</a:t>
            </a:r>
          </a:p>
          <a:p>
            <a:pPr lvl="2"/>
            <a:r>
              <a:rPr lang="en-US" dirty="0"/>
              <a:t>Zinc and titanium oxide</a:t>
            </a:r>
          </a:p>
          <a:p>
            <a:pPr lvl="1"/>
            <a:r>
              <a:rPr lang="en-US" dirty="0"/>
              <a:t>Chemical</a:t>
            </a:r>
          </a:p>
          <a:p>
            <a:pPr lvl="2"/>
            <a:r>
              <a:rPr lang="en-US" dirty="0"/>
              <a:t>Contain oxybenzone and </a:t>
            </a:r>
            <a:r>
              <a:rPr lang="en-US" dirty="0" err="1"/>
              <a:t>octinoxate</a:t>
            </a:r>
            <a:r>
              <a:rPr lang="en-US" dirty="0"/>
              <a:t>- currently have received heat </a:t>
            </a:r>
          </a:p>
          <a:p>
            <a:pPr lvl="2"/>
            <a:r>
              <a:rPr lang="en-US" dirty="0"/>
              <a:t>There are claims that these ingredients may damage coral reefs and may cause hormonal effects. </a:t>
            </a:r>
          </a:p>
          <a:p>
            <a:endParaRPr lang="en-US" dirty="0"/>
          </a:p>
        </p:txBody>
      </p:sp>
      <p:sp>
        <p:nvSpPr>
          <p:cNvPr id="4" name="Slide Number Placeholder 3"/>
          <p:cNvSpPr>
            <a:spLocks noGrp="1"/>
          </p:cNvSpPr>
          <p:nvPr>
            <p:ph type="sldNum" sz="quarter" idx="5"/>
          </p:nvPr>
        </p:nvSpPr>
        <p:spPr/>
        <p:txBody>
          <a:bodyPr/>
          <a:lstStyle/>
          <a:p>
            <a:fld id="{6EC7B1AB-CE73-1142-884D-7FA8554DEF98}" type="slidenum">
              <a:rPr lang="en-US" smtClean="0"/>
              <a:t>34</a:t>
            </a:fld>
            <a:endParaRPr lang="en-US"/>
          </a:p>
        </p:txBody>
      </p:sp>
    </p:spTree>
    <p:extLst>
      <p:ext uri="{BB962C8B-B14F-4D97-AF65-F5344CB8AC3E}">
        <p14:creationId xmlns:p14="http://schemas.microsoft.com/office/powerpoint/2010/main" val="2036438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Physical</a:t>
            </a:r>
          </a:p>
          <a:p>
            <a:pPr lvl="2"/>
            <a:r>
              <a:rPr lang="en-US" dirty="0"/>
              <a:t>Zinc and titanium oxide</a:t>
            </a:r>
          </a:p>
          <a:p>
            <a:pPr lvl="1"/>
            <a:r>
              <a:rPr lang="en-US" dirty="0"/>
              <a:t>Chemical</a:t>
            </a:r>
          </a:p>
          <a:p>
            <a:pPr lvl="2"/>
            <a:r>
              <a:rPr lang="en-US" dirty="0"/>
              <a:t>Contain oxybenzone and </a:t>
            </a:r>
            <a:r>
              <a:rPr lang="en-US" dirty="0" err="1"/>
              <a:t>octinoxate</a:t>
            </a:r>
            <a:r>
              <a:rPr lang="en-US" dirty="0"/>
              <a:t>- currently have received heat </a:t>
            </a:r>
          </a:p>
          <a:p>
            <a:pPr lvl="2"/>
            <a:r>
              <a:rPr lang="en-US" dirty="0"/>
              <a:t>There are claims that these ingredients may damage coral reefs and may cause hormonal effects. </a:t>
            </a:r>
          </a:p>
          <a:p>
            <a:endParaRPr lang="en-US" dirty="0"/>
          </a:p>
        </p:txBody>
      </p:sp>
      <p:sp>
        <p:nvSpPr>
          <p:cNvPr id="4" name="Slide Number Placeholder 3"/>
          <p:cNvSpPr>
            <a:spLocks noGrp="1"/>
          </p:cNvSpPr>
          <p:nvPr>
            <p:ph type="sldNum" sz="quarter" idx="5"/>
          </p:nvPr>
        </p:nvSpPr>
        <p:spPr/>
        <p:txBody>
          <a:bodyPr/>
          <a:lstStyle/>
          <a:p>
            <a:fld id="{6EC7B1AB-CE73-1142-884D-7FA8554DEF98}" type="slidenum">
              <a:rPr lang="en-US" smtClean="0"/>
              <a:t>35</a:t>
            </a:fld>
            <a:endParaRPr lang="en-US"/>
          </a:p>
        </p:txBody>
      </p:sp>
    </p:spTree>
    <p:extLst>
      <p:ext uri="{BB962C8B-B14F-4D97-AF65-F5344CB8AC3E}">
        <p14:creationId xmlns:p14="http://schemas.microsoft.com/office/powerpoint/2010/main" val="2043141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water-based and oil-free products</a:t>
            </a:r>
          </a:p>
        </p:txBody>
      </p:sp>
      <p:sp>
        <p:nvSpPr>
          <p:cNvPr id="4" name="Slide Number Placeholder 3"/>
          <p:cNvSpPr>
            <a:spLocks noGrp="1"/>
          </p:cNvSpPr>
          <p:nvPr>
            <p:ph type="sldNum" sz="quarter" idx="5"/>
          </p:nvPr>
        </p:nvSpPr>
        <p:spPr/>
        <p:txBody>
          <a:bodyPr/>
          <a:lstStyle/>
          <a:p>
            <a:fld id="{6EC7B1AB-CE73-1142-884D-7FA8554DEF98}" type="slidenum">
              <a:rPr lang="en-US" smtClean="0"/>
              <a:t>36</a:t>
            </a:fld>
            <a:endParaRPr lang="en-US"/>
          </a:p>
        </p:txBody>
      </p:sp>
    </p:spTree>
    <p:extLst>
      <p:ext uri="{BB962C8B-B14F-4D97-AF65-F5344CB8AC3E}">
        <p14:creationId xmlns:p14="http://schemas.microsoft.com/office/powerpoint/2010/main" val="2134835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water-based and oil-free products</a:t>
            </a:r>
          </a:p>
        </p:txBody>
      </p:sp>
      <p:sp>
        <p:nvSpPr>
          <p:cNvPr id="4" name="Slide Number Placeholder 3"/>
          <p:cNvSpPr>
            <a:spLocks noGrp="1"/>
          </p:cNvSpPr>
          <p:nvPr>
            <p:ph type="sldNum" sz="quarter" idx="5"/>
          </p:nvPr>
        </p:nvSpPr>
        <p:spPr/>
        <p:txBody>
          <a:bodyPr/>
          <a:lstStyle/>
          <a:p>
            <a:fld id="{6EC7B1AB-CE73-1142-884D-7FA8554DEF98}" type="slidenum">
              <a:rPr lang="en-US" smtClean="0"/>
              <a:t>37</a:t>
            </a:fld>
            <a:endParaRPr lang="en-US"/>
          </a:p>
        </p:txBody>
      </p:sp>
    </p:spTree>
    <p:extLst>
      <p:ext uri="{BB962C8B-B14F-4D97-AF65-F5344CB8AC3E}">
        <p14:creationId xmlns:p14="http://schemas.microsoft.com/office/powerpoint/2010/main" val="3278988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7B1AB-CE73-1142-884D-7FA8554DEF98}" type="slidenum">
              <a:rPr lang="en-US" smtClean="0"/>
              <a:t>38</a:t>
            </a:fld>
            <a:endParaRPr lang="en-US"/>
          </a:p>
        </p:txBody>
      </p:sp>
    </p:spTree>
    <p:extLst>
      <p:ext uri="{BB962C8B-B14F-4D97-AF65-F5344CB8AC3E}">
        <p14:creationId xmlns:p14="http://schemas.microsoft.com/office/powerpoint/2010/main" val="1613906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Layer products from thinnest to thickest</a:t>
            </a:r>
          </a:p>
          <a:p>
            <a:r>
              <a:rPr lang="en-US" sz="2000" dirty="0"/>
              <a:t>The more hydrated your skin is, the more absorptive potential it has</a:t>
            </a:r>
          </a:p>
          <a:p>
            <a:endParaRPr lang="en-US" sz="2000" dirty="0"/>
          </a:p>
          <a:p>
            <a:r>
              <a:rPr lang="en-US" sz="2000" dirty="0"/>
              <a:t>The OUTERMOST LAYER of the skin: STRATUM corneum </a:t>
            </a:r>
          </a:p>
          <a:p>
            <a:pPr lvl="1"/>
            <a:r>
              <a:rPr lang="en-US" sz="2000" dirty="0"/>
              <a:t>Can absorb up to 5-6X its weight in water</a:t>
            </a:r>
          </a:p>
          <a:p>
            <a:pPr lvl="1"/>
            <a:r>
              <a:rPr lang="en-US" sz="2000" dirty="0"/>
              <a:t>A health SC needs a water content of 10%</a:t>
            </a:r>
          </a:p>
          <a:p>
            <a:pPr lvl="1"/>
            <a:r>
              <a:rPr lang="en-US" sz="2000" dirty="0"/>
              <a:t>IDEALLY, the water content is 20-30%</a:t>
            </a:r>
          </a:p>
          <a:p>
            <a:endParaRPr lang="en-US" dirty="0"/>
          </a:p>
        </p:txBody>
      </p:sp>
      <p:sp>
        <p:nvSpPr>
          <p:cNvPr id="4" name="Slide Number Placeholder 3"/>
          <p:cNvSpPr>
            <a:spLocks noGrp="1"/>
          </p:cNvSpPr>
          <p:nvPr>
            <p:ph type="sldNum" sz="quarter" idx="5"/>
          </p:nvPr>
        </p:nvSpPr>
        <p:spPr/>
        <p:txBody>
          <a:bodyPr/>
          <a:lstStyle/>
          <a:p>
            <a:fld id="{6EC7B1AB-CE73-1142-884D-7FA8554DEF98}" type="slidenum">
              <a:rPr lang="en-US" smtClean="0"/>
              <a:t>3</a:t>
            </a:fld>
            <a:endParaRPr lang="en-US"/>
          </a:p>
        </p:txBody>
      </p:sp>
    </p:spTree>
    <p:extLst>
      <p:ext uri="{BB962C8B-B14F-4D97-AF65-F5344CB8AC3E}">
        <p14:creationId xmlns:p14="http://schemas.microsoft.com/office/powerpoint/2010/main" val="2864305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7B1AB-CE73-1142-884D-7FA8554DEF98}" type="slidenum">
              <a:rPr lang="en-US" smtClean="0"/>
              <a:t>6</a:t>
            </a:fld>
            <a:endParaRPr lang="en-US"/>
          </a:p>
        </p:txBody>
      </p:sp>
    </p:spTree>
    <p:extLst>
      <p:ext uri="{BB962C8B-B14F-4D97-AF65-F5344CB8AC3E}">
        <p14:creationId xmlns:p14="http://schemas.microsoft.com/office/powerpoint/2010/main" val="87316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 a protective film/layer</a:t>
            </a:r>
          </a:p>
          <a:p>
            <a:pPr lvl="1"/>
            <a:r>
              <a:rPr lang="en-US" dirty="0"/>
              <a:t>Think of them as the “saran wrap” of your skin</a:t>
            </a:r>
          </a:p>
          <a:p>
            <a:r>
              <a:rPr lang="en-US" dirty="0"/>
              <a:t>Blocks the evaporation of water via “trans-epidermal water loss”</a:t>
            </a:r>
          </a:p>
          <a:p>
            <a:pPr lvl="1"/>
            <a:r>
              <a:rPr lang="en-US" dirty="0"/>
              <a:t>Dryness, flaking, itching</a:t>
            </a:r>
          </a:p>
          <a:p>
            <a:r>
              <a:rPr lang="en-US" dirty="0"/>
              <a:t>Blocks the entrance of allergens and irritants </a:t>
            </a:r>
          </a:p>
          <a:p>
            <a:endParaRPr lang="en-US" dirty="0"/>
          </a:p>
          <a:p>
            <a:r>
              <a:rPr lang="en-US" dirty="0"/>
              <a:t>Mineral oil and petrolatum are best- BUT they are gasoline byproducts- so their effect on the environment is controversial</a:t>
            </a:r>
          </a:p>
          <a:p>
            <a:r>
              <a:rPr lang="en-US" dirty="0"/>
              <a:t>Yellow- more environmentally friendly</a:t>
            </a:r>
          </a:p>
          <a:p>
            <a:r>
              <a:rPr lang="en-US" dirty="0"/>
              <a:t>Olive oil- great occlusive but not as moisturizing; rich in OLEIC acid which can create tiny holes in your skin and therefore damage the skins natural barrier</a:t>
            </a:r>
          </a:p>
          <a:p>
            <a:endParaRPr lang="en-US" dirty="0"/>
          </a:p>
          <a:p>
            <a:r>
              <a:rPr lang="en-US" dirty="0" err="1"/>
              <a:t>Argan</a:t>
            </a:r>
            <a:r>
              <a:rPr lang="en-US" dirty="0"/>
              <a:t> oil- BEST OPTION- rich in linoleic acid and can help REPAIR the skins natural barrier; also has anti-inflammatory and anti-oxidant properties </a:t>
            </a:r>
            <a:r>
              <a:rPr lang="en-US" dirty="0" err="1"/>
              <a:t>bc</a:t>
            </a:r>
            <a:r>
              <a:rPr lang="en-US" dirty="0"/>
              <a:t> of high linoleic acid and vitamin E; BEST one comes from morocco– here is a good one </a:t>
            </a:r>
          </a:p>
          <a:p>
            <a:endParaRPr lang="en-US" dirty="0"/>
          </a:p>
        </p:txBody>
      </p:sp>
      <p:sp>
        <p:nvSpPr>
          <p:cNvPr id="4" name="Slide Number Placeholder 3"/>
          <p:cNvSpPr>
            <a:spLocks noGrp="1"/>
          </p:cNvSpPr>
          <p:nvPr>
            <p:ph type="sldNum" sz="quarter" idx="5"/>
          </p:nvPr>
        </p:nvSpPr>
        <p:spPr/>
        <p:txBody>
          <a:bodyPr/>
          <a:lstStyle/>
          <a:p>
            <a:fld id="{6EC7B1AB-CE73-1142-884D-7FA8554DEF98}" type="slidenum">
              <a:rPr lang="en-US" smtClean="0"/>
              <a:t>11</a:t>
            </a:fld>
            <a:endParaRPr lang="en-US"/>
          </a:p>
        </p:txBody>
      </p:sp>
    </p:spTree>
    <p:extLst>
      <p:ext uri="{BB962C8B-B14F-4D97-AF65-F5344CB8AC3E}">
        <p14:creationId xmlns:p14="http://schemas.microsoft.com/office/powerpoint/2010/main" val="2090513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Arguably the most important step</a:t>
            </a:r>
          </a:p>
          <a:p>
            <a:r>
              <a:rPr lang="en-US" dirty="0"/>
              <a:t>Removes dirt and impurities</a:t>
            </a:r>
          </a:p>
          <a:p>
            <a:r>
              <a:rPr lang="en-US" dirty="0"/>
              <a:t>Helps the rest of the products absorb most efficiently</a:t>
            </a:r>
          </a:p>
          <a:p>
            <a:r>
              <a:rPr lang="en-US" dirty="0"/>
              <a:t>Avoid cleansers with sulfates</a:t>
            </a:r>
          </a:p>
          <a:p>
            <a:pPr lvl="1"/>
            <a:r>
              <a:rPr lang="en-US" dirty="0"/>
              <a:t>Strip skin of essential moisturizing lipids</a:t>
            </a:r>
          </a:p>
          <a:p>
            <a:r>
              <a:rPr lang="en-US" dirty="0"/>
              <a:t>After cleansing, PAT your skin (no cloths)</a:t>
            </a:r>
          </a:p>
          <a:p>
            <a:pPr lvl="1"/>
            <a:r>
              <a:rPr lang="en-US" dirty="0"/>
              <a:t>Helps prevent transfer of bacteria</a:t>
            </a:r>
          </a:p>
          <a:p>
            <a:pPr lvl="1"/>
            <a:r>
              <a:rPr lang="en-US" dirty="0"/>
              <a:t>Leaving the skin slightly damp is considered one of your “hydrating” steps</a:t>
            </a:r>
          </a:p>
          <a:p>
            <a:endParaRPr lang="en-US" dirty="0"/>
          </a:p>
        </p:txBody>
      </p:sp>
      <p:sp>
        <p:nvSpPr>
          <p:cNvPr id="4" name="Slide Number Placeholder 3"/>
          <p:cNvSpPr>
            <a:spLocks noGrp="1"/>
          </p:cNvSpPr>
          <p:nvPr>
            <p:ph type="sldNum" sz="quarter" idx="5"/>
          </p:nvPr>
        </p:nvSpPr>
        <p:spPr/>
        <p:txBody>
          <a:bodyPr/>
          <a:lstStyle/>
          <a:p>
            <a:fld id="{6EC7B1AB-CE73-1142-884D-7FA8554DEF98}" type="slidenum">
              <a:rPr lang="en-US" smtClean="0"/>
              <a:t>14</a:t>
            </a:fld>
            <a:endParaRPr lang="en-US"/>
          </a:p>
        </p:txBody>
      </p:sp>
    </p:spTree>
    <p:extLst>
      <p:ext uri="{BB962C8B-B14F-4D97-AF65-F5344CB8AC3E}">
        <p14:creationId xmlns:p14="http://schemas.microsoft.com/office/powerpoint/2010/main" val="2046448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contain:</a:t>
            </a:r>
          </a:p>
          <a:p>
            <a:pPr lvl="1"/>
            <a:r>
              <a:rPr lang="en-US" dirty="0"/>
              <a:t>Acids (AHA/BHA)</a:t>
            </a:r>
          </a:p>
          <a:p>
            <a:pPr lvl="1"/>
            <a:r>
              <a:rPr lang="en-US" dirty="0"/>
              <a:t>Glycerin</a:t>
            </a:r>
          </a:p>
          <a:p>
            <a:pPr lvl="1"/>
            <a:r>
              <a:rPr lang="en-US" dirty="0"/>
              <a:t>Anti-oxidants</a:t>
            </a:r>
          </a:p>
          <a:p>
            <a:pPr lvl="1"/>
            <a:r>
              <a:rPr lang="en-US" dirty="0"/>
              <a:t>Anti-inflammatories</a:t>
            </a:r>
          </a:p>
          <a:p>
            <a:r>
              <a:rPr lang="en-US" dirty="0"/>
              <a:t>After cleansing, toners delivers mild exfoliation and hydration</a:t>
            </a:r>
          </a:p>
          <a:p>
            <a:r>
              <a:rPr lang="en-US" dirty="0"/>
              <a:t>Can act as a skin primer before you apply your makeup</a:t>
            </a:r>
          </a:p>
          <a:p>
            <a:pPr lvl="1"/>
            <a:r>
              <a:rPr lang="en-US" dirty="0"/>
              <a:t>Re-calibrates the skin’s pH (normally acidic)</a:t>
            </a:r>
          </a:p>
          <a:p>
            <a:endParaRPr lang="en-US" dirty="0"/>
          </a:p>
        </p:txBody>
      </p:sp>
      <p:sp>
        <p:nvSpPr>
          <p:cNvPr id="4" name="Slide Number Placeholder 3"/>
          <p:cNvSpPr>
            <a:spLocks noGrp="1"/>
          </p:cNvSpPr>
          <p:nvPr>
            <p:ph type="sldNum" sz="quarter" idx="5"/>
          </p:nvPr>
        </p:nvSpPr>
        <p:spPr/>
        <p:txBody>
          <a:bodyPr/>
          <a:lstStyle/>
          <a:p>
            <a:fld id="{6EC7B1AB-CE73-1142-884D-7FA8554DEF98}" type="slidenum">
              <a:rPr lang="en-US" smtClean="0"/>
              <a:t>16</a:t>
            </a:fld>
            <a:endParaRPr lang="en-US"/>
          </a:p>
        </p:txBody>
      </p:sp>
    </p:spTree>
    <p:extLst>
      <p:ext uri="{BB962C8B-B14F-4D97-AF65-F5344CB8AC3E}">
        <p14:creationId xmlns:p14="http://schemas.microsoft.com/office/powerpoint/2010/main" val="2644346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contained a high concentration of alcohol</a:t>
            </a:r>
          </a:p>
          <a:p>
            <a:pPr lvl="1"/>
            <a:r>
              <a:rPr lang="en-US" dirty="0"/>
              <a:t>Overly drying</a:t>
            </a:r>
          </a:p>
          <a:p>
            <a:pPr lvl="1"/>
            <a:r>
              <a:rPr lang="en-US" dirty="0"/>
              <a:t>Recommended for oily skin—can lead to excess dryness or even more oil production</a:t>
            </a:r>
          </a:p>
          <a:p>
            <a:pPr lvl="1"/>
            <a:r>
              <a:rPr lang="en-US" dirty="0"/>
              <a:t>Skin gets ”confused”</a:t>
            </a:r>
          </a:p>
          <a:p>
            <a:pPr marL="457200" lvl="1" indent="0">
              <a:buNone/>
            </a:pPr>
            <a:endParaRPr lang="en-US" dirty="0"/>
          </a:p>
          <a:p>
            <a:r>
              <a:rPr lang="en-US" dirty="0"/>
              <a:t>Modern technology</a:t>
            </a:r>
          </a:p>
          <a:p>
            <a:pPr lvl="1"/>
            <a:r>
              <a:rPr lang="en-US" dirty="0"/>
              <a:t>Most are alcohol FREE</a:t>
            </a:r>
          </a:p>
          <a:p>
            <a:pPr lvl="1"/>
            <a:r>
              <a:rPr lang="en-US" dirty="0"/>
              <a:t>No longer only for acne-prone and/or oily skin types</a:t>
            </a:r>
          </a:p>
          <a:p>
            <a:pPr lvl="1"/>
            <a:r>
              <a:rPr lang="en-US" dirty="0"/>
              <a:t>Mists are great</a:t>
            </a:r>
          </a:p>
          <a:p>
            <a:endParaRPr lang="en-US" dirty="0"/>
          </a:p>
        </p:txBody>
      </p:sp>
      <p:sp>
        <p:nvSpPr>
          <p:cNvPr id="4" name="Slide Number Placeholder 3"/>
          <p:cNvSpPr>
            <a:spLocks noGrp="1"/>
          </p:cNvSpPr>
          <p:nvPr>
            <p:ph type="sldNum" sz="quarter" idx="5"/>
          </p:nvPr>
        </p:nvSpPr>
        <p:spPr/>
        <p:txBody>
          <a:bodyPr/>
          <a:lstStyle/>
          <a:p>
            <a:fld id="{6EC7B1AB-CE73-1142-884D-7FA8554DEF98}" type="slidenum">
              <a:rPr lang="en-US" smtClean="0"/>
              <a:t>17</a:t>
            </a:fld>
            <a:endParaRPr lang="en-US"/>
          </a:p>
        </p:txBody>
      </p:sp>
    </p:spTree>
    <p:extLst>
      <p:ext uri="{BB962C8B-B14F-4D97-AF65-F5344CB8AC3E}">
        <p14:creationId xmlns:p14="http://schemas.microsoft.com/office/powerpoint/2010/main" val="768841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contained a high concentration of alcohol</a:t>
            </a:r>
          </a:p>
          <a:p>
            <a:pPr lvl="1"/>
            <a:r>
              <a:rPr lang="en-US" dirty="0"/>
              <a:t>Overly drying</a:t>
            </a:r>
          </a:p>
          <a:p>
            <a:pPr lvl="1"/>
            <a:r>
              <a:rPr lang="en-US" dirty="0"/>
              <a:t>Recommended for oily skin—can lead to excess dryness or even more oil production</a:t>
            </a:r>
          </a:p>
          <a:p>
            <a:pPr lvl="1"/>
            <a:r>
              <a:rPr lang="en-US" dirty="0"/>
              <a:t>Skin gets ”confused”</a:t>
            </a:r>
          </a:p>
          <a:p>
            <a:pPr marL="457200" lvl="1" indent="0">
              <a:buNone/>
            </a:pPr>
            <a:endParaRPr lang="en-US" dirty="0"/>
          </a:p>
          <a:p>
            <a:r>
              <a:rPr lang="en-US" dirty="0"/>
              <a:t>Modern technology</a:t>
            </a:r>
          </a:p>
          <a:p>
            <a:pPr lvl="1"/>
            <a:r>
              <a:rPr lang="en-US" dirty="0"/>
              <a:t>Most are alcohol FREE</a:t>
            </a:r>
          </a:p>
          <a:p>
            <a:pPr lvl="1"/>
            <a:r>
              <a:rPr lang="en-US" dirty="0"/>
              <a:t>No longer only for acne-prone and/or oily skin types</a:t>
            </a:r>
          </a:p>
          <a:p>
            <a:pPr lvl="1"/>
            <a:r>
              <a:rPr lang="en-US" dirty="0"/>
              <a:t>Mists are great</a:t>
            </a:r>
          </a:p>
          <a:p>
            <a:endParaRPr lang="en-US" dirty="0"/>
          </a:p>
        </p:txBody>
      </p:sp>
      <p:sp>
        <p:nvSpPr>
          <p:cNvPr id="4" name="Slide Number Placeholder 3"/>
          <p:cNvSpPr>
            <a:spLocks noGrp="1"/>
          </p:cNvSpPr>
          <p:nvPr>
            <p:ph type="sldNum" sz="quarter" idx="5"/>
          </p:nvPr>
        </p:nvSpPr>
        <p:spPr/>
        <p:txBody>
          <a:bodyPr/>
          <a:lstStyle/>
          <a:p>
            <a:fld id="{6EC7B1AB-CE73-1142-884D-7FA8554DEF98}" type="slidenum">
              <a:rPr lang="en-US" smtClean="0"/>
              <a:t>18</a:t>
            </a:fld>
            <a:endParaRPr lang="en-US"/>
          </a:p>
        </p:txBody>
      </p:sp>
    </p:spTree>
    <p:extLst>
      <p:ext uri="{BB962C8B-B14F-4D97-AF65-F5344CB8AC3E}">
        <p14:creationId xmlns:p14="http://schemas.microsoft.com/office/powerpoint/2010/main" val="3359720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885CF-650E-F54B-BD87-BD36492BB7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8571CA-8981-EF49-B32D-7E635758B8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BB6B2C-A360-B84E-A4F0-027D0C575327}"/>
              </a:ext>
            </a:extLst>
          </p:cNvPr>
          <p:cNvSpPr>
            <a:spLocks noGrp="1"/>
          </p:cNvSpPr>
          <p:nvPr>
            <p:ph type="dt" sz="half" idx="10"/>
          </p:nvPr>
        </p:nvSpPr>
        <p:spPr/>
        <p:txBody>
          <a:bodyPr/>
          <a:lstStyle/>
          <a:p>
            <a:fld id="{F451122A-A585-B646-BE65-D420CA4AF51E}" type="datetime1">
              <a:rPr lang="en-US" smtClean="0"/>
              <a:t>4/22/20</a:t>
            </a:fld>
            <a:endParaRPr lang="en-US"/>
          </a:p>
        </p:txBody>
      </p:sp>
      <p:sp>
        <p:nvSpPr>
          <p:cNvPr id="5" name="Footer Placeholder 4">
            <a:extLst>
              <a:ext uri="{FF2B5EF4-FFF2-40B4-BE49-F238E27FC236}">
                <a16:creationId xmlns:a16="http://schemas.microsoft.com/office/drawing/2014/main" id="{5978C395-D76A-F442-8172-357FC8BA37E7}"/>
              </a:ext>
            </a:extLst>
          </p:cNvPr>
          <p:cNvSpPr>
            <a:spLocks noGrp="1"/>
          </p:cNvSpPr>
          <p:nvPr>
            <p:ph type="ftr" sz="quarter" idx="11"/>
          </p:nvPr>
        </p:nvSpPr>
        <p:spPr/>
        <p:txBody>
          <a:bodyPr/>
          <a:lstStyle/>
          <a:p>
            <a:r>
              <a:rPr lang="en-US"/>
              <a:t>Gretchen Frieling, MD</a:t>
            </a:r>
          </a:p>
        </p:txBody>
      </p:sp>
      <p:sp>
        <p:nvSpPr>
          <p:cNvPr id="6" name="Slide Number Placeholder 5">
            <a:extLst>
              <a:ext uri="{FF2B5EF4-FFF2-40B4-BE49-F238E27FC236}">
                <a16:creationId xmlns:a16="http://schemas.microsoft.com/office/drawing/2014/main" id="{43D2300C-A02E-374E-8708-E3659FDDEA01}"/>
              </a:ext>
            </a:extLst>
          </p:cNvPr>
          <p:cNvSpPr>
            <a:spLocks noGrp="1"/>
          </p:cNvSpPr>
          <p:nvPr>
            <p:ph type="sldNum" sz="quarter" idx="12"/>
          </p:nvPr>
        </p:nvSpPr>
        <p:spPr/>
        <p:txBody>
          <a:bodyPr/>
          <a:lstStyle/>
          <a:p>
            <a:fld id="{75B850E9-4154-2F4F-B5D3-A374FCF5D357}" type="slidenum">
              <a:rPr lang="en-US" smtClean="0"/>
              <a:t>‹#›</a:t>
            </a:fld>
            <a:endParaRPr lang="en-US"/>
          </a:p>
        </p:txBody>
      </p:sp>
    </p:spTree>
    <p:extLst>
      <p:ext uri="{BB962C8B-B14F-4D97-AF65-F5344CB8AC3E}">
        <p14:creationId xmlns:p14="http://schemas.microsoft.com/office/powerpoint/2010/main" val="233748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CE624-D205-4E49-AA63-74748DA4C0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D010A-57F4-6746-94C1-66A0E5C782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D0555-7648-1B44-99DE-2E8A659A47F7}"/>
              </a:ext>
            </a:extLst>
          </p:cNvPr>
          <p:cNvSpPr>
            <a:spLocks noGrp="1"/>
          </p:cNvSpPr>
          <p:nvPr>
            <p:ph type="dt" sz="half" idx="10"/>
          </p:nvPr>
        </p:nvSpPr>
        <p:spPr/>
        <p:txBody>
          <a:bodyPr/>
          <a:lstStyle/>
          <a:p>
            <a:fld id="{12C32E92-F44F-3C43-AB15-B85AAE5D5D09}" type="datetime1">
              <a:rPr lang="en-US" smtClean="0"/>
              <a:t>4/22/20</a:t>
            </a:fld>
            <a:endParaRPr lang="en-US"/>
          </a:p>
        </p:txBody>
      </p:sp>
      <p:sp>
        <p:nvSpPr>
          <p:cNvPr id="5" name="Footer Placeholder 4">
            <a:extLst>
              <a:ext uri="{FF2B5EF4-FFF2-40B4-BE49-F238E27FC236}">
                <a16:creationId xmlns:a16="http://schemas.microsoft.com/office/drawing/2014/main" id="{4ACE80BF-399B-4641-9690-F6BF2776899B}"/>
              </a:ext>
            </a:extLst>
          </p:cNvPr>
          <p:cNvSpPr>
            <a:spLocks noGrp="1"/>
          </p:cNvSpPr>
          <p:nvPr>
            <p:ph type="ftr" sz="quarter" idx="11"/>
          </p:nvPr>
        </p:nvSpPr>
        <p:spPr/>
        <p:txBody>
          <a:bodyPr/>
          <a:lstStyle/>
          <a:p>
            <a:r>
              <a:rPr lang="en-US"/>
              <a:t>Gretchen Frieling, MD</a:t>
            </a:r>
          </a:p>
        </p:txBody>
      </p:sp>
      <p:sp>
        <p:nvSpPr>
          <p:cNvPr id="6" name="Slide Number Placeholder 5">
            <a:extLst>
              <a:ext uri="{FF2B5EF4-FFF2-40B4-BE49-F238E27FC236}">
                <a16:creationId xmlns:a16="http://schemas.microsoft.com/office/drawing/2014/main" id="{21EA67D5-C0BA-A74D-8198-CE4EC76ACC61}"/>
              </a:ext>
            </a:extLst>
          </p:cNvPr>
          <p:cNvSpPr>
            <a:spLocks noGrp="1"/>
          </p:cNvSpPr>
          <p:nvPr>
            <p:ph type="sldNum" sz="quarter" idx="12"/>
          </p:nvPr>
        </p:nvSpPr>
        <p:spPr/>
        <p:txBody>
          <a:bodyPr/>
          <a:lstStyle/>
          <a:p>
            <a:fld id="{75B850E9-4154-2F4F-B5D3-A374FCF5D357}" type="slidenum">
              <a:rPr lang="en-US" smtClean="0"/>
              <a:t>‹#›</a:t>
            </a:fld>
            <a:endParaRPr lang="en-US"/>
          </a:p>
        </p:txBody>
      </p:sp>
    </p:spTree>
    <p:extLst>
      <p:ext uri="{BB962C8B-B14F-4D97-AF65-F5344CB8AC3E}">
        <p14:creationId xmlns:p14="http://schemas.microsoft.com/office/powerpoint/2010/main" val="2971655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F08276-2C13-0E40-A0BB-FF83610BC0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379529-3DED-B441-8332-C239EBE062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2E0195-BBFD-7A45-9459-9E0DDD61615F}"/>
              </a:ext>
            </a:extLst>
          </p:cNvPr>
          <p:cNvSpPr>
            <a:spLocks noGrp="1"/>
          </p:cNvSpPr>
          <p:nvPr>
            <p:ph type="dt" sz="half" idx="10"/>
          </p:nvPr>
        </p:nvSpPr>
        <p:spPr/>
        <p:txBody>
          <a:bodyPr/>
          <a:lstStyle/>
          <a:p>
            <a:fld id="{968D2A3D-A276-3B44-8F0C-7B813B49777B}" type="datetime1">
              <a:rPr lang="en-US" smtClean="0"/>
              <a:t>4/22/20</a:t>
            </a:fld>
            <a:endParaRPr lang="en-US"/>
          </a:p>
        </p:txBody>
      </p:sp>
      <p:sp>
        <p:nvSpPr>
          <p:cNvPr id="5" name="Footer Placeholder 4">
            <a:extLst>
              <a:ext uri="{FF2B5EF4-FFF2-40B4-BE49-F238E27FC236}">
                <a16:creationId xmlns:a16="http://schemas.microsoft.com/office/drawing/2014/main" id="{236CC07D-1475-9145-9658-164559E8422B}"/>
              </a:ext>
            </a:extLst>
          </p:cNvPr>
          <p:cNvSpPr>
            <a:spLocks noGrp="1"/>
          </p:cNvSpPr>
          <p:nvPr>
            <p:ph type="ftr" sz="quarter" idx="11"/>
          </p:nvPr>
        </p:nvSpPr>
        <p:spPr/>
        <p:txBody>
          <a:bodyPr/>
          <a:lstStyle/>
          <a:p>
            <a:r>
              <a:rPr lang="en-US"/>
              <a:t>Gretchen Frieling, MD</a:t>
            </a:r>
          </a:p>
        </p:txBody>
      </p:sp>
      <p:sp>
        <p:nvSpPr>
          <p:cNvPr id="6" name="Slide Number Placeholder 5">
            <a:extLst>
              <a:ext uri="{FF2B5EF4-FFF2-40B4-BE49-F238E27FC236}">
                <a16:creationId xmlns:a16="http://schemas.microsoft.com/office/drawing/2014/main" id="{73409272-B37A-4B47-A0E9-DCC985888325}"/>
              </a:ext>
            </a:extLst>
          </p:cNvPr>
          <p:cNvSpPr>
            <a:spLocks noGrp="1"/>
          </p:cNvSpPr>
          <p:nvPr>
            <p:ph type="sldNum" sz="quarter" idx="12"/>
          </p:nvPr>
        </p:nvSpPr>
        <p:spPr/>
        <p:txBody>
          <a:bodyPr/>
          <a:lstStyle/>
          <a:p>
            <a:fld id="{75B850E9-4154-2F4F-B5D3-A374FCF5D357}" type="slidenum">
              <a:rPr lang="en-US" smtClean="0"/>
              <a:t>‹#›</a:t>
            </a:fld>
            <a:endParaRPr lang="en-US"/>
          </a:p>
        </p:txBody>
      </p:sp>
    </p:spTree>
    <p:extLst>
      <p:ext uri="{BB962C8B-B14F-4D97-AF65-F5344CB8AC3E}">
        <p14:creationId xmlns:p14="http://schemas.microsoft.com/office/powerpoint/2010/main" val="1081046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D8B53-B2B2-AF49-B850-CA5797A332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55D2B6-7CBC-914E-8D78-DC978530E0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BF9717-7DD0-ED4F-84DA-C1C2D3097FA6}"/>
              </a:ext>
            </a:extLst>
          </p:cNvPr>
          <p:cNvSpPr>
            <a:spLocks noGrp="1"/>
          </p:cNvSpPr>
          <p:nvPr>
            <p:ph type="dt" sz="half" idx="10"/>
          </p:nvPr>
        </p:nvSpPr>
        <p:spPr/>
        <p:txBody>
          <a:bodyPr/>
          <a:lstStyle/>
          <a:p>
            <a:fld id="{7ACC19BD-D02D-3C44-ABC3-87ABF67ABA5E}" type="datetime1">
              <a:rPr lang="en-US" smtClean="0"/>
              <a:t>4/22/20</a:t>
            </a:fld>
            <a:endParaRPr lang="en-US"/>
          </a:p>
        </p:txBody>
      </p:sp>
      <p:sp>
        <p:nvSpPr>
          <p:cNvPr id="5" name="Footer Placeholder 4">
            <a:extLst>
              <a:ext uri="{FF2B5EF4-FFF2-40B4-BE49-F238E27FC236}">
                <a16:creationId xmlns:a16="http://schemas.microsoft.com/office/drawing/2014/main" id="{BCFCE8B6-EEC5-3549-8D68-FD1080AF7235}"/>
              </a:ext>
            </a:extLst>
          </p:cNvPr>
          <p:cNvSpPr>
            <a:spLocks noGrp="1"/>
          </p:cNvSpPr>
          <p:nvPr>
            <p:ph type="ftr" sz="quarter" idx="11"/>
          </p:nvPr>
        </p:nvSpPr>
        <p:spPr/>
        <p:txBody>
          <a:bodyPr/>
          <a:lstStyle/>
          <a:p>
            <a:r>
              <a:rPr lang="en-US"/>
              <a:t>Gretchen Frieling, MD</a:t>
            </a:r>
          </a:p>
        </p:txBody>
      </p:sp>
      <p:sp>
        <p:nvSpPr>
          <p:cNvPr id="6" name="Slide Number Placeholder 5">
            <a:extLst>
              <a:ext uri="{FF2B5EF4-FFF2-40B4-BE49-F238E27FC236}">
                <a16:creationId xmlns:a16="http://schemas.microsoft.com/office/drawing/2014/main" id="{B57CC7BC-BD2C-2F4F-BF3C-8DBF33468714}"/>
              </a:ext>
            </a:extLst>
          </p:cNvPr>
          <p:cNvSpPr>
            <a:spLocks noGrp="1"/>
          </p:cNvSpPr>
          <p:nvPr>
            <p:ph type="sldNum" sz="quarter" idx="12"/>
          </p:nvPr>
        </p:nvSpPr>
        <p:spPr/>
        <p:txBody>
          <a:bodyPr/>
          <a:lstStyle/>
          <a:p>
            <a:fld id="{75B850E9-4154-2F4F-B5D3-A374FCF5D357}" type="slidenum">
              <a:rPr lang="en-US" smtClean="0"/>
              <a:t>‹#›</a:t>
            </a:fld>
            <a:endParaRPr lang="en-US"/>
          </a:p>
        </p:txBody>
      </p:sp>
    </p:spTree>
    <p:extLst>
      <p:ext uri="{BB962C8B-B14F-4D97-AF65-F5344CB8AC3E}">
        <p14:creationId xmlns:p14="http://schemas.microsoft.com/office/powerpoint/2010/main" val="2555608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7A57B-E276-B746-9B80-F595109315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3DF8DE-4720-5044-8EDE-3D151B42B9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CD0AEF-7468-3246-A256-85F856F01D7D}"/>
              </a:ext>
            </a:extLst>
          </p:cNvPr>
          <p:cNvSpPr>
            <a:spLocks noGrp="1"/>
          </p:cNvSpPr>
          <p:nvPr>
            <p:ph type="dt" sz="half" idx="10"/>
          </p:nvPr>
        </p:nvSpPr>
        <p:spPr/>
        <p:txBody>
          <a:bodyPr/>
          <a:lstStyle/>
          <a:p>
            <a:fld id="{1095CE8B-E400-3C47-B3F9-8B51CCA8CD43}" type="datetime1">
              <a:rPr lang="en-US" smtClean="0"/>
              <a:t>4/22/20</a:t>
            </a:fld>
            <a:endParaRPr lang="en-US"/>
          </a:p>
        </p:txBody>
      </p:sp>
      <p:sp>
        <p:nvSpPr>
          <p:cNvPr id="5" name="Footer Placeholder 4">
            <a:extLst>
              <a:ext uri="{FF2B5EF4-FFF2-40B4-BE49-F238E27FC236}">
                <a16:creationId xmlns:a16="http://schemas.microsoft.com/office/drawing/2014/main" id="{F7F95559-DBCC-C84A-ACF7-2BF969F1B9F3}"/>
              </a:ext>
            </a:extLst>
          </p:cNvPr>
          <p:cNvSpPr>
            <a:spLocks noGrp="1"/>
          </p:cNvSpPr>
          <p:nvPr>
            <p:ph type="ftr" sz="quarter" idx="11"/>
          </p:nvPr>
        </p:nvSpPr>
        <p:spPr/>
        <p:txBody>
          <a:bodyPr/>
          <a:lstStyle/>
          <a:p>
            <a:r>
              <a:rPr lang="en-US"/>
              <a:t>Gretchen Frieling, MD</a:t>
            </a:r>
          </a:p>
        </p:txBody>
      </p:sp>
      <p:sp>
        <p:nvSpPr>
          <p:cNvPr id="6" name="Slide Number Placeholder 5">
            <a:extLst>
              <a:ext uri="{FF2B5EF4-FFF2-40B4-BE49-F238E27FC236}">
                <a16:creationId xmlns:a16="http://schemas.microsoft.com/office/drawing/2014/main" id="{49B1DC98-D3F1-C547-BBC0-FD4B037CC70C}"/>
              </a:ext>
            </a:extLst>
          </p:cNvPr>
          <p:cNvSpPr>
            <a:spLocks noGrp="1"/>
          </p:cNvSpPr>
          <p:nvPr>
            <p:ph type="sldNum" sz="quarter" idx="12"/>
          </p:nvPr>
        </p:nvSpPr>
        <p:spPr/>
        <p:txBody>
          <a:bodyPr/>
          <a:lstStyle/>
          <a:p>
            <a:fld id="{75B850E9-4154-2F4F-B5D3-A374FCF5D357}" type="slidenum">
              <a:rPr lang="en-US" smtClean="0"/>
              <a:t>‹#›</a:t>
            </a:fld>
            <a:endParaRPr lang="en-US"/>
          </a:p>
        </p:txBody>
      </p:sp>
    </p:spTree>
    <p:extLst>
      <p:ext uri="{BB962C8B-B14F-4D97-AF65-F5344CB8AC3E}">
        <p14:creationId xmlns:p14="http://schemas.microsoft.com/office/powerpoint/2010/main" val="3563765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DFE4F-B7CB-DE41-946A-36ACDC73A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9F506F-7927-AF40-9A21-9CCB4DB482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7A3925-FAC7-294E-9FC9-455EEAAD97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437B69-8025-0140-B573-13E2E737EA1E}"/>
              </a:ext>
            </a:extLst>
          </p:cNvPr>
          <p:cNvSpPr>
            <a:spLocks noGrp="1"/>
          </p:cNvSpPr>
          <p:nvPr>
            <p:ph type="dt" sz="half" idx="10"/>
          </p:nvPr>
        </p:nvSpPr>
        <p:spPr/>
        <p:txBody>
          <a:bodyPr/>
          <a:lstStyle/>
          <a:p>
            <a:fld id="{39DEB5C8-36D8-8A4F-BC0D-22656321A231}" type="datetime1">
              <a:rPr lang="en-US" smtClean="0"/>
              <a:t>4/22/20</a:t>
            </a:fld>
            <a:endParaRPr lang="en-US"/>
          </a:p>
        </p:txBody>
      </p:sp>
      <p:sp>
        <p:nvSpPr>
          <p:cNvPr id="6" name="Footer Placeholder 5">
            <a:extLst>
              <a:ext uri="{FF2B5EF4-FFF2-40B4-BE49-F238E27FC236}">
                <a16:creationId xmlns:a16="http://schemas.microsoft.com/office/drawing/2014/main" id="{53B4BBBB-1975-824F-BF62-12E0B9E62C82}"/>
              </a:ext>
            </a:extLst>
          </p:cNvPr>
          <p:cNvSpPr>
            <a:spLocks noGrp="1"/>
          </p:cNvSpPr>
          <p:nvPr>
            <p:ph type="ftr" sz="quarter" idx="11"/>
          </p:nvPr>
        </p:nvSpPr>
        <p:spPr/>
        <p:txBody>
          <a:bodyPr/>
          <a:lstStyle/>
          <a:p>
            <a:r>
              <a:rPr lang="en-US"/>
              <a:t>Gretchen Frieling, MD</a:t>
            </a:r>
          </a:p>
        </p:txBody>
      </p:sp>
      <p:sp>
        <p:nvSpPr>
          <p:cNvPr id="7" name="Slide Number Placeholder 6">
            <a:extLst>
              <a:ext uri="{FF2B5EF4-FFF2-40B4-BE49-F238E27FC236}">
                <a16:creationId xmlns:a16="http://schemas.microsoft.com/office/drawing/2014/main" id="{C1518120-A899-9E47-9ABD-5189CF3C866E}"/>
              </a:ext>
            </a:extLst>
          </p:cNvPr>
          <p:cNvSpPr>
            <a:spLocks noGrp="1"/>
          </p:cNvSpPr>
          <p:nvPr>
            <p:ph type="sldNum" sz="quarter" idx="12"/>
          </p:nvPr>
        </p:nvSpPr>
        <p:spPr/>
        <p:txBody>
          <a:bodyPr/>
          <a:lstStyle/>
          <a:p>
            <a:fld id="{75B850E9-4154-2F4F-B5D3-A374FCF5D357}" type="slidenum">
              <a:rPr lang="en-US" smtClean="0"/>
              <a:t>‹#›</a:t>
            </a:fld>
            <a:endParaRPr lang="en-US"/>
          </a:p>
        </p:txBody>
      </p:sp>
    </p:spTree>
    <p:extLst>
      <p:ext uri="{BB962C8B-B14F-4D97-AF65-F5344CB8AC3E}">
        <p14:creationId xmlns:p14="http://schemas.microsoft.com/office/powerpoint/2010/main" val="3714402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69829-3AF8-7948-AAFA-6AAE68A2DB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8D5106-253A-F54D-9678-7F5EE36C97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030B81-D577-3B43-A88B-D2BBCFB3AB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5F76E2-1AF6-1A49-AD5D-ECC2B4C5B7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02B8BE-1167-F04A-8232-C1E5B68335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AE14EA-CED1-E645-AB6C-D315EBC42A92}"/>
              </a:ext>
            </a:extLst>
          </p:cNvPr>
          <p:cNvSpPr>
            <a:spLocks noGrp="1"/>
          </p:cNvSpPr>
          <p:nvPr>
            <p:ph type="dt" sz="half" idx="10"/>
          </p:nvPr>
        </p:nvSpPr>
        <p:spPr/>
        <p:txBody>
          <a:bodyPr/>
          <a:lstStyle/>
          <a:p>
            <a:fld id="{6B6C45DC-4AA7-4B45-87DA-816A7A8C62DF}" type="datetime1">
              <a:rPr lang="en-US" smtClean="0"/>
              <a:t>4/22/20</a:t>
            </a:fld>
            <a:endParaRPr lang="en-US"/>
          </a:p>
        </p:txBody>
      </p:sp>
      <p:sp>
        <p:nvSpPr>
          <p:cNvPr id="8" name="Footer Placeholder 7">
            <a:extLst>
              <a:ext uri="{FF2B5EF4-FFF2-40B4-BE49-F238E27FC236}">
                <a16:creationId xmlns:a16="http://schemas.microsoft.com/office/drawing/2014/main" id="{E7502F1A-2FE5-1E4D-995C-DF9356724594}"/>
              </a:ext>
            </a:extLst>
          </p:cNvPr>
          <p:cNvSpPr>
            <a:spLocks noGrp="1"/>
          </p:cNvSpPr>
          <p:nvPr>
            <p:ph type="ftr" sz="quarter" idx="11"/>
          </p:nvPr>
        </p:nvSpPr>
        <p:spPr/>
        <p:txBody>
          <a:bodyPr/>
          <a:lstStyle/>
          <a:p>
            <a:r>
              <a:rPr lang="en-US"/>
              <a:t>Gretchen Frieling, MD</a:t>
            </a:r>
          </a:p>
        </p:txBody>
      </p:sp>
      <p:sp>
        <p:nvSpPr>
          <p:cNvPr id="9" name="Slide Number Placeholder 8">
            <a:extLst>
              <a:ext uri="{FF2B5EF4-FFF2-40B4-BE49-F238E27FC236}">
                <a16:creationId xmlns:a16="http://schemas.microsoft.com/office/drawing/2014/main" id="{93F9B88D-15F0-2A46-AD0D-C006FC994BC5}"/>
              </a:ext>
            </a:extLst>
          </p:cNvPr>
          <p:cNvSpPr>
            <a:spLocks noGrp="1"/>
          </p:cNvSpPr>
          <p:nvPr>
            <p:ph type="sldNum" sz="quarter" idx="12"/>
          </p:nvPr>
        </p:nvSpPr>
        <p:spPr/>
        <p:txBody>
          <a:bodyPr/>
          <a:lstStyle/>
          <a:p>
            <a:fld id="{75B850E9-4154-2F4F-B5D3-A374FCF5D357}" type="slidenum">
              <a:rPr lang="en-US" smtClean="0"/>
              <a:t>‹#›</a:t>
            </a:fld>
            <a:endParaRPr lang="en-US"/>
          </a:p>
        </p:txBody>
      </p:sp>
    </p:spTree>
    <p:extLst>
      <p:ext uri="{BB962C8B-B14F-4D97-AF65-F5344CB8AC3E}">
        <p14:creationId xmlns:p14="http://schemas.microsoft.com/office/powerpoint/2010/main" val="2919891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612DC-F4BE-4742-A3A1-433ACA4939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DEAEE8-4440-E54D-8A5A-6CEEBE5ACE9F}"/>
              </a:ext>
            </a:extLst>
          </p:cNvPr>
          <p:cNvSpPr>
            <a:spLocks noGrp="1"/>
          </p:cNvSpPr>
          <p:nvPr>
            <p:ph type="dt" sz="half" idx="10"/>
          </p:nvPr>
        </p:nvSpPr>
        <p:spPr/>
        <p:txBody>
          <a:bodyPr/>
          <a:lstStyle/>
          <a:p>
            <a:fld id="{D9FC0574-8629-0D4C-A1C5-E16A50617083}" type="datetime1">
              <a:rPr lang="en-US" smtClean="0"/>
              <a:t>4/22/20</a:t>
            </a:fld>
            <a:endParaRPr lang="en-US"/>
          </a:p>
        </p:txBody>
      </p:sp>
      <p:sp>
        <p:nvSpPr>
          <p:cNvPr id="4" name="Footer Placeholder 3">
            <a:extLst>
              <a:ext uri="{FF2B5EF4-FFF2-40B4-BE49-F238E27FC236}">
                <a16:creationId xmlns:a16="http://schemas.microsoft.com/office/drawing/2014/main" id="{F27702DA-D640-5B4B-9EC3-D4ACCB6BB1B4}"/>
              </a:ext>
            </a:extLst>
          </p:cNvPr>
          <p:cNvSpPr>
            <a:spLocks noGrp="1"/>
          </p:cNvSpPr>
          <p:nvPr>
            <p:ph type="ftr" sz="quarter" idx="11"/>
          </p:nvPr>
        </p:nvSpPr>
        <p:spPr/>
        <p:txBody>
          <a:bodyPr/>
          <a:lstStyle/>
          <a:p>
            <a:r>
              <a:rPr lang="en-US"/>
              <a:t>Gretchen Frieling, MD</a:t>
            </a:r>
          </a:p>
        </p:txBody>
      </p:sp>
      <p:sp>
        <p:nvSpPr>
          <p:cNvPr id="5" name="Slide Number Placeholder 4">
            <a:extLst>
              <a:ext uri="{FF2B5EF4-FFF2-40B4-BE49-F238E27FC236}">
                <a16:creationId xmlns:a16="http://schemas.microsoft.com/office/drawing/2014/main" id="{D78EB0E7-B204-3343-A7A7-15A18E94433B}"/>
              </a:ext>
            </a:extLst>
          </p:cNvPr>
          <p:cNvSpPr>
            <a:spLocks noGrp="1"/>
          </p:cNvSpPr>
          <p:nvPr>
            <p:ph type="sldNum" sz="quarter" idx="12"/>
          </p:nvPr>
        </p:nvSpPr>
        <p:spPr/>
        <p:txBody>
          <a:bodyPr/>
          <a:lstStyle/>
          <a:p>
            <a:fld id="{75B850E9-4154-2F4F-B5D3-A374FCF5D357}" type="slidenum">
              <a:rPr lang="en-US" smtClean="0"/>
              <a:t>‹#›</a:t>
            </a:fld>
            <a:endParaRPr lang="en-US"/>
          </a:p>
        </p:txBody>
      </p:sp>
    </p:spTree>
    <p:extLst>
      <p:ext uri="{BB962C8B-B14F-4D97-AF65-F5344CB8AC3E}">
        <p14:creationId xmlns:p14="http://schemas.microsoft.com/office/powerpoint/2010/main" val="1321545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91954B-E69C-E94D-ABBD-15433682505A}"/>
              </a:ext>
            </a:extLst>
          </p:cNvPr>
          <p:cNvSpPr>
            <a:spLocks noGrp="1"/>
          </p:cNvSpPr>
          <p:nvPr>
            <p:ph type="dt" sz="half" idx="10"/>
          </p:nvPr>
        </p:nvSpPr>
        <p:spPr/>
        <p:txBody>
          <a:bodyPr/>
          <a:lstStyle/>
          <a:p>
            <a:fld id="{AAAD96F0-A246-AC4B-8A4F-6B62ED046C78}" type="datetime1">
              <a:rPr lang="en-US" smtClean="0"/>
              <a:t>4/22/20</a:t>
            </a:fld>
            <a:endParaRPr lang="en-US"/>
          </a:p>
        </p:txBody>
      </p:sp>
      <p:sp>
        <p:nvSpPr>
          <p:cNvPr id="3" name="Footer Placeholder 2">
            <a:extLst>
              <a:ext uri="{FF2B5EF4-FFF2-40B4-BE49-F238E27FC236}">
                <a16:creationId xmlns:a16="http://schemas.microsoft.com/office/drawing/2014/main" id="{FBBC8E38-199C-BA4A-BA2E-5C372320C947}"/>
              </a:ext>
            </a:extLst>
          </p:cNvPr>
          <p:cNvSpPr>
            <a:spLocks noGrp="1"/>
          </p:cNvSpPr>
          <p:nvPr>
            <p:ph type="ftr" sz="quarter" idx="11"/>
          </p:nvPr>
        </p:nvSpPr>
        <p:spPr/>
        <p:txBody>
          <a:bodyPr/>
          <a:lstStyle/>
          <a:p>
            <a:r>
              <a:rPr lang="en-US"/>
              <a:t>Gretchen Frieling, MD</a:t>
            </a:r>
          </a:p>
        </p:txBody>
      </p:sp>
      <p:sp>
        <p:nvSpPr>
          <p:cNvPr id="4" name="Slide Number Placeholder 3">
            <a:extLst>
              <a:ext uri="{FF2B5EF4-FFF2-40B4-BE49-F238E27FC236}">
                <a16:creationId xmlns:a16="http://schemas.microsoft.com/office/drawing/2014/main" id="{B35B2452-4622-2A40-AACA-246B3030B1AF}"/>
              </a:ext>
            </a:extLst>
          </p:cNvPr>
          <p:cNvSpPr>
            <a:spLocks noGrp="1"/>
          </p:cNvSpPr>
          <p:nvPr>
            <p:ph type="sldNum" sz="quarter" idx="12"/>
          </p:nvPr>
        </p:nvSpPr>
        <p:spPr/>
        <p:txBody>
          <a:bodyPr/>
          <a:lstStyle/>
          <a:p>
            <a:fld id="{75B850E9-4154-2F4F-B5D3-A374FCF5D357}" type="slidenum">
              <a:rPr lang="en-US" smtClean="0"/>
              <a:t>‹#›</a:t>
            </a:fld>
            <a:endParaRPr lang="en-US"/>
          </a:p>
        </p:txBody>
      </p:sp>
    </p:spTree>
    <p:extLst>
      <p:ext uri="{BB962C8B-B14F-4D97-AF65-F5344CB8AC3E}">
        <p14:creationId xmlns:p14="http://schemas.microsoft.com/office/powerpoint/2010/main" val="2034126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72F36-437B-4840-B09B-8C75C44DB5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95F49F-7054-E34A-AF2C-C5162487DA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E4BCDB-F964-DE4B-914E-9F45D0CF2A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66604C-E8D1-3242-B088-A00C783EA4E2}"/>
              </a:ext>
            </a:extLst>
          </p:cNvPr>
          <p:cNvSpPr>
            <a:spLocks noGrp="1"/>
          </p:cNvSpPr>
          <p:nvPr>
            <p:ph type="dt" sz="half" idx="10"/>
          </p:nvPr>
        </p:nvSpPr>
        <p:spPr/>
        <p:txBody>
          <a:bodyPr/>
          <a:lstStyle/>
          <a:p>
            <a:fld id="{C0B5C130-638C-5247-8B59-BBD30B9EBBF2}" type="datetime1">
              <a:rPr lang="en-US" smtClean="0"/>
              <a:t>4/22/20</a:t>
            </a:fld>
            <a:endParaRPr lang="en-US"/>
          </a:p>
        </p:txBody>
      </p:sp>
      <p:sp>
        <p:nvSpPr>
          <p:cNvPr id="6" name="Footer Placeholder 5">
            <a:extLst>
              <a:ext uri="{FF2B5EF4-FFF2-40B4-BE49-F238E27FC236}">
                <a16:creationId xmlns:a16="http://schemas.microsoft.com/office/drawing/2014/main" id="{C8E07341-98A1-A041-A1D3-A8055FD0BA47}"/>
              </a:ext>
            </a:extLst>
          </p:cNvPr>
          <p:cNvSpPr>
            <a:spLocks noGrp="1"/>
          </p:cNvSpPr>
          <p:nvPr>
            <p:ph type="ftr" sz="quarter" idx="11"/>
          </p:nvPr>
        </p:nvSpPr>
        <p:spPr/>
        <p:txBody>
          <a:bodyPr/>
          <a:lstStyle/>
          <a:p>
            <a:r>
              <a:rPr lang="en-US"/>
              <a:t>Gretchen Frieling, MD</a:t>
            </a:r>
          </a:p>
        </p:txBody>
      </p:sp>
      <p:sp>
        <p:nvSpPr>
          <p:cNvPr id="7" name="Slide Number Placeholder 6">
            <a:extLst>
              <a:ext uri="{FF2B5EF4-FFF2-40B4-BE49-F238E27FC236}">
                <a16:creationId xmlns:a16="http://schemas.microsoft.com/office/drawing/2014/main" id="{483ABC02-D7D7-6F4B-8D92-4DB3D284EABA}"/>
              </a:ext>
            </a:extLst>
          </p:cNvPr>
          <p:cNvSpPr>
            <a:spLocks noGrp="1"/>
          </p:cNvSpPr>
          <p:nvPr>
            <p:ph type="sldNum" sz="quarter" idx="12"/>
          </p:nvPr>
        </p:nvSpPr>
        <p:spPr/>
        <p:txBody>
          <a:bodyPr/>
          <a:lstStyle/>
          <a:p>
            <a:fld id="{75B850E9-4154-2F4F-B5D3-A374FCF5D357}" type="slidenum">
              <a:rPr lang="en-US" smtClean="0"/>
              <a:t>‹#›</a:t>
            </a:fld>
            <a:endParaRPr lang="en-US"/>
          </a:p>
        </p:txBody>
      </p:sp>
    </p:spTree>
    <p:extLst>
      <p:ext uri="{BB962C8B-B14F-4D97-AF65-F5344CB8AC3E}">
        <p14:creationId xmlns:p14="http://schemas.microsoft.com/office/powerpoint/2010/main" val="2789235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E42D9-94C6-3141-BAC7-047504D9E2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842653-43B0-A745-98BB-E326097696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5D1FC7-05DE-0148-8546-83FFAC230F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1FC661-6115-C944-88EB-2F865541A0FA}"/>
              </a:ext>
            </a:extLst>
          </p:cNvPr>
          <p:cNvSpPr>
            <a:spLocks noGrp="1"/>
          </p:cNvSpPr>
          <p:nvPr>
            <p:ph type="dt" sz="half" idx="10"/>
          </p:nvPr>
        </p:nvSpPr>
        <p:spPr/>
        <p:txBody>
          <a:bodyPr/>
          <a:lstStyle/>
          <a:p>
            <a:fld id="{1D8676B2-F90A-924D-8807-F0B55E660C94}" type="datetime1">
              <a:rPr lang="en-US" smtClean="0"/>
              <a:t>4/22/20</a:t>
            </a:fld>
            <a:endParaRPr lang="en-US"/>
          </a:p>
        </p:txBody>
      </p:sp>
      <p:sp>
        <p:nvSpPr>
          <p:cNvPr id="6" name="Footer Placeholder 5">
            <a:extLst>
              <a:ext uri="{FF2B5EF4-FFF2-40B4-BE49-F238E27FC236}">
                <a16:creationId xmlns:a16="http://schemas.microsoft.com/office/drawing/2014/main" id="{4DD71F16-0F9D-BF4A-AD15-4879647A634D}"/>
              </a:ext>
            </a:extLst>
          </p:cNvPr>
          <p:cNvSpPr>
            <a:spLocks noGrp="1"/>
          </p:cNvSpPr>
          <p:nvPr>
            <p:ph type="ftr" sz="quarter" idx="11"/>
          </p:nvPr>
        </p:nvSpPr>
        <p:spPr/>
        <p:txBody>
          <a:bodyPr/>
          <a:lstStyle/>
          <a:p>
            <a:r>
              <a:rPr lang="en-US"/>
              <a:t>Gretchen Frieling, MD</a:t>
            </a:r>
          </a:p>
        </p:txBody>
      </p:sp>
      <p:sp>
        <p:nvSpPr>
          <p:cNvPr id="7" name="Slide Number Placeholder 6">
            <a:extLst>
              <a:ext uri="{FF2B5EF4-FFF2-40B4-BE49-F238E27FC236}">
                <a16:creationId xmlns:a16="http://schemas.microsoft.com/office/drawing/2014/main" id="{6B44EA5B-7CB0-6947-9C4C-FD8913CC7B2A}"/>
              </a:ext>
            </a:extLst>
          </p:cNvPr>
          <p:cNvSpPr>
            <a:spLocks noGrp="1"/>
          </p:cNvSpPr>
          <p:nvPr>
            <p:ph type="sldNum" sz="quarter" idx="12"/>
          </p:nvPr>
        </p:nvSpPr>
        <p:spPr/>
        <p:txBody>
          <a:bodyPr/>
          <a:lstStyle/>
          <a:p>
            <a:fld id="{75B850E9-4154-2F4F-B5D3-A374FCF5D357}" type="slidenum">
              <a:rPr lang="en-US" smtClean="0"/>
              <a:t>‹#›</a:t>
            </a:fld>
            <a:endParaRPr lang="en-US"/>
          </a:p>
        </p:txBody>
      </p:sp>
    </p:spTree>
    <p:extLst>
      <p:ext uri="{BB962C8B-B14F-4D97-AF65-F5344CB8AC3E}">
        <p14:creationId xmlns:p14="http://schemas.microsoft.com/office/powerpoint/2010/main" val="971511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31580C-43C7-7E4A-B251-F502E472E2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1F6CC7-FB6B-394A-BC27-D0B5C37CFE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92583F-CF59-654F-BAEC-4246FC6419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077E1F-9512-B24C-A2E6-17D0544E8432}" type="datetime1">
              <a:rPr lang="en-US" smtClean="0"/>
              <a:t>4/22/20</a:t>
            </a:fld>
            <a:endParaRPr lang="en-US"/>
          </a:p>
        </p:txBody>
      </p:sp>
      <p:sp>
        <p:nvSpPr>
          <p:cNvPr id="5" name="Footer Placeholder 4">
            <a:extLst>
              <a:ext uri="{FF2B5EF4-FFF2-40B4-BE49-F238E27FC236}">
                <a16:creationId xmlns:a16="http://schemas.microsoft.com/office/drawing/2014/main" id="{66FA10D6-A606-4540-8C1D-C3298CE29C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Gretchen Frieling, MD</a:t>
            </a:r>
          </a:p>
        </p:txBody>
      </p:sp>
      <p:sp>
        <p:nvSpPr>
          <p:cNvPr id="6" name="Slide Number Placeholder 5">
            <a:extLst>
              <a:ext uri="{FF2B5EF4-FFF2-40B4-BE49-F238E27FC236}">
                <a16:creationId xmlns:a16="http://schemas.microsoft.com/office/drawing/2014/main" id="{D2118886-1C80-684E-94B9-4D2017B906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B850E9-4154-2F4F-B5D3-A374FCF5D357}" type="slidenum">
              <a:rPr lang="en-US" smtClean="0"/>
              <a:t>‹#›</a:t>
            </a:fld>
            <a:endParaRPr lang="en-US"/>
          </a:p>
        </p:txBody>
      </p:sp>
      <p:pic>
        <p:nvPicPr>
          <p:cNvPr id="8" name="Picture 7" descr="A picture containing drawing&#10;&#10;Description automatically generated">
            <a:extLst>
              <a:ext uri="{FF2B5EF4-FFF2-40B4-BE49-F238E27FC236}">
                <a16:creationId xmlns:a16="http://schemas.microsoft.com/office/drawing/2014/main" id="{2778E62F-CC7A-5C4F-81DF-3E7F83D60E1E}"/>
              </a:ext>
            </a:extLst>
          </p:cNvPr>
          <p:cNvPicPr>
            <a:picLocks noChangeAspect="1"/>
          </p:cNvPicPr>
          <p:nvPr userDrawn="1"/>
        </p:nvPicPr>
        <p:blipFill>
          <a:blip r:embed="rId13"/>
          <a:stretch>
            <a:fillRect/>
          </a:stretch>
        </p:blipFill>
        <p:spPr>
          <a:xfrm>
            <a:off x="10639836" y="5577839"/>
            <a:ext cx="1258793" cy="1143635"/>
          </a:xfrm>
          <a:prstGeom prst="rect">
            <a:avLst/>
          </a:prstGeom>
        </p:spPr>
      </p:pic>
    </p:spTree>
    <p:extLst>
      <p:ext uri="{BB962C8B-B14F-4D97-AF65-F5344CB8AC3E}">
        <p14:creationId xmlns:p14="http://schemas.microsoft.com/office/powerpoint/2010/main" val="1450746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8.wdp"/></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10.wdp"/></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8.wdp"/></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11.wdp"/></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12.wdp"/></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13.wdp"/></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13.wdp"/></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7/06/relationships/model3d" Target="../media/model3d1.glb"/><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door, cup, table, black&#10;&#10;Description automatically generated">
            <a:extLst>
              <a:ext uri="{FF2B5EF4-FFF2-40B4-BE49-F238E27FC236}">
                <a16:creationId xmlns:a16="http://schemas.microsoft.com/office/drawing/2014/main" id="{13D0B08E-AEB0-894D-B142-8077BF642B54}"/>
              </a:ext>
            </a:extLst>
          </p:cNvPr>
          <p:cNvPicPr>
            <a:picLocks noChangeAspect="1"/>
          </p:cNvPicPr>
          <p:nvPr/>
        </p:nvPicPr>
        <p:blipFill rotWithShape="1">
          <a:blip r:embed="rId3">
            <a:alphaModFix amt="50000"/>
          </a:blip>
          <a:srcRect t="10299" b="1119"/>
          <a:stretch/>
        </p:blipFill>
        <p:spPr>
          <a:xfrm>
            <a:off x="20" y="1"/>
            <a:ext cx="12191980" cy="6857999"/>
          </a:xfrm>
          <a:prstGeom prst="rect">
            <a:avLst/>
          </a:prstGeom>
        </p:spPr>
      </p:pic>
      <p:sp>
        <p:nvSpPr>
          <p:cNvPr id="2" name="Title 1">
            <a:extLst>
              <a:ext uri="{FF2B5EF4-FFF2-40B4-BE49-F238E27FC236}">
                <a16:creationId xmlns:a16="http://schemas.microsoft.com/office/drawing/2014/main" id="{6FEB085C-3CA0-E245-8479-2D8F0E3A4F7E}"/>
              </a:ext>
            </a:extLst>
          </p:cNvPr>
          <p:cNvSpPr>
            <a:spLocks noGrp="1"/>
          </p:cNvSpPr>
          <p:nvPr>
            <p:ph type="ctrTitle"/>
          </p:nvPr>
        </p:nvSpPr>
        <p:spPr>
          <a:xfrm>
            <a:off x="1524000" y="1122362"/>
            <a:ext cx="9144000" cy="2900518"/>
          </a:xfrm>
        </p:spPr>
        <p:txBody>
          <a:bodyPr>
            <a:normAutofit/>
          </a:bodyPr>
          <a:lstStyle/>
          <a:p>
            <a:r>
              <a:rPr lang="en-US">
                <a:solidFill>
                  <a:srgbClr val="FFFFFF"/>
                </a:solidFill>
                <a:latin typeface="Voga" panose="02000506000000020004" pitchFamily="2" charset="77"/>
              </a:rPr>
              <a:t>SKINCARE 101</a:t>
            </a:r>
          </a:p>
        </p:txBody>
      </p:sp>
      <p:sp>
        <p:nvSpPr>
          <p:cNvPr id="3" name="Subtitle 2">
            <a:extLst>
              <a:ext uri="{FF2B5EF4-FFF2-40B4-BE49-F238E27FC236}">
                <a16:creationId xmlns:a16="http://schemas.microsoft.com/office/drawing/2014/main" id="{42DA3678-F258-5848-8AE6-882B7C6849E8}"/>
              </a:ext>
            </a:extLst>
          </p:cNvPr>
          <p:cNvSpPr>
            <a:spLocks noGrp="1"/>
          </p:cNvSpPr>
          <p:nvPr>
            <p:ph type="subTitle" idx="1"/>
          </p:nvPr>
        </p:nvSpPr>
        <p:spPr>
          <a:xfrm>
            <a:off x="1524000" y="4159404"/>
            <a:ext cx="9144000" cy="1098395"/>
          </a:xfrm>
        </p:spPr>
        <p:txBody>
          <a:bodyPr>
            <a:normAutofit/>
          </a:bodyPr>
          <a:lstStyle/>
          <a:p>
            <a:r>
              <a:rPr lang="en-US" i="1">
                <a:solidFill>
                  <a:srgbClr val="FFFFFF"/>
                </a:solidFill>
                <a:latin typeface="Franklin Gothic Book" panose="020B0503020102020204" pitchFamily="34" charset="0"/>
              </a:rPr>
              <a:t>With Dr. Gretchen Frieling</a:t>
            </a:r>
          </a:p>
        </p:txBody>
      </p:sp>
      <p:sp>
        <p:nvSpPr>
          <p:cNvPr id="4" name="Footer Placeholder 3">
            <a:extLst>
              <a:ext uri="{FF2B5EF4-FFF2-40B4-BE49-F238E27FC236}">
                <a16:creationId xmlns:a16="http://schemas.microsoft.com/office/drawing/2014/main" id="{8F31D668-D61C-FC46-A125-B496AB3B17F2}"/>
              </a:ext>
            </a:extLst>
          </p:cNvPr>
          <p:cNvSpPr>
            <a:spLocks noGrp="1"/>
          </p:cNvSpPr>
          <p:nvPr>
            <p:ph type="ftr" sz="quarter" idx="11"/>
          </p:nvPr>
        </p:nvSpPr>
        <p:spPr/>
        <p:txBody>
          <a:bodyPr/>
          <a:lstStyle/>
          <a:p>
            <a:r>
              <a:rPr lang="en-US" dirty="0"/>
              <a:t>©Gretchen Frieling, MD</a:t>
            </a:r>
          </a:p>
        </p:txBody>
      </p:sp>
    </p:spTree>
    <p:extLst>
      <p:ext uri="{BB962C8B-B14F-4D97-AF65-F5344CB8AC3E}">
        <p14:creationId xmlns:p14="http://schemas.microsoft.com/office/powerpoint/2010/main" val="135786508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2974851-A162-0D48-821D-5111E32C7969}"/>
              </a:ext>
            </a:extLst>
          </p:cNvPr>
          <p:cNvSpPr>
            <a:spLocks noGrp="1"/>
          </p:cNvSpPr>
          <p:nvPr>
            <p:ph type="title"/>
          </p:nvPr>
        </p:nvSpPr>
        <p:spPr>
          <a:xfrm>
            <a:off x="6094105" y="802955"/>
            <a:ext cx="4977976" cy="1454051"/>
          </a:xfrm>
        </p:spPr>
        <p:txBody>
          <a:bodyPr>
            <a:normAutofit/>
          </a:bodyPr>
          <a:lstStyle/>
          <a:p>
            <a:r>
              <a:rPr lang="en-US" dirty="0"/>
              <a:t>What are </a:t>
            </a:r>
            <a:r>
              <a:rPr lang="en-US" dirty="0" err="1"/>
              <a:t>occlusives</a:t>
            </a:r>
            <a:r>
              <a:rPr lang="en-US" dirty="0"/>
              <a:t>?</a:t>
            </a:r>
          </a:p>
        </p:txBody>
      </p:sp>
      <p:sp>
        <p:nvSpPr>
          <p:cNvPr id="30"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3" name="Graphic 22" descr="No sign">
            <a:extLst>
              <a:ext uri="{FF2B5EF4-FFF2-40B4-BE49-F238E27FC236}">
                <a16:creationId xmlns:a16="http://schemas.microsoft.com/office/drawing/2014/main" id="{6242CCCC-70A7-4C20-9DD5-3E0DA3106C2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152D9AAA-63DE-A64F-A131-3DDE48B10DAC}"/>
              </a:ext>
            </a:extLst>
          </p:cNvPr>
          <p:cNvSpPr>
            <a:spLocks noGrp="1"/>
          </p:cNvSpPr>
          <p:nvPr>
            <p:ph idx="1"/>
          </p:nvPr>
        </p:nvSpPr>
        <p:spPr>
          <a:xfrm>
            <a:off x="6090574" y="2421682"/>
            <a:ext cx="4977578" cy="3639289"/>
          </a:xfrm>
        </p:spPr>
        <p:txBody>
          <a:bodyPr anchor="ctr">
            <a:normAutofit/>
          </a:bodyPr>
          <a:lstStyle/>
          <a:p>
            <a:r>
              <a:rPr lang="en-US" sz="2400" dirty="0">
                <a:solidFill>
                  <a:srgbClr val="000000"/>
                </a:solidFill>
              </a:rPr>
              <a:t>Form a protective film/layer</a:t>
            </a:r>
          </a:p>
          <a:p>
            <a:pPr lvl="1"/>
            <a:r>
              <a:rPr lang="en-US" dirty="0">
                <a:solidFill>
                  <a:srgbClr val="000000"/>
                </a:solidFill>
              </a:rPr>
              <a:t>Think of them as the “saran wrap” of your skin</a:t>
            </a:r>
          </a:p>
          <a:p>
            <a:r>
              <a:rPr lang="en-US" sz="2400" dirty="0">
                <a:solidFill>
                  <a:srgbClr val="000000"/>
                </a:solidFill>
              </a:rPr>
              <a:t>Blocks the evaporation of water via “trans-epidermal water loss”</a:t>
            </a:r>
          </a:p>
          <a:p>
            <a:pPr lvl="1"/>
            <a:r>
              <a:rPr lang="en-US" dirty="0">
                <a:solidFill>
                  <a:srgbClr val="000000"/>
                </a:solidFill>
              </a:rPr>
              <a:t>Dryness, flaking, itching</a:t>
            </a:r>
          </a:p>
          <a:p>
            <a:r>
              <a:rPr lang="en-US" sz="2400" dirty="0">
                <a:solidFill>
                  <a:srgbClr val="000000"/>
                </a:solidFill>
              </a:rPr>
              <a:t>Blocks the entrance of allergens and irritants </a:t>
            </a:r>
          </a:p>
        </p:txBody>
      </p:sp>
      <p:sp>
        <p:nvSpPr>
          <p:cNvPr id="4" name="Footer Placeholder 3">
            <a:extLst>
              <a:ext uri="{FF2B5EF4-FFF2-40B4-BE49-F238E27FC236}">
                <a16:creationId xmlns:a16="http://schemas.microsoft.com/office/drawing/2014/main" id="{9724C750-1A95-F142-A794-E3904D4D516F}"/>
              </a:ext>
            </a:extLst>
          </p:cNvPr>
          <p:cNvSpPr>
            <a:spLocks noGrp="1"/>
          </p:cNvSpPr>
          <p:nvPr>
            <p:ph type="ftr" sz="quarter" idx="11"/>
          </p:nvPr>
        </p:nvSpPr>
        <p:spPr/>
        <p:txBody>
          <a:bodyPr/>
          <a:lstStyle/>
          <a:p>
            <a:r>
              <a:rPr lang="en-US" dirty="0"/>
              <a:t>©Gretchen Frieling, MD</a:t>
            </a:r>
          </a:p>
        </p:txBody>
      </p:sp>
    </p:spTree>
    <p:extLst>
      <p:ext uri="{BB962C8B-B14F-4D97-AF65-F5344CB8AC3E}">
        <p14:creationId xmlns:p14="http://schemas.microsoft.com/office/powerpoint/2010/main" val="4129163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5B9BD87-7A6C-C44B-9D8F-08E9313975D8}"/>
              </a:ext>
            </a:extLst>
          </p:cNvPr>
          <p:cNvSpPr>
            <a:spLocks noGrp="1"/>
          </p:cNvSpPr>
          <p:nvPr>
            <p:ph type="title"/>
          </p:nvPr>
        </p:nvSpPr>
        <p:spPr>
          <a:xfrm>
            <a:off x="6094105" y="588397"/>
            <a:ext cx="4977976" cy="1454051"/>
          </a:xfrm>
        </p:spPr>
        <p:txBody>
          <a:bodyPr>
            <a:normAutofit/>
          </a:bodyPr>
          <a:lstStyle/>
          <a:p>
            <a:r>
              <a:rPr lang="en-US" dirty="0">
                <a:solidFill>
                  <a:srgbClr val="000000"/>
                </a:solidFill>
              </a:rPr>
              <a:t>What makes a good occlusive?</a:t>
            </a:r>
          </a:p>
        </p:txBody>
      </p:sp>
      <p:sp>
        <p:nvSpPr>
          <p:cNvPr id="23"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Graphic 15" descr="Atom">
            <a:extLst>
              <a:ext uri="{FF2B5EF4-FFF2-40B4-BE49-F238E27FC236}">
                <a16:creationId xmlns:a16="http://schemas.microsoft.com/office/drawing/2014/main" id="{1693D3A9-9016-4FDC-B969-A0743D0CAF6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7BAE1E24-AD60-BA45-8394-A09151EAF663}"/>
              </a:ext>
            </a:extLst>
          </p:cNvPr>
          <p:cNvSpPr>
            <a:spLocks noGrp="1"/>
          </p:cNvSpPr>
          <p:nvPr>
            <p:ph idx="1"/>
          </p:nvPr>
        </p:nvSpPr>
        <p:spPr>
          <a:xfrm>
            <a:off x="6094105" y="2630845"/>
            <a:ext cx="6101425" cy="4090630"/>
          </a:xfrm>
        </p:spPr>
        <p:txBody>
          <a:bodyPr numCol="1" anchor="ctr">
            <a:noAutofit/>
          </a:bodyPr>
          <a:lstStyle/>
          <a:p>
            <a:r>
              <a:rPr lang="en-US" sz="1800" dirty="0">
                <a:solidFill>
                  <a:srgbClr val="000000"/>
                </a:solidFill>
              </a:rPr>
              <a:t>Size of the molecule</a:t>
            </a:r>
          </a:p>
          <a:p>
            <a:pPr lvl="1"/>
            <a:r>
              <a:rPr lang="en-US" sz="1800" dirty="0">
                <a:solidFill>
                  <a:srgbClr val="000000"/>
                </a:solidFill>
              </a:rPr>
              <a:t>Larger molecules&gt;&gt;&gt;smaller molecules</a:t>
            </a:r>
          </a:p>
          <a:p>
            <a:pPr lvl="1"/>
            <a:r>
              <a:rPr lang="en-US" sz="1800" dirty="0">
                <a:solidFill>
                  <a:srgbClr val="000000"/>
                </a:solidFill>
              </a:rPr>
              <a:t>Combined with other ingredients for enhanced usability</a:t>
            </a:r>
          </a:p>
          <a:p>
            <a:r>
              <a:rPr lang="en-US" sz="1800" dirty="0">
                <a:solidFill>
                  <a:srgbClr val="000000"/>
                </a:solidFill>
              </a:rPr>
              <a:t>Many are combined with humectants</a:t>
            </a:r>
          </a:p>
          <a:p>
            <a:r>
              <a:rPr lang="en-US" sz="1800" dirty="0">
                <a:solidFill>
                  <a:srgbClr val="000000"/>
                </a:solidFill>
              </a:rPr>
              <a:t>Examples:</a:t>
            </a:r>
          </a:p>
          <a:p>
            <a:pPr lvl="1"/>
            <a:r>
              <a:rPr lang="en-US" sz="1800" b="1" dirty="0">
                <a:solidFill>
                  <a:srgbClr val="000000"/>
                </a:solidFill>
              </a:rPr>
              <a:t>Petrolatum</a:t>
            </a:r>
          </a:p>
          <a:p>
            <a:pPr lvl="1"/>
            <a:r>
              <a:rPr lang="en-US" sz="1800" dirty="0">
                <a:solidFill>
                  <a:srgbClr val="000000"/>
                </a:solidFill>
              </a:rPr>
              <a:t>Olive oil (“OL”)</a:t>
            </a:r>
          </a:p>
          <a:p>
            <a:pPr lvl="1"/>
            <a:r>
              <a:rPr lang="en-US" sz="1800" b="1" dirty="0">
                <a:solidFill>
                  <a:srgbClr val="000000"/>
                </a:solidFill>
              </a:rPr>
              <a:t>Mineral oil</a:t>
            </a:r>
          </a:p>
          <a:p>
            <a:pPr lvl="1"/>
            <a:r>
              <a:rPr lang="en-US" sz="1800" dirty="0">
                <a:solidFill>
                  <a:srgbClr val="000000"/>
                </a:solidFill>
              </a:rPr>
              <a:t>Beeswax </a:t>
            </a:r>
          </a:p>
          <a:p>
            <a:pPr lvl="1"/>
            <a:r>
              <a:rPr lang="en-US" sz="1800" dirty="0">
                <a:solidFill>
                  <a:srgbClr val="000000"/>
                </a:solidFill>
              </a:rPr>
              <a:t>Lanolin </a:t>
            </a:r>
          </a:p>
          <a:p>
            <a:pPr lvl="1"/>
            <a:r>
              <a:rPr lang="en-US" sz="1800" dirty="0" err="1">
                <a:solidFill>
                  <a:srgbClr val="000000"/>
                </a:solidFill>
                <a:highlight>
                  <a:srgbClr val="FFFF00"/>
                </a:highlight>
              </a:rPr>
              <a:t>Argan</a:t>
            </a:r>
            <a:r>
              <a:rPr lang="en-US" sz="1800" dirty="0">
                <a:solidFill>
                  <a:srgbClr val="000000"/>
                </a:solidFill>
                <a:highlight>
                  <a:srgbClr val="FFFF00"/>
                </a:highlight>
              </a:rPr>
              <a:t> oil *(LINOL)</a:t>
            </a:r>
          </a:p>
          <a:p>
            <a:pPr lvl="1"/>
            <a:r>
              <a:rPr lang="en-US" sz="1800" dirty="0">
                <a:solidFill>
                  <a:srgbClr val="000000"/>
                </a:solidFill>
                <a:highlight>
                  <a:srgbClr val="FFFF00"/>
                </a:highlight>
              </a:rPr>
              <a:t>Jojoba oil</a:t>
            </a:r>
          </a:p>
          <a:p>
            <a:pPr lvl="1"/>
            <a:r>
              <a:rPr lang="en-US" sz="1800" dirty="0">
                <a:solidFill>
                  <a:srgbClr val="000000"/>
                </a:solidFill>
                <a:highlight>
                  <a:srgbClr val="FFFF00"/>
                </a:highlight>
              </a:rPr>
              <a:t>Safflower oil</a:t>
            </a:r>
          </a:p>
          <a:p>
            <a:pPr lvl="1"/>
            <a:r>
              <a:rPr lang="en-US" sz="1800" dirty="0">
                <a:solidFill>
                  <a:srgbClr val="000000"/>
                </a:solidFill>
              </a:rPr>
              <a:t>Tamanu oil</a:t>
            </a:r>
          </a:p>
          <a:p>
            <a:pPr lvl="1"/>
            <a:endParaRPr lang="en-US" sz="1800" dirty="0">
              <a:solidFill>
                <a:srgbClr val="000000"/>
              </a:solidFill>
            </a:endParaRPr>
          </a:p>
        </p:txBody>
      </p:sp>
      <p:sp>
        <p:nvSpPr>
          <p:cNvPr id="4" name="Footer Placeholder 3">
            <a:extLst>
              <a:ext uri="{FF2B5EF4-FFF2-40B4-BE49-F238E27FC236}">
                <a16:creationId xmlns:a16="http://schemas.microsoft.com/office/drawing/2014/main" id="{E71D1B88-AD91-F64C-B493-972CAE836BF1}"/>
              </a:ext>
            </a:extLst>
          </p:cNvPr>
          <p:cNvSpPr>
            <a:spLocks noGrp="1"/>
          </p:cNvSpPr>
          <p:nvPr>
            <p:ph type="ftr" sz="quarter" idx="11"/>
          </p:nvPr>
        </p:nvSpPr>
        <p:spPr>
          <a:xfrm>
            <a:off x="2731238" y="6344930"/>
            <a:ext cx="4114800" cy="365125"/>
          </a:xfrm>
        </p:spPr>
        <p:txBody>
          <a:bodyPr/>
          <a:lstStyle/>
          <a:p>
            <a:r>
              <a:rPr lang="en-US" dirty="0"/>
              <a:t>©Gretchen Frieling, MD</a:t>
            </a:r>
          </a:p>
        </p:txBody>
      </p:sp>
    </p:spTree>
    <p:extLst>
      <p:ext uri="{BB962C8B-B14F-4D97-AF65-F5344CB8AC3E}">
        <p14:creationId xmlns:p14="http://schemas.microsoft.com/office/powerpoint/2010/main" val="184262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clothing, woman, wearing&#10;&#10;Description automatically generated">
            <a:extLst>
              <a:ext uri="{FF2B5EF4-FFF2-40B4-BE49-F238E27FC236}">
                <a16:creationId xmlns:a16="http://schemas.microsoft.com/office/drawing/2014/main" id="{0C828254-A46A-0445-AE74-F00625009698}"/>
              </a:ext>
            </a:extLst>
          </p:cNvPr>
          <p:cNvPicPr>
            <a:picLocks noChangeAspect="1"/>
          </p:cNvPicPr>
          <p:nvPr/>
        </p:nvPicPr>
        <p:blipFill rotWithShape="1">
          <a:blip r:embed="rId2"/>
          <a:srcRect l="9091" t="10098" r="-2" b="-2"/>
          <a:stretch/>
        </p:blipFill>
        <p:spPr>
          <a:xfrm>
            <a:off x="3459831"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A25066-55EA-4D48-8459-62C2591D88C9}"/>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solidFill>
                  <a:schemeClr val="tx1">
                    <a:lumMod val="85000"/>
                    <a:lumOff val="15000"/>
                  </a:schemeClr>
                </a:solidFill>
                <a:latin typeface="Voga Medium" panose="02000506000000020004" pitchFamily="2" charset="77"/>
              </a:rPr>
              <a:t>Now lets get to your routine…..</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06727F9-505B-4546-B841-1A656A40EBBE}"/>
              </a:ext>
            </a:extLst>
          </p:cNvPr>
          <p:cNvSpPr/>
          <p:nvPr/>
        </p:nvSpPr>
        <p:spPr>
          <a:xfrm>
            <a:off x="347870" y="546652"/>
            <a:ext cx="993913" cy="225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8C5A8EF1-55F1-9A4F-852E-4173C42003A9}"/>
              </a:ext>
            </a:extLst>
          </p:cNvPr>
          <p:cNvSpPr>
            <a:spLocks noGrp="1"/>
          </p:cNvSpPr>
          <p:nvPr>
            <p:ph type="ftr" sz="quarter" idx="11"/>
          </p:nvPr>
        </p:nvSpPr>
        <p:spPr/>
        <p:txBody>
          <a:bodyPr/>
          <a:lstStyle/>
          <a:p>
            <a:r>
              <a:rPr lang="en-US" dirty="0"/>
              <a:t>©Gretchen Frieling, MD</a:t>
            </a:r>
          </a:p>
        </p:txBody>
      </p:sp>
    </p:spTree>
    <p:extLst>
      <p:ext uri="{BB962C8B-B14F-4D97-AF65-F5344CB8AC3E}">
        <p14:creationId xmlns:p14="http://schemas.microsoft.com/office/powerpoint/2010/main" val="599906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722C36-32FA-FB45-9F02-027F17EB4542}"/>
              </a:ext>
            </a:extLst>
          </p:cNvPr>
          <p:cNvSpPr>
            <a:spLocks noGrp="1"/>
          </p:cNvSpPr>
          <p:nvPr>
            <p:ph idx="1"/>
          </p:nvPr>
        </p:nvSpPr>
        <p:spPr>
          <a:xfrm>
            <a:off x="4006076" y="1253331"/>
            <a:ext cx="4179849" cy="4351338"/>
          </a:xfrm>
        </p:spPr>
        <p:txBody>
          <a:bodyPr>
            <a:normAutofit fontScale="92500" lnSpcReduction="20000"/>
          </a:bodyPr>
          <a:lstStyle/>
          <a:p>
            <a:pPr marL="514350" indent="-514350">
              <a:lnSpc>
                <a:spcPct val="120000"/>
              </a:lnSpc>
              <a:buFont typeface="+mj-lt"/>
              <a:buAutoNum type="arabicPeriod"/>
            </a:pPr>
            <a:r>
              <a:rPr lang="en-US" dirty="0">
                <a:latin typeface="Helvetica" pitchFamily="2" charset="0"/>
              </a:rPr>
              <a:t>CLEANSE/EXFOLIATE</a:t>
            </a:r>
          </a:p>
          <a:p>
            <a:pPr marL="514350" indent="-514350">
              <a:lnSpc>
                <a:spcPct val="120000"/>
              </a:lnSpc>
              <a:buFont typeface="+mj-lt"/>
              <a:buAutoNum type="arabicPeriod"/>
            </a:pPr>
            <a:r>
              <a:rPr lang="en-US" dirty="0">
                <a:latin typeface="Helvetica" pitchFamily="2" charset="0"/>
              </a:rPr>
              <a:t>TONE</a:t>
            </a:r>
          </a:p>
          <a:p>
            <a:pPr marL="514350" indent="-514350">
              <a:lnSpc>
                <a:spcPct val="120000"/>
              </a:lnSpc>
              <a:buFont typeface="+mj-lt"/>
              <a:buAutoNum type="arabicPeriod"/>
            </a:pPr>
            <a:r>
              <a:rPr lang="en-US" dirty="0">
                <a:latin typeface="Helvetica" pitchFamily="2" charset="0"/>
              </a:rPr>
              <a:t>EYE CREAM</a:t>
            </a:r>
          </a:p>
          <a:p>
            <a:pPr marL="514350" indent="-514350">
              <a:lnSpc>
                <a:spcPct val="120000"/>
              </a:lnSpc>
              <a:buFont typeface="+mj-lt"/>
              <a:buAutoNum type="arabicPeriod"/>
            </a:pPr>
            <a:r>
              <a:rPr lang="en-US" dirty="0">
                <a:latin typeface="Helvetica" pitchFamily="2" charset="0"/>
              </a:rPr>
              <a:t>SERUMS</a:t>
            </a:r>
          </a:p>
          <a:p>
            <a:pPr lvl="1">
              <a:lnSpc>
                <a:spcPct val="120000"/>
              </a:lnSpc>
            </a:pPr>
            <a:r>
              <a:rPr lang="en-US" dirty="0">
                <a:latin typeface="Helvetica" pitchFamily="2" charset="0"/>
              </a:rPr>
              <a:t>Brighteners</a:t>
            </a:r>
          </a:p>
          <a:p>
            <a:pPr lvl="1">
              <a:lnSpc>
                <a:spcPct val="120000"/>
              </a:lnSpc>
            </a:pPr>
            <a:r>
              <a:rPr lang="en-US" dirty="0">
                <a:latin typeface="Helvetica" pitchFamily="2" charset="0"/>
              </a:rPr>
              <a:t>Hydrators</a:t>
            </a:r>
          </a:p>
          <a:p>
            <a:pPr lvl="1">
              <a:lnSpc>
                <a:spcPct val="120000"/>
              </a:lnSpc>
            </a:pPr>
            <a:r>
              <a:rPr lang="en-US" dirty="0">
                <a:latin typeface="Helvetica" pitchFamily="2" charset="0"/>
              </a:rPr>
              <a:t>Vitamins</a:t>
            </a:r>
          </a:p>
          <a:p>
            <a:pPr marL="514350" indent="-514350">
              <a:lnSpc>
                <a:spcPct val="120000"/>
              </a:lnSpc>
              <a:buFont typeface="+mj-lt"/>
              <a:buAutoNum type="arabicPeriod"/>
            </a:pPr>
            <a:r>
              <a:rPr lang="en-US" dirty="0">
                <a:latin typeface="Helvetica" pitchFamily="2" charset="0"/>
              </a:rPr>
              <a:t>MOISTURIZE</a:t>
            </a:r>
          </a:p>
          <a:p>
            <a:pPr marL="514350" indent="-514350">
              <a:lnSpc>
                <a:spcPct val="120000"/>
              </a:lnSpc>
              <a:buFont typeface="+mj-lt"/>
              <a:buAutoNum type="arabicPeriod"/>
            </a:pPr>
            <a:r>
              <a:rPr lang="en-US" dirty="0">
                <a:latin typeface="Helvetica" pitchFamily="2" charset="0"/>
              </a:rPr>
              <a:t>PROTECT- SPF</a:t>
            </a:r>
          </a:p>
          <a:p>
            <a:pPr>
              <a:lnSpc>
                <a:spcPct val="120000"/>
              </a:lnSpc>
            </a:pPr>
            <a:endParaRPr lang="en-US" dirty="0">
              <a:latin typeface="Helvetica" pitchFamily="2" charset="0"/>
            </a:endParaRPr>
          </a:p>
          <a:p>
            <a:pPr>
              <a:lnSpc>
                <a:spcPct val="120000"/>
              </a:lnSpc>
            </a:pPr>
            <a:endParaRPr lang="en-US" dirty="0">
              <a:latin typeface="Helvetica" pitchFamily="2" charset="0"/>
            </a:endParaRPr>
          </a:p>
        </p:txBody>
      </p:sp>
      <p:sp>
        <p:nvSpPr>
          <p:cNvPr id="2" name="Footer Placeholder 1">
            <a:extLst>
              <a:ext uri="{FF2B5EF4-FFF2-40B4-BE49-F238E27FC236}">
                <a16:creationId xmlns:a16="http://schemas.microsoft.com/office/drawing/2014/main" id="{A7BD7AAD-F0BE-0943-A843-9C79B2D77234}"/>
              </a:ext>
            </a:extLst>
          </p:cNvPr>
          <p:cNvSpPr>
            <a:spLocks noGrp="1"/>
          </p:cNvSpPr>
          <p:nvPr>
            <p:ph type="ftr" sz="quarter" idx="11"/>
          </p:nvPr>
        </p:nvSpPr>
        <p:spPr/>
        <p:txBody>
          <a:bodyPr/>
          <a:lstStyle/>
          <a:p>
            <a:r>
              <a:rPr lang="en-US" dirty="0"/>
              <a:t>©Gretchen Frieling, MD</a:t>
            </a:r>
          </a:p>
        </p:txBody>
      </p:sp>
    </p:spTree>
    <p:extLst>
      <p:ext uri="{BB962C8B-B14F-4D97-AF65-F5344CB8AC3E}">
        <p14:creationId xmlns:p14="http://schemas.microsoft.com/office/powerpoint/2010/main" val="554579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clothing, underwear&#10;&#10;Description automatically generated">
            <a:extLst>
              <a:ext uri="{FF2B5EF4-FFF2-40B4-BE49-F238E27FC236}">
                <a16:creationId xmlns:a16="http://schemas.microsoft.com/office/drawing/2014/main" id="{A85F613F-1A66-F249-ACA7-0D61B7E4AF14}"/>
              </a:ext>
            </a:extLst>
          </p:cNvPr>
          <p:cNvPicPr>
            <a:picLocks noChangeAspect="1"/>
          </p:cNvPicPr>
          <p:nvPr/>
        </p:nvPicPr>
        <p:blipFill rotWithShape="1">
          <a:blip r:embed="rId3">
            <a:alphaModFix amt="50000"/>
          </a:blip>
          <a:srcRect r="32001" b="1"/>
          <a:stretch/>
        </p:blipFill>
        <p:spPr>
          <a:xfrm>
            <a:off x="20" y="10"/>
            <a:ext cx="12191980" cy="6857990"/>
          </a:xfrm>
          <a:prstGeom prst="rect">
            <a:avLst/>
          </a:prstGeom>
        </p:spPr>
      </p:pic>
      <p:sp>
        <p:nvSpPr>
          <p:cNvPr id="10" name="TextBox 9">
            <a:extLst>
              <a:ext uri="{FF2B5EF4-FFF2-40B4-BE49-F238E27FC236}">
                <a16:creationId xmlns:a16="http://schemas.microsoft.com/office/drawing/2014/main" id="{99D8C72A-217C-B840-B00E-B099F705C5A6}"/>
              </a:ext>
            </a:extLst>
          </p:cNvPr>
          <p:cNvSpPr txBox="1"/>
          <p:nvPr/>
        </p:nvSpPr>
        <p:spPr>
          <a:xfrm>
            <a:off x="4055891" y="1200152"/>
            <a:ext cx="7925520" cy="445769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7200" dirty="0">
                <a:solidFill>
                  <a:srgbClr val="FFFFFF"/>
                </a:solidFill>
                <a:latin typeface="+mj-lt"/>
                <a:ea typeface="+mj-ea"/>
                <a:cs typeface="+mj-cs"/>
              </a:rPr>
              <a:t>STEP 1:</a:t>
            </a:r>
          </a:p>
          <a:p>
            <a:pPr>
              <a:lnSpc>
                <a:spcPct val="90000"/>
              </a:lnSpc>
              <a:spcBef>
                <a:spcPct val="0"/>
              </a:spcBef>
              <a:spcAft>
                <a:spcPts val="600"/>
              </a:spcAft>
            </a:pPr>
            <a:r>
              <a:rPr lang="en-US" sz="7200" dirty="0">
                <a:solidFill>
                  <a:srgbClr val="FFFFFF"/>
                </a:solidFill>
                <a:latin typeface="+mj-lt"/>
                <a:ea typeface="+mj-ea"/>
                <a:cs typeface="+mj-cs"/>
              </a:rPr>
              <a:t>CLEANSE/EXFOLIATE</a:t>
            </a:r>
          </a:p>
        </p:txBody>
      </p:sp>
      <p:cxnSp>
        <p:nvCxnSpPr>
          <p:cNvPr id="24" name="Straight Connector 23">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94DE44A5-5312-BB4D-A50A-FE36E7A883F9}"/>
              </a:ext>
            </a:extLst>
          </p:cNvPr>
          <p:cNvSpPr>
            <a:spLocks noGrp="1"/>
          </p:cNvSpPr>
          <p:nvPr>
            <p:ph type="ftr" sz="quarter" idx="11"/>
          </p:nvPr>
        </p:nvSpPr>
        <p:spPr/>
        <p:txBody>
          <a:bodyPr/>
          <a:lstStyle/>
          <a:p>
            <a:r>
              <a:rPr lang="en-US" dirty="0"/>
              <a:t>©Gretchen Frieling, MD</a:t>
            </a:r>
          </a:p>
        </p:txBody>
      </p:sp>
    </p:spTree>
    <p:extLst>
      <p:ext uri="{BB962C8B-B14F-4D97-AF65-F5344CB8AC3E}">
        <p14:creationId xmlns:p14="http://schemas.microsoft.com/office/powerpoint/2010/main" val="416093330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No sign">
            <a:extLst>
              <a:ext uri="{FF2B5EF4-FFF2-40B4-BE49-F238E27FC236}">
                <a16:creationId xmlns:a16="http://schemas.microsoft.com/office/drawing/2014/main" id="{FF54FB23-3B2E-884F-8F18-7A54F1FF76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17987" y="-804041"/>
            <a:ext cx="8466082" cy="8466082"/>
          </a:xfrm>
          <a:prstGeom prst="rect">
            <a:avLst/>
          </a:prstGeom>
        </p:spPr>
      </p:pic>
      <p:sp>
        <p:nvSpPr>
          <p:cNvPr id="6" name="TextBox 5">
            <a:extLst>
              <a:ext uri="{FF2B5EF4-FFF2-40B4-BE49-F238E27FC236}">
                <a16:creationId xmlns:a16="http://schemas.microsoft.com/office/drawing/2014/main" id="{6D80A60E-58DC-D840-B209-72C09D95B173}"/>
              </a:ext>
            </a:extLst>
          </p:cNvPr>
          <p:cNvSpPr txBox="1"/>
          <p:nvPr/>
        </p:nvSpPr>
        <p:spPr>
          <a:xfrm>
            <a:off x="2394576" y="2735317"/>
            <a:ext cx="7779437" cy="1862048"/>
          </a:xfrm>
          <a:prstGeom prst="rect">
            <a:avLst/>
          </a:prstGeom>
          <a:noFill/>
        </p:spPr>
        <p:txBody>
          <a:bodyPr wrap="none" rtlCol="0">
            <a:spAutoFit/>
          </a:bodyPr>
          <a:lstStyle/>
          <a:p>
            <a:r>
              <a:rPr lang="en-US" sz="11500" b="1" dirty="0">
                <a:latin typeface="Helvetica" pitchFamily="2" charset="0"/>
              </a:rPr>
              <a:t>SULFATES</a:t>
            </a:r>
          </a:p>
        </p:txBody>
      </p:sp>
      <p:sp>
        <p:nvSpPr>
          <p:cNvPr id="2" name="Footer Placeholder 1">
            <a:extLst>
              <a:ext uri="{FF2B5EF4-FFF2-40B4-BE49-F238E27FC236}">
                <a16:creationId xmlns:a16="http://schemas.microsoft.com/office/drawing/2014/main" id="{258B1992-1F70-544C-80FA-3B5752652EE9}"/>
              </a:ext>
            </a:extLst>
          </p:cNvPr>
          <p:cNvSpPr>
            <a:spLocks noGrp="1"/>
          </p:cNvSpPr>
          <p:nvPr>
            <p:ph type="ftr" sz="quarter" idx="11"/>
          </p:nvPr>
        </p:nvSpPr>
        <p:spPr/>
        <p:txBody>
          <a:bodyPr/>
          <a:lstStyle/>
          <a:p>
            <a:r>
              <a:rPr lang="en-US" dirty="0"/>
              <a:t>©Gretchen Frieling, MD</a:t>
            </a:r>
          </a:p>
        </p:txBody>
      </p:sp>
    </p:spTree>
    <p:extLst>
      <p:ext uri="{BB962C8B-B14F-4D97-AF65-F5344CB8AC3E}">
        <p14:creationId xmlns:p14="http://schemas.microsoft.com/office/powerpoint/2010/main" val="1424816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indoor, food, woman&#10;&#10;Description automatically generated">
            <a:extLst>
              <a:ext uri="{FF2B5EF4-FFF2-40B4-BE49-F238E27FC236}">
                <a16:creationId xmlns:a16="http://schemas.microsoft.com/office/drawing/2014/main" id="{B4B54EF5-868B-B34C-BF66-B09DBAA65F87}"/>
              </a:ext>
            </a:extLst>
          </p:cNvPr>
          <p:cNvPicPr>
            <a:picLocks noChangeAspect="1"/>
          </p:cNvPicPr>
          <p:nvPr/>
        </p:nvPicPr>
        <p:blipFill rotWithShape="1">
          <a:blip r:embed="rId3">
            <a:alphaModFix amt="50000"/>
          </a:blip>
          <a:srcRect t="8333" b="30191"/>
          <a:stretch/>
        </p:blipFill>
        <p:spPr>
          <a:xfrm>
            <a:off x="20" y="1"/>
            <a:ext cx="12191980" cy="6857999"/>
          </a:xfrm>
          <a:prstGeom prst="rect">
            <a:avLst/>
          </a:prstGeom>
        </p:spPr>
      </p:pic>
      <p:sp>
        <p:nvSpPr>
          <p:cNvPr id="6" name="TextBox 5">
            <a:extLst>
              <a:ext uri="{FF2B5EF4-FFF2-40B4-BE49-F238E27FC236}">
                <a16:creationId xmlns:a16="http://schemas.microsoft.com/office/drawing/2014/main" id="{100C0F49-4862-424F-BFE6-CABDC17515DF}"/>
              </a:ext>
            </a:extLst>
          </p:cNvPr>
          <p:cNvSpPr txBox="1"/>
          <p:nvPr/>
        </p:nvSpPr>
        <p:spPr>
          <a:xfrm>
            <a:off x="4387349" y="1200152"/>
            <a:ext cx="6897171" cy="445769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8000">
                <a:solidFill>
                  <a:srgbClr val="FFFFFF"/>
                </a:solidFill>
                <a:latin typeface="+mj-lt"/>
                <a:ea typeface="+mj-ea"/>
                <a:cs typeface="+mj-cs"/>
              </a:rPr>
              <a:t>STEP 2:</a:t>
            </a:r>
          </a:p>
          <a:p>
            <a:pPr>
              <a:lnSpc>
                <a:spcPct val="90000"/>
              </a:lnSpc>
              <a:spcBef>
                <a:spcPct val="0"/>
              </a:spcBef>
              <a:spcAft>
                <a:spcPts val="600"/>
              </a:spcAft>
            </a:pPr>
            <a:r>
              <a:rPr lang="en-US" sz="8000">
                <a:solidFill>
                  <a:srgbClr val="FFFFFF"/>
                </a:solidFill>
                <a:latin typeface="+mj-lt"/>
                <a:ea typeface="+mj-ea"/>
                <a:cs typeface="+mj-cs"/>
              </a:rPr>
              <a:t>TONER</a:t>
            </a:r>
          </a:p>
        </p:txBody>
      </p:sp>
      <p:cxnSp>
        <p:nvCxnSpPr>
          <p:cNvPr id="20" name="Straight Connector 19">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67F831E0-4617-064B-9694-736150625F4F}"/>
              </a:ext>
            </a:extLst>
          </p:cNvPr>
          <p:cNvSpPr>
            <a:spLocks noGrp="1"/>
          </p:cNvSpPr>
          <p:nvPr>
            <p:ph type="ftr" sz="quarter" idx="11"/>
          </p:nvPr>
        </p:nvSpPr>
        <p:spPr/>
        <p:txBody>
          <a:bodyPr/>
          <a:lstStyle/>
          <a:p>
            <a:r>
              <a:rPr lang="en-US" dirty="0"/>
              <a:t>©Gretchen Frieling, MD</a:t>
            </a:r>
          </a:p>
        </p:txBody>
      </p:sp>
    </p:spTree>
    <p:extLst>
      <p:ext uri="{BB962C8B-B14F-4D97-AF65-F5344CB8AC3E}">
        <p14:creationId xmlns:p14="http://schemas.microsoft.com/office/powerpoint/2010/main" val="343752424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indoor, food, woman&#10;&#10;Description automatically generated">
            <a:extLst>
              <a:ext uri="{FF2B5EF4-FFF2-40B4-BE49-F238E27FC236}">
                <a16:creationId xmlns:a16="http://schemas.microsoft.com/office/drawing/2014/main" id="{338CE78E-0B92-F840-B175-B123E61FD09A}"/>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Lst>
          </a:blip>
          <a:srcRect t="8333" b="30191"/>
          <a:stretch/>
        </p:blipFill>
        <p:spPr>
          <a:xfrm>
            <a:off x="0" y="1"/>
            <a:ext cx="12191980" cy="6857999"/>
          </a:xfrm>
          <a:prstGeom prst="rect">
            <a:avLst/>
          </a:prstGeom>
        </p:spPr>
      </p:pic>
      <p:sp>
        <p:nvSpPr>
          <p:cNvPr id="3" name="Content Placeholder 2">
            <a:extLst>
              <a:ext uri="{FF2B5EF4-FFF2-40B4-BE49-F238E27FC236}">
                <a16:creationId xmlns:a16="http://schemas.microsoft.com/office/drawing/2014/main" id="{38722C36-32FA-FB45-9F02-027F17EB4542}"/>
              </a:ext>
            </a:extLst>
          </p:cNvPr>
          <p:cNvSpPr>
            <a:spLocks noGrp="1"/>
          </p:cNvSpPr>
          <p:nvPr>
            <p:ph idx="1"/>
          </p:nvPr>
        </p:nvSpPr>
        <p:spPr>
          <a:xfrm>
            <a:off x="4006076" y="1253331"/>
            <a:ext cx="5741428" cy="4351338"/>
          </a:xfrm>
        </p:spPr>
        <p:txBody>
          <a:bodyPr>
            <a:normAutofit fontScale="92500" lnSpcReduction="10000"/>
          </a:bodyPr>
          <a:lstStyle/>
          <a:p>
            <a:pPr marL="0" indent="0">
              <a:lnSpc>
                <a:spcPct val="120000"/>
              </a:lnSpc>
              <a:buNone/>
            </a:pPr>
            <a:r>
              <a:rPr lang="en-US" b="1" dirty="0">
                <a:latin typeface="Helvetica" pitchFamily="2" charset="0"/>
              </a:rPr>
              <a:t>Toners can contain:</a:t>
            </a:r>
          </a:p>
          <a:p>
            <a:pPr lvl="1"/>
            <a:endParaRPr lang="en-US" dirty="0"/>
          </a:p>
          <a:p>
            <a:pPr lvl="1"/>
            <a:r>
              <a:rPr lang="en-US" dirty="0"/>
              <a:t>Acids (AHA/BHA)</a:t>
            </a:r>
          </a:p>
          <a:p>
            <a:pPr lvl="1"/>
            <a:r>
              <a:rPr lang="en-US" dirty="0"/>
              <a:t>Glycerin</a:t>
            </a:r>
          </a:p>
          <a:p>
            <a:pPr lvl="1"/>
            <a:r>
              <a:rPr lang="en-US" dirty="0"/>
              <a:t>Anti-oxidants</a:t>
            </a:r>
          </a:p>
          <a:p>
            <a:pPr lvl="1"/>
            <a:r>
              <a:rPr lang="en-US" dirty="0"/>
              <a:t>Anti-inflammatories</a:t>
            </a:r>
          </a:p>
          <a:p>
            <a:r>
              <a:rPr lang="en-US" dirty="0"/>
              <a:t>After cleansing, toners delivers mild exfoliation and hydration</a:t>
            </a:r>
          </a:p>
          <a:p>
            <a:r>
              <a:rPr lang="en-US" dirty="0"/>
              <a:t>Can act as a skin primer before you apply your makeup</a:t>
            </a:r>
          </a:p>
          <a:p>
            <a:pPr lvl="1"/>
            <a:r>
              <a:rPr lang="en-US" dirty="0"/>
              <a:t>Re-calibrates the skin’s pH (normally acidic)</a:t>
            </a:r>
          </a:p>
          <a:p>
            <a:pPr>
              <a:lnSpc>
                <a:spcPct val="120000"/>
              </a:lnSpc>
            </a:pPr>
            <a:endParaRPr lang="en-US" dirty="0">
              <a:latin typeface="Helvetica" pitchFamily="2" charset="0"/>
            </a:endParaRPr>
          </a:p>
          <a:p>
            <a:pPr>
              <a:lnSpc>
                <a:spcPct val="120000"/>
              </a:lnSpc>
            </a:pPr>
            <a:endParaRPr lang="en-US" dirty="0">
              <a:latin typeface="Helvetica" pitchFamily="2" charset="0"/>
            </a:endParaRPr>
          </a:p>
        </p:txBody>
      </p:sp>
      <p:sp>
        <p:nvSpPr>
          <p:cNvPr id="2" name="Footer Placeholder 1">
            <a:extLst>
              <a:ext uri="{FF2B5EF4-FFF2-40B4-BE49-F238E27FC236}">
                <a16:creationId xmlns:a16="http://schemas.microsoft.com/office/drawing/2014/main" id="{A7BD7AAD-F0BE-0943-A843-9C79B2D77234}"/>
              </a:ext>
            </a:extLst>
          </p:cNvPr>
          <p:cNvSpPr>
            <a:spLocks noGrp="1"/>
          </p:cNvSpPr>
          <p:nvPr>
            <p:ph type="ftr" sz="quarter" idx="11"/>
          </p:nvPr>
        </p:nvSpPr>
        <p:spPr/>
        <p:txBody>
          <a:bodyPr/>
          <a:lstStyle/>
          <a:p>
            <a:r>
              <a:rPr lang="en-US" dirty="0"/>
              <a:t>©Gretchen Frieling, MD</a:t>
            </a:r>
          </a:p>
        </p:txBody>
      </p:sp>
    </p:spTree>
    <p:extLst>
      <p:ext uri="{BB962C8B-B14F-4D97-AF65-F5344CB8AC3E}">
        <p14:creationId xmlns:p14="http://schemas.microsoft.com/office/powerpoint/2010/main" val="3144094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indoor, food, woman&#10;&#10;Description automatically generated">
            <a:extLst>
              <a:ext uri="{FF2B5EF4-FFF2-40B4-BE49-F238E27FC236}">
                <a16:creationId xmlns:a16="http://schemas.microsoft.com/office/drawing/2014/main" id="{338CE78E-0B92-F840-B175-B123E61FD09A}"/>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Lst>
          </a:blip>
          <a:srcRect t="8333" b="30191"/>
          <a:stretch/>
        </p:blipFill>
        <p:spPr>
          <a:xfrm>
            <a:off x="0" y="0"/>
            <a:ext cx="12191980" cy="6857999"/>
          </a:xfrm>
          <a:prstGeom prst="rect">
            <a:avLst/>
          </a:prstGeom>
        </p:spPr>
      </p:pic>
      <p:sp>
        <p:nvSpPr>
          <p:cNvPr id="3" name="Content Placeholder 2">
            <a:extLst>
              <a:ext uri="{FF2B5EF4-FFF2-40B4-BE49-F238E27FC236}">
                <a16:creationId xmlns:a16="http://schemas.microsoft.com/office/drawing/2014/main" id="{38722C36-32FA-FB45-9F02-027F17EB4542}"/>
              </a:ext>
            </a:extLst>
          </p:cNvPr>
          <p:cNvSpPr>
            <a:spLocks noGrp="1"/>
          </p:cNvSpPr>
          <p:nvPr>
            <p:ph idx="1"/>
          </p:nvPr>
        </p:nvSpPr>
        <p:spPr>
          <a:xfrm>
            <a:off x="4006076" y="1253331"/>
            <a:ext cx="5741428" cy="4351338"/>
          </a:xfrm>
        </p:spPr>
        <p:txBody>
          <a:bodyPr>
            <a:normAutofit fontScale="85000" lnSpcReduction="20000"/>
          </a:bodyPr>
          <a:lstStyle/>
          <a:p>
            <a:pPr marL="0" indent="0">
              <a:buNone/>
            </a:pPr>
            <a:r>
              <a:rPr lang="en-US" sz="3100" b="1" dirty="0"/>
              <a:t>WHEN do I use it?</a:t>
            </a:r>
          </a:p>
          <a:p>
            <a:endParaRPr lang="en-US" dirty="0"/>
          </a:p>
          <a:p>
            <a:r>
              <a:rPr lang="en-US" dirty="0"/>
              <a:t>The step AFTER cleansing</a:t>
            </a:r>
          </a:p>
          <a:p>
            <a:pPr lvl="1"/>
            <a:r>
              <a:rPr lang="en-US" dirty="0"/>
              <a:t>This eliminates dirt, dead skin cells, and makeup</a:t>
            </a:r>
          </a:p>
          <a:p>
            <a:pPr lvl="1"/>
            <a:r>
              <a:rPr lang="en-US" dirty="0"/>
              <a:t>The beneficial ingredients in the toner can then reach their cellular target</a:t>
            </a:r>
          </a:p>
          <a:p>
            <a:r>
              <a:rPr lang="en-US" dirty="0"/>
              <a:t>Recommended to include in your morning and evening skincare routine</a:t>
            </a:r>
          </a:p>
          <a:p>
            <a:r>
              <a:rPr lang="en-US" dirty="0"/>
              <a:t>Use within a MINUTE after cleansing</a:t>
            </a:r>
          </a:p>
          <a:p>
            <a:pPr lvl="1"/>
            <a:r>
              <a:rPr lang="en-US" dirty="0"/>
              <a:t>Skin absorption is enhanced when the skin surface is DAMP</a:t>
            </a:r>
          </a:p>
          <a:p>
            <a:pPr lvl="1"/>
            <a:r>
              <a:rPr lang="en-US" dirty="0"/>
              <a:t>Applying active ingredients this way is much more effective</a:t>
            </a:r>
          </a:p>
          <a:p>
            <a:pPr>
              <a:lnSpc>
                <a:spcPct val="120000"/>
              </a:lnSpc>
            </a:pPr>
            <a:endParaRPr lang="en-US" dirty="0">
              <a:latin typeface="Helvetica" pitchFamily="2" charset="0"/>
            </a:endParaRPr>
          </a:p>
          <a:p>
            <a:pPr>
              <a:lnSpc>
                <a:spcPct val="120000"/>
              </a:lnSpc>
            </a:pPr>
            <a:endParaRPr lang="en-US" dirty="0">
              <a:latin typeface="Helvetica" pitchFamily="2" charset="0"/>
            </a:endParaRPr>
          </a:p>
        </p:txBody>
      </p:sp>
      <p:sp>
        <p:nvSpPr>
          <p:cNvPr id="2" name="Footer Placeholder 1">
            <a:extLst>
              <a:ext uri="{FF2B5EF4-FFF2-40B4-BE49-F238E27FC236}">
                <a16:creationId xmlns:a16="http://schemas.microsoft.com/office/drawing/2014/main" id="{A7BD7AAD-F0BE-0943-A843-9C79B2D77234}"/>
              </a:ext>
            </a:extLst>
          </p:cNvPr>
          <p:cNvSpPr>
            <a:spLocks noGrp="1"/>
          </p:cNvSpPr>
          <p:nvPr>
            <p:ph type="ftr" sz="quarter" idx="11"/>
          </p:nvPr>
        </p:nvSpPr>
        <p:spPr/>
        <p:txBody>
          <a:bodyPr/>
          <a:lstStyle/>
          <a:p>
            <a:r>
              <a:rPr lang="en-US" dirty="0"/>
              <a:t>©Gretchen Frieling, MD</a:t>
            </a:r>
          </a:p>
        </p:txBody>
      </p:sp>
    </p:spTree>
    <p:extLst>
      <p:ext uri="{BB962C8B-B14F-4D97-AF65-F5344CB8AC3E}">
        <p14:creationId xmlns:p14="http://schemas.microsoft.com/office/powerpoint/2010/main" val="3600177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indoor, food, woman&#10;&#10;Description automatically generated">
            <a:extLst>
              <a:ext uri="{FF2B5EF4-FFF2-40B4-BE49-F238E27FC236}">
                <a16:creationId xmlns:a16="http://schemas.microsoft.com/office/drawing/2014/main" id="{338CE78E-0B92-F840-B175-B123E61FD09A}"/>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Lst>
          </a:blip>
          <a:srcRect t="8333" b="30191"/>
          <a:stretch/>
        </p:blipFill>
        <p:spPr>
          <a:xfrm>
            <a:off x="0" y="1"/>
            <a:ext cx="12191980" cy="6857999"/>
          </a:xfrm>
          <a:prstGeom prst="rect">
            <a:avLst/>
          </a:prstGeom>
        </p:spPr>
      </p:pic>
      <p:sp>
        <p:nvSpPr>
          <p:cNvPr id="3" name="Content Placeholder 2">
            <a:extLst>
              <a:ext uri="{FF2B5EF4-FFF2-40B4-BE49-F238E27FC236}">
                <a16:creationId xmlns:a16="http://schemas.microsoft.com/office/drawing/2014/main" id="{38722C36-32FA-FB45-9F02-027F17EB4542}"/>
              </a:ext>
            </a:extLst>
          </p:cNvPr>
          <p:cNvSpPr>
            <a:spLocks noGrp="1"/>
          </p:cNvSpPr>
          <p:nvPr>
            <p:ph idx="1"/>
          </p:nvPr>
        </p:nvSpPr>
        <p:spPr>
          <a:xfrm>
            <a:off x="4006076" y="1253331"/>
            <a:ext cx="5741428" cy="4351338"/>
          </a:xfrm>
        </p:spPr>
        <p:txBody>
          <a:bodyPr>
            <a:normAutofit/>
          </a:bodyPr>
          <a:lstStyle/>
          <a:p>
            <a:pPr marL="0" indent="0">
              <a:buNone/>
            </a:pPr>
            <a:r>
              <a:rPr lang="en-US" sz="2600" b="1" dirty="0"/>
              <a:t>Application</a:t>
            </a:r>
          </a:p>
          <a:p>
            <a:pPr marL="0" indent="0">
              <a:buNone/>
            </a:pPr>
            <a:endParaRPr lang="en-US" b="1" dirty="0"/>
          </a:p>
          <a:p>
            <a:r>
              <a:rPr lang="en-US" dirty="0"/>
              <a:t>Personal preference</a:t>
            </a:r>
          </a:p>
          <a:p>
            <a:pPr lvl="1"/>
            <a:r>
              <a:rPr lang="en-US" dirty="0"/>
              <a:t>Dab directly on skin</a:t>
            </a:r>
          </a:p>
          <a:p>
            <a:pPr lvl="1"/>
            <a:r>
              <a:rPr lang="en-US" dirty="0"/>
              <a:t>Use cotton ball/pad</a:t>
            </a:r>
          </a:p>
          <a:p>
            <a:r>
              <a:rPr lang="en-US" dirty="0"/>
              <a:t>7 step method (Korean)</a:t>
            </a:r>
          </a:p>
          <a:p>
            <a:pPr lvl="1"/>
            <a:r>
              <a:rPr lang="en-US" dirty="0"/>
              <a:t>Layer a small amount of toner and pat in gently, seven times</a:t>
            </a:r>
          </a:p>
          <a:p>
            <a:pPr>
              <a:lnSpc>
                <a:spcPct val="120000"/>
              </a:lnSpc>
            </a:pPr>
            <a:endParaRPr lang="en-US" dirty="0">
              <a:latin typeface="Helvetica" pitchFamily="2" charset="0"/>
            </a:endParaRPr>
          </a:p>
          <a:p>
            <a:pPr>
              <a:lnSpc>
                <a:spcPct val="120000"/>
              </a:lnSpc>
            </a:pPr>
            <a:endParaRPr lang="en-US" dirty="0">
              <a:latin typeface="Helvetica" pitchFamily="2" charset="0"/>
            </a:endParaRPr>
          </a:p>
        </p:txBody>
      </p:sp>
      <p:sp>
        <p:nvSpPr>
          <p:cNvPr id="2" name="Footer Placeholder 1">
            <a:extLst>
              <a:ext uri="{FF2B5EF4-FFF2-40B4-BE49-F238E27FC236}">
                <a16:creationId xmlns:a16="http://schemas.microsoft.com/office/drawing/2014/main" id="{A7BD7AAD-F0BE-0943-A843-9C79B2D77234}"/>
              </a:ext>
            </a:extLst>
          </p:cNvPr>
          <p:cNvSpPr>
            <a:spLocks noGrp="1"/>
          </p:cNvSpPr>
          <p:nvPr>
            <p:ph type="ftr" sz="quarter" idx="11"/>
          </p:nvPr>
        </p:nvSpPr>
        <p:spPr/>
        <p:txBody>
          <a:bodyPr/>
          <a:lstStyle/>
          <a:p>
            <a:r>
              <a:rPr lang="en-US" dirty="0"/>
              <a:t>©Gretchen Frieling, MD</a:t>
            </a:r>
          </a:p>
        </p:txBody>
      </p:sp>
    </p:spTree>
    <p:extLst>
      <p:ext uri="{BB962C8B-B14F-4D97-AF65-F5344CB8AC3E}">
        <p14:creationId xmlns:p14="http://schemas.microsoft.com/office/powerpoint/2010/main" val="3340568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5ACA8-F24F-FE43-9ECB-B607F5F71FC0}"/>
              </a:ext>
            </a:extLst>
          </p:cNvPr>
          <p:cNvSpPr>
            <a:spLocks noGrp="1"/>
          </p:cNvSpPr>
          <p:nvPr>
            <p:ph type="title"/>
          </p:nvPr>
        </p:nvSpPr>
        <p:spPr/>
        <p:txBody>
          <a:bodyPr/>
          <a:lstStyle/>
          <a:p>
            <a:endParaRPr lang="en-US" dirty="0"/>
          </a:p>
        </p:txBody>
      </p:sp>
      <p:pic>
        <p:nvPicPr>
          <p:cNvPr id="7" name="Content Placeholder 6" descr="A person wearing a white shirt&#10;&#10;Description automatically generated">
            <a:extLst>
              <a:ext uri="{FF2B5EF4-FFF2-40B4-BE49-F238E27FC236}">
                <a16:creationId xmlns:a16="http://schemas.microsoft.com/office/drawing/2014/main" id="{86E39B22-A3E5-E54A-B8A9-41DD7870D1AE}"/>
              </a:ext>
            </a:extLst>
          </p:cNvPr>
          <p:cNvPicPr>
            <a:picLocks noGrp="1" noChangeAspect="1"/>
          </p:cNvPicPr>
          <p:nvPr>
            <p:ph idx="1"/>
          </p:nvPr>
        </p:nvPicPr>
        <p:blipFill rotWithShape="1">
          <a:blip r:embed="rId3"/>
          <a:srcRect l="2093" r="20127"/>
          <a:stretch/>
        </p:blipFill>
        <p:spPr>
          <a:xfrm>
            <a:off x="1" y="0"/>
            <a:ext cx="12191999" cy="6986016"/>
          </a:xfrm>
        </p:spPr>
      </p:pic>
      <p:sp>
        <p:nvSpPr>
          <p:cNvPr id="9" name="Title 1">
            <a:extLst>
              <a:ext uri="{FF2B5EF4-FFF2-40B4-BE49-F238E27FC236}">
                <a16:creationId xmlns:a16="http://schemas.microsoft.com/office/drawing/2014/main" id="{6BF6FE57-F747-D148-9113-CB552FAB57FC}"/>
              </a:ext>
            </a:extLst>
          </p:cNvPr>
          <p:cNvSpPr txBox="1">
            <a:spLocks/>
          </p:cNvSpPr>
          <p:nvPr/>
        </p:nvSpPr>
        <p:spPr>
          <a:xfrm>
            <a:off x="6638544" y="216366"/>
            <a:ext cx="5825598" cy="627650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0000" dirty="0">
                <a:solidFill>
                  <a:schemeClr val="bg1"/>
                </a:solidFill>
                <a:latin typeface="Voga Medium" panose="02000506000000020004" pitchFamily="2" charset="77"/>
              </a:rPr>
              <a:t>Layering </a:t>
            </a:r>
          </a:p>
          <a:p>
            <a:r>
              <a:rPr lang="en-US" sz="10000" dirty="0">
                <a:solidFill>
                  <a:schemeClr val="bg1"/>
                </a:solidFill>
                <a:latin typeface="Voga Medium" panose="02000506000000020004" pitchFamily="2" charset="77"/>
              </a:rPr>
              <a:t>Hydration </a:t>
            </a:r>
          </a:p>
          <a:p>
            <a:r>
              <a:rPr lang="en-US" sz="10000" dirty="0">
                <a:solidFill>
                  <a:schemeClr val="bg1"/>
                </a:solidFill>
                <a:latin typeface="Voga Medium" panose="02000506000000020004" pitchFamily="2" charset="77"/>
              </a:rPr>
              <a:t>Theory</a:t>
            </a:r>
            <a:endParaRPr lang="en-US" sz="10000" dirty="0">
              <a:solidFill>
                <a:schemeClr val="bg1"/>
              </a:solidFill>
              <a:latin typeface="Voga" panose="02000506000000020004" pitchFamily="2" charset="77"/>
            </a:endParaRPr>
          </a:p>
        </p:txBody>
      </p:sp>
      <p:sp>
        <p:nvSpPr>
          <p:cNvPr id="3" name="Footer Placeholder 2">
            <a:extLst>
              <a:ext uri="{FF2B5EF4-FFF2-40B4-BE49-F238E27FC236}">
                <a16:creationId xmlns:a16="http://schemas.microsoft.com/office/drawing/2014/main" id="{2DD246D9-BDEC-4646-82C7-56ED8D13DE1D}"/>
              </a:ext>
            </a:extLst>
          </p:cNvPr>
          <p:cNvSpPr>
            <a:spLocks noGrp="1"/>
          </p:cNvSpPr>
          <p:nvPr>
            <p:ph type="ftr" sz="quarter" idx="11"/>
          </p:nvPr>
        </p:nvSpPr>
        <p:spPr/>
        <p:txBody>
          <a:bodyPr/>
          <a:lstStyle/>
          <a:p>
            <a:r>
              <a:rPr lang="en-US" dirty="0"/>
              <a:t>©Gretchen Frieling, MD</a:t>
            </a:r>
          </a:p>
        </p:txBody>
      </p:sp>
    </p:spTree>
    <p:extLst>
      <p:ext uri="{BB962C8B-B14F-4D97-AF65-F5344CB8AC3E}">
        <p14:creationId xmlns:p14="http://schemas.microsoft.com/office/powerpoint/2010/main" val="3617685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person, small, holding&#10;&#10;Description automatically generated">
            <a:extLst>
              <a:ext uri="{FF2B5EF4-FFF2-40B4-BE49-F238E27FC236}">
                <a16:creationId xmlns:a16="http://schemas.microsoft.com/office/drawing/2014/main" id="{7FC923FF-AF3D-5F45-93EC-9CE1ADE87D56}"/>
              </a:ext>
            </a:extLst>
          </p:cNvPr>
          <p:cNvPicPr>
            <a:picLocks noChangeAspect="1"/>
          </p:cNvPicPr>
          <p:nvPr/>
        </p:nvPicPr>
        <p:blipFill>
          <a:blip r:embed="rId3"/>
          <a:stretch>
            <a:fillRect/>
          </a:stretch>
        </p:blipFill>
        <p:spPr>
          <a:xfrm>
            <a:off x="2667000" y="55983"/>
            <a:ext cx="6858000" cy="6858000"/>
          </a:xfrm>
          <a:prstGeom prst="rect">
            <a:avLst/>
          </a:prstGeom>
        </p:spPr>
      </p:pic>
      <p:sp>
        <p:nvSpPr>
          <p:cNvPr id="2" name="Footer Placeholder 1">
            <a:extLst>
              <a:ext uri="{FF2B5EF4-FFF2-40B4-BE49-F238E27FC236}">
                <a16:creationId xmlns:a16="http://schemas.microsoft.com/office/drawing/2014/main" id="{987E8DB6-65BD-B04B-8822-E95B05EAD3AD}"/>
              </a:ext>
            </a:extLst>
          </p:cNvPr>
          <p:cNvSpPr>
            <a:spLocks noGrp="1"/>
          </p:cNvSpPr>
          <p:nvPr>
            <p:ph type="ftr" sz="quarter" idx="11"/>
          </p:nvPr>
        </p:nvSpPr>
        <p:spPr/>
        <p:txBody>
          <a:bodyPr/>
          <a:lstStyle/>
          <a:p>
            <a:r>
              <a:rPr lang="en-US" dirty="0"/>
              <a:t>©Gretchen Frieling, MD</a:t>
            </a:r>
          </a:p>
        </p:txBody>
      </p:sp>
    </p:spTree>
    <p:extLst>
      <p:ext uri="{BB962C8B-B14F-4D97-AF65-F5344CB8AC3E}">
        <p14:creationId xmlns:p14="http://schemas.microsoft.com/office/powerpoint/2010/main" val="2752195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posing for the camera&#10;&#10;Description automatically generated">
            <a:extLst>
              <a:ext uri="{FF2B5EF4-FFF2-40B4-BE49-F238E27FC236}">
                <a16:creationId xmlns:a16="http://schemas.microsoft.com/office/drawing/2014/main" id="{31E80356-E21B-F540-B70B-CBC9F5F3827D}"/>
              </a:ext>
            </a:extLst>
          </p:cNvPr>
          <p:cNvPicPr>
            <a:picLocks noChangeAspect="1"/>
          </p:cNvPicPr>
          <p:nvPr/>
        </p:nvPicPr>
        <p:blipFill rotWithShape="1">
          <a:blip r:embed="rId3">
            <a:alphaModFix amt="50000"/>
          </a:blip>
          <a:srcRect t="6875" b="36875"/>
          <a:stretch/>
        </p:blipFill>
        <p:spPr>
          <a:xfrm>
            <a:off x="0" y="-237744"/>
            <a:ext cx="12191980" cy="7333488"/>
          </a:xfrm>
          <a:prstGeom prst="rect">
            <a:avLst/>
          </a:prstGeom>
        </p:spPr>
      </p:pic>
      <p:sp>
        <p:nvSpPr>
          <p:cNvPr id="6" name="TextBox 5">
            <a:extLst>
              <a:ext uri="{FF2B5EF4-FFF2-40B4-BE49-F238E27FC236}">
                <a16:creationId xmlns:a16="http://schemas.microsoft.com/office/drawing/2014/main" id="{8AE08D21-822E-6844-8CE2-D2980475B31F}"/>
              </a:ext>
            </a:extLst>
          </p:cNvPr>
          <p:cNvSpPr txBox="1"/>
          <p:nvPr/>
        </p:nvSpPr>
        <p:spPr>
          <a:xfrm>
            <a:off x="4387349" y="1200152"/>
            <a:ext cx="6897171" cy="445769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8000" dirty="0">
                <a:solidFill>
                  <a:srgbClr val="FFFFFF"/>
                </a:solidFill>
                <a:latin typeface="+mj-lt"/>
                <a:ea typeface="+mj-ea"/>
                <a:cs typeface="+mj-cs"/>
              </a:rPr>
              <a:t>STEP 3:</a:t>
            </a:r>
          </a:p>
          <a:p>
            <a:pPr>
              <a:lnSpc>
                <a:spcPct val="90000"/>
              </a:lnSpc>
              <a:spcBef>
                <a:spcPct val="0"/>
              </a:spcBef>
              <a:spcAft>
                <a:spcPts val="600"/>
              </a:spcAft>
            </a:pPr>
            <a:r>
              <a:rPr lang="en-US" sz="8000" dirty="0">
                <a:solidFill>
                  <a:srgbClr val="FFFFFF"/>
                </a:solidFill>
                <a:latin typeface="+mj-lt"/>
                <a:ea typeface="+mj-ea"/>
                <a:cs typeface="+mj-cs"/>
              </a:rPr>
              <a:t>EYE CREAM</a:t>
            </a:r>
          </a:p>
        </p:txBody>
      </p:sp>
      <p:cxnSp>
        <p:nvCxnSpPr>
          <p:cNvPr id="13" name="Straight Connector 12">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BC483B24-68E0-3B4F-9A0E-12E1797C2112}"/>
              </a:ext>
            </a:extLst>
          </p:cNvPr>
          <p:cNvSpPr>
            <a:spLocks noGrp="1"/>
          </p:cNvSpPr>
          <p:nvPr>
            <p:ph type="ftr" sz="quarter" idx="11"/>
          </p:nvPr>
        </p:nvSpPr>
        <p:spPr/>
        <p:txBody>
          <a:bodyPr/>
          <a:lstStyle/>
          <a:p>
            <a:r>
              <a:rPr lang="en-US" dirty="0"/>
              <a:t>©Gretchen Frieling, MD</a:t>
            </a:r>
          </a:p>
        </p:txBody>
      </p:sp>
    </p:spTree>
    <p:extLst>
      <p:ext uri="{BB962C8B-B14F-4D97-AF65-F5344CB8AC3E}">
        <p14:creationId xmlns:p14="http://schemas.microsoft.com/office/powerpoint/2010/main" val="1477018699"/>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girl&#10;&#10;Description automatically generated">
            <a:extLst>
              <a:ext uri="{FF2B5EF4-FFF2-40B4-BE49-F238E27FC236}">
                <a16:creationId xmlns:a16="http://schemas.microsoft.com/office/drawing/2014/main" id="{50480EAB-5785-6548-A03F-95E61FAF0F62}"/>
              </a:ext>
            </a:extLst>
          </p:cNvPr>
          <p:cNvPicPr>
            <a:picLocks noChangeAspect="1"/>
          </p:cNvPicPr>
          <p:nvPr/>
        </p:nvPicPr>
        <p:blipFill rotWithShape="1">
          <a:blip r:embed="rId3">
            <a:alphaModFix amt="50000"/>
          </a:blip>
          <a:srcRect t="5667" b="19333"/>
          <a:stretch/>
        </p:blipFill>
        <p:spPr>
          <a:xfrm>
            <a:off x="0" y="1"/>
            <a:ext cx="12191980" cy="6857999"/>
          </a:xfrm>
          <a:prstGeom prst="rect">
            <a:avLst/>
          </a:prstGeom>
        </p:spPr>
      </p:pic>
      <p:sp>
        <p:nvSpPr>
          <p:cNvPr id="6" name="TextBox 5">
            <a:extLst>
              <a:ext uri="{FF2B5EF4-FFF2-40B4-BE49-F238E27FC236}">
                <a16:creationId xmlns:a16="http://schemas.microsoft.com/office/drawing/2014/main" id="{D3D80526-3F1C-A343-AFF6-4F354F1864EB}"/>
              </a:ext>
            </a:extLst>
          </p:cNvPr>
          <p:cNvSpPr txBox="1"/>
          <p:nvPr/>
        </p:nvSpPr>
        <p:spPr>
          <a:xfrm>
            <a:off x="4387349" y="1200152"/>
            <a:ext cx="6897171" cy="445769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8000" dirty="0">
                <a:solidFill>
                  <a:srgbClr val="FFFFFF"/>
                </a:solidFill>
                <a:latin typeface="+mj-lt"/>
                <a:ea typeface="+mj-ea"/>
                <a:cs typeface="+mj-cs"/>
              </a:rPr>
              <a:t>STEP 4:</a:t>
            </a:r>
          </a:p>
          <a:p>
            <a:pPr>
              <a:lnSpc>
                <a:spcPct val="90000"/>
              </a:lnSpc>
              <a:spcBef>
                <a:spcPct val="0"/>
              </a:spcBef>
              <a:spcAft>
                <a:spcPts val="600"/>
              </a:spcAft>
            </a:pPr>
            <a:r>
              <a:rPr lang="en-US" sz="8000" dirty="0">
                <a:solidFill>
                  <a:srgbClr val="FFFFFF"/>
                </a:solidFill>
                <a:latin typeface="+mj-lt"/>
                <a:ea typeface="+mj-ea"/>
                <a:cs typeface="+mj-cs"/>
              </a:rPr>
              <a:t>SERUM</a:t>
            </a:r>
          </a:p>
        </p:txBody>
      </p:sp>
      <p:cxnSp>
        <p:nvCxnSpPr>
          <p:cNvPr id="13" name="Straight Connector 12">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03A52327-13AE-584C-9FAA-D167441D8D41}"/>
              </a:ext>
            </a:extLst>
          </p:cNvPr>
          <p:cNvSpPr>
            <a:spLocks noGrp="1"/>
          </p:cNvSpPr>
          <p:nvPr>
            <p:ph type="ftr" sz="quarter" idx="11"/>
          </p:nvPr>
        </p:nvSpPr>
        <p:spPr/>
        <p:txBody>
          <a:bodyPr/>
          <a:lstStyle/>
          <a:p>
            <a:r>
              <a:rPr lang="en-US" dirty="0"/>
              <a:t>©Gretchen Frieling, MD</a:t>
            </a:r>
          </a:p>
        </p:txBody>
      </p:sp>
    </p:spTree>
    <p:extLst>
      <p:ext uri="{BB962C8B-B14F-4D97-AF65-F5344CB8AC3E}">
        <p14:creationId xmlns:p14="http://schemas.microsoft.com/office/powerpoint/2010/main" val="3518013945"/>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girl&#10;&#10;Description automatically generated">
            <a:extLst>
              <a:ext uri="{FF2B5EF4-FFF2-40B4-BE49-F238E27FC236}">
                <a16:creationId xmlns:a16="http://schemas.microsoft.com/office/drawing/2014/main" id="{666C4FDE-D7B0-814A-84FE-862F014B45B4}"/>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Lst>
          </a:blip>
          <a:srcRect t="5667" b="19333"/>
          <a:stretch/>
        </p:blipFill>
        <p:spPr>
          <a:xfrm>
            <a:off x="20" y="0"/>
            <a:ext cx="12191980" cy="6857999"/>
          </a:xfrm>
          <a:prstGeom prst="rect">
            <a:avLst/>
          </a:prstGeom>
        </p:spPr>
      </p:pic>
      <p:sp>
        <p:nvSpPr>
          <p:cNvPr id="3" name="Content Placeholder 2">
            <a:extLst>
              <a:ext uri="{FF2B5EF4-FFF2-40B4-BE49-F238E27FC236}">
                <a16:creationId xmlns:a16="http://schemas.microsoft.com/office/drawing/2014/main" id="{38722C36-32FA-FB45-9F02-027F17EB4542}"/>
              </a:ext>
            </a:extLst>
          </p:cNvPr>
          <p:cNvSpPr>
            <a:spLocks noGrp="1"/>
          </p:cNvSpPr>
          <p:nvPr>
            <p:ph idx="1"/>
          </p:nvPr>
        </p:nvSpPr>
        <p:spPr>
          <a:xfrm>
            <a:off x="4006076" y="1253331"/>
            <a:ext cx="5741428" cy="4351338"/>
          </a:xfrm>
        </p:spPr>
        <p:txBody>
          <a:bodyPr>
            <a:normAutofit/>
          </a:bodyPr>
          <a:lstStyle/>
          <a:p>
            <a:r>
              <a:rPr lang="en-US" dirty="0"/>
              <a:t>HIGHEST concentration of active ingredients</a:t>
            </a:r>
          </a:p>
          <a:p>
            <a:pPr marL="0" indent="0">
              <a:buNone/>
            </a:pPr>
            <a:endParaRPr lang="en-US" dirty="0"/>
          </a:p>
          <a:p>
            <a:r>
              <a:rPr lang="en-US" dirty="0"/>
              <a:t>Ultra hydration</a:t>
            </a:r>
          </a:p>
          <a:p>
            <a:pPr lvl="1"/>
            <a:r>
              <a:rPr lang="en-US" dirty="0"/>
              <a:t>Hyaluronic acid</a:t>
            </a:r>
          </a:p>
          <a:p>
            <a:pPr lvl="1"/>
            <a:r>
              <a:rPr lang="en-US" dirty="0"/>
              <a:t>Fruit extracts</a:t>
            </a:r>
          </a:p>
          <a:p>
            <a:pPr lvl="1"/>
            <a:r>
              <a:rPr lang="en-US" dirty="0" err="1"/>
              <a:t>Squalane</a:t>
            </a:r>
            <a:endParaRPr lang="en-US" dirty="0"/>
          </a:p>
          <a:p>
            <a:pPr lvl="1"/>
            <a:r>
              <a:rPr lang="en-US" dirty="0"/>
              <a:t>Vitamin E</a:t>
            </a:r>
          </a:p>
          <a:p>
            <a:pPr>
              <a:lnSpc>
                <a:spcPct val="120000"/>
              </a:lnSpc>
            </a:pPr>
            <a:endParaRPr lang="en-US" dirty="0">
              <a:latin typeface="Helvetica" pitchFamily="2" charset="0"/>
            </a:endParaRPr>
          </a:p>
          <a:p>
            <a:pPr>
              <a:lnSpc>
                <a:spcPct val="120000"/>
              </a:lnSpc>
            </a:pPr>
            <a:endParaRPr lang="en-US" dirty="0">
              <a:latin typeface="Helvetica" pitchFamily="2" charset="0"/>
            </a:endParaRPr>
          </a:p>
        </p:txBody>
      </p:sp>
      <p:sp>
        <p:nvSpPr>
          <p:cNvPr id="2" name="Footer Placeholder 1">
            <a:extLst>
              <a:ext uri="{FF2B5EF4-FFF2-40B4-BE49-F238E27FC236}">
                <a16:creationId xmlns:a16="http://schemas.microsoft.com/office/drawing/2014/main" id="{A7BD7AAD-F0BE-0943-A843-9C79B2D77234}"/>
              </a:ext>
            </a:extLst>
          </p:cNvPr>
          <p:cNvSpPr>
            <a:spLocks noGrp="1"/>
          </p:cNvSpPr>
          <p:nvPr>
            <p:ph type="ftr" sz="quarter" idx="11"/>
          </p:nvPr>
        </p:nvSpPr>
        <p:spPr/>
        <p:txBody>
          <a:bodyPr/>
          <a:lstStyle/>
          <a:p>
            <a:r>
              <a:rPr lang="en-US" dirty="0"/>
              <a:t>©Gretchen Frieling, MD</a:t>
            </a:r>
          </a:p>
        </p:txBody>
      </p:sp>
    </p:spTree>
    <p:extLst>
      <p:ext uri="{BB962C8B-B14F-4D97-AF65-F5344CB8AC3E}">
        <p14:creationId xmlns:p14="http://schemas.microsoft.com/office/powerpoint/2010/main" val="3112864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girl&#10;&#10;Description automatically generated">
            <a:extLst>
              <a:ext uri="{FF2B5EF4-FFF2-40B4-BE49-F238E27FC236}">
                <a16:creationId xmlns:a16="http://schemas.microsoft.com/office/drawing/2014/main" id="{666C4FDE-D7B0-814A-84FE-862F014B45B4}"/>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Lst>
          </a:blip>
          <a:srcRect t="5667" b="19333"/>
          <a:stretch/>
        </p:blipFill>
        <p:spPr>
          <a:xfrm>
            <a:off x="20" y="0"/>
            <a:ext cx="12191980" cy="6857999"/>
          </a:xfrm>
          <a:prstGeom prst="rect">
            <a:avLst/>
          </a:prstGeom>
        </p:spPr>
      </p:pic>
      <p:sp>
        <p:nvSpPr>
          <p:cNvPr id="3" name="Content Placeholder 2">
            <a:extLst>
              <a:ext uri="{FF2B5EF4-FFF2-40B4-BE49-F238E27FC236}">
                <a16:creationId xmlns:a16="http://schemas.microsoft.com/office/drawing/2014/main" id="{38722C36-32FA-FB45-9F02-027F17EB4542}"/>
              </a:ext>
            </a:extLst>
          </p:cNvPr>
          <p:cNvSpPr>
            <a:spLocks noGrp="1"/>
          </p:cNvSpPr>
          <p:nvPr>
            <p:ph idx="1"/>
          </p:nvPr>
        </p:nvSpPr>
        <p:spPr>
          <a:xfrm>
            <a:off x="4006076" y="1253331"/>
            <a:ext cx="5741428" cy="4351338"/>
          </a:xfrm>
        </p:spPr>
        <p:txBody>
          <a:bodyPr>
            <a:normAutofit fontScale="92500" lnSpcReduction="20000"/>
          </a:bodyPr>
          <a:lstStyle/>
          <a:p>
            <a:pPr marL="0" indent="0">
              <a:lnSpc>
                <a:spcPct val="120000"/>
              </a:lnSpc>
              <a:buNone/>
            </a:pPr>
            <a:r>
              <a:rPr lang="en-US" sz="30000" dirty="0">
                <a:solidFill>
                  <a:srgbClr val="FF0000"/>
                </a:solidFill>
                <a:latin typeface="Helvetica" pitchFamily="2" charset="0"/>
              </a:rPr>
              <a:t>x2</a:t>
            </a:r>
          </a:p>
          <a:p>
            <a:pPr>
              <a:lnSpc>
                <a:spcPct val="120000"/>
              </a:lnSpc>
            </a:pPr>
            <a:endParaRPr lang="en-US" dirty="0">
              <a:latin typeface="Helvetica" pitchFamily="2" charset="0"/>
            </a:endParaRPr>
          </a:p>
        </p:txBody>
      </p:sp>
      <p:sp>
        <p:nvSpPr>
          <p:cNvPr id="2" name="Footer Placeholder 1">
            <a:extLst>
              <a:ext uri="{FF2B5EF4-FFF2-40B4-BE49-F238E27FC236}">
                <a16:creationId xmlns:a16="http://schemas.microsoft.com/office/drawing/2014/main" id="{A7BD7AAD-F0BE-0943-A843-9C79B2D77234}"/>
              </a:ext>
            </a:extLst>
          </p:cNvPr>
          <p:cNvSpPr>
            <a:spLocks noGrp="1"/>
          </p:cNvSpPr>
          <p:nvPr>
            <p:ph type="ftr" sz="quarter" idx="11"/>
          </p:nvPr>
        </p:nvSpPr>
        <p:spPr/>
        <p:txBody>
          <a:bodyPr/>
          <a:lstStyle/>
          <a:p>
            <a:r>
              <a:rPr lang="en-US" dirty="0"/>
              <a:t>©Gretchen Frieling, MD</a:t>
            </a:r>
          </a:p>
        </p:txBody>
      </p:sp>
    </p:spTree>
    <p:extLst>
      <p:ext uri="{BB962C8B-B14F-4D97-AF65-F5344CB8AC3E}">
        <p14:creationId xmlns:p14="http://schemas.microsoft.com/office/powerpoint/2010/main" val="2657768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phone, indoor, cellphone&#10;&#10;Description automatically generated">
            <a:extLst>
              <a:ext uri="{FF2B5EF4-FFF2-40B4-BE49-F238E27FC236}">
                <a16:creationId xmlns:a16="http://schemas.microsoft.com/office/drawing/2014/main" id="{59807FE2-9913-3742-9A47-153F10CA9E0E}"/>
              </a:ext>
            </a:extLst>
          </p:cNvPr>
          <p:cNvPicPr>
            <a:picLocks noChangeAspect="1"/>
          </p:cNvPicPr>
          <p:nvPr/>
        </p:nvPicPr>
        <p:blipFill rotWithShape="1">
          <a:blip r:embed="rId3">
            <a:alphaModFix amt="50000"/>
          </a:blip>
          <a:srcRect t="2809" b="12921"/>
          <a:stretch/>
        </p:blipFill>
        <p:spPr>
          <a:xfrm>
            <a:off x="20" y="1"/>
            <a:ext cx="12191980" cy="6857999"/>
          </a:xfrm>
          <a:prstGeom prst="rect">
            <a:avLst/>
          </a:prstGeom>
        </p:spPr>
      </p:pic>
      <p:sp>
        <p:nvSpPr>
          <p:cNvPr id="6" name="TextBox 5">
            <a:extLst>
              <a:ext uri="{FF2B5EF4-FFF2-40B4-BE49-F238E27FC236}">
                <a16:creationId xmlns:a16="http://schemas.microsoft.com/office/drawing/2014/main" id="{F07F3C8D-0778-1047-9756-EA1469744D56}"/>
              </a:ext>
            </a:extLst>
          </p:cNvPr>
          <p:cNvSpPr txBox="1"/>
          <p:nvPr/>
        </p:nvSpPr>
        <p:spPr>
          <a:xfrm>
            <a:off x="4387349" y="1200152"/>
            <a:ext cx="6897171" cy="445769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8000" dirty="0">
                <a:solidFill>
                  <a:srgbClr val="FFFFFF"/>
                </a:solidFill>
                <a:latin typeface="+mj-lt"/>
                <a:ea typeface="+mj-ea"/>
                <a:cs typeface="+mj-cs"/>
              </a:rPr>
              <a:t>STEP 5:</a:t>
            </a:r>
          </a:p>
          <a:p>
            <a:pPr>
              <a:lnSpc>
                <a:spcPct val="90000"/>
              </a:lnSpc>
              <a:spcBef>
                <a:spcPct val="0"/>
              </a:spcBef>
              <a:spcAft>
                <a:spcPts val="600"/>
              </a:spcAft>
            </a:pPr>
            <a:r>
              <a:rPr lang="en-US" sz="8000" dirty="0">
                <a:solidFill>
                  <a:srgbClr val="FFFFFF"/>
                </a:solidFill>
                <a:latin typeface="+mj-lt"/>
                <a:ea typeface="+mj-ea"/>
                <a:cs typeface="+mj-cs"/>
              </a:rPr>
              <a:t>Moisturize</a:t>
            </a:r>
          </a:p>
        </p:txBody>
      </p:sp>
      <p:cxnSp>
        <p:nvCxnSpPr>
          <p:cNvPr id="13" name="Straight Connector 12">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0168AE6A-4BB4-B941-8F5B-BE6E90CDE34A}"/>
              </a:ext>
            </a:extLst>
          </p:cNvPr>
          <p:cNvSpPr>
            <a:spLocks noGrp="1"/>
          </p:cNvSpPr>
          <p:nvPr>
            <p:ph type="ftr" sz="quarter" idx="11"/>
          </p:nvPr>
        </p:nvSpPr>
        <p:spPr/>
        <p:txBody>
          <a:bodyPr/>
          <a:lstStyle/>
          <a:p>
            <a:r>
              <a:rPr lang="en-US" dirty="0"/>
              <a:t>©Gretchen Frieling, MD</a:t>
            </a:r>
          </a:p>
        </p:txBody>
      </p:sp>
    </p:spTree>
    <p:extLst>
      <p:ext uri="{BB962C8B-B14F-4D97-AF65-F5344CB8AC3E}">
        <p14:creationId xmlns:p14="http://schemas.microsoft.com/office/powerpoint/2010/main" val="1129593176"/>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phone, indoor, cellphone&#10;&#10;Description automatically generated">
            <a:extLst>
              <a:ext uri="{FF2B5EF4-FFF2-40B4-BE49-F238E27FC236}">
                <a16:creationId xmlns:a16="http://schemas.microsoft.com/office/drawing/2014/main" id="{01D25E7E-7200-714A-9486-43EBF119BAFA}"/>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Lst>
          </a:blip>
          <a:srcRect t="2809" b="12921"/>
          <a:stretch/>
        </p:blipFill>
        <p:spPr>
          <a:xfrm>
            <a:off x="20" y="1"/>
            <a:ext cx="12191980" cy="6857999"/>
          </a:xfrm>
          <a:prstGeom prst="rect">
            <a:avLst/>
          </a:prstGeom>
        </p:spPr>
      </p:pic>
      <p:sp>
        <p:nvSpPr>
          <p:cNvPr id="3" name="Content Placeholder 2">
            <a:extLst>
              <a:ext uri="{FF2B5EF4-FFF2-40B4-BE49-F238E27FC236}">
                <a16:creationId xmlns:a16="http://schemas.microsoft.com/office/drawing/2014/main" id="{38722C36-32FA-FB45-9F02-027F17EB4542}"/>
              </a:ext>
            </a:extLst>
          </p:cNvPr>
          <p:cNvSpPr>
            <a:spLocks noGrp="1"/>
          </p:cNvSpPr>
          <p:nvPr>
            <p:ph idx="1"/>
          </p:nvPr>
        </p:nvSpPr>
        <p:spPr>
          <a:xfrm>
            <a:off x="4006076" y="1253331"/>
            <a:ext cx="5741428" cy="4351338"/>
          </a:xfrm>
        </p:spPr>
        <p:txBody>
          <a:bodyPr>
            <a:normAutofit lnSpcReduction="10000"/>
          </a:bodyPr>
          <a:lstStyle/>
          <a:p>
            <a:r>
              <a:rPr lang="en-US" dirty="0"/>
              <a:t>Hydrating and emollient properties</a:t>
            </a:r>
          </a:p>
          <a:p>
            <a:r>
              <a:rPr lang="en-US" dirty="0"/>
              <a:t>Nourishing</a:t>
            </a:r>
          </a:p>
          <a:p>
            <a:r>
              <a:rPr lang="en-US" dirty="0"/>
              <a:t>Emollients</a:t>
            </a:r>
          </a:p>
          <a:p>
            <a:pPr lvl="1"/>
            <a:r>
              <a:rPr lang="en-US" dirty="0"/>
              <a:t>Soften surface/dry flakes/patches</a:t>
            </a:r>
          </a:p>
          <a:p>
            <a:r>
              <a:rPr lang="en-US" dirty="0"/>
              <a:t>Hydrators</a:t>
            </a:r>
          </a:p>
          <a:p>
            <a:pPr lvl="1"/>
            <a:r>
              <a:rPr lang="en-US" dirty="0"/>
              <a:t>Lock the moisture into the skin </a:t>
            </a:r>
          </a:p>
          <a:p>
            <a:r>
              <a:rPr lang="en-US" dirty="0"/>
              <a:t>Barrier moisturizing creams</a:t>
            </a:r>
          </a:p>
          <a:p>
            <a:pPr lvl="1"/>
            <a:r>
              <a:rPr lang="en-US" dirty="0"/>
              <a:t>Protect the skins barrier</a:t>
            </a:r>
          </a:p>
          <a:p>
            <a:pPr lvl="1"/>
            <a:r>
              <a:rPr lang="en-US" dirty="0"/>
              <a:t>High in cholesterol, fatty acids, ceramides</a:t>
            </a:r>
          </a:p>
          <a:p>
            <a:pPr>
              <a:lnSpc>
                <a:spcPct val="120000"/>
              </a:lnSpc>
            </a:pPr>
            <a:endParaRPr lang="en-US" dirty="0">
              <a:latin typeface="Helvetica" pitchFamily="2" charset="0"/>
            </a:endParaRPr>
          </a:p>
          <a:p>
            <a:pPr>
              <a:lnSpc>
                <a:spcPct val="120000"/>
              </a:lnSpc>
            </a:pPr>
            <a:endParaRPr lang="en-US" dirty="0">
              <a:latin typeface="Helvetica" pitchFamily="2" charset="0"/>
            </a:endParaRPr>
          </a:p>
        </p:txBody>
      </p:sp>
      <p:sp>
        <p:nvSpPr>
          <p:cNvPr id="2" name="Footer Placeholder 1">
            <a:extLst>
              <a:ext uri="{FF2B5EF4-FFF2-40B4-BE49-F238E27FC236}">
                <a16:creationId xmlns:a16="http://schemas.microsoft.com/office/drawing/2014/main" id="{A7BD7AAD-F0BE-0943-A843-9C79B2D77234}"/>
              </a:ext>
            </a:extLst>
          </p:cNvPr>
          <p:cNvSpPr>
            <a:spLocks noGrp="1"/>
          </p:cNvSpPr>
          <p:nvPr>
            <p:ph type="ftr" sz="quarter" idx="11"/>
          </p:nvPr>
        </p:nvSpPr>
        <p:spPr/>
        <p:txBody>
          <a:bodyPr/>
          <a:lstStyle/>
          <a:p>
            <a:r>
              <a:rPr lang="en-US" dirty="0"/>
              <a:t>©Gretchen Frieling, MD</a:t>
            </a:r>
          </a:p>
        </p:txBody>
      </p:sp>
    </p:spTree>
    <p:extLst>
      <p:ext uri="{BB962C8B-B14F-4D97-AF65-F5344CB8AC3E}">
        <p14:creationId xmlns:p14="http://schemas.microsoft.com/office/powerpoint/2010/main" val="1198387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D8B73-4972-E244-93EA-BD953A7CF047}"/>
              </a:ext>
            </a:extLst>
          </p:cNvPr>
          <p:cNvSpPr>
            <a:spLocks noGrp="1"/>
          </p:cNvSpPr>
          <p:nvPr>
            <p:ph type="title"/>
          </p:nvPr>
        </p:nvSpPr>
        <p:spPr>
          <a:xfrm>
            <a:off x="169718" y="2766219"/>
            <a:ext cx="11852564" cy="1325563"/>
          </a:xfrm>
        </p:spPr>
        <p:txBody>
          <a:bodyPr>
            <a:normAutofit/>
          </a:bodyPr>
          <a:lstStyle/>
          <a:p>
            <a:pPr algn="ctr"/>
            <a:r>
              <a:rPr lang="en-US" sz="3600" dirty="0">
                <a:latin typeface="Helvetica Light" panose="020B0403020202020204" pitchFamily="34" charset="0"/>
              </a:rPr>
              <a:t>WHICH COMES FIRST? </a:t>
            </a:r>
            <a:r>
              <a:rPr lang="en-US" sz="3600" b="1" dirty="0">
                <a:latin typeface="Helvetica Light" panose="020B0403020202020204" pitchFamily="34" charset="0"/>
              </a:rPr>
              <a:t>MOISTURIZER OR OIL?</a:t>
            </a:r>
          </a:p>
        </p:txBody>
      </p:sp>
      <p:sp>
        <p:nvSpPr>
          <p:cNvPr id="3" name="Footer Placeholder 2">
            <a:extLst>
              <a:ext uri="{FF2B5EF4-FFF2-40B4-BE49-F238E27FC236}">
                <a16:creationId xmlns:a16="http://schemas.microsoft.com/office/drawing/2014/main" id="{4DEA82D7-9BC9-0B41-9D4B-FB158AED2859}"/>
              </a:ext>
            </a:extLst>
          </p:cNvPr>
          <p:cNvSpPr>
            <a:spLocks noGrp="1"/>
          </p:cNvSpPr>
          <p:nvPr>
            <p:ph type="ftr" sz="quarter" idx="11"/>
          </p:nvPr>
        </p:nvSpPr>
        <p:spPr/>
        <p:txBody>
          <a:bodyPr/>
          <a:lstStyle/>
          <a:p>
            <a:r>
              <a:rPr lang="en-US" dirty="0"/>
              <a:t>©Gretchen Frieling, MD</a:t>
            </a:r>
          </a:p>
        </p:txBody>
      </p:sp>
    </p:spTree>
    <p:extLst>
      <p:ext uri="{BB962C8B-B14F-4D97-AF65-F5344CB8AC3E}">
        <p14:creationId xmlns:p14="http://schemas.microsoft.com/office/powerpoint/2010/main" val="4019894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door, person, young, looking&#10;&#10;Description automatically generated">
            <a:extLst>
              <a:ext uri="{FF2B5EF4-FFF2-40B4-BE49-F238E27FC236}">
                <a16:creationId xmlns:a16="http://schemas.microsoft.com/office/drawing/2014/main" id="{7A6AE628-E5DB-7D4E-8C92-D0C71EFC0884}"/>
              </a:ext>
            </a:extLst>
          </p:cNvPr>
          <p:cNvPicPr>
            <a:picLocks noChangeAspect="1"/>
          </p:cNvPicPr>
          <p:nvPr/>
        </p:nvPicPr>
        <p:blipFill rotWithShape="1">
          <a:blip r:embed="rId3">
            <a:alphaModFix amt="50000"/>
          </a:blip>
          <a:srcRect t="1747"/>
          <a:stretch/>
        </p:blipFill>
        <p:spPr>
          <a:xfrm>
            <a:off x="20" y="1"/>
            <a:ext cx="12191980" cy="6857999"/>
          </a:xfrm>
          <a:prstGeom prst="rect">
            <a:avLst/>
          </a:prstGeom>
        </p:spPr>
      </p:pic>
      <p:sp>
        <p:nvSpPr>
          <p:cNvPr id="6" name="TextBox 5">
            <a:extLst>
              <a:ext uri="{FF2B5EF4-FFF2-40B4-BE49-F238E27FC236}">
                <a16:creationId xmlns:a16="http://schemas.microsoft.com/office/drawing/2014/main" id="{8DB3C02D-6FEE-424D-98F6-6607A1EA675A}"/>
              </a:ext>
            </a:extLst>
          </p:cNvPr>
          <p:cNvSpPr txBox="1"/>
          <p:nvPr/>
        </p:nvSpPr>
        <p:spPr>
          <a:xfrm>
            <a:off x="4387349" y="1200152"/>
            <a:ext cx="6897171" cy="445769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8000" dirty="0">
                <a:solidFill>
                  <a:srgbClr val="FFFFFF"/>
                </a:solidFill>
                <a:latin typeface="+mj-lt"/>
                <a:ea typeface="+mj-ea"/>
                <a:cs typeface="+mj-cs"/>
              </a:rPr>
              <a:t>STEP 6:</a:t>
            </a:r>
          </a:p>
          <a:p>
            <a:pPr>
              <a:lnSpc>
                <a:spcPct val="90000"/>
              </a:lnSpc>
              <a:spcBef>
                <a:spcPct val="0"/>
              </a:spcBef>
              <a:spcAft>
                <a:spcPts val="600"/>
              </a:spcAft>
            </a:pPr>
            <a:r>
              <a:rPr lang="en-US" sz="8000" dirty="0">
                <a:solidFill>
                  <a:srgbClr val="FFFFFF"/>
                </a:solidFill>
                <a:latin typeface="+mj-lt"/>
                <a:ea typeface="+mj-ea"/>
                <a:cs typeface="+mj-cs"/>
              </a:rPr>
              <a:t>SPF</a:t>
            </a:r>
          </a:p>
        </p:txBody>
      </p:sp>
      <p:cxnSp>
        <p:nvCxnSpPr>
          <p:cNvPr id="13" name="Straight Connector 12">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18BB5FCD-3B75-174C-AACB-DE226B4320F7}"/>
              </a:ext>
            </a:extLst>
          </p:cNvPr>
          <p:cNvSpPr>
            <a:spLocks noGrp="1"/>
          </p:cNvSpPr>
          <p:nvPr>
            <p:ph type="ftr" sz="quarter" idx="11"/>
          </p:nvPr>
        </p:nvSpPr>
        <p:spPr/>
        <p:txBody>
          <a:bodyPr/>
          <a:lstStyle/>
          <a:p>
            <a:r>
              <a:rPr lang="en-US" dirty="0"/>
              <a:t>©Gretchen Frieling, MD</a:t>
            </a:r>
          </a:p>
        </p:txBody>
      </p:sp>
    </p:spTree>
    <p:extLst>
      <p:ext uri="{BB962C8B-B14F-4D97-AF65-F5344CB8AC3E}">
        <p14:creationId xmlns:p14="http://schemas.microsoft.com/office/powerpoint/2010/main" val="3853185915"/>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person, young, looking&#10;&#10;Description automatically generated">
            <a:extLst>
              <a:ext uri="{FF2B5EF4-FFF2-40B4-BE49-F238E27FC236}">
                <a16:creationId xmlns:a16="http://schemas.microsoft.com/office/drawing/2014/main" id="{7A6AE628-E5DB-7D4E-8C92-D0C71EFC0884}"/>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Lst>
          </a:blip>
          <a:srcRect t="1747"/>
          <a:stretch/>
        </p:blipFill>
        <p:spPr>
          <a:xfrm>
            <a:off x="20" y="1"/>
            <a:ext cx="12191980" cy="6857999"/>
          </a:xfrm>
          <a:prstGeom prst="rect">
            <a:avLst/>
          </a:prstGeom>
        </p:spPr>
      </p:pic>
      <p:sp>
        <p:nvSpPr>
          <p:cNvPr id="6" name="TextBox 5">
            <a:extLst>
              <a:ext uri="{FF2B5EF4-FFF2-40B4-BE49-F238E27FC236}">
                <a16:creationId xmlns:a16="http://schemas.microsoft.com/office/drawing/2014/main" id="{8DB3C02D-6FEE-424D-98F6-6607A1EA675A}"/>
              </a:ext>
            </a:extLst>
          </p:cNvPr>
          <p:cNvSpPr txBox="1"/>
          <p:nvPr/>
        </p:nvSpPr>
        <p:spPr>
          <a:xfrm>
            <a:off x="4387349" y="1200152"/>
            <a:ext cx="6897171" cy="4457696"/>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8000" dirty="0">
              <a:solidFill>
                <a:srgbClr val="FFFFFF"/>
              </a:solidFill>
              <a:latin typeface="+mj-lt"/>
              <a:ea typeface="+mj-ea"/>
              <a:cs typeface="+mj-cs"/>
            </a:endParaRPr>
          </a:p>
        </p:txBody>
      </p:sp>
      <p:sp>
        <p:nvSpPr>
          <p:cNvPr id="2" name="Footer Placeholder 1">
            <a:extLst>
              <a:ext uri="{FF2B5EF4-FFF2-40B4-BE49-F238E27FC236}">
                <a16:creationId xmlns:a16="http://schemas.microsoft.com/office/drawing/2014/main" id="{18BB5FCD-3B75-174C-AACB-DE226B4320F7}"/>
              </a:ext>
            </a:extLst>
          </p:cNvPr>
          <p:cNvSpPr>
            <a:spLocks noGrp="1"/>
          </p:cNvSpPr>
          <p:nvPr>
            <p:ph type="ftr" sz="quarter" idx="11"/>
          </p:nvPr>
        </p:nvSpPr>
        <p:spPr/>
        <p:txBody>
          <a:bodyPr/>
          <a:lstStyle/>
          <a:p>
            <a:r>
              <a:rPr lang="en-US" dirty="0"/>
              <a:t>©Gretchen Frieling, MD</a:t>
            </a:r>
          </a:p>
        </p:txBody>
      </p:sp>
      <p:sp>
        <p:nvSpPr>
          <p:cNvPr id="8" name="Content Placeholder 2">
            <a:extLst>
              <a:ext uri="{FF2B5EF4-FFF2-40B4-BE49-F238E27FC236}">
                <a16:creationId xmlns:a16="http://schemas.microsoft.com/office/drawing/2014/main" id="{056ECFA6-8969-7B4D-BDEE-2693BBAD1FC1}"/>
              </a:ext>
            </a:extLst>
          </p:cNvPr>
          <p:cNvSpPr>
            <a:spLocks noGrp="1"/>
          </p:cNvSpPr>
          <p:nvPr>
            <p:ph idx="1"/>
          </p:nvPr>
        </p:nvSpPr>
        <p:spPr>
          <a:xfrm>
            <a:off x="4033598" y="1655761"/>
            <a:ext cx="5741428" cy="4351338"/>
          </a:xfrm>
        </p:spPr>
        <p:txBody>
          <a:bodyPr>
            <a:normAutofit/>
          </a:bodyPr>
          <a:lstStyle/>
          <a:p>
            <a:r>
              <a:rPr lang="en-US" dirty="0"/>
              <a:t>Sunscreen is always the LAST step of the routine</a:t>
            </a:r>
          </a:p>
          <a:p>
            <a:r>
              <a:rPr lang="en-US" dirty="0"/>
              <a:t>Do not rely on sunscreen in your moisturizer, makeup, foundation, etc. </a:t>
            </a:r>
          </a:p>
          <a:p>
            <a:pPr lvl="1"/>
            <a:r>
              <a:rPr lang="en-US" dirty="0"/>
              <a:t>Lends a false sense of security and not early enough protection</a:t>
            </a:r>
          </a:p>
          <a:p>
            <a:pPr lvl="1"/>
            <a:r>
              <a:rPr lang="en-US" dirty="0"/>
              <a:t>Use 2 SEPARATE PRODUCTS</a:t>
            </a:r>
            <a:endParaRPr lang="en-US" dirty="0">
              <a:latin typeface="Helvetica" pitchFamily="2" charset="0"/>
            </a:endParaRPr>
          </a:p>
          <a:p>
            <a:pPr>
              <a:lnSpc>
                <a:spcPct val="120000"/>
              </a:lnSpc>
            </a:pPr>
            <a:endParaRPr lang="en-US" dirty="0">
              <a:latin typeface="Helvetica" pitchFamily="2" charset="0"/>
            </a:endParaRPr>
          </a:p>
        </p:txBody>
      </p:sp>
    </p:spTree>
    <p:extLst>
      <p:ext uri="{BB962C8B-B14F-4D97-AF65-F5344CB8AC3E}">
        <p14:creationId xmlns:p14="http://schemas.microsoft.com/office/powerpoint/2010/main" val="648894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7BD420-EF9E-7C43-A1B5-F2DD05AF5E2E}"/>
              </a:ext>
            </a:extLst>
          </p:cNvPr>
          <p:cNvSpPr>
            <a:spLocks noGrp="1"/>
          </p:cNvSpPr>
          <p:nvPr>
            <p:ph idx="1"/>
          </p:nvPr>
        </p:nvSpPr>
        <p:spPr>
          <a:xfrm>
            <a:off x="642255" y="2872241"/>
            <a:ext cx="4893130" cy="1113518"/>
          </a:xfrm>
        </p:spPr>
        <p:txBody>
          <a:bodyPr>
            <a:normAutofit fontScale="92500" lnSpcReduction="10000"/>
          </a:bodyPr>
          <a:lstStyle/>
          <a:p>
            <a:pPr marL="0" indent="0">
              <a:buNone/>
            </a:pPr>
            <a:r>
              <a:rPr lang="en-US" sz="8800" dirty="0">
                <a:latin typeface="Helvetica Neue UltraLight" panose="02000206000000020004" pitchFamily="2" charset="0"/>
                <a:ea typeface="Helvetica Neue UltraLight" panose="02000206000000020004" pitchFamily="2" charset="0"/>
                <a:cs typeface="Helvetica Neue" panose="02000503000000020004" pitchFamily="2" charset="0"/>
              </a:rPr>
              <a:t>THINNEST</a:t>
            </a:r>
            <a:endParaRPr lang="en-US" sz="4000" dirty="0">
              <a:latin typeface="Helvetica Neue UltraLight" panose="02000206000000020004" pitchFamily="2" charset="0"/>
              <a:ea typeface="Helvetica Neue UltraLight" panose="02000206000000020004" pitchFamily="2" charset="0"/>
              <a:cs typeface="Helvetica Neue" panose="02000503000000020004" pitchFamily="2" charset="0"/>
            </a:endParaRPr>
          </a:p>
        </p:txBody>
      </p:sp>
      <p:sp>
        <p:nvSpPr>
          <p:cNvPr id="4" name="Content Placeholder 2">
            <a:extLst>
              <a:ext uri="{FF2B5EF4-FFF2-40B4-BE49-F238E27FC236}">
                <a16:creationId xmlns:a16="http://schemas.microsoft.com/office/drawing/2014/main" id="{FE171236-DBAA-1649-914A-592F4149C85C}"/>
              </a:ext>
            </a:extLst>
          </p:cNvPr>
          <p:cNvSpPr txBox="1">
            <a:spLocks/>
          </p:cNvSpPr>
          <p:nvPr/>
        </p:nvSpPr>
        <p:spPr>
          <a:xfrm>
            <a:off x="6656616" y="2872241"/>
            <a:ext cx="5214256" cy="111351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8800" b="1" dirty="0">
                <a:latin typeface="Helvetica Neue" panose="02000503000000020004" pitchFamily="2" charset="0"/>
                <a:ea typeface="Helvetica Neue" panose="02000503000000020004" pitchFamily="2" charset="0"/>
                <a:cs typeface="Helvetica Neue" panose="02000503000000020004" pitchFamily="2" charset="0"/>
              </a:rPr>
              <a:t>THICKEST</a:t>
            </a:r>
            <a:endParaRPr lang="en-US" sz="4000" b="1" dirty="0">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6" name="Straight Arrow Connector 5">
            <a:extLst>
              <a:ext uri="{FF2B5EF4-FFF2-40B4-BE49-F238E27FC236}">
                <a16:creationId xmlns:a16="http://schemas.microsoft.com/office/drawing/2014/main" id="{653BFFF1-19EA-EF4E-A597-3E2541D34326}"/>
              </a:ext>
            </a:extLst>
          </p:cNvPr>
          <p:cNvCxnSpPr>
            <a:cxnSpLocks/>
          </p:cNvCxnSpPr>
          <p:nvPr/>
        </p:nvCxnSpPr>
        <p:spPr>
          <a:xfrm>
            <a:off x="5323114" y="3282043"/>
            <a:ext cx="1012372" cy="0"/>
          </a:xfrm>
          <a:prstGeom prst="straightConnector1">
            <a:avLst/>
          </a:prstGeom>
          <a:ln w="57150">
            <a:solidFill>
              <a:srgbClr val="EEC998"/>
            </a:solidFill>
            <a:tailEnd type="triangl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6C0D007A-71FB-084E-BD9C-C76DB8B9186D}"/>
              </a:ext>
            </a:extLst>
          </p:cNvPr>
          <p:cNvSpPr>
            <a:spLocks noGrp="1"/>
          </p:cNvSpPr>
          <p:nvPr>
            <p:ph type="ftr" sz="quarter" idx="11"/>
          </p:nvPr>
        </p:nvSpPr>
        <p:spPr/>
        <p:txBody>
          <a:bodyPr/>
          <a:lstStyle/>
          <a:p>
            <a:r>
              <a:rPr lang="en-US" dirty="0"/>
              <a:t>©Gretchen Frieling, MD</a:t>
            </a:r>
          </a:p>
        </p:txBody>
      </p:sp>
    </p:spTree>
    <p:extLst>
      <p:ext uri="{BB962C8B-B14F-4D97-AF65-F5344CB8AC3E}">
        <p14:creationId xmlns:p14="http://schemas.microsoft.com/office/powerpoint/2010/main" val="1504633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A153-18EE-4346-A102-632E94CEC738}"/>
              </a:ext>
            </a:extLst>
          </p:cNvPr>
          <p:cNvSpPr>
            <a:spLocks noGrp="1"/>
          </p:cNvSpPr>
          <p:nvPr>
            <p:ph type="title"/>
          </p:nvPr>
        </p:nvSpPr>
        <p:spPr>
          <a:xfrm>
            <a:off x="838200" y="2766219"/>
            <a:ext cx="10515600" cy="1325563"/>
          </a:xfrm>
        </p:spPr>
        <p:txBody>
          <a:bodyPr/>
          <a:lstStyle/>
          <a:p>
            <a:pPr algn="ctr"/>
            <a:r>
              <a:rPr lang="en-US" dirty="0">
                <a:latin typeface="Helvetica Light" panose="020B0403020202020204" pitchFamily="34" charset="0"/>
              </a:rPr>
              <a:t>Physical VS Chemical sunscreen</a:t>
            </a:r>
          </a:p>
        </p:txBody>
      </p:sp>
      <p:sp>
        <p:nvSpPr>
          <p:cNvPr id="3" name="Footer Placeholder 2">
            <a:extLst>
              <a:ext uri="{FF2B5EF4-FFF2-40B4-BE49-F238E27FC236}">
                <a16:creationId xmlns:a16="http://schemas.microsoft.com/office/drawing/2014/main" id="{4991CDD8-E2FC-5845-8D5F-7FFB18ADDC67}"/>
              </a:ext>
            </a:extLst>
          </p:cNvPr>
          <p:cNvSpPr>
            <a:spLocks noGrp="1"/>
          </p:cNvSpPr>
          <p:nvPr>
            <p:ph type="ftr" sz="quarter" idx="11"/>
          </p:nvPr>
        </p:nvSpPr>
        <p:spPr/>
        <p:txBody>
          <a:bodyPr/>
          <a:lstStyle/>
          <a:p>
            <a:r>
              <a:rPr lang="en-US" dirty="0"/>
              <a:t>©Gretchen Frieling, MD</a:t>
            </a:r>
          </a:p>
        </p:txBody>
      </p:sp>
      <p:pic>
        <p:nvPicPr>
          <p:cNvPr id="4" name="Picture 3" descr="A picture containing indoor, person, young, looking&#10;&#10;Description automatically generated">
            <a:extLst>
              <a:ext uri="{FF2B5EF4-FFF2-40B4-BE49-F238E27FC236}">
                <a16:creationId xmlns:a16="http://schemas.microsoft.com/office/drawing/2014/main" id="{26FD8C4B-BEBA-844C-836A-8A2BA70FF315}"/>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Lst>
          </a:blip>
          <a:srcRect t="1747"/>
          <a:stretch/>
        </p:blipFill>
        <p:spPr>
          <a:xfrm>
            <a:off x="20" y="1"/>
            <a:ext cx="12191980" cy="6857999"/>
          </a:xfrm>
          <a:prstGeom prst="rect">
            <a:avLst/>
          </a:prstGeom>
        </p:spPr>
      </p:pic>
    </p:spTree>
    <p:extLst>
      <p:ext uri="{BB962C8B-B14F-4D97-AF65-F5344CB8AC3E}">
        <p14:creationId xmlns:p14="http://schemas.microsoft.com/office/powerpoint/2010/main" val="877740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person, young, looking&#10;&#10;Description automatically generated">
            <a:extLst>
              <a:ext uri="{FF2B5EF4-FFF2-40B4-BE49-F238E27FC236}">
                <a16:creationId xmlns:a16="http://schemas.microsoft.com/office/drawing/2014/main" id="{26FD8C4B-BEBA-844C-836A-8A2BA70FF315}"/>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Lst>
          </a:blip>
          <a:srcRect t="1747"/>
          <a:stretch/>
        </p:blipFill>
        <p:spPr>
          <a:xfrm>
            <a:off x="20" y="1"/>
            <a:ext cx="12191980" cy="6857999"/>
          </a:xfrm>
          <a:prstGeom prst="rect">
            <a:avLst/>
          </a:prstGeom>
        </p:spPr>
      </p:pic>
      <p:sp>
        <p:nvSpPr>
          <p:cNvPr id="3" name="Footer Placeholder 2">
            <a:extLst>
              <a:ext uri="{FF2B5EF4-FFF2-40B4-BE49-F238E27FC236}">
                <a16:creationId xmlns:a16="http://schemas.microsoft.com/office/drawing/2014/main" id="{4991CDD8-E2FC-5845-8D5F-7FFB18ADDC67}"/>
              </a:ext>
            </a:extLst>
          </p:cNvPr>
          <p:cNvSpPr>
            <a:spLocks noGrp="1"/>
          </p:cNvSpPr>
          <p:nvPr>
            <p:ph type="ftr" sz="quarter" idx="11"/>
          </p:nvPr>
        </p:nvSpPr>
        <p:spPr/>
        <p:txBody>
          <a:bodyPr/>
          <a:lstStyle/>
          <a:p>
            <a:r>
              <a:rPr lang="en-US" dirty="0"/>
              <a:t>©Gretchen Frieling, MD</a:t>
            </a:r>
          </a:p>
        </p:txBody>
      </p:sp>
      <p:sp>
        <p:nvSpPr>
          <p:cNvPr id="5" name="Content Placeholder 2">
            <a:extLst>
              <a:ext uri="{FF2B5EF4-FFF2-40B4-BE49-F238E27FC236}">
                <a16:creationId xmlns:a16="http://schemas.microsoft.com/office/drawing/2014/main" id="{F04134C2-D20D-274C-85C5-3D4A786CD231}"/>
              </a:ext>
            </a:extLst>
          </p:cNvPr>
          <p:cNvSpPr>
            <a:spLocks noGrp="1"/>
          </p:cNvSpPr>
          <p:nvPr>
            <p:ph idx="1"/>
          </p:nvPr>
        </p:nvSpPr>
        <p:spPr>
          <a:xfrm>
            <a:off x="4033598" y="1655761"/>
            <a:ext cx="5741428" cy="4351338"/>
          </a:xfrm>
        </p:spPr>
        <p:txBody>
          <a:bodyPr>
            <a:normAutofit/>
          </a:bodyPr>
          <a:lstStyle/>
          <a:p>
            <a:pPr lvl="1"/>
            <a:r>
              <a:rPr lang="en-US" b="1" dirty="0"/>
              <a:t>Physical</a:t>
            </a:r>
          </a:p>
          <a:p>
            <a:pPr lvl="2"/>
            <a:r>
              <a:rPr lang="en-US" sz="2400" dirty="0"/>
              <a:t>Zinc and titanium oxide</a:t>
            </a:r>
          </a:p>
          <a:p>
            <a:pPr lvl="1"/>
            <a:endParaRPr lang="en-US" b="1" dirty="0"/>
          </a:p>
          <a:p>
            <a:pPr lvl="1"/>
            <a:r>
              <a:rPr lang="en-US" b="1" dirty="0"/>
              <a:t>Chemical</a:t>
            </a:r>
          </a:p>
          <a:p>
            <a:pPr lvl="2"/>
            <a:r>
              <a:rPr lang="en-US" sz="2400" dirty="0"/>
              <a:t>Contain oxybenzone and </a:t>
            </a:r>
            <a:r>
              <a:rPr lang="en-US" sz="2400" dirty="0" err="1"/>
              <a:t>octinoxate</a:t>
            </a:r>
            <a:endParaRPr lang="en-US" sz="2400" dirty="0"/>
          </a:p>
          <a:p>
            <a:pPr lvl="2"/>
            <a:r>
              <a:rPr lang="en-US" sz="2400" dirty="0"/>
              <a:t>There are claims that these ingredients may damage coral reefs and may cause hormonal effects. </a:t>
            </a:r>
          </a:p>
          <a:p>
            <a:pPr marL="0" indent="0">
              <a:lnSpc>
                <a:spcPct val="120000"/>
              </a:lnSpc>
              <a:buNone/>
            </a:pPr>
            <a:endParaRPr lang="en-US" sz="2400" dirty="0">
              <a:latin typeface="Helvetica" pitchFamily="2" charset="0"/>
            </a:endParaRPr>
          </a:p>
        </p:txBody>
      </p:sp>
    </p:spTree>
    <p:extLst>
      <p:ext uri="{BB962C8B-B14F-4D97-AF65-F5344CB8AC3E}">
        <p14:creationId xmlns:p14="http://schemas.microsoft.com/office/powerpoint/2010/main" val="3329056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person, young, looking&#10;&#10;Description automatically generated">
            <a:extLst>
              <a:ext uri="{FF2B5EF4-FFF2-40B4-BE49-F238E27FC236}">
                <a16:creationId xmlns:a16="http://schemas.microsoft.com/office/drawing/2014/main" id="{26FD8C4B-BEBA-844C-836A-8A2BA70FF315}"/>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Lst>
          </a:blip>
          <a:srcRect t="1747"/>
          <a:stretch/>
        </p:blipFill>
        <p:spPr>
          <a:xfrm>
            <a:off x="20" y="1"/>
            <a:ext cx="12191980" cy="6857999"/>
          </a:xfrm>
          <a:prstGeom prst="rect">
            <a:avLst/>
          </a:prstGeom>
        </p:spPr>
      </p:pic>
      <p:sp>
        <p:nvSpPr>
          <p:cNvPr id="3" name="Footer Placeholder 2">
            <a:extLst>
              <a:ext uri="{FF2B5EF4-FFF2-40B4-BE49-F238E27FC236}">
                <a16:creationId xmlns:a16="http://schemas.microsoft.com/office/drawing/2014/main" id="{4991CDD8-E2FC-5845-8D5F-7FFB18ADDC67}"/>
              </a:ext>
            </a:extLst>
          </p:cNvPr>
          <p:cNvSpPr>
            <a:spLocks noGrp="1"/>
          </p:cNvSpPr>
          <p:nvPr>
            <p:ph type="ftr" sz="quarter" idx="11"/>
          </p:nvPr>
        </p:nvSpPr>
        <p:spPr/>
        <p:txBody>
          <a:bodyPr/>
          <a:lstStyle/>
          <a:p>
            <a:r>
              <a:rPr lang="en-US" dirty="0"/>
              <a:t>©Gretchen Frieling, MD</a:t>
            </a:r>
          </a:p>
        </p:txBody>
      </p:sp>
      <p:sp>
        <p:nvSpPr>
          <p:cNvPr id="5" name="Content Placeholder 2">
            <a:extLst>
              <a:ext uri="{FF2B5EF4-FFF2-40B4-BE49-F238E27FC236}">
                <a16:creationId xmlns:a16="http://schemas.microsoft.com/office/drawing/2014/main" id="{F04134C2-D20D-274C-85C5-3D4A786CD231}"/>
              </a:ext>
            </a:extLst>
          </p:cNvPr>
          <p:cNvSpPr>
            <a:spLocks noGrp="1"/>
          </p:cNvSpPr>
          <p:nvPr>
            <p:ph idx="1"/>
          </p:nvPr>
        </p:nvSpPr>
        <p:spPr>
          <a:xfrm>
            <a:off x="4033598" y="1655761"/>
            <a:ext cx="5741428" cy="4351338"/>
          </a:xfrm>
        </p:spPr>
        <p:txBody>
          <a:bodyPr>
            <a:normAutofit lnSpcReduction="10000"/>
          </a:bodyPr>
          <a:lstStyle/>
          <a:p>
            <a:pPr marL="457200" lvl="1" indent="0">
              <a:buNone/>
            </a:pPr>
            <a:r>
              <a:rPr lang="en-US" sz="3000" b="1" dirty="0"/>
              <a:t>Physical sunscreen</a:t>
            </a:r>
          </a:p>
          <a:p>
            <a:pPr marL="457200" lvl="1" indent="0">
              <a:buNone/>
            </a:pPr>
            <a:endParaRPr lang="en-US" b="1" dirty="0"/>
          </a:p>
          <a:p>
            <a:r>
              <a:rPr lang="en-US" dirty="0"/>
              <a:t>Works by creating a physical barrier between your skin and the sun, using mineral-based ingredients like zinc oxide and titanium dioxide</a:t>
            </a:r>
          </a:p>
          <a:p>
            <a:endParaRPr lang="en-US" dirty="0"/>
          </a:p>
          <a:p>
            <a:r>
              <a:rPr lang="en-US" dirty="0"/>
              <a:t>The mineral ingredients often cause have a white film, and hence, enough is not applied for the proper protection </a:t>
            </a:r>
          </a:p>
          <a:p>
            <a:pPr marL="0" indent="0">
              <a:lnSpc>
                <a:spcPct val="120000"/>
              </a:lnSpc>
              <a:buNone/>
            </a:pPr>
            <a:endParaRPr lang="en-US" sz="2400" dirty="0">
              <a:latin typeface="Helvetica" pitchFamily="2" charset="0"/>
            </a:endParaRPr>
          </a:p>
        </p:txBody>
      </p:sp>
    </p:spTree>
    <p:extLst>
      <p:ext uri="{BB962C8B-B14F-4D97-AF65-F5344CB8AC3E}">
        <p14:creationId xmlns:p14="http://schemas.microsoft.com/office/powerpoint/2010/main" val="3587126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person, young, looking&#10;&#10;Description automatically generated">
            <a:extLst>
              <a:ext uri="{FF2B5EF4-FFF2-40B4-BE49-F238E27FC236}">
                <a16:creationId xmlns:a16="http://schemas.microsoft.com/office/drawing/2014/main" id="{26FD8C4B-BEBA-844C-836A-8A2BA70FF315}"/>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Lst>
          </a:blip>
          <a:srcRect t="1747"/>
          <a:stretch/>
        </p:blipFill>
        <p:spPr>
          <a:xfrm>
            <a:off x="20" y="1"/>
            <a:ext cx="12191980" cy="6857999"/>
          </a:xfrm>
          <a:prstGeom prst="rect">
            <a:avLst/>
          </a:prstGeom>
        </p:spPr>
      </p:pic>
      <p:sp>
        <p:nvSpPr>
          <p:cNvPr id="3" name="Footer Placeholder 2">
            <a:extLst>
              <a:ext uri="{FF2B5EF4-FFF2-40B4-BE49-F238E27FC236}">
                <a16:creationId xmlns:a16="http://schemas.microsoft.com/office/drawing/2014/main" id="{4991CDD8-E2FC-5845-8D5F-7FFB18ADDC67}"/>
              </a:ext>
            </a:extLst>
          </p:cNvPr>
          <p:cNvSpPr>
            <a:spLocks noGrp="1"/>
          </p:cNvSpPr>
          <p:nvPr>
            <p:ph type="ftr" sz="quarter" idx="11"/>
          </p:nvPr>
        </p:nvSpPr>
        <p:spPr/>
        <p:txBody>
          <a:bodyPr/>
          <a:lstStyle/>
          <a:p>
            <a:r>
              <a:rPr lang="en-US" dirty="0"/>
              <a:t>©Gretchen Frieling, MD</a:t>
            </a:r>
          </a:p>
        </p:txBody>
      </p:sp>
      <p:sp>
        <p:nvSpPr>
          <p:cNvPr id="5" name="Content Placeholder 2">
            <a:extLst>
              <a:ext uri="{FF2B5EF4-FFF2-40B4-BE49-F238E27FC236}">
                <a16:creationId xmlns:a16="http://schemas.microsoft.com/office/drawing/2014/main" id="{F04134C2-D20D-274C-85C5-3D4A786CD231}"/>
              </a:ext>
            </a:extLst>
          </p:cNvPr>
          <p:cNvSpPr>
            <a:spLocks noGrp="1"/>
          </p:cNvSpPr>
          <p:nvPr>
            <p:ph idx="1"/>
          </p:nvPr>
        </p:nvSpPr>
        <p:spPr>
          <a:xfrm>
            <a:off x="4033598" y="1655761"/>
            <a:ext cx="5741428" cy="4351338"/>
          </a:xfrm>
        </p:spPr>
        <p:txBody>
          <a:bodyPr>
            <a:normAutofit/>
          </a:bodyPr>
          <a:lstStyle/>
          <a:p>
            <a:pPr marL="457200" lvl="1" indent="0">
              <a:buNone/>
            </a:pPr>
            <a:r>
              <a:rPr lang="en-US" sz="3000" b="1" dirty="0"/>
              <a:t>Chemical sunscreen</a:t>
            </a:r>
          </a:p>
          <a:p>
            <a:pPr marL="457200" lvl="1" indent="0">
              <a:buNone/>
            </a:pPr>
            <a:endParaRPr lang="en-US" b="1" dirty="0"/>
          </a:p>
          <a:p>
            <a:r>
              <a:rPr lang="en-US" dirty="0"/>
              <a:t>Works by triggering a chemical reaction that turns UV rays into heat, which is then dissipated from your body. </a:t>
            </a:r>
          </a:p>
          <a:p>
            <a:endParaRPr lang="en-US" dirty="0"/>
          </a:p>
          <a:p>
            <a:r>
              <a:rPr lang="en-US" dirty="0"/>
              <a:t>Needs to be FULLY absorbed to be effective</a:t>
            </a:r>
          </a:p>
          <a:p>
            <a:pPr marL="0" indent="0">
              <a:lnSpc>
                <a:spcPct val="120000"/>
              </a:lnSpc>
              <a:buNone/>
            </a:pPr>
            <a:endParaRPr lang="en-US" sz="2400" dirty="0">
              <a:latin typeface="Helvetica" pitchFamily="2" charset="0"/>
            </a:endParaRPr>
          </a:p>
        </p:txBody>
      </p:sp>
    </p:spTree>
    <p:extLst>
      <p:ext uri="{BB962C8B-B14F-4D97-AF65-F5344CB8AC3E}">
        <p14:creationId xmlns:p14="http://schemas.microsoft.com/office/powerpoint/2010/main" val="2693336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person, young, looking&#10;&#10;Description automatically generated">
            <a:extLst>
              <a:ext uri="{FF2B5EF4-FFF2-40B4-BE49-F238E27FC236}">
                <a16:creationId xmlns:a16="http://schemas.microsoft.com/office/drawing/2014/main" id="{26FD8C4B-BEBA-844C-836A-8A2BA70FF315}"/>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Lst>
          </a:blip>
          <a:srcRect t="1747"/>
          <a:stretch/>
        </p:blipFill>
        <p:spPr>
          <a:xfrm>
            <a:off x="20" y="1"/>
            <a:ext cx="12191980" cy="6857999"/>
          </a:xfrm>
          <a:prstGeom prst="rect">
            <a:avLst/>
          </a:prstGeom>
        </p:spPr>
      </p:pic>
      <p:sp>
        <p:nvSpPr>
          <p:cNvPr id="3" name="Footer Placeholder 2">
            <a:extLst>
              <a:ext uri="{FF2B5EF4-FFF2-40B4-BE49-F238E27FC236}">
                <a16:creationId xmlns:a16="http://schemas.microsoft.com/office/drawing/2014/main" id="{4991CDD8-E2FC-5845-8D5F-7FFB18ADDC67}"/>
              </a:ext>
            </a:extLst>
          </p:cNvPr>
          <p:cNvSpPr>
            <a:spLocks noGrp="1"/>
          </p:cNvSpPr>
          <p:nvPr>
            <p:ph type="ftr" sz="quarter" idx="11"/>
          </p:nvPr>
        </p:nvSpPr>
        <p:spPr/>
        <p:txBody>
          <a:bodyPr/>
          <a:lstStyle/>
          <a:p>
            <a:r>
              <a:rPr lang="en-US" dirty="0"/>
              <a:t>©Gretchen Frieling, MD</a:t>
            </a:r>
          </a:p>
        </p:txBody>
      </p:sp>
      <p:sp>
        <p:nvSpPr>
          <p:cNvPr id="5" name="Content Placeholder 2">
            <a:extLst>
              <a:ext uri="{FF2B5EF4-FFF2-40B4-BE49-F238E27FC236}">
                <a16:creationId xmlns:a16="http://schemas.microsoft.com/office/drawing/2014/main" id="{F04134C2-D20D-274C-85C5-3D4A786CD231}"/>
              </a:ext>
            </a:extLst>
          </p:cNvPr>
          <p:cNvSpPr>
            <a:spLocks noGrp="1"/>
          </p:cNvSpPr>
          <p:nvPr>
            <p:ph idx="1"/>
          </p:nvPr>
        </p:nvSpPr>
        <p:spPr>
          <a:xfrm>
            <a:off x="4033598" y="1655761"/>
            <a:ext cx="5741428" cy="4351338"/>
          </a:xfrm>
        </p:spPr>
        <p:txBody>
          <a:bodyPr>
            <a:normAutofit/>
          </a:bodyPr>
          <a:lstStyle/>
          <a:p>
            <a:pPr marL="457200" lvl="1" indent="0">
              <a:buNone/>
            </a:pPr>
            <a:endParaRPr lang="en-US" sz="3000" b="1" dirty="0"/>
          </a:p>
          <a:p>
            <a:pPr marL="457200" lvl="1" indent="0">
              <a:buNone/>
            </a:pPr>
            <a:r>
              <a:rPr lang="en-US" sz="3000" b="1" dirty="0"/>
              <a:t>“Natural” sunscreen</a:t>
            </a:r>
          </a:p>
          <a:p>
            <a:pPr marL="457200" lvl="1" indent="0">
              <a:buNone/>
            </a:pPr>
            <a:endParaRPr lang="en-US" b="1" dirty="0"/>
          </a:p>
          <a:p>
            <a:r>
              <a:rPr lang="en-US" dirty="0"/>
              <a:t>There is no definition for the word “natural” when it comes to skincare</a:t>
            </a:r>
          </a:p>
          <a:p>
            <a:endParaRPr lang="en-US" dirty="0"/>
          </a:p>
          <a:p>
            <a:r>
              <a:rPr lang="en-US" dirty="0"/>
              <a:t>Not regulated by the FDA</a:t>
            </a:r>
          </a:p>
          <a:p>
            <a:pPr marL="0" indent="0">
              <a:lnSpc>
                <a:spcPct val="120000"/>
              </a:lnSpc>
              <a:buNone/>
            </a:pPr>
            <a:endParaRPr lang="en-US" sz="2400" dirty="0">
              <a:latin typeface="Helvetica" pitchFamily="2" charset="0"/>
            </a:endParaRPr>
          </a:p>
        </p:txBody>
      </p:sp>
    </p:spTree>
    <p:extLst>
      <p:ext uri="{BB962C8B-B14F-4D97-AF65-F5344CB8AC3E}">
        <p14:creationId xmlns:p14="http://schemas.microsoft.com/office/powerpoint/2010/main" val="3030085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person, young, looking&#10;&#10;Description automatically generated">
            <a:extLst>
              <a:ext uri="{FF2B5EF4-FFF2-40B4-BE49-F238E27FC236}">
                <a16:creationId xmlns:a16="http://schemas.microsoft.com/office/drawing/2014/main" id="{CE8C0E28-80E9-5441-9AA1-6F7D3B2EAAFE}"/>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Lst>
          </a:blip>
          <a:srcRect t="1747"/>
          <a:stretch/>
        </p:blipFill>
        <p:spPr>
          <a:xfrm>
            <a:off x="20" y="1"/>
            <a:ext cx="12191980" cy="6857999"/>
          </a:xfrm>
          <a:prstGeom prst="rect">
            <a:avLst/>
          </a:prstGeom>
        </p:spPr>
      </p:pic>
      <p:sp>
        <p:nvSpPr>
          <p:cNvPr id="3" name="Footer Placeholder 2">
            <a:extLst>
              <a:ext uri="{FF2B5EF4-FFF2-40B4-BE49-F238E27FC236}">
                <a16:creationId xmlns:a16="http://schemas.microsoft.com/office/drawing/2014/main" id="{4991CDD8-E2FC-5845-8D5F-7FFB18ADDC67}"/>
              </a:ext>
            </a:extLst>
          </p:cNvPr>
          <p:cNvSpPr>
            <a:spLocks noGrp="1"/>
          </p:cNvSpPr>
          <p:nvPr>
            <p:ph type="ftr" sz="quarter" idx="11"/>
          </p:nvPr>
        </p:nvSpPr>
        <p:spPr/>
        <p:txBody>
          <a:bodyPr/>
          <a:lstStyle/>
          <a:p>
            <a:r>
              <a:rPr lang="en-US" dirty="0"/>
              <a:t>©Gretchen Frieling, MD</a:t>
            </a:r>
          </a:p>
        </p:txBody>
      </p:sp>
      <p:sp>
        <p:nvSpPr>
          <p:cNvPr id="5" name="Content Placeholder 2">
            <a:extLst>
              <a:ext uri="{FF2B5EF4-FFF2-40B4-BE49-F238E27FC236}">
                <a16:creationId xmlns:a16="http://schemas.microsoft.com/office/drawing/2014/main" id="{F04134C2-D20D-274C-85C5-3D4A786CD231}"/>
              </a:ext>
            </a:extLst>
          </p:cNvPr>
          <p:cNvSpPr>
            <a:spLocks noGrp="1"/>
          </p:cNvSpPr>
          <p:nvPr>
            <p:ph idx="1"/>
          </p:nvPr>
        </p:nvSpPr>
        <p:spPr>
          <a:xfrm>
            <a:off x="765048" y="136525"/>
            <a:ext cx="10661904" cy="5870574"/>
          </a:xfrm>
        </p:spPr>
        <p:txBody>
          <a:bodyPr>
            <a:normAutofit fontScale="85000" lnSpcReduction="20000"/>
          </a:bodyPr>
          <a:lstStyle/>
          <a:p>
            <a:pPr marL="457200" lvl="1" indent="0">
              <a:buNone/>
            </a:pPr>
            <a:endParaRPr lang="en-US" sz="3000" b="1" dirty="0"/>
          </a:p>
          <a:p>
            <a:pPr marL="457200" lvl="1" indent="0">
              <a:buNone/>
            </a:pPr>
            <a:endParaRPr lang="en-US" b="1" dirty="0"/>
          </a:p>
          <a:p>
            <a:r>
              <a:rPr lang="en-US" dirty="0"/>
              <a:t>Use at least SPF 15 on a daily basis, and SPF 30 or higher when outside for extended periods of time.</a:t>
            </a:r>
          </a:p>
          <a:p>
            <a:endParaRPr lang="en-US" dirty="0"/>
          </a:p>
          <a:p>
            <a:r>
              <a:rPr lang="en-US" dirty="0"/>
              <a:t>Look for broad spectrum and both UVA and UVB protection. UVA rays can penetrate glass, so you can still get sun damage when driving in your car or sitting next to a window.</a:t>
            </a:r>
          </a:p>
          <a:p>
            <a:endParaRPr lang="en-US" dirty="0"/>
          </a:p>
          <a:p>
            <a:r>
              <a:rPr lang="en-US" dirty="0"/>
              <a:t>Do not rely on SPF in your makeup, powder, or moisturizer as your sole method of protection. You can still use these products, but in conjunction with a separate sunscreen.</a:t>
            </a:r>
          </a:p>
          <a:p>
            <a:endParaRPr lang="en-US" dirty="0"/>
          </a:p>
          <a:p>
            <a:r>
              <a:rPr lang="en-US" dirty="0"/>
              <a:t>Choose a product that will work well for your skin type. Many patients with acne-prone skin say that they are concerned about breakouts and clogged pores. Buy a new bottle of sunscreen if your existing one is expired or has been sitting in your hot car for months. I recommend replacing sunscreens at least every six months.</a:t>
            </a:r>
          </a:p>
          <a:p>
            <a:pPr marL="0" indent="0">
              <a:lnSpc>
                <a:spcPct val="120000"/>
              </a:lnSpc>
              <a:buNone/>
            </a:pPr>
            <a:endParaRPr lang="en-US" sz="2400" dirty="0">
              <a:latin typeface="Helvetica" pitchFamily="2" charset="0"/>
            </a:endParaRPr>
          </a:p>
        </p:txBody>
      </p:sp>
    </p:spTree>
    <p:extLst>
      <p:ext uri="{BB962C8B-B14F-4D97-AF65-F5344CB8AC3E}">
        <p14:creationId xmlns:p14="http://schemas.microsoft.com/office/powerpoint/2010/main" val="2951195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clothing, woman, wearing&#10;&#10;Description automatically generated">
            <a:extLst>
              <a:ext uri="{FF2B5EF4-FFF2-40B4-BE49-F238E27FC236}">
                <a16:creationId xmlns:a16="http://schemas.microsoft.com/office/drawing/2014/main" id="{9D28A7D0-5FDA-DC43-9643-EDFBF48E8BCC}"/>
              </a:ext>
            </a:extLst>
          </p:cNvPr>
          <p:cNvPicPr>
            <a:picLocks noChangeAspect="1"/>
          </p:cNvPicPr>
          <p:nvPr/>
        </p:nvPicPr>
        <p:blipFill rotWithShape="1">
          <a:blip r:embed="rId3">
            <a:alphaModFix amt="19000"/>
            <a:extLst>
              <a:ext uri="{BEBA8EAE-BF5A-486C-A8C5-ECC9F3942E4B}">
                <a14:imgProps xmlns:a14="http://schemas.microsoft.com/office/drawing/2010/main">
                  <a14:imgLayer r:embed="rId4">
                    <a14:imgEffect>
                      <a14:saturation sat="0"/>
                    </a14:imgEffect>
                  </a14:imgLayer>
                </a14:imgProps>
              </a:ext>
            </a:extLst>
          </a:blip>
          <a:srcRect l="9091" t="10098" r="-2" b="-2"/>
          <a:stretch/>
        </p:blipFill>
        <p:spPr>
          <a:xfrm>
            <a:off x="-173737" y="0"/>
            <a:ext cx="12539473" cy="6857990"/>
          </a:xfrm>
          <a:prstGeom prst="rect">
            <a:avLst/>
          </a:prstGeom>
        </p:spPr>
      </p:pic>
      <p:sp>
        <p:nvSpPr>
          <p:cNvPr id="2" name="Title 1">
            <a:extLst>
              <a:ext uri="{FF2B5EF4-FFF2-40B4-BE49-F238E27FC236}">
                <a16:creationId xmlns:a16="http://schemas.microsoft.com/office/drawing/2014/main" id="{B1E8BE30-C9B8-C347-BF03-0688E22CD414}"/>
              </a:ext>
            </a:extLst>
          </p:cNvPr>
          <p:cNvSpPr>
            <a:spLocks noGrp="1"/>
          </p:cNvSpPr>
          <p:nvPr>
            <p:ph type="title"/>
          </p:nvPr>
        </p:nvSpPr>
        <p:spPr/>
        <p:txBody>
          <a:bodyPr/>
          <a:lstStyle/>
          <a:p>
            <a:pPr algn="ctr"/>
            <a:r>
              <a:rPr lang="en-US" b="1" u="sng" dirty="0"/>
              <a:t>What do I do with my OILY SKIN?</a:t>
            </a:r>
          </a:p>
        </p:txBody>
      </p:sp>
      <p:sp>
        <p:nvSpPr>
          <p:cNvPr id="3" name="Content Placeholder 2">
            <a:extLst>
              <a:ext uri="{FF2B5EF4-FFF2-40B4-BE49-F238E27FC236}">
                <a16:creationId xmlns:a16="http://schemas.microsoft.com/office/drawing/2014/main" id="{E9715DE1-E27D-9944-BCE2-44D402951DA2}"/>
              </a:ext>
            </a:extLst>
          </p:cNvPr>
          <p:cNvSpPr>
            <a:spLocks noGrp="1"/>
          </p:cNvSpPr>
          <p:nvPr>
            <p:ph idx="1"/>
          </p:nvPr>
        </p:nvSpPr>
        <p:spPr/>
        <p:txBody>
          <a:bodyPr/>
          <a:lstStyle/>
          <a:p>
            <a:r>
              <a:rPr lang="en-US" dirty="0"/>
              <a:t>You still DO need to moisturize</a:t>
            </a:r>
          </a:p>
          <a:p>
            <a:pPr lvl="1"/>
            <a:r>
              <a:rPr lang="en-US" dirty="0"/>
              <a:t>Hyaluronic acid</a:t>
            </a:r>
          </a:p>
          <a:p>
            <a:pPr lvl="1"/>
            <a:r>
              <a:rPr lang="en-US" dirty="0"/>
              <a:t>Anti-oxidant serums</a:t>
            </a:r>
          </a:p>
          <a:p>
            <a:r>
              <a:rPr lang="en-US" dirty="0"/>
              <a:t>Avoid thick heavy barrier creams</a:t>
            </a:r>
          </a:p>
          <a:p>
            <a:r>
              <a:rPr lang="en-US" dirty="0"/>
              <a:t>Avoid comedogenic ingredients</a:t>
            </a:r>
          </a:p>
          <a:p>
            <a:pPr lvl="1"/>
            <a:r>
              <a:rPr lang="en-US" dirty="0"/>
              <a:t>Coconut oil</a:t>
            </a:r>
          </a:p>
          <a:p>
            <a:pPr lvl="1"/>
            <a:r>
              <a:rPr lang="en-US" dirty="0"/>
              <a:t>Safflower oil</a:t>
            </a:r>
          </a:p>
          <a:p>
            <a:pPr lvl="1"/>
            <a:r>
              <a:rPr lang="en-US" dirty="0"/>
              <a:t>Isopropyl myristate</a:t>
            </a:r>
          </a:p>
          <a:p>
            <a:pPr lvl="1"/>
            <a:r>
              <a:rPr lang="en-US" dirty="0"/>
              <a:t>Polyethylene glycol</a:t>
            </a:r>
          </a:p>
          <a:p>
            <a:pPr lvl="1"/>
            <a:r>
              <a:rPr lang="en-US" dirty="0"/>
              <a:t>Red dyes</a:t>
            </a:r>
          </a:p>
        </p:txBody>
      </p:sp>
      <p:sp>
        <p:nvSpPr>
          <p:cNvPr id="4" name="Footer Placeholder 3">
            <a:extLst>
              <a:ext uri="{FF2B5EF4-FFF2-40B4-BE49-F238E27FC236}">
                <a16:creationId xmlns:a16="http://schemas.microsoft.com/office/drawing/2014/main" id="{BAE43E8D-73F6-4946-8961-D32DC963A306}"/>
              </a:ext>
            </a:extLst>
          </p:cNvPr>
          <p:cNvSpPr>
            <a:spLocks noGrp="1"/>
          </p:cNvSpPr>
          <p:nvPr>
            <p:ph type="ftr" sz="quarter" idx="11"/>
          </p:nvPr>
        </p:nvSpPr>
        <p:spPr/>
        <p:txBody>
          <a:bodyPr/>
          <a:lstStyle/>
          <a:p>
            <a:r>
              <a:rPr lang="en-US" dirty="0"/>
              <a:t>©Gretchen Frieling, MD</a:t>
            </a:r>
          </a:p>
        </p:txBody>
      </p:sp>
    </p:spTree>
    <p:extLst>
      <p:ext uri="{BB962C8B-B14F-4D97-AF65-F5344CB8AC3E}">
        <p14:creationId xmlns:p14="http://schemas.microsoft.com/office/powerpoint/2010/main" val="1927938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clothing, woman, wearing&#10;&#10;Description automatically generated">
            <a:extLst>
              <a:ext uri="{FF2B5EF4-FFF2-40B4-BE49-F238E27FC236}">
                <a16:creationId xmlns:a16="http://schemas.microsoft.com/office/drawing/2014/main" id="{9D28A7D0-5FDA-DC43-9643-EDFBF48E8BCC}"/>
              </a:ext>
            </a:extLst>
          </p:cNvPr>
          <p:cNvPicPr>
            <a:picLocks noChangeAspect="1"/>
          </p:cNvPicPr>
          <p:nvPr/>
        </p:nvPicPr>
        <p:blipFill rotWithShape="1">
          <a:blip r:embed="rId3">
            <a:alphaModFix amt="19000"/>
            <a:extLst>
              <a:ext uri="{BEBA8EAE-BF5A-486C-A8C5-ECC9F3942E4B}">
                <a14:imgProps xmlns:a14="http://schemas.microsoft.com/office/drawing/2010/main">
                  <a14:imgLayer r:embed="rId4">
                    <a14:imgEffect>
                      <a14:saturation sat="0"/>
                    </a14:imgEffect>
                  </a14:imgLayer>
                </a14:imgProps>
              </a:ext>
            </a:extLst>
          </a:blip>
          <a:srcRect l="9091" t="10098" r="-2" b="-2"/>
          <a:stretch/>
        </p:blipFill>
        <p:spPr>
          <a:xfrm>
            <a:off x="-347472" y="10"/>
            <a:ext cx="12539473" cy="6857990"/>
          </a:xfrm>
          <a:prstGeom prst="rect">
            <a:avLst/>
          </a:prstGeom>
        </p:spPr>
      </p:pic>
      <p:sp>
        <p:nvSpPr>
          <p:cNvPr id="2" name="Title 1">
            <a:extLst>
              <a:ext uri="{FF2B5EF4-FFF2-40B4-BE49-F238E27FC236}">
                <a16:creationId xmlns:a16="http://schemas.microsoft.com/office/drawing/2014/main" id="{B1E8BE30-C9B8-C347-BF03-0688E22CD414}"/>
              </a:ext>
            </a:extLst>
          </p:cNvPr>
          <p:cNvSpPr>
            <a:spLocks noGrp="1"/>
          </p:cNvSpPr>
          <p:nvPr>
            <p:ph type="title"/>
          </p:nvPr>
        </p:nvSpPr>
        <p:spPr>
          <a:xfrm>
            <a:off x="838200" y="365125"/>
            <a:ext cx="11683482" cy="1325563"/>
          </a:xfrm>
        </p:spPr>
        <p:txBody>
          <a:bodyPr/>
          <a:lstStyle/>
          <a:p>
            <a:r>
              <a:rPr lang="en-US" b="1" u="sng" dirty="0"/>
              <a:t>Ingredients to avoid in pregnancy/breastfeeding</a:t>
            </a:r>
          </a:p>
        </p:txBody>
      </p:sp>
      <p:sp>
        <p:nvSpPr>
          <p:cNvPr id="3" name="Content Placeholder 2">
            <a:extLst>
              <a:ext uri="{FF2B5EF4-FFF2-40B4-BE49-F238E27FC236}">
                <a16:creationId xmlns:a16="http://schemas.microsoft.com/office/drawing/2014/main" id="{E9715DE1-E27D-9944-BCE2-44D402951DA2}"/>
              </a:ext>
            </a:extLst>
          </p:cNvPr>
          <p:cNvSpPr>
            <a:spLocks noGrp="1"/>
          </p:cNvSpPr>
          <p:nvPr>
            <p:ph idx="1"/>
          </p:nvPr>
        </p:nvSpPr>
        <p:spPr/>
        <p:txBody>
          <a:bodyPr/>
          <a:lstStyle/>
          <a:p>
            <a:r>
              <a:rPr lang="en-US" dirty="0"/>
              <a:t>Systemic retinoids</a:t>
            </a:r>
          </a:p>
          <a:p>
            <a:r>
              <a:rPr lang="en-US" dirty="0"/>
              <a:t>Retinol derivatives</a:t>
            </a:r>
          </a:p>
          <a:p>
            <a:r>
              <a:rPr lang="en-US" dirty="0"/>
              <a:t>Whitening creams (hydroquinone)</a:t>
            </a:r>
          </a:p>
          <a:p>
            <a:r>
              <a:rPr lang="en-US" dirty="0"/>
              <a:t>Salicylic acid</a:t>
            </a:r>
          </a:p>
          <a:p>
            <a:r>
              <a:rPr lang="en-US" dirty="0"/>
              <a:t>Glycolic acid</a:t>
            </a:r>
          </a:p>
        </p:txBody>
      </p:sp>
      <p:sp>
        <p:nvSpPr>
          <p:cNvPr id="4" name="Footer Placeholder 3">
            <a:extLst>
              <a:ext uri="{FF2B5EF4-FFF2-40B4-BE49-F238E27FC236}">
                <a16:creationId xmlns:a16="http://schemas.microsoft.com/office/drawing/2014/main" id="{BAE43E8D-73F6-4946-8961-D32DC963A306}"/>
              </a:ext>
            </a:extLst>
          </p:cNvPr>
          <p:cNvSpPr>
            <a:spLocks noGrp="1"/>
          </p:cNvSpPr>
          <p:nvPr>
            <p:ph type="ftr" sz="quarter" idx="11"/>
          </p:nvPr>
        </p:nvSpPr>
        <p:spPr/>
        <p:txBody>
          <a:bodyPr/>
          <a:lstStyle/>
          <a:p>
            <a:r>
              <a:rPr lang="en-US" dirty="0"/>
              <a:t>©Gretchen Frieling, MD</a:t>
            </a:r>
          </a:p>
        </p:txBody>
      </p:sp>
    </p:spTree>
    <p:extLst>
      <p:ext uri="{BB962C8B-B14F-4D97-AF65-F5344CB8AC3E}">
        <p14:creationId xmlns:p14="http://schemas.microsoft.com/office/powerpoint/2010/main" val="2887794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phone, indoor, cellphone&#10;&#10;Description automatically generated">
            <a:extLst>
              <a:ext uri="{FF2B5EF4-FFF2-40B4-BE49-F238E27FC236}">
                <a16:creationId xmlns:a16="http://schemas.microsoft.com/office/drawing/2014/main" id="{59807FE2-9913-3742-9A47-153F10CA9E0E}"/>
              </a:ext>
            </a:extLst>
          </p:cNvPr>
          <p:cNvPicPr>
            <a:picLocks noChangeAspect="1"/>
          </p:cNvPicPr>
          <p:nvPr/>
        </p:nvPicPr>
        <p:blipFill rotWithShape="1">
          <a:blip r:embed="rId3">
            <a:alphaModFix amt="50000"/>
          </a:blip>
          <a:srcRect t="2809" b="12921"/>
          <a:stretch/>
        </p:blipFill>
        <p:spPr>
          <a:xfrm>
            <a:off x="20" y="0"/>
            <a:ext cx="12191980" cy="6857999"/>
          </a:xfrm>
          <a:prstGeom prst="rect">
            <a:avLst/>
          </a:prstGeom>
        </p:spPr>
      </p:pic>
      <p:sp>
        <p:nvSpPr>
          <p:cNvPr id="6" name="TextBox 5">
            <a:extLst>
              <a:ext uri="{FF2B5EF4-FFF2-40B4-BE49-F238E27FC236}">
                <a16:creationId xmlns:a16="http://schemas.microsoft.com/office/drawing/2014/main" id="{F07F3C8D-0778-1047-9756-EA1469744D56}"/>
              </a:ext>
            </a:extLst>
          </p:cNvPr>
          <p:cNvSpPr txBox="1"/>
          <p:nvPr/>
        </p:nvSpPr>
        <p:spPr>
          <a:xfrm>
            <a:off x="4387349" y="1200152"/>
            <a:ext cx="6897171" cy="445769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8000" b="1" dirty="0">
                <a:latin typeface="+mj-lt"/>
                <a:ea typeface="+mj-ea"/>
                <a:cs typeface="+mj-cs"/>
              </a:rPr>
              <a:t>Thank you!</a:t>
            </a:r>
          </a:p>
        </p:txBody>
      </p:sp>
      <p:sp>
        <p:nvSpPr>
          <p:cNvPr id="2" name="Footer Placeholder 1">
            <a:extLst>
              <a:ext uri="{FF2B5EF4-FFF2-40B4-BE49-F238E27FC236}">
                <a16:creationId xmlns:a16="http://schemas.microsoft.com/office/drawing/2014/main" id="{0168AE6A-4BB4-B941-8F5B-BE6E90CDE34A}"/>
              </a:ext>
            </a:extLst>
          </p:cNvPr>
          <p:cNvSpPr>
            <a:spLocks noGrp="1"/>
          </p:cNvSpPr>
          <p:nvPr>
            <p:ph type="ftr" sz="quarter" idx="11"/>
          </p:nvPr>
        </p:nvSpPr>
        <p:spPr/>
        <p:txBody>
          <a:bodyPr/>
          <a:lstStyle/>
          <a:p>
            <a:r>
              <a:rPr lang="en-US" dirty="0"/>
              <a:t>©Gretchen Frieling, MD</a:t>
            </a:r>
          </a:p>
        </p:txBody>
      </p:sp>
    </p:spTree>
    <p:extLst>
      <p:ext uri="{BB962C8B-B14F-4D97-AF65-F5344CB8AC3E}">
        <p14:creationId xmlns:p14="http://schemas.microsoft.com/office/powerpoint/2010/main" val="371869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 up of a box&#10;&#10;Description automatically generated">
            <a:extLst>
              <a:ext uri="{FF2B5EF4-FFF2-40B4-BE49-F238E27FC236}">
                <a16:creationId xmlns:a16="http://schemas.microsoft.com/office/drawing/2014/main" id="{6FD3674B-FE15-F646-BBC9-DE30BCE06DE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12" b="89868" l="2317" r="88293">
                        <a14:foregroundMark x1="9146" y1="12775" x2="1641" y2="37949"/>
                        <a14:foregroundMark x1="1889" y1="62115" x2="2195" y2="64537"/>
                        <a14:foregroundMark x1="2195" y1="64537" x2="1463" y2="85022"/>
                        <a14:foregroundMark x1="1463" y1="85022" x2="5610" y2="88767"/>
                        <a14:foregroundMark x1="5610" y1="88767" x2="10488" y2="88767"/>
                        <a14:foregroundMark x1="10488" y1="88767" x2="10366" y2="80396"/>
                        <a14:foregroundMark x1="10366" y1="80396" x2="10122" y2="79515"/>
                        <a14:foregroundMark x1="2927" y1="87445" x2="2317" y2="87885"/>
                        <a14:backgroundMark x1="610" y1="38767" x2="122" y2="57489"/>
                        <a14:backgroundMark x1="854" y1="38106" x2="1098" y2="42070"/>
                        <a14:backgroundMark x1="1098" y1="57048" x2="1098" y2="62115"/>
                      </a14:backgroundRemoval>
                    </a14:imgEffect>
                  </a14:imgLayer>
                </a14:imgProps>
              </a:ext>
            </a:extLst>
          </a:blip>
          <a:srcRect r="1779" b="1"/>
          <a:stretch/>
        </p:blipFill>
        <p:spPr>
          <a:xfrm>
            <a:off x="3329609" y="-814258"/>
            <a:ext cx="13689838" cy="8486516"/>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A4B9A83-CDC3-9D41-83A7-F4863699D005}"/>
              </a:ext>
            </a:extLst>
          </p:cNvPr>
          <p:cNvSpPr>
            <a:spLocks noGrp="1"/>
          </p:cNvSpPr>
          <p:nvPr>
            <p:ph idx="1"/>
          </p:nvPr>
        </p:nvSpPr>
        <p:spPr>
          <a:xfrm>
            <a:off x="525516" y="3417573"/>
            <a:ext cx="4891310" cy="2619839"/>
          </a:xfrm>
        </p:spPr>
        <p:txBody>
          <a:bodyPr anchor="ctr">
            <a:normAutofit/>
          </a:bodyPr>
          <a:lstStyle/>
          <a:p>
            <a:pPr marL="0" indent="0">
              <a:buNone/>
            </a:pPr>
            <a:r>
              <a:rPr lang="en-US" sz="1800" dirty="0">
                <a:latin typeface="Helvetica" pitchFamily="2" charset="0"/>
              </a:rPr>
              <a:t>The OUTERMOST LAYER of the skin: </a:t>
            </a:r>
          </a:p>
          <a:p>
            <a:pPr marL="0" indent="0">
              <a:buNone/>
            </a:pPr>
            <a:r>
              <a:rPr lang="en-US" sz="1800" dirty="0">
                <a:latin typeface="Helvetica" pitchFamily="2" charset="0"/>
              </a:rPr>
              <a:t>- Can absorb up to 5-6X its weight in water -</a:t>
            </a:r>
          </a:p>
          <a:p>
            <a:pPr marL="0" indent="0">
              <a:buNone/>
            </a:pPr>
            <a:r>
              <a:rPr lang="en-US" sz="1800" dirty="0">
                <a:latin typeface="Helvetica" pitchFamily="2" charset="0"/>
              </a:rPr>
              <a:t>- A health SC needs a water content of 10% -</a:t>
            </a:r>
          </a:p>
          <a:p>
            <a:pPr marL="0" indent="0">
              <a:buNone/>
            </a:pPr>
            <a:r>
              <a:rPr lang="en-US" sz="1800" dirty="0">
                <a:latin typeface="Helvetica" pitchFamily="2" charset="0"/>
              </a:rPr>
              <a:t>- IDEALLY, the water content is 20-30% -</a:t>
            </a:r>
          </a:p>
          <a:p>
            <a:pPr marL="0" indent="0">
              <a:buNone/>
            </a:pPr>
            <a:endParaRPr lang="en-US" sz="1800" dirty="0">
              <a:latin typeface="Helvetica" pitchFamily="2" charset="0"/>
            </a:endParaRPr>
          </a:p>
        </p:txBody>
      </p:sp>
      <p:sp>
        <p:nvSpPr>
          <p:cNvPr id="7" name="TextBox 6">
            <a:extLst>
              <a:ext uri="{FF2B5EF4-FFF2-40B4-BE49-F238E27FC236}">
                <a16:creationId xmlns:a16="http://schemas.microsoft.com/office/drawing/2014/main" id="{1B8C08F9-F464-A943-8799-D6DFF49B84FC}"/>
              </a:ext>
            </a:extLst>
          </p:cNvPr>
          <p:cNvSpPr txBox="1"/>
          <p:nvPr/>
        </p:nvSpPr>
        <p:spPr>
          <a:xfrm>
            <a:off x="744257" y="2860085"/>
            <a:ext cx="4021007" cy="954107"/>
          </a:xfrm>
          <a:prstGeom prst="rect">
            <a:avLst/>
          </a:prstGeom>
          <a:noFill/>
        </p:spPr>
        <p:txBody>
          <a:bodyPr wrap="square" rtlCol="0">
            <a:spAutoFit/>
          </a:bodyPr>
          <a:lstStyle/>
          <a:p>
            <a:r>
              <a:rPr lang="en-US" sz="2800" dirty="0">
                <a:latin typeface="Helvetica" pitchFamily="2" charset="0"/>
              </a:rPr>
              <a:t>Stratum Corneum (SC) </a:t>
            </a:r>
          </a:p>
          <a:p>
            <a:endParaRPr lang="en-US" sz="2800" dirty="0"/>
          </a:p>
        </p:txBody>
      </p:sp>
      <p:sp>
        <p:nvSpPr>
          <p:cNvPr id="2" name="Footer Placeholder 1">
            <a:extLst>
              <a:ext uri="{FF2B5EF4-FFF2-40B4-BE49-F238E27FC236}">
                <a16:creationId xmlns:a16="http://schemas.microsoft.com/office/drawing/2014/main" id="{95B59949-D17B-664F-9485-261A7AF02674}"/>
              </a:ext>
            </a:extLst>
          </p:cNvPr>
          <p:cNvSpPr>
            <a:spLocks noGrp="1"/>
          </p:cNvSpPr>
          <p:nvPr>
            <p:ph type="ftr" sz="quarter" idx="11"/>
          </p:nvPr>
        </p:nvSpPr>
        <p:spPr/>
        <p:txBody>
          <a:bodyPr/>
          <a:lstStyle/>
          <a:p>
            <a:r>
              <a:rPr lang="en-US" dirty="0"/>
              <a:t>©Gretchen Frieling, MD</a:t>
            </a:r>
          </a:p>
        </p:txBody>
      </p:sp>
    </p:spTree>
    <p:extLst>
      <p:ext uri="{BB962C8B-B14F-4D97-AF65-F5344CB8AC3E}">
        <p14:creationId xmlns:p14="http://schemas.microsoft.com/office/powerpoint/2010/main" val="2152335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9C491-D128-0149-91BA-1BBC7E2338FC}"/>
              </a:ext>
            </a:extLst>
          </p:cNvPr>
          <p:cNvSpPr>
            <a:spLocks noGrp="1"/>
          </p:cNvSpPr>
          <p:nvPr>
            <p:ph type="title"/>
          </p:nvPr>
        </p:nvSpPr>
        <p:spPr/>
        <p:txBody>
          <a:bodyPr/>
          <a:lstStyle/>
          <a:p>
            <a:endParaRPr lang="en-US" dirty="0"/>
          </a:p>
        </p:txBody>
      </p:sp>
      <p:sp>
        <p:nvSpPr>
          <p:cNvPr id="4" name="Footer Placeholder 3">
            <a:extLst>
              <a:ext uri="{FF2B5EF4-FFF2-40B4-BE49-F238E27FC236}">
                <a16:creationId xmlns:a16="http://schemas.microsoft.com/office/drawing/2014/main" id="{26465879-8868-0644-892C-257A9A91F48F}"/>
              </a:ext>
            </a:extLst>
          </p:cNvPr>
          <p:cNvSpPr>
            <a:spLocks noGrp="1"/>
          </p:cNvSpPr>
          <p:nvPr>
            <p:ph type="ftr" sz="quarter" idx="11"/>
          </p:nvPr>
        </p:nvSpPr>
        <p:spPr/>
        <p:txBody>
          <a:bodyPr/>
          <a:lstStyle/>
          <a:p>
            <a:r>
              <a:rPr lang="en-US"/>
              <a:t>Gretchen Frieling, MD</a:t>
            </a:r>
          </a:p>
        </p:txBody>
      </p:sp>
      <mc:AlternateContent xmlns:mc="http://schemas.openxmlformats.org/markup-compatibility/2006" xmlns:am3d="http://schemas.microsoft.com/office/drawing/2017/model3d">
        <mc:Choice Requires="am3d">
          <p:graphicFrame>
            <p:nvGraphicFramePr>
              <p:cNvPr id="5" name="Content Placeholder 4" descr="Skin diagram">
                <a:extLst>
                  <a:ext uri="{FF2B5EF4-FFF2-40B4-BE49-F238E27FC236}">
                    <a16:creationId xmlns:a16="http://schemas.microsoft.com/office/drawing/2014/main" id="{3611DFAD-1C1A-E744-A292-78E7F05A110B}"/>
                  </a:ext>
                </a:extLst>
              </p:cNvPr>
              <p:cNvGraphicFramePr>
                <a:graphicFrameLocks noGrp="1" noChangeAspect="1"/>
              </p:cNvGraphicFramePr>
              <p:nvPr>
                <p:ph idx="1"/>
                <p:extLst>
                  <p:ext uri="{D42A27DB-BD31-4B8C-83A1-F6EECF244321}">
                    <p14:modId xmlns:p14="http://schemas.microsoft.com/office/powerpoint/2010/main" val="3527262432"/>
                  </p:ext>
                </p:extLst>
              </p:nvPr>
            </p:nvGraphicFramePr>
            <p:xfrm>
              <a:off x="3191412" y="-264148"/>
              <a:ext cx="5809175" cy="6240424"/>
            </p:xfrm>
            <a:graphic>
              <a:graphicData uri="http://schemas.microsoft.com/office/drawing/2017/model3d">
                <am3d:model3d r:embed="rId2">
                  <am3d:spPr>
                    <a:xfrm>
                      <a:off x="0" y="0"/>
                      <a:ext cx="5809175" cy="6240424"/>
                    </a:xfrm>
                    <a:prstGeom prst="rect">
                      <a:avLst/>
                    </a:prstGeom>
                  </am3d:spPr>
                  <am3d:camera>
                    <am3d:pos x="0" y="0" z="72038443"/>
                    <am3d:up dx="0" dy="36000000" dz="0"/>
                    <am3d:lookAt x="0" y="0" z="0"/>
                    <am3d:perspective fov="2700000"/>
                  </am3d:camera>
                  <am3d:trans>
                    <am3d:meterPerModelUnit n="24769670" d="1000000"/>
                    <am3d:preTrans dx="0" dy="-17818104" dz="436000"/>
                    <am3d:scale>
                      <am3d:sx n="1000000" d="1000000"/>
                      <am3d:sy n="1000000" d="1000000"/>
                      <am3d:sz n="1000000" d="1000000"/>
                    </am3d:scale>
                    <am3d:rot ax="-190278" ay="256089" az="-14185"/>
                    <am3d:postTrans dx="0" dy="0" dz="0"/>
                  </am3d:trans>
                  <am3d:raster rName="Office3DRenderer" rVer="16.0.8326">
                    <am3d:blip r:embed="rId3"/>
                  </am3d:raster>
                  <am3d:objViewport viewportSz="90562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 name="Content Placeholder 4" descr="Skin diagram">
                <a:extLst>
                  <a:ext uri="{FF2B5EF4-FFF2-40B4-BE49-F238E27FC236}">
                    <a16:creationId xmlns:a16="http://schemas.microsoft.com/office/drawing/2014/main" id="{3611DFAD-1C1A-E744-A292-78E7F05A110B}"/>
                  </a:ext>
                </a:extLst>
              </p:cNvPr>
              <p:cNvPicPr>
                <a:picLocks noGrp="1" noRot="1" noChangeAspect="1" noMove="1" noResize="1" noEditPoints="1" noAdjustHandles="1" noChangeArrowheads="1" noChangeShapeType="1" noCrop="1"/>
              </p:cNvPicPr>
              <p:nvPr/>
            </p:nvPicPr>
            <p:blipFill>
              <a:blip r:embed="rId4"/>
              <a:stretch>
                <a:fillRect/>
              </a:stretch>
            </p:blipFill>
            <p:spPr>
              <a:xfrm>
                <a:off x="3191412" y="-264148"/>
                <a:ext cx="5809175" cy="6240424"/>
              </a:xfrm>
              <a:prstGeom prst="rect">
                <a:avLst/>
              </a:prstGeom>
            </p:spPr>
          </p:pic>
        </mc:Fallback>
      </mc:AlternateContent>
    </p:spTree>
    <p:extLst>
      <p:ext uri="{BB962C8B-B14F-4D97-AF65-F5344CB8AC3E}">
        <p14:creationId xmlns:p14="http://schemas.microsoft.com/office/powerpoint/2010/main" val="3986903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indoor, table, sitting, small&#10;&#10;Description automatically generated">
            <a:extLst>
              <a:ext uri="{FF2B5EF4-FFF2-40B4-BE49-F238E27FC236}">
                <a16:creationId xmlns:a16="http://schemas.microsoft.com/office/drawing/2014/main" id="{D19F75B1-B163-1F41-8E24-F927D84326C5}"/>
              </a:ext>
            </a:extLst>
          </p:cNvPr>
          <p:cNvPicPr>
            <a:picLocks noChangeAspect="1"/>
          </p:cNvPicPr>
          <p:nvPr/>
        </p:nvPicPr>
        <p:blipFill rotWithShape="1">
          <a:blip r:embed="rId3">
            <a:alphaModFix amt="50000"/>
          </a:blip>
          <a:srcRect t="15413"/>
          <a:stretch/>
        </p:blipFill>
        <p:spPr>
          <a:xfrm>
            <a:off x="20" y="1"/>
            <a:ext cx="12191980" cy="6857999"/>
          </a:xfrm>
          <a:prstGeom prst="rect">
            <a:avLst/>
          </a:prstGeom>
        </p:spPr>
      </p:pic>
      <p:sp>
        <p:nvSpPr>
          <p:cNvPr id="6" name="Title 1">
            <a:extLst>
              <a:ext uri="{FF2B5EF4-FFF2-40B4-BE49-F238E27FC236}">
                <a16:creationId xmlns:a16="http://schemas.microsoft.com/office/drawing/2014/main" id="{E9CE11C5-F77B-3C41-82A0-6F4901AB1993}"/>
              </a:ext>
            </a:extLst>
          </p:cNvPr>
          <p:cNvSpPr txBox="1">
            <a:spLocks/>
          </p:cNvSpPr>
          <p:nvPr/>
        </p:nvSpPr>
        <p:spPr>
          <a:xfrm>
            <a:off x="4387349" y="1200152"/>
            <a:ext cx="6897171" cy="44576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7400">
                <a:solidFill>
                  <a:srgbClr val="FFFFFF"/>
                </a:solidFill>
              </a:rPr>
              <a:t>What are the essential hydrating ingredients?</a:t>
            </a:r>
          </a:p>
        </p:txBody>
      </p:sp>
      <p:cxnSp>
        <p:nvCxnSpPr>
          <p:cNvPr id="17" name="Straight Connector 16">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4DCA6146-87C5-0F41-8004-FA0F09DB7A0A}"/>
              </a:ext>
            </a:extLst>
          </p:cNvPr>
          <p:cNvSpPr>
            <a:spLocks noGrp="1"/>
          </p:cNvSpPr>
          <p:nvPr>
            <p:ph type="ftr" sz="quarter" idx="11"/>
          </p:nvPr>
        </p:nvSpPr>
        <p:spPr/>
        <p:txBody>
          <a:bodyPr/>
          <a:lstStyle/>
          <a:p>
            <a:r>
              <a:rPr lang="en-US" dirty="0"/>
              <a:t>©Gretchen Frieling, MD</a:t>
            </a:r>
          </a:p>
        </p:txBody>
      </p:sp>
    </p:spTree>
    <p:extLst>
      <p:ext uri="{BB962C8B-B14F-4D97-AF65-F5344CB8AC3E}">
        <p14:creationId xmlns:p14="http://schemas.microsoft.com/office/powerpoint/2010/main" val="131496691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B7B5541-C517-EF41-B412-F6FB582396E8}"/>
              </a:ext>
            </a:extLst>
          </p:cNvPr>
          <p:cNvGrpSpPr/>
          <p:nvPr/>
        </p:nvGrpSpPr>
        <p:grpSpPr>
          <a:xfrm>
            <a:off x="1940110" y="0"/>
            <a:ext cx="7595847" cy="6858000"/>
            <a:chOff x="3181814" y="-1"/>
            <a:chExt cx="7320381" cy="6609292"/>
          </a:xfrm>
        </p:grpSpPr>
        <p:sp>
          <p:nvSpPr>
            <p:cNvPr id="7" name="Oval 6">
              <a:extLst>
                <a:ext uri="{FF2B5EF4-FFF2-40B4-BE49-F238E27FC236}">
                  <a16:creationId xmlns:a16="http://schemas.microsoft.com/office/drawing/2014/main" id="{47435033-251E-4C40-AA6D-41F5586374D3}"/>
                </a:ext>
              </a:extLst>
            </p:cNvPr>
            <p:cNvSpPr/>
            <p:nvPr/>
          </p:nvSpPr>
          <p:spPr>
            <a:xfrm>
              <a:off x="6096000" y="0"/>
              <a:ext cx="4406195" cy="4406195"/>
            </a:xfrm>
            <a:prstGeom prst="ellipse">
              <a:avLst/>
            </a:prstGeom>
            <a:solidFill>
              <a:srgbClr val="4472C4">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DA71E43-D4C8-B544-A814-8036648CEE93}"/>
                </a:ext>
              </a:extLst>
            </p:cNvPr>
            <p:cNvSpPr/>
            <p:nvPr/>
          </p:nvSpPr>
          <p:spPr>
            <a:xfrm>
              <a:off x="3181814" y="-1"/>
              <a:ext cx="4406195" cy="4406195"/>
            </a:xfrm>
            <a:prstGeom prst="ellipse">
              <a:avLst/>
            </a:prstGeom>
            <a:solidFill>
              <a:srgbClr val="4472C4">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8016E39-EEFC-914C-9FBB-B27FF2ADB489}"/>
                </a:ext>
              </a:extLst>
            </p:cNvPr>
            <p:cNvSpPr/>
            <p:nvPr/>
          </p:nvSpPr>
          <p:spPr>
            <a:xfrm>
              <a:off x="4627758" y="2203096"/>
              <a:ext cx="4406195" cy="4406195"/>
            </a:xfrm>
            <a:prstGeom prst="ellipse">
              <a:avLst/>
            </a:prstGeom>
            <a:solidFill>
              <a:srgbClr val="4472C4">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B92AB38-8FC1-794E-8A8C-1F42B0A6B7E1}"/>
              </a:ext>
            </a:extLst>
          </p:cNvPr>
          <p:cNvSpPr txBox="1"/>
          <p:nvPr/>
        </p:nvSpPr>
        <p:spPr>
          <a:xfrm>
            <a:off x="3024034" y="1895707"/>
            <a:ext cx="2105528" cy="523220"/>
          </a:xfrm>
          <a:prstGeom prst="rect">
            <a:avLst/>
          </a:prstGeom>
          <a:noFill/>
        </p:spPr>
        <p:txBody>
          <a:bodyPr wrap="square" rtlCol="0">
            <a:spAutoFit/>
          </a:bodyPr>
          <a:lstStyle/>
          <a:p>
            <a:r>
              <a:rPr lang="en-US" sz="2800" dirty="0">
                <a:solidFill>
                  <a:schemeClr val="bg1"/>
                </a:solidFill>
              </a:rPr>
              <a:t>Humectants</a:t>
            </a:r>
          </a:p>
        </p:txBody>
      </p:sp>
      <p:sp>
        <p:nvSpPr>
          <p:cNvPr id="14" name="TextBox 13">
            <a:extLst>
              <a:ext uri="{FF2B5EF4-FFF2-40B4-BE49-F238E27FC236}">
                <a16:creationId xmlns:a16="http://schemas.microsoft.com/office/drawing/2014/main" id="{8440A1F4-7D00-814D-BD87-B74B82DFEC09}"/>
              </a:ext>
            </a:extLst>
          </p:cNvPr>
          <p:cNvSpPr txBox="1"/>
          <p:nvPr/>
        </p:nvSpPr>
        <p:spPr>
          <a:xfrm>
            <a:off x="6543270" y="1895707"/>
            <a:ext cx="2105528" cy="523220"/>
          </a:xfrm>
          <a:prstGeom prst="rect">
            <a:avLst/>
          </a:prstGeom>
          <a:noFill/>
        </p:spPr>
        <p:txBody>
          <a:bodyPr wrap="square" rtlCol="0">
            <a:spAutoFit/>
          </a:bodyPr>
          <a:lstStyle/>
          <a:p>
            <a:r>
              <a:rPr lang="en-US" sz="2800" dirty="0">
                <a:solidFill>
                  <a:schemeClr val="bg1"/>
                </a:solidFill>
              </a:rPr>
              <a:t>Emollients</a:t>
            </a:r>
          </a:p>
        </p:txBody>
      </p:sp>
      <p:sp>
        <p:nvSpPr>
          <p:cNvPr id="15" name="TextBox 14">
            <a:extLst>
              <a:ext uri="{FF2B5EF4-FFF2-40B4-BE49-F238E27FC236}">
                <a16:creationId xmlns:a16="http://schemas.microsoft.com/office/drawing/2014/main" id="{ED15EB71-A4F3-7F4E-9927-D657D7F47C57}"/>
              </a:ext>
            </a:extLst>
          </p:cNvPr>
          <p:cNvSpPr txBox="1"/>
          <p:nvPr/>
        </p:nvSpPr>
        <p:spPr>
          <a:xfrm>
            <a:off x="4919026" y="4572000"/>
            <a:ext cx="1715948" cy="523220"/>
          </a:xfrm>
          <a:prstGeom prst="rect">
            <a:avLst/>
          </a:prstGeom>
          <a:noFill/>
        </p:spPr>
        <p:txBody>
          <a:bodyPr wrap="square" rtlCol="0">
            <a:spAutoFit/>
          </a:bodyPr>
          <a:lstStyle/>
          <a:p>
            <a:r>
              <a:rPr lang="en-US" sz="2800" dirty="0" err="1">
                <a:solidFill>
                  <a:schemeClr val="bg1"/>
                </a:solidFill>
              </a:rPr>
              <a:t>Occlusives</a:t>
            </a:r>
            <a:endParaRPr lang="en-US" sz="2800" dirty="0">
              <a:solidFill>
                <a:schemeClr val="bg1"/>
              </a:solidFill>
            </a:endParaRPr>
          </a:p>
        </p:txBody>
      </p:sp>
      <p:sp>
        <p:nvSpPr>
          <p:cNvPr id="16" name="TextBox 15">
            <a:extLst>
              <a:ext uri="{FF2B5EF4-FFF2-40B4-BE49-F238E27FC236}">
                <a16:creationId xmlns:a16="http://schemas.microsoft.com/office/drawing/2014/main" id="{DCD0D90C-F38B-2E42-9CDA-0260EB7629BB}"/>
              </a:ext>
            </a:extLst>
          </p:cNvPr>
          <p:cNvSpPr txBox="1"/>
          <p:nvPr/>
        </p:nvSpPr>
        <p:spPr>
          <a:xfrm>
            <a:off x="4908543" y="2644171"/>
            <a:ext cx="1715948" cy="369332"/>
          </a:xfrm>
          <a:prstGeom prst="rect">
            <a:avLst/>
          </a:prstGeom>
          <a:noFill/>
        </p:spPr>
        <p:txBody>
          <a:bodyPr wrap="square" rtlCol="0">
            <a:spAutoFit/>
          </a:bodyPr>
          <a:lstStyle/>
          <a:p>
            <a:pPr algn="ctr"/>
            <a:r>
              <a:rPr lang="en-US" dirty="0">
                <a:solidFill>
                  <a:schemeClr val="bg1"/>
                </a:solidFill>
              </a:rPr>
              <a:t>Hydration</a:t>
            </a:r>
          </a:p>
        </p:txBody>
      </p:sp>
      <p:sp>
        <p:nvSpPr>
          <p:cNvPr id="2" name="Footer Placeholder 1">
            <a:extLst>
              <a:ext uri="{FF2B5EF4-FFF2-40B4-BE49-F238E27FC236}">
                <a16:creationId xmlns:a16="http://schemas.microsoft.com/office/drawing/2014/main" id="{5CC3B0CE-99DD-814B-AB20-3B839A95F776}"/>
              </a:ext>
            </a:extLst>
          </p:cNvPr>
          <p:cNvSpPr>
            <a:spLocks noGrp="1"/>
          </p:cNvSpPr>
          <p:nvPr>
            <p:ph type="ftr" sz="quarter" idx="11"/>
          </p:nvPr>
        </p:nvSpPr>
        <p:spPr/>
        <p:txBody>
          <a:bodyPr/>
          <a:lstStyle/>
          <a:p>
            <a:r>
              <a:rPr lang="en-US" dirty="0"/>
              <a:t>©Gretchen Frieling, MD</a:t>
            </a:r>
          </a:p>
        </p:txBody>
      </p:sp>
    </p:spTree>
    <p:extLst>
      <p:ext uri="{BB962C8B-B14F-4D97-AF65-F5344CB8AC3E}">
        <p14:creationId xmlns:p14="http://schemas.microsoft.com/office/powerpoint/2010/main" val="323884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2974851-A162-0D48-821D-5111E32C7969}"/>
              </a:ext>
            </a:extLst>
          </p:cNvPr>
          <p:cNvSpPr>
            <a:spLocks noGrp="1"/>
          </p:cNvSpPr>
          <p:nvPr>
            <p:ph type="title"/>
          </p:nvPr>
        </p:nvSpPr>
        <p:spPr>
          <a:xfrm>
            <a:off x="6094105" y="802955"/>
            <a:ext cx="4977976" cy="1454051"/>
          </a:xfrm>
        </p:spPr>
        <p:txBody>
          <a:bodyPr>
            <a:normAutofit/>
          </a:bodyPr>
          <a:lstStyle/>
          <a:p>
            <a:r>
              <a:rPr lang="en-US">
                <a:solidFill>
                  <a:srgbClr val="000000"/>
                </a:solidFill>
              </a:rPr>
              <a:t>What are Humectants ?</a:t>
            </a:r>
          </a:p>
        </p:txBody>
      </p:sp>
      <p:sp>
        <p:nvSpPr>
          <p:cNvPr id="53"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6" name="Graphic 45" descr="Water">
            <a:extLst>
              <a:ext uri="{FF2B5EF4-FFF2-40B4-BE49-F238E27FC236}">
                <a16:creationId xmlns:a16="http://schemas.microsoft.com/office/drawing/2014/main" id="{B040BE3D-269B-4E3D-B79C-8F0FF10AEC8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152D9AAA-63DE-A64F-A131-3DDE48B10DAC}"/>
              </a:ext>
            </a:extLst>
          </p:cNvPr>
          <p:cNvSpPr>
            <a:spLocks noGrp="1"/>
          </p:cNvSpPr>
          <p:nvPr>
            <p:ph idx="1"/>
          </p:nvPr>
        </p:nvSpPr>
        <p:spPr>
          <a:xfrm>
            <a:off x="6090574" y="2421682"/>
            <a:ext cx="4977578" cy="3639289"/>
          </a:xfrm>
        </p:spPr>
        <p:txBody>
          <a:bodyPr anchor="ctr">
            <a:normAutofit/>
          </a:bodyPr>
          <a:lstStyle/>
          <a:p>
            <a:pPr lvl="1"/>
            <a:r>
              <a:rPr lang="en-US" sz="2000" dirty="0">
                <a:solidFill>
                  <a:srgbClr val="000000"/>
                </a:solidFill>
              </a:rPr>
              <a:t>Drive water into the skin– go down to dermal layers</a:t>
            </a:r>
          </a:p>
          <a:p>
            <a:pPr lvl="1"/>
            <a:r>
              <a:rPr lang="en-US" sz="2000" dirty="0">
                <a:solidFill>
                  <a:srgbClr val="000000"/>
                </a:solidFill>
              </a:rPr>
              <a:t>Hyaluronic acid: binds up to 1000X it’s molecular weight in water</a:t>
            </a:r>
          </a:p>
          <a:p>
            <a:pPr lvl="1"/>
            <a:r>
              <a:rPr lang="en-US" sz="2000" b="1" dirty="0">
                <a:solidFill>
                  <a:srgbClr val="000000"/>
                </a:solidFill>
              </a:rPr>
              <a:t>Glycerin</a:t>
            </a:r>
          </a:p>
          <a:p>
            <a:pPr lvl="1"/>
            <a:r>
              <a:rPr lang="en-US" sz="2000" b="1" dirty="0">
                <a:solidFill>
                  <a:srgbClr val="000000"/>
                </a:solidFill>
              </a:rPr>
              <a:t>Honey</a:t>
            </a:r>
          </a:p>
          <a:p>
            <a:pPr lvl="1"/>
            <a:r>
              <a:rPr lang="en-US" sz="2000" b="1" dirty="0">
                <a:solidFill>
                  <a:srgbClr val="000000"/>
                </a:solidFill>
              </a:rPr>
              <a:t>Panthenol </a:t>
            </a:r>
          </a:p>
          <a:p>
            <a:pPr lvl="1"/>
            <a:r>
              <a:rPr lang="en-US" sz="2000" b="1" dirty="0">
                <a:solidFill>
                  <a:srgbClr val="000000"/>
                </a:solidFill>
              </a:rPr>
              <a:t>Sorbitol </a:t>
            </a:r>
          </a:p>
        </p:txBody>
      </p:sp>
      <p:sp>
        <p:nvSpPr>
          <p:cNvPr id="4" name="Footer Placeholder 3">
            <a:extLst>
              <a:ext uri="{FF2B5EF4-FFF2-40B4-BE49-F238E27FC236}">
                <a16:creationId xmlns:a16="http://schemas.microsoft.com/office/drawing/2014/main" id="{0B2CA626-2E1C-CA4F-B237-615770D9D2DD}"/>
              </a:ext>
            </a:extLst>
          </p:cNvPr>
          <p:cNvSpPr>
            <a:spLocks noGrp="1"/>
          </p:cNvSpPr>
          <p:nvPr>
            <p:ph type="ftr" sz="quarter" idx="11"/>
          </p:nvPr>
        </p:nvSpPr>
        <p:spPr/>
        <p:txBody>
          <a:bodyPr/>
          <a:lstStyle/>
          <a:p>
            <a:r>
              <a:rPr lang="en-US" dirty="0"/>
              <a:t>©Gretchen Frieling, MD</a:t>
            </a:r>
          </a:p>
        </p:txBody>
      </p:sp>
    </p:spTree>
    <p:extLst>
      <p:ext uri="{BB962C8B-B14F-4D97-AF65-F5344CB8AC3E}">
        <p14:creationId xmlns:p14="http://schemas.microsoft.com/office/powerpoint/2010/main" val="4237867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2974851-A162-0D48-821D-5111E32C7969}"/>
              </a:ext>
            </a:extLst>
          </p:cNvPr>
          <p:cNvSpPr>
            <a:spLocks noGrp="1"/>
          </p:cNvSpPr>
          <p:nvPr>
            <p:ph type="title"/>
          </p:nvPr>
        </p:nvSpPr>
        <p:spPr>
          <a:xfrm>
            <a:off x="5775224" y="462591"/>
            <a:ext cx="5333433" cy="1454051"/>
          </a:xfrm>
        </p:spPr>
        <p:txBody>
          <a:bodyPr>
            <a:normAutofit/>
          </a:bodyPr>
          <a:lstStyle/>
          <a:p>
            <a:r>
              <a:rPr lang="en-US" dirty="0">
                <a:solidFill>
                  <a:srgbClr val="000000"/>
                </a:solidFill>
              </a:rPr>
              <a:t>What are emollients ?</a:t>
            </a:r>
          </a:p>
        </p:txBody>
      </p:sp>
      <p:sp>
        <p:nvSpPr>
          <p:cNvPr id="30"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3" name="Graphic 22" descr="Protecting hand">
            <a:extLst>
              <a:ext uri="{FF2B5EF4-FFF2-40B4-BE49-F238E27FC236}">
                <a16:creationId xmlns:a16="http://schemas.microsoft.com/office/drawing/2014/main" id="{6242CCCC-70A7-4C20-9DD5-3E0DA3106C2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152D9AAA-63DE-A64F-A131-3DDE48B10DAC}"/>
              </a:ext>
            </a:extLst>
          </p:cNvPr>
          <p:cNvSpPr>
            <a:spLocks noGrp="1"/>
          </p:cNvSpPr>
          <p:nvPr>
            <p:ph idx="1"/>
          </p:nvPr>
        </p:nvSpPr>
        <p:spPr>
          <a:xfrm>
            <a:off x="5842570" y="2848238"/>
            <a:ext cx="6729524" cy="2631971"/>
          </a:xfrm>
        </p:spPr>
        <p:txBody>
          <a:bodyPr anchor="ctr">
            <a:noAutofit/>
          </a:bodyPr>
          <a:lstStyle/>
          <a:p>
            <a:r>
              <a:rPr lang="en-US" sz="2000" dirty="0">
                <a:solidFill>
                  <a:srgbClr val="000000"/>
                </a:solidFill>
              </a:rPr>
              <a:t>Sit on the top of the Stratum Corneum and give the “smooth” feeling</a:t>
            </a:r>
          </a:p>
          <a:p>
            <a:pPr lvl="1"/>
            <a:endParaRPr lang="en-US" sz="2000" dirty="0">
              <a:solidFill>
                <a:srgbClr val="000000"/>
              </a:solidFill>
            </a:endParaRPr>
          </a:p>
          <a:p>
            <a:pPr lvl="1"/>
            <a:r>
              <a:rPr lang="en-US" sz="2000" dirty="0" err="1">
                <a:solidFill>
                  <a:srgbClr val="000000"/>
                </a:solidFill>
              </a:rPr>
              <a:t>Dimethicone</a:t>
            </a:r>
            <a:endParaRPr lang="en-US" sz="2000" dirty="0">
              <a:solidFill>
                <a:srgbClr val="000000"/>
              </a:solidFill>
            </a:endParaRPr>
          </a:p>
          <a:p>
            <a:pPr lvl="1"/>
            <a:r>
              <a:rPr lang="en-US" sz="2000" dirty="0">
                <a:solidFill>
                  <a:srgbClr val="000000"/>
                </a:solidFill>
              </a:rPr>
              <a:t>Jojoba oil</a:t>
            </a:r>
          </a:p>
          <a:p>
            <a:pPr lvl="1"/>
            <a:r>
              <a:rPr lang="en-US" sz="2000" dirty="0">
                <a:solidFill>
                  <a:srgbClr val="000000"/>
                </a:solidFill>
              </a:rPr>
              <a:t>Fatty alcohols like propylene glycol </a:t>
            </a:r>
          </a:p>
          <a:p>
            <a:pPr lvl="1"/>
            <a:r>
              <a:rPr lang="en-US" sz="2000" dirty="0">
                <a:solidFill>
                  <a:srgbClr val="000000"/>
                </a:solidFill>
              </a:rPr>
              <a:t>Silicones</a:t>
            </a:r>
          </a:p>
          <a:p>
            <a:pPr lvl="2"/>
            <a:r>
              <a:rPr lang="en-US" dirty="0">
                <a:solidFill>
                  <a:srgbClr val="000000"/>
                </a:solidFill>
              </a:rPr>
              <a:t>Also occlusive</a:t>
            </a:r>
          </a:p>
          <a:p>
            <a:pPr lvl="2"/>
            <a:endParaRPr lang="en-US" dirty="0">
              <a:solidFill>
                <a:srgbClr val="000000"/>
              </a:solidFill>
            </a:endParaRPr>
          </a:p>
          <a:p>
            <a:r>
              <a:rPr lang="en-US" sz="2000" dirty="0">
                <a:solidFill>
                  <a:srgbClr val="000000"/>
                </a:solidFill>
              </a:rPr>
              <a:t>Common emollient ingredients:</a:t>
            </a:r>
          </a:p>
          <a:p>
            <a:pPr lvl="1"/>
            <a:r>
              <a:rPr lang="en-US" sz="2000" dirty="0">
                <a:solidFill>
                  <a:srgbClr val="000000"/>
                </a:solidFill>
              </a:rPr>
              <a:t>Petrolatum</a:t>
            </a:r>
          </a:p>
          <a:p>
            <a:pPr lvl="1"/>
            <a:r>
              <a:rPr lang="en-US" sz="2000" dirty="0">
                <a:solidFill>
                  <a:srgbClr val="000000"/>
                </a:solidFill>
              </a:rPr>
              <a:t>Lanolin</a:t>
            </a:r>
          </a:p>
          <a:p>
            <a:pPr lvl="1"/>
            <a:r>
              <a:rPr lang="en-US" sz="2000" dirty="0">
                <a:solidFill>
                  <a:srgbClr val="000000"/>
                </a:solidFill>
              </a:rPr>
              <a:t>Lecithin</a:t>
            </a:r>
          </a:p>
          <a:p>
            <a:pPr lvl="1"/>
            <a:r>
              <a:rPr lang="en-US" sz="2000" dirty="0" err="1">
                <a:solidFill>
                  <a:srgbClr val="000000"/>
                </a:solidFill>
              </a:rPr>
              <a:t>Cetyl</a:t>
            </a:r>
            <a:r>
              <a:rPr lang="en-US" sz="2000" dirty="0">
                <a:solidFill>
                  <a:srgbClr val="000000"/>
                </a:solidFill>
              </a:rPr>
              <a:t> alcohol</a:t>
            </a:r>
          </a:p>
          <a:p>
            <a:pPr lvl="1"/>
            <a:r>
              <a:rPr lang="en-US" sz="2000" dirty="0">
                <a:solidFill>
                  <a:srgbClr val="000000"/>
                </a:solidFill>
              </a:rPr>
              <a:t>Stearic acid</a:t>
            </a:r>
          </a:p>
        </p:txBody>
      </p:sp>
      <p:sp>
        <p:nvSpPr>
          <p:cNvPr id="4" name="Footer Placeholder 3">
            <a:extLst>
              <a:ext uri="{FF2B5EF4-FFF2-40B4-BE49-F238E27FC236}">
                <a16:creationId xmlns:a16="http://schemas.microsoft.com/office/drawing/2014/main" id="{6910D2D4-6524-E340-8FD2-3676C5950AD5}"/>
              </a:ext>
            </a:extLst>
          </p:cNvPr>
          <p:cNvSpPr>
            <a:spLocks noGrp="1"/>
          </p:cNvSpPr>
          <p:nvPr>
            <p:ph type="ftr" sz="quarter" idx="11"/>
          </p:nvPr>
        </p:nvSpPr>
        <p:spPr>
          <a:xfrm>
            <a:off x="2260264" y="6369264"/>
            <a:ext cx="4114800" cy="365125"/>
          </a:xfrm>
        </p:spPr>
        <p:txBody>
          <a:bodyPr/>
          <a:lstStyle/>
          <a:p>
            <a:r>
              <a:rPr lang="en-US" dirty="0"/>
              <a:t>©Gretchen Frieling, MD</a:t>
            </a:r>
          </a:p>
        </p:txBody>
      </p:sp>
    </p:spTree>
    <p:extLst>
      <p:ext uri="{BB962C8B-B14F-4D97-AF65-F5344CB8AC3E}">
        <p14:creationId xmlns:p14="http://schemas.microsoft.com/office/powerpoint/2010/main" val="12043033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TotalTime>
  <Words>2023</Words>
  <Application>Microsoft Macintosh PowerPoint</Application>
  <PresentationFormat>Widescreen</PresentationFormat>
  <Paragraphs>388</Paragraphs>
  <Slides>38</Slides>
  <Notes>29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Arial</vt:lpstr>
      <vt:lpstr>Calibri</vt:lpstr>
      <vt:lpstr>Calibri Light</vt:lpstr>
      <vt:lpstr>Franklin Gothic Book</vt:lpstr>
      <vt:lpstr>Helvetica</vt:lpstr>
      <vt:lpstr>Helvetica Light</vt:lpstr>
      <vt:lpstr>Helvetica Neue</vt:lpstr>
      <vt:lpstr>Helvetica Neue UltraLight</vt:lpstr>
      <vt:lpstr>Voga</vt:lpstr>
      <vt:lpstr>Voga Medium</vt:lpstr>
      <vt:lpstr>Office Theme</vt:lpstr>
      <vt:lpstr>SKINCARE 101</vt:lpstr>
      <vt:lpstr>PowerPoint Presentation</vt:lpstr>
      <vt:lpstr>PowerPoint Presentation</vt:lpstr>
      <vt:lpstr>PowerPoint Presentation</vt:lpstr>
      <vt:lpstr>PowerPoint Presentation</vt:lpstr>
      <vt:lpstr>PowerPoint Presentation</vt:lpstr>
      <vt:lpstr>PowerPoint Presentation</vt:lpstr>
      <vt:lpstr>What are Humectants ?</vt:lpstr>
      <vt:lpstr>What are emollients ?</vt:lpstr>
      <vt:lpstr>What are occlusives?</vt:lpstr>
      <vt:lpstr>What makes a good occlusive?</vt:lpstr>
      <vt:lpstr>Now lets get to your routine…..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COMES FIRST? MOISTURIZER OR OIL?</vt:lpstr>
      <vt:lpstr>PowerPoint Presentation</vt:lpstr>
      <vt:lpstr>PowerPoint Presentation</vt:lpstr>
      <vt:lpstr>Physical VS Chemical sunscreen</vt:lpstr>
      <vt:lpstr>PowerPoint Presentation</vt:lpstr>
      <vt:lpstr>PowerPoint Presentation</vt:lpstr>
      <vt:lpstr>PowerPoint Presentation</vt:lpstr>
      <vt:lpstr>PowerPoint Presentation</vt:lpstr>
      <vt:lpstr>PowerPoint Presentation</vt:lpstr>
      <vt:lpstr>What do I do with my OILY SKIN?</vt:lpstr>
      <vt:lpstr>Ingredients to avoid in pregnancy/breastfeeding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SKINCARE 101</dc:title>
  <dc:creator>Gretchen Frieling</dc:creator>
  <cp:lastModifiedBy>Gretchen Frieling</cp:lastModifiedBy>
  <cp:revision>5</cp:revision>
  <dcterms:created xsi:type="dcterms:W3CDTF">2020-04-22T15:56:28Z</dcterms:created>
  <dcterms:modified xsi:type="dcterms:W3CDTF">2020-04-22T23:43:22Z</dcterms:modified>
</cp:coreProperties>
</file>