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AEF7B83-D5D4-4368-8461-6107379BB9A8}" type="datetimeFigureOut">
              <a:rPr lang="en-IE" smtClean="0"/>
              <a:pPr/>
              <a:t>10/07/2014</a:t>
            </a:fld>
            <a:endParaRPr lang="en-I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58F8A4F-5B2A-49E9-AC3A-A9920F0A95D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7B83-D5D4-4368-8461-6107379BB9A8}" type="datetimeFigureOut">
              <a:rPr lang="en-IE" smtClean="0"/>
              <a:pPr/>
              <a:t>10/07/2014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8A4F-5B2A-49E9-AC3A-A9920F0A95D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7B83-D5D4-4368-8461-6107379BB9A8}" type="datetimeFigureOut">
              <a:rPr lang="en-IE" smtClean="0"/>
              <a:pPr/>
              <a:t>10/07/2014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8A4F-5B2A-49E9-AC3A-A9920F0A95D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7B83-D5D4-4368-8461-6107379BB9A8}" type="datetimeFigureOut">
              <a:rPr lang="en-IE" smtClean="0"/>
              <a:pPr/>
              <a:t>10/07/2014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8A4F-5B2A-49E9-AC3A-A9920F0A95D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7B83-D5D4-4368-8461-6107379BB9A8}" type="datetimeFigureOut">
              <a:rPr lang="en-IE" smtClean="0"/>
              <a:pPr/>
              <a:t>10/07/2014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8A4F-5B2A-49E9-AC3A-A9920F0A95D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7B83-D5D4-4368-8461-6107379BB9A8}" type="datetimeFigureOut">
              <a:rPr lang="en-IE" smtClean="0"/>
              <a:pPr/>
              <a:t>10/07/2014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8A4F-5B2A-49E9-AC3A-A9920F0A95D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AEF7B83-D5D4-4368-8461-6107379BB9A8}" type="datetimeFigureOut">
              <a:rPr lang="en-IE" smtClean="0"/>
              <a:pPr/>
              <a:t>10/07/2014</a:t>
            </a:fld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8F8A4F-5B2A-49E9-AC3A-A9920F0A95D5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AEF7B83-D5D4-4368-8461-6107379BB9A8}" type="datetimeFigureOut">
              <a:rPr lang="en-IE" smtClean="0"/>
              <a:pPr/>
              <a:t>10/07/2014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58F8A4F-5B2A-49E9-AC3A-A9920F0A95D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7B83-D5D4-4368-8461-6107379BB9A8}" type="datetimeFigureOut">
              <a:rPr lang="en-IE" smtClean="0"/>
              <a:pPr/>
              <a:t>10/07/2014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8A4F-5B2A-49E9-AC3A-A9920F0A95D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7B83-D5D4-4368-8461-6107379BB9A8}" type="datetimeFigureOut">
              <a:rPr lang="en-IE" smtClean="0"/>
              <a:pPr/>
              <a:t>10/07/2014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8A4F-5B2A-49E9-AC3A-A9920F0A95D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7B83-D5D4-4368-8461-6107379BB9A8}" type="datetimeFigureOut">
              <a:rPr lang="en-IE" smtClean="0"/>
              <a:pPr/>
              <a:t>10/07/2014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8A4F-5B2A-49E9-AC3A-A9920F0A95D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AEF7B83-D5D4-4368-8461-6107379BB9A8}" type="datetimeFigureOut">
              <a:rPr lang="en-IE" smtClean="0"/>
              <a:pPr/>
              <a:t>10/07/2014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58F8A4F-5B2A-49E9-AC3A-A9920F0A95D5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jpeg"/><Relationship Id="rId4" Type="http://schemas.openxmlformats.org/officeDocument/2006/relationships/image" Target="../media/image10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Game Monetisation 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Fundamental Strategies in use Today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s://encrypted-tbn1.gstatic.com/images?q=tbn:ANd9GcT0JrSRJOBWs9sNAN6Krb5W9cfG10Mr6upVGDsZmiyNokOFrOj4hlxCZ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52736"/>
            <a:ext cx="3771900" cy="1209676"/>
          </a:xfrm>
          <a:prstGeom prst="rect">
            <a:avLst/>
          </a:prstGeom>
          <a:noFill/>
        </p:spPr>
      </p:pic>
      <p:pic>
        <p:nvPicPr>
          <p:cNvPr id="22532" name="Picture 4" descr="Igg_windowlogo_whiteappleandbeyo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564904"/>
            <a:ext cx="1657350" cy="857251"/>
          </a:xfrm>
          <a:prstGeom prst="rect">
            <a:avLst/>
          </a:prstGeom>
          <a:noFill/>
        </p:spPr>
      </p:pic>
      <p:pic>
        <p:nvPicPr>
          <p:cNvPr id="22534" name="Picture 6" descr="Fundit.i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21088"/>
            <a:ext cx="1704975" cy="485775"/>
          </a:xfrm>
          <a:prstGeom prst="rect">
            <a:avLst/>
          </a:prstGeom>
          <a:noFill/>
        </p:spPr>
      </p:pic>
      <p:pic>
        <p:nvPicPr>
          <p:cNvPr id="7" name="Picture 2" descr="http://www.savorthesuccess.com/uploads/images/userfolder_9480/crowdfunding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2636912"/>
            <a:ext cx="5314950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29600" cy="1066800"/>
          </a:xfrm>
        </p:spPr>
        <p:txBody>
          <a:bodyPr/>
          <a:lstStyle/>
          <a:p>
            <a:r>
              <a:rPr lang="en-IE" dirty="0" smtClean="0"/>
              <a:t>The Olden Days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4784"/>
            <a:ext cx="8085584" cy="1368152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Before the advent of digital distribution methods, almost all game sales were made through retail outlets</a:t>
            </a:r>
          </a:p>
          <a:p>
            <a:endParaRPr lang="en-IE" dirty="0" smtClean="0"/>
          </a:p>
        </p:txBody>
      </p:sp>
      <p:pic>
        <p:nvPicPr>
          <p:cNvPr id="15362" name="Picture 2" descr="http://www.indianvideogamer.com/wp-content/files_mf/gamestheshopchennai004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924944"/>
            <a:ext cx="5762625" cy="3362326"/>
          </a:xfrm>
          <a:prstGeom prst="rect">
            <a:avLst/>
          </a:prstGeom>
          <a:noFill/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0" y="2780928"/>
            <a:ext cx="3059832" cy="3429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endParaRPr kumimoji="0" lang="en-IE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I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retail model was very simple: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kumimoji="0" lang="en-IE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Pay for game at store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kumimoji="0" lang="en-IE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 at home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Now...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Now, games are monetised in a variety of ways, whether they are indie games or not:</a:t>
            </a:r>
          </a:p>
          <a:p>
            <a:endParaRPr lang="en-IE" dirty="0" smtClean="0"/>
          </a:p>
          <a:p>
            <a:pPr lvl="1"/>
            <a:r>
              <a:rPr lang="en-IE" dirty="0" smtClean="0"/>
              <a:t>Premium</a:t>
            </a:r>
          </a:p>
          <a:p>
            <a:pPr lvl="1"/>
            <a:endParaRPr lang="en-IE" dirty="0" smtClean="0"/>
          </a:p>
          <a:p>
            <a:pPr lvl="1"/>
            <a:r>
              <a:rPr lang="en-IE" dirty="0" smtClean="0"/>
              <a:t>Free to play </a:t>
            </a:r>
          </a:p>
          <a:p>
            <a:pPr lvl="1"/>
            <a:endParaRPr lang="en-IE" dirty="0" smtClean="0"/>
          </a:p>
          <a:p>
            <a:pPr lvl="1"/>
            <a:r>
              <a:rPr lang="en-IE" dirty="0" err="1" smtClean="0"/>
              <a:t>Freemium</a:t>
            </a:r>
            <a:endParaRPr lang="en-IE" dirty="0" smtClean="0"/>
          </a:p>
          <a:p>
            <a:pPr lvl="1"/>
            <a:endParaRPr lang="en-IE" dirty="0" smtClean="0"/>
          </a:p>
          <a:p>
            <a:pPr lvl="1"/>
            <a:endParaRPr lang="en-IE" dirty="0" smtClean="0"/>
          </a:p>
          <a:p>
            <a:pPr lvl="1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066800"/>
          </a:xfrm>
        </p:spPr>
        <p:txBody>
          <a:bodyPr/>
          <a:lstStyle/>
          <a:p>
            <a:r>
              <a:rPr lang="en-IE" dirty="0" smtClean="0"/>
              <a:t>Premium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4784"/>
            <a:ext cx="5400600" cy="5184576"/>
          </a:xfrm>
        </p:spPr>
        <p:txBody>
          <a:bodyPr>
            <a:normAutofit fontScale="85000" lnSpcReduction="10000"/>
          </a:bodyPr>
          <a:lstStyle/>
          <a:p>
            <a:r>
              <a:rPr lang="en-IE" dirty="0" smtClean="0"/>
              <a:t>Very similar to the traditional retail model. You pay for the game, then download and play it. Simple.</a:t>
            </a:r>
          </a:p>
          <a:p>
            <a:endParaRPr lang="en-IE" dirty="0" smtClean="0"/>
          </a:p>
          <a:p>
            <a:r>
              <a:rPr lang="en-IE" dirty="0" smtClean="0"/>
              <a:t>Some digital distribution networks allow users to test games before paying for them, usually for a relatively short period of time.</a:t>
            </a:r>
          </a:p>
          <a:p>
            <a:endParaRPr lang="en-IE" dirty="0" smtClean="0"/>
          </a:p>
          <a:p>
            <a:r>
              <a:rPr lang="en-IE" dirty="0" smtClean="0"/>
              <a:t>Tends to work well for established brands, people have confidence in the product. Doesn’t usually work well for new releases from unknown indie developers. Must establish brand credibility first.</a:t>
            </a:r>
            <a:endParaRPr lang="en-IE" dirty="0"/>
          </a:p>
        </p:txBody>
      </p:sp>
      <p:pic>
        <p:nvPicPr>
          <p:cNvPr id="13314" name="Picture 2" descr="https://c1.staticflickr.com/7/6167/6181181181_818401f23e_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276872"/>
            <a:ext cx="3685691" cy="2752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Free to Play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The most popular monetisation model used in the mobile (IOS, Android etc) markets presently:</a:t>
            </a:r>
          </a:p>
          <a:p>
            <a:pPr lvl="1"/>
            <a:r>
              <a:rPr lang="en-IE" dirty="0" smtClean="0"/>
              <a:t>Download and play game for free. Period.</a:t>
            </a:r>
          </a:p>
          <a:p>
            <a:pPr lvl="1"/>
            <a:r>
              <a:rPr lang="en-IE" dirty="0" smtClean="0"/>
              <a:t>Revenue can be generated through displaying ads in the game, and/or</a:t>
            </a:r>
          </a:p>
          <a:p>
            <a:pPr lvl="1"/>
            <a:r>
              <a:rPr lang="en-IE" dirty="0" smtClean="0"/>
              <a:t>Offering in-app purchases. Sometimes also called micro-transactions.</a:t>
            </a:r>
          </a:p>
          <a:p>
            <a:pPr lvl="1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In-app purchases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4864"/>
            <a:ext cx="5194920" cy="4297664"/>
          </a:xfrm>
        </p:spPr>
        <p:txBody>
          <a:bodyPr>
            <a:normAutofit fontScale="85000" lnSpcReduction="10000"/>
          </a:bodyPr>
          <a:lstStyle/>
          <a:p>
            <a:r>
              <a:rPr lang="en-IE" dirty="0" smtClean="0"/>
              <a:t>To compel a player to make an in-game purchase, you must create value for the player. Value can be:</a:t>
            </a:r>
          </a:p>
          <a:p>
            <a:pPr lvl="1"/>
            <a:r>
              <a:rPr lang="en-IE" dirty="0" smtClean="0"/>
              <a:t>Aesthetic: new suit, new character, shiny new vehicle, new furniture for the pad etc. </a:t>
            </a:r>
          </a:p>
          <a:p>
            <a:pPr lvl="1"/>
            <a:r>
              <a:rPr lang="en-IE" dirty="0" smtClean="0"/>
              <a:t>Practical: upgrades to further progress in game. Can take many forms.</a:t>
            </a:r>
          </a:p>
          <a:p>
            <a:pPr lvl="1"/>
            <a:r>
              <a:rPr lang="en-IE" dirty="0" smtClean="0"/>
              <a:t>Study Maslow’s hierarchy of needs. Your purchase should tap into 1 or more of these needs/motivations.</a:t>
            </a:r>
          </a:p>
        </p:txBody>
      </p:sp>
      <p:pic>
        <p:nvPicPr>
          <p:cNvPr id="2050" name="Picture 2" descr="http://cdn.iphonehacks.com/wp-content/uploads/2013/06/InAppPurchas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844824"/>
            <a:ext cx="3742076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066800"/>
          </a:xfrm>
        </p:spPr>
        <p:txBody>
          <a:bodyPr/>
          <a:lstStyle/>
          <a:p>
            <a:r>
              <a:rPr lang="en-IE" dirty="0" err="1" smtClean="0"/>
              <a:t>Maslows</a:t>
            </a:r>
            <a:r>
              <a:rPr lang="en-IE" dirty="0" smtClean="0"/>
              <a:t> Hierarchy of Needs</a:t>
            </a:r>
            <a:endParaRPr lang="en-IE" dirty="0"/>
          </a:p>
        </p:txBody>
      </p:sp>
      <p:pic>
        <p:nvPicPr>
          <p:cNvPr id="1026" name="Picture 2" descr="http://upload.wikimedia.org/wikipedia/commons/thumb/5/58/Maslow's_hierarchy_of_needs.svg/450px-Maslow's_hierarchy_of_needs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7801215" cy="5114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066800"/>
          </a:xfrm>
        </p:spPr>
        <p:txBody>
          <a:bodyPr/>
          <a:lstStyle/>
          <a:p>
            <a:r>
              <a:rPr lang="en-IE" dirty="0" err="1" smtClean="0"/>
              <a:t>Freemium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3"/>
            <a:ext cx="8496944" cy="3744417"/>
          </a:xfrm>
        </p:spPr>
        <p:txBody>
          <a:bodyPr/>
          <a:lstStyle/>
          <a:p>
            <a:r>
              <a:rPr lang="en-IE" dirty="0" err="1" smtClean="0"/>
              <a:t>Freemium</a:t>
            </a:r>
            <a:r>
              <a:rPr lang="en-IE" dirty="0" smtClean="0"/>
              <a:t> usually involves releasing a free and a paid version of your game.</a:t>
            </a:r>
          </a:p>
          <a:p>
            <a:pPr lvl="1"/>
            <a:r>
              <a:rPr lang="en-IE" dirty="0" smtClean="0"/>
              <a:t>With the free game, we must give the player enough to captivate him, without devaluing the paid version</a:t>
            </a:r>
          </a:p>
          <a:p>
            <a:pPr lvl="1"/>
            <a:r>
              <a:rPr lang="en-IE" dirty="0" smtClean="0"/>
              <a:t>The paid version should have plenty of additional content, levels and special features to motivate the player to purchase it. They must see the value versus the free version.</a:t>
            </a:r>
            <a:endParaRPr lang="en-IE" dirty="0"/>
          </a:p>
        </p:txBody>
      </p:sp>
      <p:pic>
        <p:nvPicPr>
          <p:cNvPr id="118786" name="Picture 2" descr="http://www.freemium.org/wp-content/uploads/2008/10/freepremi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5085184"/>
            <a:ext cx="5484243" cy="16265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52128" y="332656"/>
            <a:ext cx="7772400" cy="1362075"/>
          </a:xfrm>
        </p:spPr>
        <p:txBody>
          <a:bodyPr/>
          <a:lstStyle/>
          <a:p>
            <a:r>
              <a:rPr lang="en-IE" dirty="0" err="1" smtClean="0"/>
              <a:t>Crowdfunding</a:t>
            </a:r>
            <a:endParaRPr lang="en-I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31640" y="1556792"/>
            <a:ext cx="7772400" cy="1509712"/>
          </a:xfrm>
        </p:spPr>
        <p:txBody>
          <a:bodyPr/>
          <a:lstStyle/>
          <a:p>
            <a:r>
              <a:rPr lang="en-IE" dirty="0" smtClean="0"/>
              <a:t>The day of the art patron returns!</a:t>
            </a:r>
            <a:endParaRPr lang="en-IE" dirty="0"/>
          </a:p>
        </p:txBody>
      </p:sp>
      <p:pic>
        <p:nvPicPr>
          <p:cNvPr id="1026" name="Picture 2" descr="http://www.savorthesuccess.com/uploads/images/userfolder_9480/crowdfundin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492896"/>
            <a:ext cx="5314950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80</TotalTime>
  <Words>353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Game Monetisation </vt:lpstr>
      <vt:lpstr>The Olden Days</vt:lpstr>
      <vt:lpstr>Now...</vt:lpstr>
      <vt:lpstr>Premium</vt:lpstr>
      <vt:lpstr>Free to Play</vt:lpstr>
      <vt:lpstr>In-app purchases</vt:lpstr>
      <vt:lpstr>Maslows Hierarchy of Needs</vt:lpstr>
      <vt:lpstr>Freemium</vt:lpstr>
      <vt:lpstr>Crowdfunding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 Monetisation</dc:title>
  <dc:creator>user</dc:creator>
  <cp:lastModifiedBy>user</cp:lastModifiedBy>
  <cp:revision>8</cp:revision>
  <dcterms:created xsi:type="dcterms:W3CDTF">2014-07-04T11:10:52Z</dcterms:created>
  <dcterms:modified xsi:type="dcterms:W3CDTF">2014-07-10T10:12:09Z</dcterms:modified>
</cp:coreProperties>
</file>