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51" r:id="rId2"/>
    <p:sldId id="352" r:id="rId3"/>
    <p:sldId id="353" r:id="rId4"/>
    <p:sldId id="354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5" r:id="rId16"/>
    <p:sldId id="366" r:id="rId17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D77"/>
    <a:srgbClr val="F48277"/>
    <a:srgbClr val="EEC047"/>
    <a:srgbClr val="91A7C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460" autoAdjust="0"/>
    <p:restoredTop sz="94660"/>
  </p:normalViewPr>
  <p:slideViewPr>
    <p:cSldViewPr>
      <p:cViewPr>
        <p:scale>
          <a:sx n="66" d="100"/>
          <a:sy n="66" d="100"/>
        </p:scale>
        <p:origin x="-1152" y="-3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C2E11-D159-47AA-89F1-3E8F0AF152F2}" type="datetimeFigureOut">
              <a:rPr lang="en-US" smtClean="0"/>
              <a:pPr/>
              <a:t>12/5/2019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27A03-77D1-4261-8213-90BA5675A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9474" y="162055"/>
            <a:ext cx="1001445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92A2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Futura Lt BT"/>
                <a:cs typeface="Futura Lt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92A2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92A2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91995" y="7056018"/>
            <a:ext cx="761904" cy="4380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9474" y="162055"/>
            <a:ext cx="2113915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292A2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5240" y="2025086"/>
            <a:ext cx="9782919" cy="337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Futura Lt BT"/>
                <a:cs typeface="Futura Lt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941300" y="7316762"/>
            <a:ext cx="2903220" cy="147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youtube.com/watch?v=M66ZU2PCIcM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ED84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39474" y="162055"/>
            <a:ext cx="216662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solidFill>
                  <a:srgbClr val="292A2B"/>
                </a:solidFill>
                <a:latin typeface="Century Gothic"/>
                <a:cs typeface="Century Gothic"/>
              </a:rPr>
              <a:t>Resource</a:t>
            </a:r>
            <a:r>
              <a:rPr sz="3000" b="1" spc="-90" dirty="0">
                <a:solidFill>
                  <a:srgbClr val="292A2B"/>
                </a:solidFill>
                <a:latin typeface="Century Gothic"/>
                <a:cs typeface="Century Gothic"/>
              </a:rPr>
              <a:t> </a:t>
            </a:r>
            <a:r>
              <a:rPr sz="3000" b="1" spc="-5" dirty="0">
                <a:solidFill>
                  <a:srgbClr val="292A2B"/>
                </a:solidFill>
                <a:latin typeface="Century Gothic"/>
                <a:cs typeface="Century Gothic"/>
              </a:rPr>
              <a:t>1:  Video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299" y="196286"/>
            <a:ext cx="58185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Futura Hv BT"/>
                <a:cs typeface="Futura Hv BT"/>
              </a:rPr>
              <a:t>ABC Nightline - IDEO </a:t>
            </a:r>
            <a:r>
              <a:rPr sz="2000" b="1" spc="-10" dirty="0">
                <a:latin typeface="Futura Hv BT"/>
                <a:cs typeface="Futura Hv BT"/>
              </a:rPr>
              <a:t>Shopping</a:t>
            </a:r>
            <a:r>
              <a:rPr sz="2000" b="1" dirty="0">
                <a:latin typeface="Futura Hv BT"/>
                <a:cs typeface="Futura Hv BT"/>
              </a:rPr>
              <a:t> </a:t>
            </a:r>
            <a:r>
              <a:rPr sz="2000" b="1" spc="-5" dirty="0">
                <a:latin typeface="Futura Hv BT"/>
                <a:cs typeface="Futura Hv BT"/>
              </a:rPr>
              <a:t>Cart2</a:t>
            </a:r>
            <a:endParaRPr sz="2000">
              <a:latin typeface="Futura Hv BT"/>
              <a:cs typeface="Futura Hv BT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Futura Lt BT"/>
                <a:cs typeface="Futura Lt BT"/>
              </a:rPr>
              <a:t>Observe for Design </a:t>
            </a:r>
            <a:r>
              <a:rPr sz="2000" spc="-5" dirty="0">
                <a:latin typeface="Futura Lt BT"/>
                <a:cs typeface="Futura Lt BT"/>
              </a:rPr>
              <a:t>Thinking </a:t>
            </a:r>
            <a:r>
              <a:rPr sz="2000" dirty="0">
                <a:latin typeface="Futura Lt BT"/>
                <a:cs typeface="Futura Lt BT"/>
              </a:rPr>
              <a:t>: Mindset, Culture,</a:t>
            </a:r>
            <a:r>
              <a:rPr sz="2000" spc="-10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Space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11300" y="1105606"/>
            <a:ext cx="66395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Futura Lt BT"/>
                <a:cs typeface="Futura Lt BT"/>
              </a:rPr>
              <a:t>Multidisciplinary </a:t>
            </a:r>
            <a:r>
              <a:rPr sz="1800" i="1" spc="-50" dirty="0">
                <a:latin typeface="Futura Lt BT"/>
                <a:cs typeface="Futura Lt BT"/>
              </a:rPr>
              <a:t>Teams </a:t>
            </a:r>
            <a:r>
              <a:rPr sz="1800" i="1" dirty="0">
                <a:latin typeface="Futura Lt BT"/>
                <a:cs typeface="Futura Lt BT"/>
              </a:rPr>
              <a:t>* Unique </a:t>
            </a:r>
            <a:r>
              <a:rPr sz="1800" i="1" spc="-25" dirty="0">
                <a:latin typeface="Futura Lt BT"/>
                <a:cs typeface="Futura Lt BT"/>
              </a:rPr>
              <a:t>Work </a:t>
            </a:r>
            <a:r>
              <a:rPr sz="1800" i="1" dirty="0">
                <a:latin typeface="Futura Lt BT"/>
                <a:cs typeface="Futura Lt BT"/>
              </a:rPr>
              <a:t>Culture * Unique </a:t>
            </a:r>
            <a:r>
              <a:rPr sz="1800" i="1" spc="-5" dirty="0">
                <a:latin typeface="Futura Lt BT"/>
                <a:cs typeface="Futura Lt BT"/>
              </a:rPr>
              <a:t>Space design</a:t>
            </a:r>
            <a:endParaRPr sz="1800">
              <a:latin typeface="Futura Lt BT"/>
              <a:cs typeface="Futura Lt B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508ABAE-7355-4230-8588-D9C53A0B53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41835" y="0"/>
            <a:ext cx="1051565" cy="81947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11300" y="396180"/>
            <a:ext cx="42500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5" dirty="0">
                <a:latin typeface="Futura Lt BT"/>
                <a:cs typeface="Futura Lt BT"/>
              </a:rPr>
              <a:t>Industry </a:t>
            </a:r>
            <a:r>
              <a:rPr sz="2000" dirty="0">
                <a:latin typeface="Futura Lt BT"/>
                <a:cs typeface="Futura Lt BT"/>
              </a:rPr>
              <a:t>works </a:t>
            </a:r>
            <a:r>
              <a:rPr sz="2000" spc="-5" dirty="0">
                <a:latin typeface="Futura Lt BT"/>
                <a:cs typeface="Futura Lt BT"/>
              </a:rPr>
              <a:t>on</a:t>
            </a:r>
            <a:r>
              <a:rPr sz="2000" spc="-9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deadlines.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11300" y="1005780"/>
            <a:ext cx="60788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5" dirty="0">
                <a:latin typeface="Futura Lt BT"/>
                <a:cs typeface="Futura Lt BT"/>
              </a:rPr>
              <a:t>And </a:t>
            </a:r>
            <a:r>
              <a:rPr sz="2000" dirty="0">
                <a:latin typeface="Futura Lt BT"/>
                <a:cs typeface="Futura Lt BT"/>
              </a:rPr>
              <a:t>if </a:t>
            </a:r>
            <a:r>
              <a:rPr sz="2000" spc="-5" dirty="0">
                <a:latin typeface="Futura Lt BT"/>
                <a:cs typeface="Futura Lt BT"/>
              </a:rPr>
              <a:t>deadline </a:t>
            </a:r>
            <a:r>
              <a:rPr sz="2000" dirty="0">
                <a:latin typeface="Futura Lt BT"/>
                <a:cs typeface="Futura Lt BT"/>
              </a:rPr>
              <a:t>is not </a:t>
            </a:r>
            <a:r>
              <a:rPr sz="2000" spc="-5" dirty="0">
                <a:latin typeface="Futura Lt BT"/>
                <a:cs typeface="Futura Lt BT"/>
              </a:rPr>
              <a:t>there </a:t>
            </a:r>
            <a:r>
              <a:rPr sz="2000" dirty="0">
                <a:latin typeface="Futura Lt BT"/>
                <a:cs typeface="Futura Lt BT"/>
              </a:rPr>
              <a:t>it would </a:t>
            </a:r>
            <a:r>
              <a:rPr sz="2000" spc="-5" dirty="0">
                <a:latin typeface="Futura Lt BT"/>
                <a:cs typeface="Futura Lt BT"/>
              </a:rPr>
              <a:t>go</a:t>
            </a:r>
            <a:r>
              <a:rPr sz="2000" spc="-11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messy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2700"/>
            <a:ext cx="3444240" cy="7547609"/>
          </a:xfrm>
          <a:custGeom>
            <a:avLst/>
            <a:gdLst/>
            <a:ahLst/>
            <a:cxnLst/>
            <a:rect l="l" t="t" r="r" b="b"/>
            <a:pathLst>
              <a:path w="3444240" h="7547609">
                <a:moveTo>
                  <a:pt x="0" y="7547305"/>
                </a:moveTo>
                <a:lnTo>
                  <a:pt x="3443998" y="7547305"/>
                </a:lnTo>
                <a:lnTo>
                  <a:pt x="3443998" y="0"/>
                </a:lnTo>
                <a:lnTo>
                  <a:pt x="0" y="0"/>
                </a:lnTo>
                <a:lnTo>
                  <a:pt x="0" y="7547305"/>
                </a:lnTo>
                <a:close/>
              </a:path>
            </a:pathLst>
          </a:custGeom>
          <a:solidFill>
            <a:srgbClr val="F0A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4500" y="442717"/>
            <a:ext cx="2170430" cy="92773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300"/>
              </a:spcBef>
            </a:pPr>
            <a:r>
              <a:rPr sz="3000" dirty="0">
                <a:solidFill>
                  <a:srgbClr val="292631"/>
                </a:solidFill>
                <a:latin typeface="Elephant"/>
                <a:cs typeface="Elephant"/>
              </a:rPr>
              <a:t>Why  Deadlines?</a:t>
            </a:r>
            <a:endParaRPr sz="3000">
              <a:latin typeface="Elephant"/>
              <a:cs typeface="Elephan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8" name="object 6"/>
          <p:cNvSpPr txBox="1"/>
          <p:nvPr/>
        </p:nvSpPr>
        <p:spPr>
          <a:xfrm>
            <a:off x="8969301" y="6736285"/>
            <a:ext cx="117799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Futura Lt BT"/>
                <a:cs typeface="Futura Lt BT"/>
              </a:rPr>
              <a:t>Discussion</a:t>
            </a:r>
            <a:endParaRPr sz="1800" dirty="0">
              <a:latin typeface="Futura Lt BT"/>
              <a:cs typeface="Futura Lt B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1300" y="383480"/>
            <a:ext cx="45548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Futura Lt BT"/>
                <a:cs typeface="Futura Lt BT"/>
              </a:rPr>
              <a:t>- </a:t>
            </a:r>
            <a:r>
              <a:rPr b="0" spc="-5" dirty="0">
                <a:latin typeface="Futura Lt BT"/>
                <a:cs typeface="Futura Lt BT"/>
              </a:rPr>
              <a:t>All </a:t>
            </a:r>
            <a:r>
              <a:rPr b="0" dirty="0">
                <a:latin typeface="Futura Lt BT"/>
                <a:cs typeface="Futura Lt BT"/>
              </a:rPr>
              <a:t>ideas</a:t>
            </a:r>
            <a:r>
              <a:rPr b="0" spc="-100" dirty="0">
                <a:latin typeface="Futura Lt BT"/>
                <a:cs typeface="Futura Lt BT"/>
              </a:rPr>
              <a:t> </a:t>
            </a:r>
            <a:r>
              <a:rPr b="0" spc="-5" dirty="0">
                <a:latin typeface="Futura Lt BT"/>
                <a:cs typeface="Futura Lt BT"/>
              </a:rPr>
              <a:t>excepted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11300" y="993080"/>
            <a:ext cx="26498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5" dirty="0">
                <a:latin typeface="Futura Lt BT"/>
                <a:cs typeface="Futura Lt BT"/>
              </a:rPr>
              <a:t>No</a:t>
            </a:r>
            <a:r>
              <a:rPr sz="2000" spc="-10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judgment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300" y="1602680"/>
            <a:ext cx="2920365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3355" indent="-160655">
              <a:lnSpc>
                <a:spcPct val="100000"/>
              </a:lnSpc>
              <a:spcBef>
                <a:spcPts val="100"/>
              </a:spcBef>
              <a:buChar char="-"/>
              <a:tabLst>
                <a:tab pos="173990" algn="l"/>
              </a:tabLst>
            </a:pPr>
            <a:r>
              <a:rPr sz="2000" spc="-10" dirty="0">
                <a:latin typeface="Futura Lt BT"/>
                <a:cs typeface="Futura Lt BT"/>
              </a:rPr>
              <a:t>Wild </a:t>
            </a:r>
            <a:r>
              <a:rPr sz="2000" dirty="0">
                <a:latin typeface="Futura Lt BT"/>
                <a:cs typeface="Futura Lt BT"/>
              </a:rPr>
              <a:t>ideas</a:t>
            </a:r>
            <a:endParaRPr sz="200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Futura Lt B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73355" indent="-160655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15" dirty="0">
                <a:latin typeface="Futura Lt BT"/>
                <a:cs typeface="Futura Lt BT"/>
              </a:rPr>
              <a:t>Lot </a:t>
            </a:r>
            <a:r>
              <a:rPr sz="2000" spc="-5" dirty="0">
                <a:latin typeface="Futura Lt BT"/>
                <a:cs typeface="Futura Lt BT"/>
              </a:rPr>
              <a:t>of </a:t>
            </a:r>
            <a:r>
              <a:rPr sz="2000" dirty="0">
                <a:latin typeface="Futura Lt BT"/>
                <a:cs typeface="Futura Lt BT"/>
              </a:rPr>
              <a:t>ideas</a:t>
            </a:r>
            <a:endParaRPr sz="200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Futura Lt B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73355" indent="-160655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Build on others</a:t>
            </a:r>
            <a:r>
              <a:rPr sz="2000" spc="-3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ideas</a:t>
            </a:r>
            <a:endParaRPr sz="200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Futura Lt B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73355" indent="-160655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Ideas to be cool and</a:t>
            </a:r>
            <a:r>
              <a:rPr sz="2000" spc="-8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bold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3444240" cy="7547609"/>
          </a:xfrm>
          <a:custGeom>
            <a:avLst/>
            <a:gdLst/>
            <a:ahLst/>
            <a:cxnLst/>
            <a:rect l="l" t="t" r="r" b="b"/>
            <a:pathLst>
              <a:path w="3444240" h="7547609">
                <a:moveTo>
                  <a:pt x="0" y="7547305"/>
                </a:moveTo>
                <a:lnTo>
                  <a:pt x="3443998" y="7547305"/>
                </a:lnTo>
                <a:lnTo>
                  <a:pt x="3443998" y="0"/>
                </a:lnTo>
                <a:lnTo>
                  <a:pt x="0" y="0"/>
                </a:lnTo>
                <a:lnTo>
                  <a:pt x="0" y="7547305"/>
                </a:lnTo>
                <a:close/>
              </a:path>
            </a:pathLst>
          </a:custGeom>
          <a:solidFill>
            <a:srgbClr val="F0A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44500" y="430017"/>
            <a:ext cx="1709420" cy="92773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300"/>
              </a:spcBef>
              <a:tabLst>
                <a:tab pos="1093470" algn="l"/>
              </a:tabLst>
            </a:pPr>
            <a:r>
              <a:rPr sz="3000" dirty="0">
                <a:solidFill>
                  <a:srgbClr val="292631"/>
                </a:solidFill>
                <a:latin typeface="Elephant"/>
                <a:cs typeface="Elephant"/>
              </a:rPr>
              <a:t>Why	the  Bell?</a:t>
            </a:r>
            <a:endParaRPr sz="3000">
              <a:latin typeface="Elephant"/>
              <a:cs typeface="Elephan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9" name="object 6"/>
          <p:cNvSpPr txBox="1"/>
          <p:nvPr/>
        </p:nvSpPr>
        <p:spPr>
          <a:xfrm>
            <a:off x="8969301" y="6736285"/>
            <a:ext cx="117799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Futura Lt BT"/>
                <a:cs typeface="Futura Lt BT"/>
              </a:rPr>
              <a:t>Discussion</a:t>
            </a:r>
            <a:endParaRPr sz="1800" dirty="0">
              <a:latin typeface="Futura Lt BT"/>
              <a:cs typeface="Futura Lt B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4452" y="383480"/>
            <a:ext cx="2424247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Futura Lt BT"/>
                <a:cs typeface="Futura Lt BT"/>
              </a:rPr>
              <a:t>Best </a:t>
            </a:r>
            <a:r>
              <a:rPr lang="en-US" b="0" dirty="0" smtClean="0">
                <a:latin typeface="Futura Lt BT"/>
                <a:cs typeface="Futura Lt BT"/>
              </a:rPr>
              <a:t>o</a:t>
            </a:r>
            <a:r>
              <a:rPr b="0" dirty="0" smtClean="0">
                <a:latin typeface="Futura Lt BT"/>
                <a:cs typeface="Futura Lt BT"/>
              </a:rPr>
              <a:t>f </a:t>
            </a:r>
            <a:r>
              <a:rPr b="0" spc="-5" dirty="0">
                <a:latin typeface="Futura Lt BT"/>
                <a:cs typeface="Futura Lt BT"/>
              </a:rPr>
              <a:t>each</a:t>
            </a:r>
            <a:r>
              <a:rPr b="0" spc="-95" dirty="0">
                <a:latin typeface="Futura Lt BT"/>
                <a:cs typeface="Futura Lt BT"/>
              </a:rPr>
              <a:t> </a:t>
            </a:r>
            <a:r>
              <a:rPr b="0" dirty="0">
                <a:latin typeface="Futura Lt BT"/>
                <a:cs typeface="Futura Lt BT"/>
              </a:rPr>
              <a:t>idea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60005"/>
                </a:moveTo>
                <a:lnTo>
                  <a:pt x="3443998" y="7560005"/>
                </a:lnTo>
                <a:lnTo>
                  <a:pt x="3443998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F0A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4500" y="430017"/>
            <a:ext cx="2270760" cy="181673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300"/>
              </a:spcBef>
            </a:pPr>
            <a:r>
              <a:rPr sz="3000" dirty="0">
                <a:solidFill>
                  <a:srgbClr val="292631"/>
                </a:solidFill>
                <a:latin typeface="Elephant"/>
                <a:cs typeface="Elephant"/>
              </a:rPr>
              <a:t>What kind  of Ideas are  put into</a:t>
            </a:r>
            <a:r>
              <a:rPr sz="3000" spc="-100" dirty="0">
                <a:solidFill>
                  <a:srgbClr val="292631"/>
                </a:solidFill>
                <a:latin typeface="Elephant"/>
                <a:cs typeface="Elephant"/>
              </a:rPr>
              <a:t> </a:t>
            </a:r>
            <a:r>
              <a:rPr sz="3000" dirty="0">
                <a:solidFill>
                  <a:srgbClr val="292631"/>
                </a:solidFill>
                <a:latin typeface="Elephant"/>
                <a:cs typeface="Elephant"/>
              </a:rPr>
              <a:t>one  Prototype?</a:t>
            </a:r>
            <a:endParaRPr sz="3000">
              <a:latin typeface="Elephant"/>
              <a:cs typeface="Elephan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69300" y="6723585"/>
            <a:ext cx="110179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Futura Lt BT"/>
                <a:cs typeface="Futura Lt BT"/>
              </a:rPr>
              <a:t>After</a:t>
            </a:r>
            <a:r>
              <a:rPr sz="1800" i="1" spc="-70" dirty="0">
                <a:latin typeface="Futura Lt BT"/>
                <a:cs typeface="Futura Lt BT"/>
              </a:rPr>
              <a:t> </a:t>
            </a:r>
            <a:r>
              <a:rPr sz="1800" i="1" dirty="0">
                <a:latin typeface="Futura Lt BT"/>
                <a:cs typeface="Futura Lt BT"/>
              </a:rPr>
              <a:t>5</a:t>
            </a:r>
            <a:endParaRPr sz="1800" dirty="0">
              <a:latin typeface="Futura Lt BT"/>
              <a:cs typeface="Futura Lt B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1300" y="383480"/>
            <a:ext cx="23710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Features </a:t>
            </a:r>
            <a:r>
              <a:rPr spc="-5" dirty="0"/>
              <a:t>of the</a:t>
            </a:r>
            <a:r>
              <a:rPr spc="-35" dirty="0"/>
              <a:t> </a:t>
            </a:r>
            <a:r>
              <a:rPr spc="-5" dirty="0"/>
              <a:t>cart</a:t>
            </a:r>
          </a:p>
          <a:p>
            <a:pPr marL="12700">
              <a:lnSpc>
                <a:spcPct val="100000"/>
              </a:lnSpc>
            </a:pPr>
            <a:r>
              <a:rPr b="0" dirty="0">
                <a:latin typeface="Futura Lt BT"/>
                <a:cs typeface="Futura Lt BT"/>
              </a:rPr>
              <a:t>- High</a:t>
            </a:r>
            <a:r>
              <a:rPr b="0" spc="-20" dirty="0">
                <a:latin typeface="Futura Lt BT"/>
                <a:cs typeface="Futura Lt BT"/>
              </a:rPr>
              <a:t> </a:t>
            </a:r>
            <a:r>
              <a:rPr b="0" spc="-5" dirty="0">
                <a:latin typeface="Futura Lt BT"/>
                <a:cs typeface="Futura Lt BT"/>
              </a:rPr>
              <a:t>tech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11300" y="1297880"/>
            <a:ext cx="10883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</a:t>
            </a:r>
            <a:r>
              <a:rPr sz="2000" spc="-9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Modular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11300" y="1907480"/>
            <a:ext cx="19640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Child</a:t>
            </a:r>
            <a:r>
              <a:rPr sz="2000" spc="-10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safety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611300" y="2517080"/>
            <a:ext cx="28708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15" dirty="0">
                <a:latin typeface="Futura Lt BT"/>
                <a:cs typeface="Futura Lt BT"/>
              </a:rPr>
              <a:t>Let </a:t>
            </a:r>
            <a:r>
              <a:rPr sz="2000" dirty="0">
                <a:latin typeface="Futura Lt BT"/>
                <a:cs typeface="Futura Lt BT"/>
              </a:rPr>
              <a:t>shoppers </a:t>
            </a:r>
            <a:r>
              <a:rPr sz="2000" spc="-5" dirty="0">
                <a:latin typeface="Futura Lt BT"/>
                <a:cs typeface="Futura Lt BT"/>
              </a:rPr>
              <a:t>talk to the  </a:t>
            </a:r>
            <a:r>
              <a:rPr sz="2000" dirty="0">
                <a:latin typeface="Futura Lt BT"/>
                <a:cs typeface="Futura Lt BT"/>
              </a:rPr>
              <a:t>super </a:t>
            </a:r>
            <a:r>
              <a:rPr sz="2000" spc="-5" dirty="0">
                <a:latin typeface="Futura Lt BT"/>
                <a:cs typeface="Futura Lt BT"/>
              </a:rPr>
              <a:t>market </a:t>
            </a:r>
            <a:r>
              <a:rPr sz="2000" dirty="0">
                <a:latin typeface="Futura Lt BT"/>
                <a:cs typeface="Futura Lt BT"/>
              </a:rPr>
              <a:t>staff</a:t>
            </a:r>
            <a:r>
              <a:rPr sz="2000" spc="-9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remotely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60005"/>
                </a:moveTo>
                <a:lnTo>
                  <a:pt x="3443998" y="7560005"/>
                </a:lnTo>
                <a:lnTo>
                  <a:pt x="3443998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F0A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44500" y="430017"/>
            <a:ext cx="2714625" cy="181673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300"/>
              </a:spcBef>
            </a:pPr>
            <a:r>
              <a:rPr sz="3000" dirty="0">
                <a:solidFill>
                  <a:srgbClr val="292631"/>
                </a:solidFill>
                <a:latin typeface="Elephant"/>
                <a:cs typeface="Elephant"/>
              </a:rPr>
              <a:t>Importance</a:t>
            </a:r>
            <a:r>
              <a:rPr sz="3000" spc="-100" dirty="0">
                <a:solidFill>
                  <a:srgbClr val="292631"/>
                </a:solidFill>
                <a:latin typeface="Elephant"/>
                <a:cs typeface="Elephant"/>
              </a:rPr>
              <a:t> </a:t>
            </a:r>
            <a:r>
              <a:rPr sz="3000" dirty="0">
                <a:solidFill>
                  <a:srgbClr val="292631"/>
                </a:solidFill>
                <a:latin typeface="Elephant"/>
                <a:cs typeface="Elephant"/>
              </a:rPr>
              <a:t>of  Prototyping,  Building,  Presenting</a:t>
            </a:r>
            <a:endParaRPr sz="3000">
              <a:latin typeface="Elephant"/>
              <a:cs typeface="Elephan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164012" y="5416610"/>
            <a:ext cx="195707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i="1" spc="-15" dirty="0">
                <a:latin typeface="Futura Lt BT"/>
                <a:cs typeface="Futura Lt BT"/>
              </a:rPr>
              <a:t>Prototyping, </a:t>
            </a:r>
            <a:r>
              <a:rPr sz="1800" i="1" spc="-5" dirty="0">
                <a:latin typeface="Futura Lt BT"/>
                <a:cs typeface="Futura Lt BT"/>
              </a:rPr>
              <a:t>building  and presenting the  product</a:t>
            </a:r>
            <a:endParaRPr sz="1800" dirty="0">
              <a:latin typeface="Futura Lt BT"/>
              <a:cs typeface="Futura Lt B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35302" y="383480"/>
            <a:ext cx="3458097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8237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Futura Hv BT"/>
                <a:cs typeface="Futura Hv BT"/>
              </a:rPr>
              <a:t>How ideas</a:t>
            </a:r>
            <a:r>
              <a:rPr sz="2000" b="1" spc="-80" dirty="0">
                <a:latin typeface="Futura Hv BT"/>
                <a:cs typeface="Futura Hv BT"/>
              </a:rPr>
              <a:t> </a:t>
            </a:r>
            <a:r>
              <a:rPr sz="2000" b="1" spc="-5" dirty="0">
                <a:latin typeface="Futura Hv BT"/>
                <a:cs typeface="Futura Hv BT"/>
              </a:rPr>
              <a:t>are  </a:t>
            </a:r>
            <a:r>
              <a:rPr sz="2000" b="1" spc="-10" dirty="0">
                <a:latin typeface="Futura Hv BT"/>
                <a:cs typeface="Futura Hv BT"/>
              </a:rPr>
              <a:t>presented</a:t>
            </a:r>
            <a:endParaRPr sz="2000" dirty="0">
              <a:latin typeface="Futura Hv BT"/>
              <a:cs typeface="Futura Hv BT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Futura Lt BT"/>
                <a:cs typeface="Futura Lt BT"/>
              </a:rPr>
              <a:t>(Ideas </a:t>
            </a:r>
            <a:r>
              <a:rPr sz="2000" spc="-5" dirty="0">
                <a:latin typeface="Futura Lt BT"/>
                <a:cs typeface="Futura Lt BT"/>
              </a:rPr>
              <a:t>can be posted on</a:t>
            </a:r>
            <a:r>
              <a:rPr sz="2000" spc="-8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the  </a:t>
            </a:r>
            <a:r>
              <a:rPr sz="2000" dirty="0">
                <a:latin typeface="Futura Lt BT"/>
                <a:cs typeface="Futura Lt BT"/>
              </a:rPr>
              <a:t>wall/board)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Futura Lt BT"/>
                <a:cs typeface="Futura Lt BT"/>
              </a:rPr>
              <a:t>-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spc="-15" dirty="0">
                <a:latin typeface="Futura Lt BT"/>
                <a:cs typeface="Futura Lt BT"/>
              </a:rPr>
              <a:t>Written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35302" y="2212280"/>
            <a:ext cx="1768997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</a:t>
            </a:r>
            <a:r>
              <a:rPr sz="2000" spc="-9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Drawn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235302" y="2821880"/>
            <a:ext cx="1768997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</a:t>
            </a:r>
            <a:r>
              <a:rPr sz="2000" spc="-85" dirty="0">
                <a:latin typeface="Futura Lt BT"/>
                <a:cs typeface="Futura Lt BT"/>
              </a:rPr>
              <a:t> </a:t>
            </a:r>
            <a:r>
              <a:rPr sz="2000" spc="-10" dirty="0">
                <a:latin typeface="Futura Lt BT"/>
                <a:cs typeface="Futura Lt BT"/>
              </a:rPr>
              <a:t>Refocus</a:t>
            </a:r>
            <a:endParaRPr sz="2000" dirty="0">
              <a:latin typeface="Futura Lt BT"/>
              <a:cs typeface="Futura Lt BT"/>
            </a:endParaRPr>
          </a:p>
        </p:txBody>
      </p:sp>
      <p:pic>
        <p:nvPicPr>
          <p:cNvPr id="13" name="Picture 12" descr="team presents.jpg">
            <a:extLst>
              <a:ext uri="{FF2B5EF4-FFF2-40B4-BE49-F238E27FC236}">
                <a16:creationId xmlns:a16="http://schemas.microsoft.com/office/drawing/2014/main" xmlns="" id="{052A4703-5B9C-4AE8-BB32-D86A2ABAC88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7962" y="3887676"/>
            <a:ext cx="4127806" cy="237729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1300" y="383480"/>
            <a:ext cx="63074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Futura Lt BT"/>
                <a:cs typeface="Futura Lt BT"/>
              </a:rPr>
              <a:t>1. Building prototype and prepare </a:t>
            </a:r>
            <a:r>
              <a:rPr b="0" dirty="0">
                <a:latin typeface="Futura Lt BT"/>
                <a:cs typeface="Futura Lt BT"/>
              </a:rPr>
              <a:t>for </a:t>
            </a:r>
            <a:r>
              <a:rPr b="0" spc="-5" dirty="0">
                <a:latin typeface="Futura Lt BT"/>
                <a:cs typeface="Futura Lt BT"/>
              </a:rPr>
              <a:t>the</a:t>
            </a:r>
            <a:r>
              <a:rPr b="0" spc="-70" dirty="0">
                <a:latin typeface="Futura Lt BT"/>
                <a:cs typeface="Futura Lt BT"/>
              </a:rPr>
              <a:t> </a:t>
            </a:r>
            <a:r>
              <a:rPr b="0" spc="-15" dirty="0">
                <a:latin typeface="Futura Lt BT"/>
                <a:cs typeface="Futura Lt BT"/>
              </a:rPr>
              <a:t>mock-ups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11300" y="993080"/>
            <a:ext cx="7082100" cy="3413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0" indent="-292100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Being playful </a:t>
            </a:r>
            <a:r>
              <a:rPr sz="2000" dirty="0">
                <a:latin typeface="Futura Lt BT"/>
                <a:cs typeface="Futura Lt BT"/>
              </a:rPr>
              <a:t>is </a:t>
            </a:r>
            <a:r>
              <a:rPr sz="2000" spc="-5" dirty="0">
                <a:latin typeface="Futura Lt BT"/>
                <a:cs typeface="Futura Lt BT"/>
              </a:rPr>
              <a:t>of </a:t>
            </a:r>
            <a:r>
              <a:rPr sz="2000" dirty="0">
                <a:latin typeface="Futura Lt BT"/>
                <a:cs typeface="Futura Lt BT"/>
              </a:rPr>
              <a:t>huge importance for </a:t>
            </a:r>
            <a:r>
              <a:rPr sz="2000" spc="-5" dirty="0">
                <a:latin typeface="Futura Lt BT"/>
                <a:cs typeface="Futura Lt BT"/>
              </a:rPr>
              <a:t>being</a:t>
            </a:r>
            <a:r>
              <a:rPr sz="2000" spc="-7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innovative</a:t>
            </a:r>
          </a:p>
          <a:p>
            <a:pPr>
              <a:lnSpc>
                <a:spcPct val="100000"/>
              </a:lnSpc>
              <a:spcBef>
                <a:spcPts val="40"/>
              </a:spcBef>
              <a:buFont typeface="Futura Lt BT"/>
              <a:buAutoNum type="arabicPeriod" startAt="2"/>
            </a:pPr>
            <a:endParaRPr sz="2050" dirty="0">
              <a:latin typeface="Times New Roman"/>
              <a:cs typeface="Times New Roman"/>
            </a:endParaRPr>
          </a:p>
          <a:p>
            <a:pPr marL="304800" indent="-292100">
              <a:lnSpc>
                <a:spcPct val="100000"/>
              </a:lnSpc>
              <a:buAutoNum type="arabicPeriod" startAt="2"/>
              <a:tabLst>
                <a:tab pos="305435" algn="l"/>
              </a:tabLst>
            </a:pPr>
            <a:r>
              <a:rPr sz="2000" spc="-65" dirty="0">
                <a:latin typeface="Futura Lt BT"/>
                <a:cs typeface="Futura Lt BT"/>
              </a:rPr>
              <a:t>Took </a:t>
            </a:r>
            <a:r>
              <a:rPr sz="2000" spc="-5" dirty="0">
                <a:latin typeface="Futura Lt BT"/>
                <a:cs typeface="Futura Lt BT"/>
              </a:rPr>
              <a:t>the best elements out of each</a:t>
            </a:r>
            <a:r>
              <a:rPr sz="2000" spc="4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prototype</a:t>
            </a:r>
          </a:p>
          <a:p>
            <a:pPr marL="12700">
              <a:lnSpc>
                <a:spcPct val="100000"/>
              </a:lnSpc>
              <a:buChar char="-"/>
              <a:tabLst>
                <a:tab pos="160655" algn="l"/>
              </a:tabLst>
            </a:pPr>
            <a:r>
              <a:rPr sz="2000" i="1" spc="-5" dirty="0">
                <a:latin typeface="Futura Lt BT"/>
                <a:cs typeface="Futura Lt BT"/>
              </a:rPr>
              <a:t>Design the </a:t>
            </a:r>
            <a:r>
              <a:rPr sz="2000" i="1" dirty="0">
                <a:latin typeface="Futura Lt BT"/>
                <a:cs typeface="Futura Lt BT"/>
              </a:rPr>
              <a:t>cart </a:t>
            </a:r>
            <a:r>
              <a:rPr sz="2000" i="1" spc="-5" dirty="0">
                <a:latin typeface="Futura Lt BT"/>
                <a:cs typeface="Futura Lt BT"/>
              </a:rPr>
              <a:t>in </a:t>
            </a:r>
            <a:r>
              <a:rPr sz="2000" i="1" dirty="0">
                <a:latin typeface="Futura Lt BT"/>
                <a:cs typeface="Futura Lt BT"/>
              </a:rPr>
              <a:t>a</a:t>
            </a:r>
            <a:r>
              <a:rPr sz="2000" i="1" spc="-5" dirty="0">
                <a:latin typeface="Futura Lt BT"/>
                <a:cs typeface="Futura Lt BT"/>
              </a:rPr>
              <a:t> day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  <a:buChar char="-"/>
              <a:tabLst>
                <a:tab pos="160655" algn="l"/>
              </a:tabLst>
            </a:pPr>
            <a:r>
              <a:rPr sz="2000" i="1" spc="-15" dirty="0">
                <a:latin typeface="Futura Lt BT"/>
                <a:cs typeface="Futura Lt BT"/>
              </a:rPr>
              <a:t>Fabricated </a:t>
            </a:r>
            <a:r>
              <a:rPr sz="2000" i="1" spc="-5" dirty="0">
                <a:latin typeface="Futura Lt BT"/>
                <a:cs typeface="Futura Lt BT"/>
              </a:rPr>
              <a:t>in </a:t>
            </a:r>
            <a:r>
              <a:rPr sz="2000" i="1" dirty="0">
                <a:latin typeface="Futura Lt BT"/>
                <a:cs typeface="Futura Lt BT"/>
              </a:rPr>
              <a:t>a</a:t>
            </a:r>
            <a:r>
              <a:rPr sz="2000" i="1" spc="5" dirty="0">
                <a:latin typeface="Futura Lt BT"/>
                <a:cs typeface="Futura Lt BT"/>
              </a:rPr>
              <a:t> </a:t>
            </a:r>
            <a:r>
              <a:rPr sz="2000" i="1" spc="-5" dirty="0">
                <a:latin typeface="Futura Lt BT"/>
                <a:cs typeface="Futura Lt BT"/>
              </a:rPr>
              <a:t>day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  <a:buChar char="-"/>
              <a:tabLst>
                <a:tab pos="160655" algn="l"/>
              </a:tabLst>
            </a:pPr>
            <a:r>
              <a:rPr sz="2000" i="1" spc="-20" dirty="0">
                <a:latin typeface="Futura Lt BT"/>
                <a:cs typeface="Futura Lt BT"/>
              </a:rPr>
              <a:t>Worked </a:t>
            </a:r>
            <a:r>
              <a:rPr sz="2000" i="1" spc="-5" dirty="0">
                <a:latin typeface="Futura Lt BT"/>
                <a:cs typeface="Futura Lt BT"/>
              </a:rPr>
              <a:t>throughout the</a:t>
            </a:r>
            <a:r>
              <a:rPr sz="2000" i="1" spc="10" dirty="0">
                <a:latin typeface="Futura Lt BT"/>
                <a:cs typeface="Futura Lt BT"/>
              </a:rPr>
              <a:t> </a:t>
            </a:r>
            <a:r>
              <a:rPr sz="2000" i="1" spc="-5" dirty="0">
                <a:latin typeface="Futura Lt BT"/>
                <a:cs typeface="Futura Lt BT"/>
              </a:rPr>
              <a:t>night</a:t>
            </a:r>
            <a:endParaRPr sz="2000" dirty="0">
              <a:latin typeface="Futura Lt BT"/>
              <a:cs typeface="Futura Lt BT"/>
            </a:endParaRPr>
          </a:p>
          <a:p>
            <a:pPr marL="12700" marR="102870">
              <a:lnSpc>
                <a:spcPct val="100000"/>
              </a:lnSpc>
              <a:buChar char="-"/>
              <a:tabLst>
                <a:tab pos="160655" algn="l"/>
              </a:tabLst>
            </a:pPr>
            <a:r>
              <a:rPr sz="2000" i="1" dirty="0">
                <a:latin typeface="Futura Lt BT"/>
                <a:cs typeface="Futura Lt BT"/>
              </a:rPr>
              <a:t>The cart </a:t>
            </a:r>
            <a:r>
              <a:rPr sz="2000" i="1" spc="-5" dirty="0">
                <a:latin typeface="Futura Lt BT"/>
                <a:cs typeface="Futura Lt BT"/>
              </a:rPr>
              <a:t>is different in every </a:t>
            </a:r>
            <a:r>
              <a:rPr sz="2000" i="1" dirty="0">
                <a:latin typeface="Futura Lt BT"/>
                <a:cs typeface="Futura Lt BT"/>
              </a:rPr>
              <a:t>way </a:t>
            </a:r>
            <a:r>
              <a:rPr sz="2000" i="1" spc="-5" dirty="0">
                <a:latin typeface="Futura Lt BT"/>
                <a:cs typeface="Futura Lt BT"/>
              </a:rPr>
              <a:t>as </a:t>
            </a:r>
            <a:r>
              <a:rPr sz="2000" i="1" dirty="0">
                <a:latin typeface="Futura Lt BT"/>
                <a:cs typeface="Futura Lt BT"/>
              </a:rPr>
              <a:t>compared </a:t>
            </a:r>
            <a:r>
              <a:rPr sz="2000" i="1" spc="-5" dirty="0">
                <a:latin typeface="Futura Lt BT"/>
                <a:cs typeface="Futura Lt BT"/>
              </a:rPr>
              <a:t>to the existing  </a:t>
            </a:r>
            <a:r>
              <a:rPr sz="2000" i="1" dirty="0">
                <a:latin typeface="Futura Lt BT"/>
                <a:cs typeface="Futura Lt BT"/>
              </a:rPr>
              <a:t>cart</a:t>
            </a:r>
            <a:endParaRPr sz="2000" dirty="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latin typeface="Futura Lt BT"/>
                <a:cs typeface="Futura Lt BT"/>
              </a:rPr>
              <a:t>4. </a:t>
            </a:r>
            <a:r>
              <a:rPr sz="2000" spc="-65" dirty="0">
                <a:latin typeface="Futura Lt BT"/>
                <a:cs typeface="Futura Lt BT"/>
              </a:rPr>
              <a:t>Took </a:t>
            </a:r>
            <a:r>
              <a:rPr sz="2000" spc="-5" dirty="0">
                <a:latin typeface="Futura Lt BT"/>
                <a:cs typeface="Futura Lt BT"/>
              </a:rPr>
              <a:t>the cart to the </a:t>
            </a:r>
            <a:r>
              <a:rPr sz="2000" dirty="0">
                <a:latin typeface="Futura Lt BT"/>
                <a:cs typeface="Futura Lt BT"/>
              </a:rPr>
              <a:t>real super </a:t>
            </a:r>
            <a:r>
              <a:rPr sz="2000" spc="-5" dirty="0">
                <a:latin typeface="Futura Lt BT"/>
                <a:cs typeface="Futura Lt BT"/>
              </a:rPr>
              <a:t>market and </a:t>
            </a:r>
            <a:r>
              <a:rPr sz="2000" dirty="0">
                <a:latin typeface="Futura Lt BT"/>
                <a:cs typeface="Futura Lt BT"/>
              </a:rPr>
              <a:t>saw what </a:t>
            </a:r>
            <a:r>
              <a:rPr sz="2000" spc="-5" dirty="0">
                <a:latin typeface="Futura Lt BT"/>
                <a:cs typeface="Futura Lt BT"/>
              </a:rPr>
              <a:t>people  </a:t>
            </a:r>
            <a:r>
              <a:rPr sz="2000" dirty="0">
                <a:latin typeface="Futura Lt BT"/>
                <a:cs typeface="Futura Lt BT"/>
              </a:rPr>
              <a:t>had </a:t>
            </a:r>
            <a:r>
              <a:rPr sz="2000" spc="-5" dirty="0">
                <a:latin typeface="Futura Lt BT"/>
                <a:cs typeface="Futura Lt BT"/>
              </a:rPr>
              <a:t>to</a:t>
            </a:r>
            <a:r>
              <a:rPr sz="2000" spc="-1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say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60005"/>
                </a:moveTo>
                <a:lnTo>
                  <a:pt x="3443998" y="7560005"/>
                </a:lnTo>
                <a:lnTo>
                  <a:pt x="3443998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F0A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4500" y="430017"/>
            <a:ext cx="22199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292631"/>
                </a:solidFill>
                <a:latin typeface="Elephant"/>
                <a:cs typeface="Elephant"/>
              </a:rPr>
              <a:t>Continued..</a:t>
            </a:r>
            <a:endParaRPr sz="3000">
              <a:latin typeface="Elephant"/>
              <a:cs typeface="Elephan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pic>
        <p:nvPicPr>
          <p:cNvPr id="7" name="Picture 6" descr="combine all ieas into one.jpg">
            <a:extLst>
              <a:ext uri="{FF2B5EF4-FFF2-40B4-BE49-F238E27FC236}">
                <a16:creationId xmlns:a16="http://schemas.microsoft.com/office/drawing/2014/main" xmlns="" id="{AE5B3EF3-BE18-498A-93D0-E2CE703A425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72100" y="4736877"/>
            <a:ext cx="3956000" cy="222298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383480"/>
            <a:ext cx="9443085" cy="429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034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Based </a:t>
            </a:r>
            <a:r>
              <a:rPr sz="2000" dirty="0">
                <a:latin typeface="Futura Lt BT"/>
                <a:cs typeface="Futura Lt BT"/>
              </a:rPr>
              <a:t>upon </a:t>
            </a:r>
            <a:r>
              <a:rPr sz="2000" spc="-5" dirty="0">
                <a:latin typeface="Futura Lt BT"/>
                <a:cs typeface="Futura Lt BT"/>
              </a:rPr>
              <a:t>the </a:t>
            </a:r>
            <a:r>
              <a:rPr sz="2000" dirty="0">
                <a:latin typeface="Futura Lt BT"/>
                <a:cs typeface="Futura Lt BT"/>
              </a:rPr>
              <a:t>video you </a:t>
            </a:r>
            <a:r>
              <a:rPr sz="2000" spc="-5" dirty="0">
                <a:latin typeface="Futura Lt BT"/>
                <a:cs typeface="Futura Lt BT"/>
              </a:rPr>
              <a:t>can </a:t>
            </a:r>
            <a:r>
              <a:rPr sz="2000" dirty="0">
                <a:latin typeface="Futura Lt BT"/>
                <a:cs typeface="Futura Lt BT"/>
              </a:rPr>
              <a:t>work in your </a:t>
            </a:r>
            <a:r>
              <a:rPr sz="2000" spc="-5" dirty="0">
                <a:latin typeface="Futura Lt BT"/>
                <a:cs typeface="Futura Lt BT"/>
              </a:rPr>
              <a:t>teams and come </a:t>
            </a:r>
            <a:r>
              <a:rPr sz="2000" dirty="0">
                <a:latin typeface="Futura Lt BT"/>
                <a:cs typeface="Futura Lt BT"/>
              </a:rPr>
              <a:t>up with your </a:t>
            </a:r>
            <a:r>
              <a:rPr sz="2000" spc="-5" dirty="0">
                <a:latin typeface="Futura Lt BT"/>
                <a:cs typeface="Futura Lt BT"/>
              </a:rPr>
              <a:t>clarity and  </a:t>
            </a:r>
            <a:r>
              <a:rPr sz="2000" dirty="0">
                <a:latin typeface="Futura Lt BT"/>
                <a:cs typeface="Futura Lt BT"/>
              </a:rPr>
              <a:t>understanding </a:t>
            </a:r>
            <a:r>
              <a:rPr sz="2000" spc="-5" dirty="0">
                <a:latin typeface="Futura Lt BT"/>
                <a:cs typeface="Futura Lt BT"/>
              </a:rPr>
              <a:t>of the </a:t>
            </a:r>
            <a:r>
              <a:rPr sz="2000" dirty="0">
                <a:latin typeface="Futura Lt BT"/>
                <a:cs typeface="Futura Lt BT"/>
              </a:rPr>
              <a:t>following</a:t>
            </a:r>
            <a:r>
              <a:rPr sz="2000" spc="-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points.</a:t>
            </a: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Who is a </a:t>
            </a:r>
            <a:r>
              <a:rPr sz="2000" spc="-5" dirty="0">
                <a:latin typeface="Futura Lt BT"/>
                <a:cs typeface="Futura Lt BT"/>
              </a:rPr>
              <a:t>project</a:t>
            </a:r>
            <a:r>
              <a:rPr sz="2000" spc="-2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leader</a:t>
            </a: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Why </a:t>
            </a:r>
            <a:r>
              <a:rPr sz="2000" spc="-5" dirty="0">
                <a:latin typeface="Futura Lt BT"/>
                <a:cs typeface="Futura Lt BT"/>
              </a:rPr>
              <a:t>multi disciplinary team </a:t>
            </a:r>
            <a:r>
              <a:rPr sz="2000" dirty="0">
                <a:latin typeface="Futura Lt BT"/>
                <a:cs typeface="Futura Lt BT"/>
              </a:rPr>
              <a:t>is</a:t>
            </a:r>
            <a:r>
              <a:rPr sz="2000" spc="-1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necessary</a:t>
            </a: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What </a:t>
            </a:r>
            <a:r>
              <a:rPr sz="2000" spc="-5" dirty="0">
                <a:latin typeface="Futura Lt BT"/>
                <a:cs typeface="Futura Lt BT"/>
              </a:rPr>
              <a:t>does </a:t>
            </a:r>
            <a:r>
              <a:rPr sz="2000" dirty="0">
                <a:latin typeface="Futura Lt BT"/>
                <a:cs typeface="Futura Lt BT"/>
              </a:rPr>
              <a:t>a </a:t>
            </a:r>
            <a:r>
              <a:rPr sz="2000" spc="-5" dirty="0">
                <a:latin typeface="Futura Lt BT"/>
                <a:cs typeface="Futura Lt BT"/>
              </a:rPr>
              <a:t>design thinking environment </a:t>
            </a:r>
            <a:r>
              <a:rPr sz="2000" dirty="0">
                <a:latin typeface="Futura Lt BT"/>
                <a:cs typeface="Futura Lt BT"/>
              </a:rPr>
              <a:t>look</a:t>
            </a:r>
            <a:r>
              <a:rPr sz="2000" spc="-2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like?</a:t>
            </a: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What </a:t>
            </a:r>
            <a:r>
              <a:rPr sz="2000" spc="-5" dirty="0">
                <a:latin typeface="Futura Lt BT"/>
                <a:cs typeface="Futura Lt BT"/>
              </a:rPr>
              <a:t>observations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made?</a:t>
            </a:r>
            <a:endParaRPr sz="2000" dirty="0">
              <a:latin typeface="Futura Lt BT"/>
              <a:cs typeface="Futura Lt BT"/>
            </a:endParaRP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Why </a:t>
            </a:r>
            <a:r>
              <a:rPr sz="2000" spc="-5" dirty="0">
                <a:latin typeface="Futura Lt BT"/>
                <a:cs typeface="Futura Lt BT"/>
              </a:rPr>
              <a:t>experts and </a:t>
            </a:r>
            <a:r>
              <a:rPr sz="2000" dirty="0">
                <a:latin typeface="Futura Lt BT"/>
                <a:cs typeface="Futura Lt BT"/>
              </a:rPr>
              <a:t>why research &amp; what</a:t>
            </a:r>
            <a:r>
              <a:rPr sz="2000" spc="-2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observations?</a:t>
            </a:r>
            <a:endParaRPr sz="2000" dirty="0">
              <a:latin typeface="Futura Lt BT"/>
              <a:cs typeface="Futura Lt BT"/>
            </a:endParaRP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Why</a:t>
            </a:r>
            <a:r>
              <a:rPr sz="2000" spc="-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deadlines?</a:t>
            </a: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Why </a:t>
            </a:r>
            <a:r>
              <a:rPr sz="2000" spc="-5" dirty="0">
                <a:latin typeface="Futura Lt BT"/>
                <a:cs typeface="Futura Lt BT"/>
              </a:rPr>
              <a:t>the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bell?</a:t>
            </a: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What kind </a:t>
            </a:r>
            <a:r>
              <a:rPr sz="2000" spc="-5" dirty="0">
                <a:latin typeface="Futura Lt BT"/>
                <a:cs typeface="Futura Lt BT"/>
              </a:rPr>
              <a:t>of </a:t>
            </a:r>
            <a:r>
              <a:rPr sz="2000" dirty="0">
                <a:latin typeface="Futura Lt BT"/>
                <a:cs typeface="Futura Lt BT"/>
              </a:rPr>
              <a:t>ideas </a:t>
            </a:r>
            <a:r>
              <a:rPr sz="2000" spc="-5" dirty="0">
                <a:latin typeface="Futura Lt BT"/>
                <a:cs typeface="Futura Lt BT"/>
              </a:rPr>
              <a:t>are put </a:t>
            </a:r>
            <a:r>
              <a:rPr sz="2000" dirty="0">
                <a:latin typeface="Futura Lt BT"/>
                <a:cs typeface="Futura Lt BT"/>
              </a:rPr>
              <a:t>into </a:t>
            </a:r>
            <a:r>
              <a:rPr sz="2000" spc="-5" dirty="0">
                <a:latin typeface="Futura Lt BT"/>
                <a:cs typeface="Futura Lt BT"/>
              </a:rPr>
              <a:t>one</a:t>
            </a:r>
            <a:r>
              <a:rPr sz="2000" spc="-3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prototype?</a:t>
            </a:r>
          </a:p>
          <a:p>
            <a:pPr marL="450850" indent="-438150">
              <a:lnSpc>
                <a:spcPct val="100000"/>
              </a:lnSpc>
              <a:buAutoNum type="arabicPeriod"/>
              <a:tabLst>
                <a:tab pos="451484" algn="l"/>
              </a:tabLst>
            </a:pPr>
            <a:r>
              <a:rPr sz="2000" spc="-5" dirty="0">
                <a:latin typeface="Futura Lt BT"/>
                <a:cs typeface="Futura Lt BT"/>
              </a:rPr>
              <a:t>Importance of prototyping, building,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presenting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i="1" dirty="0">
                <a:latin typeface="Futura Lt BT"/>
                <a:cs typeface="Futura Lt BT"/>
              </a:rPr>
              <a:t>After </a:t>
            </a:r>
            <a:r>
              <a:rPr sz="2000" i="1" spc="-5" dirty="0">
                <a:latin typeface="Futura Lt BT"/>
                <a:cs typeface="Futura Lt BT"/>
              </a:rPr>
              <a:t>you go through the video kindly </a:t>
            </a:r>
            <a:r>
              <a:rPr sz="2000" i="1" dirty="0">
                <a:latin typeface="Futura Lt BT"/>
                <a:cs typeface="Futura Lt BT"/>
              </a:rPr>
              <a:t>open </a:t>
            </a:r>
            <a:r>
              <a:rPr sz="2000" i="1" spc="-5" dirty="0">
                <a:latin typeface="Futura Lt BT"/>
                <a:cs typeface="Futura Lt BT"/>
              </a:rPr>
              <a:t>the </a:t>
            </a:r>
            <a:r>
              <a:rPr sz="2000" i="1" spc="-25" dirty="0">
                <a:latin typeface="Futura Lt BT"/>
                <a:cs typeface="Futura Lt BT"/>
              </a:rPr>
              <a:t>PowerPoint </a:t>
            </a:r>
            <a:r>
              <a:rPr sz="2000" i="1" spc="-5" dirty="0">
                <a:latin typeface="Futura Lt BT"/>
                <a:cs typeface="Futura Lt BT"/>
              </a:rPr>
              <a:t>presentations and in your team  </a:t>
            </a:r>
            <a:r>
              <a:rPr sz="2000" i="1" dirty="0">
                <a:latin typeface="Futura Lt BT"/>
                <a:cs typeface="Futura Lt BT"/>
              </a:rPr>
              <a:t>collectively </a:t>
            </a:r>
            <a:r>
              <a:rPr sz="2000" i="1" spc="-5" dirty="0">
                <a:latin typeface="Futura Lt BT"/>
                <a:cs typeface="Futura Lt BT"/>
              </a:rPr>
              <a:t>give answers and </a:t>
            </a:r>
            <a:r>
              <a:rPr sz="2000" i="1" dirty="0">
                <a:latin typeface="Futura Lt BT"/>
                <a:cs typeface="Futura Lt BT"/>
              </a:rPr>
              <a:t>what </a:t>
            </a:r>
            <a:r>
              <a:rPr sz="2000" i="1" spc="-5" dirty="0">
                <a:latin typeface="Futura Lt BT"/>
                <a:cs typeface="Futura Lt BT"/>
              </a:rPr>
              <a:t>understanding you developed </a:t>
            </a:r>
            <a:r>
              <a:rPr sz="2000" i="1" dirty="0">
                <a:latin typeface="Futura Lt BT"/>
                <a:cs typeface="Futura Lt BT"/>
              </a:rPr>
              <a:t>while </a:t>
            </a:r>
            <a:r>
              <a:rPr sz="2000" i="1" spc="-5" dirty="0">
                <a:latin typeface="Futura Lt BT"/>
                <a:cs typeface="Futura Lt BT"/>
              </a:rPr>
              <a:t>you saw the</a:t>
            </a:r>
            <a:r>
              <a:rPr sz="2000" i="1" spc="-45" dirty="0">
                <a:latin typeface="Futura Lt BT"/>
                <a:cs typeface="Futura Lt BT"/>
              </a:rPr>
              <a:t> </a:t>
            </a:r>
            <a:r>
              <a:rPr sz="2000" i="1" spc="-5" dirty="0">
                <a:latin typeface="Futura Lt BT"/>
                <a:cs typeface="Futura Lt BT"/>
              </a:rPr>
              <a:t>video.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3350" y="2904262"/>
            <a:ext cx="53467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sz="2000" b="1" dirty="0" smtClean="0"/>
              <a:t>Steps</a:t>
            </a:r>
          </a:p>
          <a:p>
            <a:pPr lvl="0" eaLnBrk="0" hangingPunct="0">
              <a:lnSpc>
                <a:spcPct val="150000"/>
              </a:lnSpc>
            </a:pPr>
            <a:r>
              <a:rPr lang="en-US" sz="2000" dirty="0" smtClean="0"/>
              <a:t>Gather facts and knowledge</a:t>
            </a:r>
          </a:p>
          <a:p>
            <a:pPr lvl="0" eaLnBrk="0" hangingPunct="0">
              <a:lnSpc>
                <a:spcPct val="150000"/>
              </a:lnSpc>
            </a:pPr>
            <a:r>
              <a:rPr lang="en-US" sz="2000" dirty="0" smtClean="0"/>
              <a:t>Share facts with the team (define)</a:t>
            </a:r>
          </a:p>
          <a:p>
            <a:pPr lvl="0" eaLnBrk="0" hangingPunct="0">
              <a:lnSpc>
                <a:spcPct val="150000"/>
              </a:lnSpc>
            </a:pPr>
            <a:r>
              <a:rPr lang="en-US" sz="2000" dirty="0" smtClean="0"/>
              <a:t>Brainstorm</a:t>
            </a:r>
          </a:p>
          <a:p>
            <a:pPr lvl="0" eaLnBrk="0" hangingPunct="0">
              <a:lnSpc>
                <a:spcPct val="150000"/>
              </a:lnSpc>
            </a:pPr>
            <a:r>
              <a:rPr lang="en-US" sz="2000" dirty="0" smtClean="0"/>
              <a:t>Build-on others ideas</a:t>
            </a:r>
          </a:p>
          <a:p>
            <a:pPr lvl="0" eaLnBrk="0" hangingPunct="0">
              <a:lnSpc>
                <a:spcPct val="150000"/>
              </a:lnSpc>
            </a:pPr>
            <a:r>
              <a:rPr lang="en-US" sz="2000" dirty="0" smtClean="0"/>
              <a:t>Prototype &amp; iterate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ED84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To the</a:t>
            </a:r>
            <a:r>
              <a:rPr spc="-100" dirty="0"/>
              <a:t> </a:t>
            </a:r>
            <a:r>
              <a:rPr dirty="0"/>
              <a:t>Field  to find  </a:t>
            </a:r>
            <a:r>
              <a:rPr spc="-5" dirty="0"/>
              <a:t>Problems </a:t>
            </a:r>
            <a:r>
              <a:rPr dirty="0"/>
              <a:t>&amp;  </a:t>
            </a:r>
            <a:r>
              <a:rPr spc="-5" dirty="0"/>
              <a:t>Possibilities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299" y="196286"/>
            <a:ext cx="17494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9460" algn="l"/>
              </a:tabLst>
            </a:pPr>
            <a:r>
              <a:rPr sz="2000" b="1" i="1" spc="-20" dirty="0">
                <a:latin typeface="Futura Hv BT"/>
                <a:cs typeface="Futura Hv BT"/>
              </a:rPr>
              <a:t>Keep	</a:t>
            </a:r>
            <a:r>
              <a:rPr sz="2000" b="1" i="1" spc="-5" dirty="0">
                <a:latin typeface="Futura Hv BT"/>
                <a:cs typeface="Futura Hv BT"/>
              </a:rPr>
              <a:t>in</a:t>
            </a:r>
            <a:r>
              <a:rPr sz="2000" b="1" i="1" spc="-60" dirty="0">
                <a:latin typeface="Futura Hv BT"/>
                <a:cs typeface="Futura Hv BT"/>
              </a:rPr>
              <a:t> </a:t>
            </a:r>
            <a:r>
              <a:rPr sz="2000" b="1" i="1" spc="-10" dirty="0">
                <a:latin typeface="Futura Hv BT"/>
                <a:cs typeface="Futura Hv BT"/>
              </a:rPr>
              <a:t>mind:</a:t>
            </a:r>
            <a:endParaRPr sz="2000">
              <a:latin typeface="Futura Hv BT"/>
              <a:cs typeface="Futura Hv B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11299" y="805886"/>
            <a:ext cx="5545401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72154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Where </a:t>
            </a:r>
            <a:r>
              <a:rPr sz="2000" spc="-5" dirty="0">
                <a:latin typeface="Futura Lt BT"/>
                <a:cs typeface="Futura Lt BT"/>
              </a:rPr>
              <a:t>to </a:t>
            </a:r>
            <a:r>
              <a:rPr sz="2000" dirty="0">
                <a:latin typeface="Futura Lt BT"/>
                <a:cs typeface="Futura Lt BT"/>
              </a:rPr>
              <a:t>look</a:t>
            </a:r>
            <a:r>
              <a:rPr sz="2000" spc="-100" dirty="0">
                <a:latin typeface="Futura Lt BT"/>
                <a:cs typeface="Futura Lt BT"/>
              </a:rPr>
              <a:t> </a:t>
            </a:r>
            <a:r>
              <a:rPr sz="2000" spc="-50" dirty="0">
                <a:latin typeface="Futura Lt BT"/>
                <a:cs typeface="Futura Lt BT"/>
              </a:rPr>
              <a:t>for,  </a:t>
            </a:r>
            <a:r>
              <a:rPr sz="2000" dirty="0">
                <a:latin typeface="Futura Lt BT"/>
                <a:cs typeface="Futura Lt BT"/>
              </a:rPr>
              <a:t>what </a:t>
            </a:r>
            <a:r>
              <a:rPr sz="2000" spc="-5" dirty="0">
                <a:latin typeface="Futura Lt BT"/>
                <a:cs typeface="Futura Lt BT"/>
              </a:rPr>
              <a:t>to </a:t>
            </a:r>
            <a:r>
              <a:rPr sz="2000" dirty="0">
                <a:latin typeface="Futura Lt BT"/>
                <a:cs typeface="Futura Lt BT"/>
              </a:rPr>
              <a:t>look</a:t>
            </a:r>
            <a:r>
              <a:rPr sz="2000" spc="-55" dirty="0">
                <a:latin typeface="Futura Lt BT"/>
                <a:cs typeface="Futura Lt BT"/>
              </a:rPr>
              <a:t> </a:t>
            </a:r>
            <a:r>
              <a:rPr sz="2000" spc="-50" dirty="0">
                <a:latin typeface="Futura Lt BT"/>
                <a:cs typeface="Futura Lt BT"/>
              </a:rPr>
              <a:t>for,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Futura Lt BT"/>
                <a:cs typeface="Futura Lt BT"/>
              </a:rPr>
              <a:t>how </a:t>
            </a:r>
            <a:r>
              <a:rPr sz="2000" spc="-5" dirty="0">
                <a:latin typeface="Futura Lt BT"/>
                <a:cs typeface="Futura Lt BT"/>
              </a:rPr>
              <a:t>to </a:t>
            </a:r>
            <a:r>
              <a:rPr sz="2000" dirty="0">
                <a:latin typeface="Futura Lt BT"/>
                <a:cs typeface="Futura Lt BT"/>
              </a:rPr>
              <a:t>look for it</a:t>
            </a:r>
            <a:r>
              <a:rPr sz="2000" spc="-3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and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Futura Lt BT"/>
                <a:cs typeface="Futura Lt BT"/>
              </a:rPr>
              <a:t>how </a:t>
            </a:r>
            <a:r>
              <a:rPr sz="2000" spc="-5" dirty="0">
                <a:latin typeface="Futura Lt BT"/>
                <a:cs typeface="Futura Lt BT"/>
              </a:rPr>
              <a:t>to </a:t>
            </a:r>
            <a:r>
              <a:rPr sz="2000" dirty="0">
                <a:latin typeface="Futura Lt BT"/>
                <a:cs typeface="Futura Lt BT"/>
              </a:rPr>
              <a:t>interpret what you</a:t>
            </a:r>
            <a:r>
              <a:rPr sz="2000" spc="-2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find.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Futura Lt BT"/>
                <a:cs typeface="Futura Lt BT"/>
              </a:rPr>
              <a:t>listen </a:t>
            </a:r>
            <a:r>
              <a:rPr sz="2000" spc="-5" dirty="0">
                <a:latin typeface="Futura Lt BT"/>
                <a:cs typeface="Futura Lt BT"/>
              </a:rPr>
              <a:t>carefully to </a:t>
            </a:r>
            <a:r>
              <a:rPr sz="2000" dirty="0">
                <a:latin typeface="Futura Lt BT"/>
                <a:cs typeface="Futura Lt BT"/>
              </a:rPr>
              <a:t>understand </a:t>
            </a:r>
            <a:r>
              <a:rPr sz="2000" spc="-5" dirty="0">
                <a:latin typeface="Futura Lt BT"/>
                <a:cs typeface="Futura Lt BT"/>
              </a:rPr>
              <a:t>different</a:t>
            </a:r>
            <a:r>
              <a:rPr sz="2000" spc="-9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viewpoints.</a:t>
            </a:r>
          </a:p>
        </p:txBody>
      </p:sp>
      <p:pic>
        <p:nvPicPr>
          <p:cNvPr id="7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AD3400CC-E375-440F-A8F7-5E0051CCF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83660" y="134361"/>
            <a:ext cx="978920" cy="63428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D05E484-6CE6-47BF-BD4C-50A1322F0A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4815" y="2845260"/>
            <a:ext cx="696610" cy="693992"/>
          </a:xfrm>
          <a:prstGeom prst="rect">
            <a:avLst/>
          </a:prstGeom>
        </p:spPr>
      </p:pic>
      <p:pic>
        <p:nvPicPr>
          <p:cNvPr id="10" name="Picture 9" descr="A close up of a clock&#10;&#10;Description generated with high confidence">
            <a:extLst>
              <a:ext uri="{FF2B5EF4-FFF2-40B4-BE49-F238E27FC236}">
                <a16:creationId xmlns:a16="http://schemas.microsoft.com/office/drawing/2014/main" xmlns="" id="{7C851CE4-27C4-4625-9EF6-812A44112A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24858" y="5614936"/>
            <a:ext cx="633758" cy="715466"/>
          </a:xfrm>
          <a:prstGeom prst="rect">
            <a:avLst/>
          </a:prstGeom>
        </p:spPr>
      </p:pic>
      <p:sp>
        <p:nvSpPr>
          <p:cNvPr id="11" name="object 3">
            <a:extLst>
              <a:ext uri="{FF2B5EF4-FFF2-40B4-BE49-F238E27FC236}">
                <a16:creationId xmlns:a16="http://schemas.microsoft.com/office/drawing/2014/main" xmlns="" id="{305C8E49-2934-4B03-AD51-E875235FE20A}"/>
              </a:ext>
            </a:extLst>
          </p:cNvPr>
          <p:cNvSpPr txBox="1"/>
          <p:nvPr/>
        </p:nvSpPr>
        <p:spPr>
          <a:xfrm>
            <a:off x="9868099" y="6343986"/>
            <a:ext cx="81260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1800" i="1" spc="-5" dirty="0">
                <a:latin typeface="Futura Lt BT"/>
                <a:cs typeface="Futura Lt BT"/>
              </a:rPr>
              <a:t>2 hours</a:t>
            </a:r>
            <a:endParaRPr sz="1800" dirty="0">
              <a:latin typeface="Futura Lt BT"/>
              <a:cs typeface="Futura Lt B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9819" y="2638030"/>
            <a:ext cx="8153400" cy="2004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500" b="1" spc="-15" dirty="0">
                <a:latin typeface="Futura Hv BT"/>
                <a:cs typeface="Futura Hv BT"/>
              </a:rPr>
              <a:t>Resource </a:t>
            </a:r>
            <a:r>
              <a:rPr sz="2500" b="1" spc="-5" dirty="0">
                <a:latin typeface="Futura Hv BT"/>
                <a:cs typeface="Futura Hv BT"/>
              </a:rPr>
              <a:t>1 :</a:t>
            </a:r>
            <a:r>
              <a:rPr sz="2500" b="1" dirty="0">
                <a:latin typeface="Futura Hv BT"/>
                <a:cs typeface="Futura Hv BT"/>
              </a:rPr>
              <a:t> </a:t>
            </a:r>
            <a:r>
              <a:rPr sz="2500" b="1" spc="-5" dirty="0">
                <a:latin typeface="Futura Hv BT"/>
                <a:cs typeface="Futura Hv BT"/>
              </a:rPr>
              <a:t>Video</a:t>
            </a:r>
            <a:endParaRPr sz="2500" dirty="0">
              <a:latin typeface="Futura Hv BT"/>
              <a:cs typeface="Futura Hv BT"/>
            </a:endParaRPr>
          </a:p>
          <a:p>
            <a:pPr algn="ctr">
              <a:lnSpc>
                <a:spcPct val="100000"/>
              </a:lnSpc>
            </a:pPr>
            <a:r>
              <a:rPr sz="2500" b="1" spc="-5" dirty="0">
                <a:latin typeface="Futura Hv BT"/>
                <a:cs typeface="Futura Hv BT"/>
              </a:rPr>
              <a:t>ABC Nightline - IDEO </a:t>
            </a:r>
            <a:r>
              <a:rPr sz="2500" b="1" spc="-10" dirty="0">
                <a:latin typeface="Futura Hv BT"/>
                <a:cs typeface="Futura Hv BT"/>
              </a:rPr>
              <a:t>Shopping</a:t>
            </a:r>
            <a:r>
              <a:rPr sz="2500" b="1" dirty="0">
                <a:latin typeface="Futura Hv BT"/>
                <a:cs typeface="Futura Hv BT"/>
              </a:rPr>
              <a:t> </a:t>
            </a:r>
            <a:r>
              <a:rPr sz="2500" b="1" spc="-5" dirty="0">
                <a:latin typeface="Futura Hv BT"/>
                <a:cs typeface="Futura Hv BT"/>
              </a:rPr>
              <a:t>Cart2</a:t>
            </a:r>
            <a:endParaRPr sz="2500" dirty="0">
              <a:latin typeface="Futura Hv BT"/>
              <a:cs typeface="Futura Hv B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500" b="1" i="1" spc="-10" dirty="0">
                <a:latin typeface="Futura Hv BT"/>
                <a:cs typeface="Futura Hv BT"/>
              </a:rPr>
              <a:t>Observe </a:t>
            </a:r>
            <a:r>
              <a:rPr sz="2500" b="1" i="1" spc="-5" dirty="0">
                <a:latin typeface="Futura Hv BT"/>
                <a:cs typeface="Futura Hv BT"/>
              </a:rPr>
              <a:t>for </a:t>
            </a:r>
            <a:r>
              <a:rPr sz="2500" b="1" i="1" spc="-10" dirty="0">
                <a:latin typeface="Futura Hv BT"/>
                <a:cs typeface="Futura Hv BT"/>
              </a:rPr>
              <a:t>Design </a:t>
            </a:r>
            <a:r>
              <a:rPr sz="2500" b="1" i="1" spc="-5" dirty="0">
                <a:latin typeface="Futura Hv BT"/>
                <a:cs typeface="Futura Hv BT"/>
              </a:rPr>
              <a:t>Thinking : Mindset, </a:t>
            </a:r>
            <a:r>
              <a:rPr sz="2500" b="1" i="1" spc="-10" dirty="0">
                <a:latin typeface="Futura Hv BT"/>
                <a:cs typeface="Futura Hv BT"/>
              </a:rPr>
              <a:t>Culture,</a:t>
            </a:r>
            <a:r>
              <a:rPr sz="2500" b="1" i="1" spc="105" dirty="0">
                <a:latin typeface="Futura Hv BT"/>
                <a:cs typeface="Futura Hv BT"/>
              </a:rPr>
              <a:t> </a:t>
            </a:r>
            <a:r>
              <a:rPr sz="2500" b="1" i="1" spc="-10" dirty="0">
                <a:latin typeface="Futura Hv BT"/>
                <a:cs typeface="Futura Hv BT"/>
              </a:rPr>
              <a:t>Space</a:t>
            </a:r>
            <a:endParaRPr sz="2500" dirty="0">
              <a:latin typeface="Futura Hv BT"/>
              <a:cs typeface="Futura Hv BT"/>
            </a:endParaRPr>
          </a:p>
          <a:p>
            <a:pPr algn="ctr">
              <a:lnSpc>
                <a:spcPct val="100000"/>
              </a:lnSpc>
              <a:spcBef>
                <a:spcPts val="2140"/>
              </a:spcBef>
            </a:pPr>
            <a:r>
              <a:rPr sz="1200" spc="-10" dirty="0">
                <a:latin typeface="Futura Lt BT"/>
                <a:cs typeface="Futura Lt BT"/>
              </a:rPr>
              <a:t>Ref:</a:t>
            </a:r>
            <a:r>
              <a:rPr sz="1200" spc="-5" dirty="0">
                <a:latin typeface="Futura Lt BT"/>
                <a:cs typeface="Futura Lt BT"/>
              </a:rPr>
              <a:t> </a:t>
            </a:r>
            <a:r>
              <a:rPr sz="1200" spc="-10" dirty="0">
                <a:latin typeface="Futura Lt BT"/>
                <a:cs typeface="Futura Lt BT"/>
                <a:hlinkClick r:id="rId2"/>
              </a:rPr>
              <a:t>https://www.youtube.com/watch?v=M66ZU2PCIcM</a:t>
            </a:r>
            <a:endParaRPr sz="1200" dirty="0">
              <a:latin typeface="Futura Lt BT"/>
              <a:cs typeface="Futura Lt B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xmlns="" id="{59B5FE33-49D1-4F00-B4F3-3D4D362154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96DAC541-7B7A-43D3-8B79-37D633B846F1}">
                <asvg:svgBlip xmlns:asvg="http://schemas.microsoft.com/office/drawing/2016/SVG/main" xmlns="" r:embed=""/>
              </a:ext>
            </a:extLst>
          </a:blip>
          <a:stretch>
            <a:fillRect/>
          </a:stretch>
        </p:blipFill>
        <p:spPr>
          <a:xfrm>
            <a:off x="9791112" y="200025"/>
            <a:ext cx="742950" cy="571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0110" y="3209530"/>
            <a:ext cx="531839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07135">
              <a:lnSpc>
                <a:spcPct val="100000"/>
              </a:lnSpc>
              <a:spcBef>
                <a:spcPts val="100"/>
              </a:spcBef>
            </a:pPr>
            <a:r>
              <a:rPr sz="2500" spc="-10" dirty="0"/>
              <a:t>Simple </a:t>
            </a:r>
            <a:r>
              <a:rPr sz="2500" spc="-15" dirty="0"/>
              <a:t>Product  </a:t>
            </a:r>
            <a:r>
              <a:rPr sz="2500" spc="-10" dirty="0"/>
              <a:t>SHOPPING </a:t>
            </a:r>
            <a:r>
              <a:rPr sz="2500" spc="-5" dirty="0"/>
              <a:t>CART -</a:t>
            </a:r>
            <a:r>
              <a:rPr sz="2500" dirty="0"/>
              <a:t> </a:t>
            </a:r>
            <a:r>
              <a:rPr sz="2500" spc="-15" dirty="0"/>
              <a:t>Redesigned</a:t>
            </a:r>
            <a:endParaRPr sz="2500" dirty="0"/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6984" y="3119530"/>
            <a:ext cx="6538716" cy="11669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500" spc="-5" dirty="0"/>
              <a:t>VIDEO</a:t>
            </a:r>
            <a:endParaRPr sz="2500" dirty="0"/>
          </a:p>
          <a:p>
            <a:pPr algn="ctr">
              <a:lnSpc>
                <a:spcPct val="100000"/>
              </a:lnSpc>
            </a:pPr>
            <a:r>
              <a:rPr sz="2500" b="0" spc="-15" dirty="0">
                <a:latin typeface="Futura Lt BT"/>
                <a:cs typeface="Futura Lt BT"/>
              </a:rPr>
              <a:t>Keep </a:t>
            </a:r>
            <a:r>
              <a:rPr sz="2500" b="0" spc="-5" dirty="0">
                <a:latin typeface="Futura Lt BT"/>
                <a:cs typeface="Futura Lt BT"/>
              </a:rPr>
              <a:t>taking </a:t>
            </a:r>
            <a:r>
              <a:rPr sz="2500" b="0" dirty="0">
                <a:latin typeface="Futura Lt BT"/>
                <a:cs typeface="Futura Lt BT"/>
              </a:rPr>
              <a:t>notes </a:t>
            </a:r>
            <a:r>
              <a:rPr sz="2500" b="0" spc="-5" dirty="0">
                <a:latin typeface="Futura Lt BT"/>
                <a:cs typeface="Futura Lt BT"/>
              </a:rPr>
              <a:t>along </a:t>
            </a:r>
            <a:r>
              <a:rPr sz="2500" b="0" dirty="0">
                <a:latin typeface="Futura Lt BT"/>
                <a:cs typeface="Futura Lt BT"/>
              </a:rPr>
              <a:t>with viewing </a:t>
            </a:r>
            <a:r>
              <a:rPr sz="2500" b="0" spc="-5" dirty="0">
                <a:latin typeface="Futura Lt BT"/>
                <a:cs typeface="Futura Lt BT"/>
              </a:rPr>
              <a:t>the</a:t>
            </a:r>
            <a:r>
              <a:rPr sz="2500" b="0" spc="-80" dirty="0">
                <a:latin typeface="Futura Lt BT"/>
                <a:cs typeface="Futura Lt BT"/>
              </a:rPr>
              <a:t> </a:t>
            </a:r>
            <a:r>
              <a:rPr sz="2500" b="0" dirty="0">
                <a:latin typeface="Futura Lt BT"/>
                <a:cs typeface="Futura Lt BT"/>
              </a:rPr>
              <a:t>video</a:t>
            </a:r>
            <a:endParaRPr sz="2500" dirty="0">
              <a:latin typeface="Futura Lt BT"/>
              <a:cs typeface="Futura Lt B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277102" y="6801101"/>
            <a:ext cx="876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Futura Lt BT"/>
                <a:cs typeface="Futura Lt BT"/>
              </a:rPr>
              <a:t>Stop at</a:t>
            </a:r>
            <a:r>
              <a:rPr sz="1800" i="1" spc="-80" dirty="0">
                <a:latin typeface="Futura Lt BT"/>
                <a:cs typeface="Futura Lt BT"/>
              </a:rPr>
              <a:t> </a:t>
            </a:r>
            <a:r>
              <a:rPr sz="1800" i="1" dirty="0">
                <a:latin typeface="Futura Lt BT"/>
                <a:cs typeface="Futura Lt BT"/>
              </a:rPr>
              <a:t>2</a:t>
            </a:r>
            <a:endParaRPr sz="1800">
              <a:latin typeface="Futura Lt BT"/>
              <a:cs typeface="Futura Lt B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1300" y="389830"/>
            <a:ext cx="24974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Futura Lt BT"/>
                <a:cs typeface="Futura Lt BT"/>
              </a:rPr>
              <a:t>- </a:t>
            </a:r>
            <a:r>
              <a:rPr b="0" spc="-5" dirty="0">
                <a:latin typeface="Futura Lt BT"/>
                <a:cs typeface="Futura Lt BT"/>
              </a:rPr>
              <a:t>Expert on</a:t>
            </a:r>
            <a:r>
              <a:rPr b="0" spc="-95" dirty="0">
                <a:latin typeface="Futura Lt BT"/>
                <a:cs typeface="Futura Lt BT"/>
              </a:rPr>
              <a:t> </a:t>
            </a:r>
            <a:r>
              <a:rPr b="0" spc="-5" dirty="0">
                <a:latin typeface="Futura Lt BT"/>
                <a:cs typeface="Futura Lt BT"/>
              </a:rPr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11300" y="999429"/>
            <a:ext cx="6238240" cy="27982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buChar char="-"/>
              <a:tabLst>
                <a:tab pos="173990" algn="l"/>
              </a:tabLst>
            </a:pPr>
            <a:r>
              <a:rPr sz="2000" dirty="0">
                <a:latin typeface="Futura Lt BT"/>
                <a:cs typeface="Futura Lt BT"/>
              </a:rPr>
              <a:t>How </a:t>
            </a:r>
            <a:r>
              <a:rPr sz="2000" spc="-5" dirty="0">
                <a:latin typeface="Futura Lt BT"/>
                <a:cs typeface="Futura Lt BT"/>
              </a:rPr>
              <a:t>to </a:t>
            </a:r>
            <a:r>
              <a:rPr sz="2000" dirty="0">
                <a:latin typeface="Futura Lt BT"/>
                <a:cs typeface="Futura Lt BT"/>
              </a:rPr>
              <a:t>innovate </a:t>
            </a:r>
            <a:r>
              <a:rPr sz="2000" spc="-5" dirty="0">
                <a:latin typeface="Futura Lt BT"/>
                <a:cs typeface="Futura Lt BT"/>
              </a:rPr>
              <a:t>by </a:t>
            </a:r>
            <a:r>
              <a:rPr sz="2000" dirty="0">
                <a:latin typeface="Futura Lt BT"/>
                <a:cs typeface="Futura Lt BT"/>
              </a:rPr>
              <a:t>using Design</a:t>
            </a:r>
            <a:r>
              <a:rPr sz="2000" spc="-2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Thinking</a:t>
            </a:r>
            <a:endParaRPr sz="2000" dirty="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Futura Lt BT"/>
              <a:buChar char="-"/>
            </a:pPr>
            <a:endParaRPr sz="2050" dirty="0">
              <a:latin typeface="Times New Roman"/>
              <a:cs typeface="Times New Roman"/>
            </a:endParaRPr>
          </a:p>
          <a:p>
            <a:pPr marL="12700" marR="34290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dirty="0">
                <a:latin typeface="Futura Lt BT"/>
                <a:cs typeface="Futura Lt BT"/>
              </a:rPr>
              <a:t>Gives you a </a:t>
            </a:r>
            <a:r>
              <a:rPr sz="2000" spc="-5" dirty="0">
                <a:latin typeface="Futura Lt BT"/>
                <a:cs typeface="Futura Lt BT"/>
              </a:rPr>
              <a:t>method, tools and techniques to </a:t>
            </a:r>
            <a:r>
              <a:rPr sz="2000" dirty="0">
                <a:latin typeface="Futura Lt BT"/>
                <a:cs typeface="Futura Lt BT"/>
              </a:rPr>
              <a:t>reach </a:t>
            </a:r>
            <a:r>
              <a:rPr sz="2000" spc="-5" dirty="0">
                <a:latin typeface="Futura Lt BT"/>
                <a:cs typeface="Futura Lt BT"/>
              </a:rPr>
              <a:t>to an  </a:t>
            </a:r>
            <a:r>
              <a:rPr sz="2000" dirty="0">
                <a:latin typeface="Futura Lt BT"/>
                <a:cs typeface="Futura Lt BT"/>
              </a:rPr>
              <a:t>innovation (not a </a:t>
            </a:r>
            <a:r>
              <a:rPr sz="2000" spc="-5" dirty="0">
                <a:latin typeface="Futura Lt BT"/>
                <a:cs typeface="Futura Lt BT"/>
              </a:rPr>
              <a:t>common </a:t>
            </a:r>
            <a:r>
              <a:rPr sz="2000" dirty="0">
                <a:latin typeface="Futura Lt BT"/>
                <a:cs typeface="Futura Lt BT"/>
              </a:rPr>
              <a:t>sense </a:t>
            </a:r>
            <a:r>
              <a:rPr sz="2000" spc="-5" dirty="0">
                <a:latin typeface="Futura Lt BT"/>
                <a:cs typeface="Futura Lt BT"/>
              </a:rPr>
              <a:t>approach) </a:t>
            </a:r>
            <a:r>
              <a:rPr sz="2000" dirty="0">
                <a:latin typeface="Futura Lt BT"/>
                <a:cs typeface="Futura Lt BT"/>
              </a:rPr>
              <a:t>– reason </a:t>
            </a:r>
            <a:r>
              <a:rPr sz="2000" spc="-5" dirty="0">
                <a:latin typeface="Futura Lt BT"/>
                <a:cs typeface="Futura Lt BT"/>
              </a:rPr>
              <a:t>that  commonsense approach can be</a:t>
            </a:r>
            <a:r>
              <a:rPr sz="2000" spc="-2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replicated.</a:t>
            </a:r>
          </a:p>
          <a:p>
            <a:pPr>
              <a:lnSpc>
                <a:spcPct val="100000"/>
              </a:lnSpc>
              <a:spcBef>
                <a:spcPts val="45"/>
              </a:spcBef>
              <a:buFont typeface="Futura Lt BT"/>
              <a:buChar char="-"/>
            </a:pPr>
            <a:endParaRPr sz="20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dirty="0">
                <a:latin typeface="Futura Lt BT"/>
                <a:cs typeface="Futura Lt BT"/>
              </a:rPr>
              <a:t>Can </a:t>
            </a:r>
            <a:r>
              <a:rPr sz="2000" spc="-5" dirty="0">
                <a:latin typeface="Futura Lt BT"/>
                <a:cs typeface="Futura Lt BT"/>
              </a:rPr>
              <a:t>be </a:t>
            </a:r>
            <a:r>
              <a:rPr sz="2000" dirty="0">
                <a:latin typeface="Futura Lt BT"/>
                <a:cs typeface="Futura Lt BT"/>
              </a:rPr>
              <a:t>used </a:t>
            </a:r>
            <a:r>
              <a:rPr sz="2000" spc="-5" dirty="0">
                <a:latin typeface="Futura Lt BT"/>
                <a:cs typeface="Futura Lt BT"/>
              </a:rPr>
              <a:t>as many times as possible </a:t>
            </a:r>
            <a:r>
              <a:rPr sz="2000" dirty="0">
                <a:latin typeface="Futura Lt BT"/>
                <a:cs typeface="Futura Lt BT"/>
              </a:rPr>
              <a:t>no </a:t>
            </a:r>
            <a:r>
              <a:rPr sz="2000" spc="-5" dirty="0">
                <a:latin typeface="Futura Lt BT"/>
                <a:cs typeface="Futura Lt BT"/>
              </a:rPr>
              <a:t>matter </a:t>
            </a:r>
            <a:r>
              <a:rPr sz="2000" dirty="0">
                <a:latin typeface="Futura Lt BT"/>
                <a:cs typeface="Futura Lt BT"/>
              </a:rPr>
              <a:t>what is  your </a:t>
            </a:r>
            <a:r>
              <a:rPr sz="2000" spc="-5" dirty="0">
                <a:latin typeface="Futura Lt BT"/>
                <a:cs typeface="Futura Lt BT"/>
              </a:rPr>
              <a:t>choice of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subject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6362"/>
            <a:ext cx="3444240" cy="7547609"/>
          </a:xfrm>
          <a:custGeom>
            <a:avLst/>
            <a:gdLst/>
            <a:ahLst/>
            <a:cxnLst/>
            <a:rect l="l" t="t" r="r" b="b"/>
            <a:pathLst>
              <a:path w="3444240" h="7547609">
                <a:moveTo>
                  <a:pt x="0" y="7547292"/>
                </a:moveTo>
                <a:lnTo>
                  <a:pt x="3443998" y="7547292"/>
                </a:lnTo>
                <a:lnTo>
                  <a:pt x="3443998" y="0"/>
                </a:lnTo>
                <a:lnTo>
                  <a:pt x="0" y="0"/>
                </a:lnTo>
                <a:lnTo>
                  <a:pt x="0" y="7547292"/>
                </a:lnTo>
                <a:close/>
              </a:path>
            </a:pathLst>
          </a:custGeom>
          <a:solidFill>
            <a:srgbClr val="F0A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4500" y="436367"/>
            <a:ext cx="15214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292631"/>
                </a:solidFill>
                <a:latin typeface="Elephant"/>
                <a:cs typeface="Elephant"/>
              </a:rPr>
              <a:t>Process</a:t>
            </a:r>
            <a:endParaRPr sz="3000">
              <a:latin typeface="Elephant"/>
              <a:cs typeface="Elephan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969301" y="6736285"/>
            <a:ext cx="117799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Futura Lt BT"/>
                <a:cs typeface="Futura Lt BT"/>
              </a:rPr>
              <a:t>Discussion</a:t>
            </a:r>
            <a:endParaRPr sz="1800" dirty="0">
              <a:latin typeface="Futura Lt BT"/>
              <a:cs typeface="Futura Lt B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11300" y="396180"/>
            <a:ext cx="56978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15" dirty="0">
                <a:latin typeface="Futura Lt BT"/>
                <a:cs typeface="Futura Lt BT"/>
              </a:rPr>
              <a:t>Project </a:t>
            </a:r>
            <a:r>
              <a:rPr sz="2000" dirty="0">
                <a:latin typeface="Futura Lt BT"/>
                <a:cs typeface="Futura Lt BT"/>
              </a:rPr>
              <a:t>leader who is </a:t>
            </a:r>
            <a:r>
              <a:rPr sz="2000" spc="-5" dirty="0">
                <a:latin typeface="Futura Lt BT"/>
                <a:cs typeface="Futura Lt BT"/>
              </a:rPr>
              <a:t>good </a:t>
            </a:r>
            <a:r>
              <a:rPr sz="2000" dirty="0">
                <a:latin typeface="Futura Lt BT"/>
                <a:cs typeface="Futura Lt BT"/>
              </a:rPr>
              <a:t>with</a:t>
            </a:r>
            <a:r>
              <a:rPr sz="2000" spc="-6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groups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11300" y="1005780"/>
            <a:ext cx="70821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Members with </a:t>
            </a:r>
            <a:r>
              <a:rPr sz="2000" spc="-5" dirty="0">
                <a:latin typeface="Futura Lt BT"/>
                <a:cs typeface="Futura Lt BT"/>
              </a:rPr>
              <a:t>different background </a:t>
            </a:r>
            <a:r>
              <a:rPr sz="2000" dirty="0">
                <a:latin typeface="Futura Lt BT"/>
                <a:cs typeface="Futura Lt BT"/>
              </a:rPr>
              <a:t>in </a:t>
            </a:r>
            <a:r>
              <a:rPr sz="2000" spc="-5" dirty="0">
                <a:latin typeface="Futura Lt BT"/>
                <a:cs typeface="Futura Lt BT"/>
              </a:rPr>
              <a:t>the team </a:t>
            </a:r>
            <a:r>
              <a:rPr sz="2000" i="1" spc="-5" dirty="0">
                <a:latin typeface="Futura Lt BT"/>
                <a:cs typeface="Futura Lt BT"/>
              </a:rPr>
              <a:t>(Harvard  </a:t>
            </a:r>
            <a:r>
              <a:rPr sz="2000" i="1" spc="15" dirty="0">
                <a:latin typeface="Futura Lt BT"/>
                <a:cs typeface="Futura Lt BT"/>
              </a:rPr>
              <a:t>MBA, </a:t>
            </a:r>
            <a:r>
              <a:rPr sz="2000" i="1" spc="-5" dirty="0">
                <a:latin typeface="Futura Lt BT"/>
                <a:cs typeface="Futura Lt BT"/>
              </a:rPr>
              <a:t>Linguist, Marketing, </a:t>
            </a:r>
            <a:r>
              <a:rPr sz="2000" i="1" dirty="0">
                <a:latin typeface="Futura Lt BT"/>
                <a:cs typeface="Futura Lt BT"/>
              </a:rPr>
              <a:t>Physiologist, </a:t>
            </a:r>
            <a:r>
              <a:rPr sz="2000" i="1" spc="-5" dirty="0">
                <a:latin typeface="Futura Lt BT"/>
                <a:cs typeface="Futura Lt BT"/>
              </a:rPr>
              <a:t>Biology</a:t>
            </a:r>
            <a:r>
              <a:rPr sz="2000" i="1" spc="-40" dirty="0">
                <a:latin typeface="Futura Lt BT"/>
                <a:cs typeface="Futura Lt BT"/>
              </a:rPr>
              <a:t> </a:t>
            </a:r>
            <a:r>
              <a:rPr sz="2000" i="1" dirty="0">
                <a:latin typeface="Futura Lt BT"/>
                <a:cs typeface="Futura Lt BT"/>
              </a:rPr>
              <a:t>major)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11300" y="1920180"/>
            <a:ext cx="63131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20" dirty="0">
                <a:latin typeface="Futura Lt BT"/>
                <a:cs typeface="Futura Lt BT"/>
              </a:rPr>
              <a:t>Pull </a:t>
            </a:r>
            <a:r>
              <a:rPr sz="2000" spc="-5" dirty="0">
                <a:latin typeface="Futura Lt BT"/>
                <a:cs typeface="Futura Lt BT"/>
              </a:rPr>
              <a:t>out and </a:t>
            </a:r>
            <a:r>
              <a:rPr sz="2000" dirty="0">
                <a:latin typeface="Futura Lt BT"/>
                <a:cs typeface="Futura Lt BT"/>
              </a:rPr>
              <a:t>work from </a:t>
            </a:r>
            <a:r>
              <a:rPr sz="2000" spc="-5" dirty="0">
                <a:latin typeface="Futura Lt BT"/>
                <a:cs typeface="Futura Lt BT"/>
              </a:rPr>
              <a:t>all aspects and get all</a:t>
            </a:r>
            <a:r>
              <a:rPr sz="2000" spc="-5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perspectives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2700"/>
            <a:ext cx="3444240" cy="7547609"/>
          </a:xfrm>
          <a:custGeom>
            <a:avLst/>
            <a:gdLst/>
            <a:ahLst/>
            <a:cxnLst/>
            <a:rect l="l" t="t" r="r" b="b"/>
            <a:pathLst>
              <a:path w="3444240" h="7547609">
                <a:moveTo>
                  <a:pt x="0" y="7547305"/>
                </a:moveTo>
                <a:lnTo>
                  <a:pt x="3443998" y="7547305"/>
                </a:lnTo>
                <a:lnTo>
                  <a:pt x="3443998" y="0"/>
                </a:lnTo>
                <a:lnTo>
                  <a:pt x="0" y="0"/>
                </a:lnTo>
                <a:lnTo>
                  <a:pt x="0" y="7547305"/>
                </a:lnTo>
                <a:close/>
              </a:path>
            </a:pathLst>
          </a:custGeom>
          <a:solidFill>
            <a:srgbClr val="F0A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44500" y="442717"/>
            <a:ext cx="1431925" cy="135890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algn="just">
              <a:lnSpc>
                <a:spcPts val="3500"/>
              </a:lnSpc>
              <a:spcBef>
                <a:spcPts val="300"/>
              </a:spcBef>
            </a:pPr>
            <a:r>
              <a:rPr sz="3000" b="0" dirty="0">
                <a:solidFill>
                  <a:srgbClr val="292631"/>
                </a:solidFill>
                <a:latin typeface="Elephant"/>
                <a:cs typeface="Elephant"/>
              </a:rPr>
              <a:t>Project  Leader  </a:t>
            </a:r>
            <a:r>
              <a:rPr sz="2500" b="0" dirty="0">
                <a:solidFill>
                  <a:srgbClr val="292631"/>
                </a:solidFill>
                <a:latin typeface="Elephant"/>
                <a:cs typeface="Elephant"/>
              </a:rPr>
              <a:t>Multi</a:t>
            </a:r>
            <a:endParaRPr sz="2500">
              <a:latin typeface="Elephant"/>
              <a:cs typeface="Elephan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44500" y="1776218"/>
            <a:ext cx="2569210" cy="1816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87375">
              <a:lnSpc>
                <a:spcPct val="116700"/>
              </a:lnSpc>
              <a:spcBef>
                <a:spcPts val="100"/>
              </a:spcBef>
            </a:pPr>
            <a:r>
              <a:rPr sz="2500" dirty="0">
                <a:solidFill>
                  <a:srgbClr val="292631"/>
                </a:solidFill>
                <a:latin typeface="Elephant"/>
                <a:cs typeface="Elephant"/>
              </a:rPr>
              <a:t>Disciplinary  Team</a:t>
            </a:r>
            <a:endParaRPr sz="2500">
              <a:latin typeface="Elephant"/>
              <a:cs typeface="Elephant"/>
            </a:endParaRPr>
          </a:p>
          <a:p>
            <a:pPr marL="12700" marR="5080">
              <a:lnSpc>
                <a:spcPts val="3500"/>
              </a:lnSpc>
              <a:spcBef>
                <a:spcPts val="200"/>
              </a:spcBef>
            </a:pPr>
            <a:r>
              <a:rPr sz="3000" dirty="0">
                <a:solidFill>
                  <a:srgbClr val="292631"/>
                </a:solidFill>
                <a:latin typeface="Futura Lt BT"/>
                <a:cs typeface="Futura Lt BT"/>
              </a:rPr>
              <a:t>Design</a:t>
            </a:r>
            <a:r>
              <a:rPr sz="3000" spc="-95" dirty="0">
                <a:solidFill>
                  <a:srgbClr val="292631"/>
                </a:solidFill>
                <a:latin typeface="Futura Lt BT"/>
                <a:cs typeface="Futura Lt BT"/>
              </a:rPr>
              <a:t> </a:t>
            </a:r>
            <a:r>
              <a:rPr sz="3000" spc="-5" dirty="0">
                <a:solidFill>
                  <a:srgbClr val="292631"/>
                </a:solidFill>
                <a:latin typeface="Futura Lt BT"/>
                <a:cs typeface="Futura Lt BT"/>
              </a:rPr>
              <a:t>Thinking  Environment</a:t>
            </a:r>
            <a:endParaRPr sz="3000">
              <a:latin typeface="Futura Lt BT"/>
              <a:cs typeface="Futura Lt BT"/>
            </a:endParaRPr>
          </a:p>
        </p:txBody>
      </p:sp>
      <p:pic>
        <p:nvPicPr>
          <p:cNvPr id="10" name="Picture 9" descr="TEAM.jpg">
            <a:extLst>
              <a:ext uri="{FF2B5EF4-FFF2-40B4-BE49-F238E27FC236}">
                <a16:creationId xmlns:a16="http://schemas.microsoft.com/office/drawing/2014/main" xmlns="" id="{A2A7DE66-CAC5-4E46-99FE-C1984022F08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86996" y="3059276"/>
            <a:ext cx="5696010" cy="3457290"/>
          </a:xfrm>
          <a:prstGeom prst="rect">
            <a:avLst/>
          </a:prstGeom>
        </p:spPr>
      </p:pic>
      <p:sp>
        <p:nvSpPr>
          <p:cNvPr id="11" name="object 6"/>
          <p:cNvSpPr txBox="1"/>
          <p:nvPr/>
        </p:nvSpPr>
        <p:spPr>
          <a:xfrm>
            <a:off x="8969301" y="6736285"/>
            <a:ext cx="117799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Futura Lt BT"/>
                <a:cs typeface="Futura Lt BT"/>
              </a:rPr>
              <a:t>Discussion</a:t>
            </a:r>
            <a:endParaRPr sz="1800" dirty="0">
              <a:latin typeface="Futura Lt BT"/>
              <a:cs typeface="Futura Lt B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1300" y="396180"/>
            <a:ext cx="20402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 smtClean="0">
                <a:latin typeface="Futura Lt BT"/>
                <a:cs typeface="Futura Lt BT"/>
              </a:rPr>
              <a:t>-</a:t>
            </a:r>
            <a:r>
              <a:rPr b="0" spc="-90" dirty="0" smtClean="0">
                <a:latin typeface="Futura Lt BT"/>
                <a:cs typeface="Futura Lt BT"/>
              </a:rPr>
              <a:t> </a:t>
            </a:r>
            <a:r>
              <a:rPr b="0" spc="-5" dirty="0" smtClean="0">
                <a:latin typeface="Futura Lt BT"/>
                <a:cs typeface="Futura Lt BT"/>
              </a:rPr>
              <a:t>Safety</a:t>
            </a:r>
            <a:endParaRPr b="0" spc="-5" dirty="0">
              <a:latin typeface="Futura Lt BT"/>
              <a:cs typeface="Futura Lt B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11300" y="1005780"/>
            <a:ext cx="21926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15" dirty="0">
                <a:latin typeface="Futura Lt BT"/>
                <a:cs typeface="Futura Lt BT"/>
              </a:rPr>
              <a:t>Loss </a:t>
            </a:r>
            <a:r>
              <a:rPr sz="2000" spc="-5" dirty="0">
                <a:latin typeface="Futura Lt BT"/>
                <a:cs typeface="Futura Lt BT"/>
              </a:rPr>
              <a:t>of</a:t>
            </a:r>
            <a:r>
              <a:rPr sz="2000" spc="-7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carts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11300" y="1615380"/>
            <a:ext cx="33356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5" dirty="0">
                <a:latin typeface="Futura Lt BT"/>
                <a:cs typeface="Futura Lt BT"/>
              </a:rPr>
              <a:t>Based on </a:t>
            </a:r>
            <a:r>
              <a:rPr sz="2000" dirty="0">
                <a:latin typeface="Futura Lt BT"/>
                <a:cs typeface="Futura Lt BT"/>
              </a:rPr>
              <a:t>how </a:t>
            </a:r>
            <a:r>
              <a:rPr sz="2000" spc="-5" dirty="0">
                <a:latin typeface="Futura Lt BT"/>
                <a:cs typeface="Futura Lt BT"/>
              </a:rPr>
              <a:t>people</a:t>
            </a:r>
            <a:r>
              <a:rPr sz="2000" spc="-10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use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611300" y="2224980"/>
            <a:ext cx="7082100" cy="215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buChar char="-"/>
              <a:tabLst>
                <a:tab pos="173990" algn="l"/>
              </a:tabLst>
            </a:pPr>
            <a:r>
              <a:rPr sz="2000" dirty="0">
                <a:latin typeface="Futura Lt BT"/>
                <a:cs typeface="Futura Lt BT"/>
              </a:rPr>
              <a:t>Observation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made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</a:pPr>
            <a:r>
              <a:rPr sz="2000" i="1" spc="-5" dirty="0">
                <a:latin typeface="Futura Lt BT"/>
                <a:cs typeface="Futura Lt BT"/>
              </a:rPr>
              <a:t>Seat</a:t>
            </a:r>
            <a:endParaRPr sz="2000" dirty="0">
              <a:latin typeface="Futura Lt BT"/>
              <a:cs typeface="Futura Lt BT"/>
            </a:endParaRPr>
          </a:p>
          <a:p>
            <a:pPr marL="12700" marR="3371215">
              <a:lnSpc>
                <a:spcPct val="100000"/>
              </a:lnSpc>
            </a:pPr>
            <a:r>
              <a:rPr sz="2000" i="1" spc="-25" dirty="0">
                <a:latin typeface="Futura Lt BT"/>
                <a:cs typeface="Futura Lt BT"/>
              </a:rPr>
              <a:t>People </a:t>
            </a:r>
            <a:r>
              <a:rPr sz="2000" i="1" spc="-5" dirty="0">
                <a:latin typeface="Futura Lt BT"/>
                <a:cs typeface="Futura Lt BT"/>
              </a:rPr>
              <a:t>do not let go the </a:t>
            </a:r>
            <a:r>
              <a:rPr sz="2000" i="1" dirty="0">
                <a:latin typeface="Futura Lt BT"/>
                <a:cs typeface="Futura Lt BT"/>
              </a:rPr>
              <a:t>cart  </a:t>
            </a:r>
            <a:r>
              <a:rPr sz="2000" i="1" spc="-15" dirty="0">
                <a:latin typeface="Futura Lt BT"/>
                <a:cs typeface="Futura Lt BT"/>
              </a:rPr>
              <a:t>Lead </a:t>
            </a:r>
            <a:r>
              <a:rPr sz="2000" i="1" spc="-5" dirty="0">
                <a:latin typeface="Futura Lt BT"/>
                <a:cs typeface="Futura Lt BT"/>
              </a:rPr>
              <a:t>the </a:t>
            </a:r>
            <a:r>
              <a:rPr sz="2000" i="1" dirty="0">
                <a:latin typeface="Futura Lt BT"/>
                <a:cs typeface="Futura Lt BT"/>
              </a:rPr>
              <a:t>cart </a:t>
            </a:r>
            <a:r>
              <a:rPr sz="2000" i="1" spc="-5" dirty="0">
                <a:latin typeface="Futura Lt BT"/>
                <a:cs typeface="Futura Lt BT"/>
              </a:rPr>
              <a:t>to various</a:t>
            </a:r>
            <a:r>
              <a:rPr sz="2000" i="1" spc="-65" dirty="0">
                <a:latin typeface="Futura Lt BT"/>
                <a:cs typeface="Futura Lt BT"/>
              </a:rPr>
              <a:t> </a:t>
            </a:r>
            <a:r>
              <a:rPr sz="2000" i="1" spc="-5" dirty="0">
                <a:latin typeface="Futura Lt BT"/>
                <a:cs typeface="Futura Lt BT"/>
              </a:rPr>
              <a:t>places</a:t>
            </a:r>
            <a:endParaRPr sz="2000" dirty="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In depth, talk to multiple </a:t>
            </a:r>
            <a:r>
              <a:rPr sz="2000" dirty="0">
                <a:latin typeface="Futura Lt BT"/>
                <a:cs typeface="Futura Lt BT"/>
              </a:rPr>
              <a:t>stakeholders </a:t>
            </a:r>
            <a:r>
              <a:rPr sz="2000" spc="-5" dirty="0">
                <a:latin typeface="Futura Lt BT"/>
                <a:cs typeface="Futura Lt BT"/>
              </a:rPr>
              <a:t>and </a:t>
            </a:r>
            <a:r>
              <a:rPr sz="2000" dirty="0">
                <a:latin typeface="Futura Lt BT"/>
                <a:cs typeface="Futura Lt BT"/>
              </a:rPr>
              <a:t>real </a:t>
            </a:r>
            <a:r>
              <a:rPr sz="2000" spc="-5" dirty="0">
                <a:latin typeface="Futura Lt BT"/>
                <a:cs typeface="Futura Lt BT"/>
              </a:rPr>
              <a:t>experts to get  quick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answers.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12700"/>
            <a:ext cx="3444240" cy="7547609"/>
          </a:xfrm>
          <a:custGeom>
            <a:avLst/>
            <a:gdLst/>
            <a:ahLst/>
            <a:cxnLst/>
            <a:rect l="l" t="t" r="r" b="b"/>
            <a:pathLst>
              <a:path w="3444240" h="7547609">
                <a:moveTo>
                  <a:pt x="0" y="7547305"/>
                </a:moveTo>
                <a:lnTo>
                  <a:pt x="3443998" y="7547305"/>
                </a:lnTo>
                <a:lnTo>
                  <a:pt x="3443998" y="0"/>
                </a:lnTo>
                <a:lnTo>
                  <a:pt x="0" y="0"/>
                </a:lnTo>
                <a:lnTo>
                  <a:pt x="0" y="7547305"/>
                </a:lnTo>
                <a:close/>
              </a:path>
            </a:pathLst>
          </a:custGeom>
          <a:solidFill>
            <a:srgbClr val="F0A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44500" y="442717"/>
            <a:ext cx="2531745" cy="137223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300"/>
              </a:spcBef>
            </a:pPr>
            <a:r>
              <a:rPr sz="3000" dirty="0">
                <a:solidFill>
                  <a:srgbClr val="292631"/>
                </a:solidFill>
                <a:latin typeface="Elephant"/>
                <a:cs typeface="Elephant"/>
              </a:rPr>
              <a:t>What  Observations  Made?</a:t>
            </a:r>
            <a:endParaRPr sz="3000">
              <a:latin typeface="Elephant"/>
              <a:cs typeface="Elephan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699500" y="6736285"/>
            <a:ext cx="1146101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Futura Lt BT"/>
                <a:cs typeface="Futura Lt BT"/>
              </a:rPr>
              <a:t>Stop at</a:t>
            </a:r>
            <a:r>
              <a:rPr sz="1800" i="1" spc="-80" dirty="0">
                <a:latin typeface="Futura Lt BT"/>
                <a:cs typeface="Futura Lt BT"/>
              </a:rPr>
              <a:t> </a:t>
            </a:r>
            <a:r>
              <a:rPr sz="1800" i="1" dirty="0">
                <a:latin typeface="Futura Lt BT"/>
                <a:cs typeface="Futura Lt BT"/>
              </a:rPr>
              <a:t>5</a:t>
            </a:r>
            <a:endParaRPr sz="1800" dirty="0">
              <a:latin typeface="Futura Lt BT"/>
              <a:cs typeface="Futura Lt B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1300" y="389830"/>
            <a:ext cx="57740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 smtClean="0">
                <a:latin typeface="Futura Lt BT"/>
                <a:cs typeface="Futura Lt BT"/>
              </a:rPr>
              <a:t>- </a:t>
            </a:r>
            <a:r>
              <a:rPr b="0" spc="-10" dirty="0" smtClean="0">
                <a:latin typeface="Futura Lt BT"/>
                <a:cs typeface="Futura Lt BT"/>
              </a:rPr>
              <a:t>Learn </a:t>
            </a:r>
            <a:r>
              <a:rPr b="0" dirty="0" smtClean="0">
                <a:latin typeface="Futura Lt BT"/>
                <a:cs typeface="Futura Lt BT"/>
              </a:rPr>
              <a:t>Quick instead </a:t>
            </a:r>
            <a:r>
              <a:rPr b="0" spc="-5" dirty="0" smtClean="0">
                <a:latin typeface="Futura Lt BT"/>
                <a:cs typeface="Futura Lt BT"/>
              </a:rPr>
              <a:t>of </a:t>
            </a:r>
            <a:r>
              <a:rPr b="0" dirty="0" smtClean="0">
                <a:latin typeface="Futura Lt BT"/>
                <a:cs typeface="Futura Lt BT"/>
              </a:rPr>
              <a:t>learning </a:t>
            </a:r>
            <a:r>
              <a:rPr b="0" spc="-5" dirty="0" smtClean="0">
                <a:latin typeface="Futura Lt BT"/>
                <a:cs typeface="Futura Lt BT"/>
              </a:rPr>
              <a:t>by</a:t>
            </a:r>
            <a:r>
              <a:rPr b="0" spc="-110" dirty="0" smtClean="0">
                <a:latin typeface="Futura Lt BT"/>
                <a:cs typeface="Futura Lt BT"/>
              </a:rPr>
              <a:t> </a:t>
            </a:r>
            <a:r>
              <a:rPr b="0" dirty="0" smtClean="0">
                <a:latin typeface="Futura Lt BT"/>
                <a:cs typeface="Futura Lt BT"/>
              </a:rPr>
              <a:t>self</a:t>
            </a:r>
            <a:endParaRPr b="0" dirty="0">
              <a:latin typeface="Futura Lt BT"/>
              <a:cs typeface="Futura Lt B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11300" y="999430"/>
            <a:ext cx="70821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120" dirty="0">
                <a:latin typeface="Futura Lt BT"/>
                <a:cs typeface="Futura Lt BT"/>
              </a:rPr>
              <a:t>To </a:t>
            </a:r>
            <a:r>
              <a:rPr sz="2000" dirty="0">
                <a:latin typeface="Futura Lt BT"/>
                <a:cs typeface="Futura Lt BT"/>
              </a:rPr>
              <a:t>understand </a:t>
            </a:r>
            <a:r>
              <a:rPr sz="2000" spc="-5" dirty="0">
                <a:latin typeface="Futura Lt BT"/>
                <a:cs typeface="Futura Lt BT"/>
              </a:rPr>
              <a:t>the </a:t>
            </a:r>
            <a:r>
              <a:rPr sz="2000" dirty="0">
                <a:latin typeface="Futura Lt BT"/>
                <a:cs typeface="Futura Lt BT"/>
              </a:rPr>
              <a:t>user </a:t>
            </a:r>
            <a:r>
              <a:rPr sz="2000" spc="-5" dirty="0">
                <a:latin typeface="Futura Lt BT"/>
                <a:cs typeface="Futura Lt BT"/>
              </a:rPr>
              <a:t>and get deeper </a:t>
            </a:r>
            <a:r>
              <a:rPr sz="2000" dirty="0">
                <a:latin typeface="Futura Lt BT"/>
                <a:cs typeface="Futura Lt BT"/>
              </a:rPr>
              <a:t>insights from</a:t>
            </a:r>
            <a:r>
              <a:rPr sz="2000" spc="2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experts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11300" y="1609030"/>
            <a:ext cx="64795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Observation is </a:t>
            </a:r>
            <a:r>
              <a:rPr sz="2000" spc="-5" dirty="0">
                <a:latin typeface="Futura Lt BT"/>
                <a:cs typeface="Futura Lt BT"/>
              </a:rPr>
              <a:t>one of the easiest and best method to  </a:t>
            </a:r>
            <a:r>
              <a:rPr sz="2000" dirty="0">
                <a:latin typeface="Futura Lt BT"/>
                <a:cs typeface="Futura Lt BT"/>
              </a:rPr>
              <a:t>understand </a:t>
            </a:r>
            <a:r>
              <a:rPr sz="2000" spc="-5" dirty="0">
                <a:latin typeface="Futura Lt BT"/>
                <a:cs typeface="Futura Lt BT"/>
              </a:rPr>
              <a:t>the product </a:t>
            </a:r>
            <a:r>
              <a:rPr sz="2000" dirty="0">
                <a:latin typeface="Futura Lt BT"/>
                <a:cs typeface="Futura Lt BT"/>
              </a:rPr>
              <a:t>(tangible/intangible) </a:t>
            </a:r>
            <a:r>
              <a:rPr sz="2000" spc="-5" dirty="0">
                <a:latin typeface="Futura Lt BT"/>
                <a:cs typeface="Futura Lt BT"/>
              </a:rPr>
              <a:t>better and</a:t>
            </a:r>
            <a:r>
              <a:rPr sz="2000" spc="-8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faster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3444240" cy="7553959"/>
          </a:xfrm>
          <a:custGeom>
            <a:avLst/>
            <a:gdLst/>
            <a:ahLst/>
            <a:cxnLst/>
            <a:rect l="l" t="t" r="r" b="b"/>
            <a:pathLst>
              <a:path w="3444240" h="7553959">
                <a:moveTo>
                  <a:pt x="0" y="7553655"/>
                </a:moveTo>
                <a:lnTo>
                  <a:pt x="3443998" y="7553655"/>
                </a:lnTo>
                <a:lnTo>
                  <a:pt x="3443998" y="0"/>
                </a:lnTo>
                <a:lnTo>
                  <a:pt x="0" y="0"/>
                </a:lnTo>
                <a:lnTo>
                  <a:pt x="0" y="7553655"/>
                </a:lnTo>
                <a:close/>
              </a:path>
            </a:pathLst>
          </a:custGeom>
          <a:solidFill>
            <a:srgbClr val="F0A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44500" y="436367"/>
            <a:ext cx="2808605" cy="181673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300"/>
              </a:spcBef>
            </a:pPr>
            <a:r>
              <a:rPr sz="3000" dirty="0">
                <a:solidFill>
                  <a:srgbClr val="292631"/>
                </a:solidFill>
                <a:latin typeface="Elephant"/>
                <a:cs typeface="Elephant"/>
              </a:rPr>
              <a:t>Why Experts  Why</a:t>
            </a:r>
            <a:r>
              <a:rPr sz="3000" spc="-130" dirty="0">
                <a:solidFill>
                  <a:srgbClr val="292631"/>
                </a:solidFill>
                <a:latin typeface="Elephant"/>
                <a:cs typeface="Elephant"/>
              </a:rPr>
              <a:t> </a:t>
            </a:r>
            <a:r>
              <a:rPr sz="3000" dirty="0">
                <a:solidFill>
                  <a:srgbClr val="292631"/>
                </a:solidFill>
                <a:latin typeface="Elephant"/>
                <a:cs typeface="Elephant"/>
              </a:rPr>
              <a:t>Research  What  Observation?</a:t>
            </a:r>
            <a:endParaRPr sz="3000">
              <a:latin typeface="Elephant"/>
              <a:cs typeface="Elephan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pic>
        <p:nvPicPr>
          <p:cNvPr id="9" name="Picture 8" descr="groups.jpg">
            <a:extLst>
              <a:ext uri="{FF2B5EF4-FFF2-40B4-BE49-F238E27FC236}">
                <a16:creationId xmlns:a16="http://schemas.microsoft.com/office/drawing/2014/main" xmlns="" id="{5E8416B6-4B30-4B03-9CC4-34ECB787D21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46880" y="2743395"/>
            <a:ext cx="5806440" cy="3561760"/>
          </a:xfrm>
          <a:prstGeom prst="rect">
            <a:avLst/>
          </a:prstGeom>
        </p:spPr>
      </p:pic>
      <p:sp>
        <p:nvSpPr>
          <p:cNvPr id="10" name="object 6"/>
          <p:cNvSpPr txBox="1"/>
          <p:nvPr/>
        </p:nvSpPr>
        <p:spPr>
          <a:xfrm>
            <a:off x="8969301" y="6736285"/>
            <a:ext cx="117799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Futura Lt BT"/>
                <a:cs typeface="Futura Lt BT"/>
              </a:rPr>
              <a:t>Discussion</a:t>
            </a:r>
            <a:endParaRPr sz="1800" dirty="0">
              <a:latin typeface="Futura Lt BT"/>
              <a:cs typeface="Futura Lt B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4628</TotalTime>
  <Words>847</Words>
  <Application>Microsoft Office PowerPoint</Application>
  <PresentationFormat>Custom</PresentationFormat>
  <Paragraphs>124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To the Field  to find  Problems &amp;  Possibilities</vt:lpstr>
      <vt:lpstr>Slide 3</vt:lpstr>
      <vt:lpstr>Simple Product  SHOPPING CART - Redesigned</vt:lpstr>
      <vt:lpstr>VIDEO Keep taking notes along with viewing the video</vt:lpstr>
      <vt:lpstr>- Expert on process</vt:lpstr>
      <vt:lpstr>Project  Leader  Multi</vt:lpstr>
      <vt:lpstr>- Safety</vt:lpstr>
      <vt:lpstr>- Learn Quick instead of learning by self</vt:lpstr>
      <vt:lpstr>Slide 10</vt:lpstr>
      <vt:lpstr>- All ideas excepted</vt:lpstr>
      <vt:lpstr>Best of each idea</vt:lpstr>
      <vt:lpstr>Features of the cart - High tech</vt:lpstr>
      <vt:lpstr>1. Building prototype and prepare for the mock-ups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credit course</dc:title>
  <dc:creator>XDS</dc:creator>
  <cp:lastModifiedBy>ADMIN</cp:lastModifiedBy>
  <cp:revision>294</cp:revision>
  <dcterms:created xsi:type="dcterms:W3CDTF">2019-06-08T10:59:01Z</dcterms:created>
  <dcterms:modified xsi:type="dcterms:W3CDTF">2019-12-05T08:36:17Z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2019-06-08T00:00:00Z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2019-06-08T00:00:00Z</vt:filetime>
  </property>
</Properties>
</file>