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Inter Black" panose="020B0604020202020204" charset="0"/>
      <p:bold r:id="rId6"/>
    </p:embeddedFont>
    <p:embeddedFont>
      <p:font typeface="Red Hat Display" panose="02010303040201060303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a6a5b4a5e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a6a5b4a5e2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6a5b4a5e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a6a5b4a5e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rte 1">
  <p:cSld name="BLANK_1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/>
          <p:nvPr/>
        </p:nvSpPr>
        <p:spPr>
          <a:xfrm>
            <a:off x="466800" y="1968925"/>
            <a:ext cx="8112900" cy="2513400"/>
          </a:xfrm>
          <a:prstGeom prst="roundRect">
            <a:avLst>
              <a:gd name="adj" fmla="val 3601"/>
            </a:avLst>
          </a:prstGeom>
          <a:solidFill>
            <a:srgbClr val="CFE2F3"/>
          </a:solidFill>
          <a:ln w="19050" cap="flat" cmpd="sng">
            <a:solidFill>
              <a:srgbClr val="00C4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l="17171" t="22700" r="17315" b="21947"/>
          <a:stretch/>
        </p:blipFill>
        <p:spPr>
          <a:xfrm>
            <a:off x="8760702" y="21491"/>
            <a:ext cx="354370" cy="29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/>
        </p:nvSpPr>
        <p:spPr>
          <a:xfrm>
            <a:off x="520275" y="926950"/>
            <a:ext cx="76746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 b="1" dirty="0">
                <a:solidFill>
                  <a:srgbClr val="00C4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1. </a:t>
            </a:r>
            <a:r>
              <a:rPr lang="en" sz="1600" dirty="0">
                <a:solidFill>
                  <a:srgbClr val="FFFF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Agrupa los siguientes tipos de actividades por similitud, pintando de un mismo color aquellos que encuentras parecidos (        ):</a:t>
            </a:r>
            <a:endParaRPr sz="1600" dirty="0">
              <a:solidFill>
                <a:srgbClr val="FFFFFF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pic>
        <p:nvPicPr>
          <p:cNvPr id="53" name="Google Shape;5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09" y="4969151"/>
            <a:ext cx="751225" cy="1600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/>
          <p:nvPr/>
        </p:nvSpPr>
        <p:spPr>
          <a:xfrm>
            <a:off x="268747" y="103675"/>
            <a:ext cx="5343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C4FF"/>
                </a:solidFill>
                <a:latin typeface="Inter Black"/>
                <a:ea typeface="Inter Black"/>
                <a:cs typeface="Inter Black"/>
                <a:sym typeface="Inter Black"/>
              </a:rPr>
              <a:t>Explora Tu Ritmo Circadiano</a:t>
            </a:r>
            <a:endParaRPr sz="2400">
              <a:solidFill>
                <a:srgbClr val="00C4FF"/>
              </a:solidFill>
              <a:latin typeface="Inter Black"/>
              <a:ea typeface="Inter Black"/>
              <a:cs typeface="Inter Black"/>
              <a:sym typeface="Inter Black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8955AE9-AE60-CDFC-EC52-C49E7273CB6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370545" y="1393865"/>
            <a:ext cx="333422" cy="2572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rte 3">
  <p:cSld name="BLANK_1_2">
    <p:bg>
      <p:bgPr>
        <a:solidFill>
          <a:schemeClr val="dk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365750" y="1206925"/>
            <a:ext cx="8394900" cy="1460100"/>
          </a:xfrm>
          <a:prstGeom prst="roundRect">
            <a:avLst>
              <a:gd name="adj" fmla="val 3601"/>
            </a:avLst>
          </a:prstGeom>
          <a:solidFill>
            <a:srgbClr val="CFE2F3"/>
          </a:solidFill>
          <a:ln w="19050" cap="flat" cmpd="sng">
            <a:solidFill>
              <a:srgbClr val="00C4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8" name="Google Shape;58;p14"/>
          <p:cNvPicPr preferRelativeResize="0"/>
          <p:nvPr/>
        </p:nvPicPr>
        <p:blipFill rotWithShape="1">
          <a:blip r:embed="rId2">
            <a:alphaModFix/>
          </a:blip>
          <a:srcRect l="17171" t="22700" r="17315" b="21947"/>
          <a:stretch/>
        </p:blipFill>
        <p:spPr>
          <a:xfrm>
            <a:off x="8760702" y="21491"/>
            <a:ext cx="354370" cy="29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4"/>
          <p:cNvSpPr txBox="1"/>
          <p:nvPr/>
        </p:nvSpPr>
        <p:spPr>
          <a:xfrm>
            <a:off x="291675" y="241150"/>
            <a:ext cx="76746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 b="1">
                <a:solidFill>
                  <a:srgbClr val="00C4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3.</a:t>
            </a:r>
            <a:r>
              <a:rPr lang="en" sz="1600">
                <a:solidFill>
                  <a:srgbClr val="FFFF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 Analiza los resultados del punto </a:t>
            </a:r>
            <a:r>
              <a:rPr lang="en" sz="1600">
                <a:solidFill>
                  <a:srgbClr val="00C4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2</a:t>
            </a:r>
            <a:r>
              <a:rPr lang="en" sz="1600">
                <a:solidFill>
                  <a:srgbClr val="FFFF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 y contesta las siguientes preguntas:</a:t>
            </a:r>
            <a:endParaRPr sz="1600">
              <a:solidFill>
                <a:srgbClr val="FFFFFF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209" y="4946291"/>
            <a:ext cx="751225" cy="1600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540325" y="730075"/>
            <a:ext cx="50310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C4FF"/>
              </a:buClr>
              <a:buSzPts val="1600"/>
              <a:buFont typeface="Red Hat Display"/>
              <a:buChar char="●"/>
            </a:pPr>
            <a:r>
              <a:rPr lang="en" sz="1600" i="1">
                <a:solidFill>
                  <a:schemeClr val="lt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¿Qué patrones observas en tus días?</a:t>
            </a:r>
            <a:endParaRPr i="1">
              <a:solidFill>
                <a:schemeClr val="lt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540325" y="2975625"/>
            <a:ext cx="7582800" cy="3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C4FF"/>
              </a:buClr>
              <a:buSzPts val="1600"/>
              <a:buFont typeface="Red Hat Display"/>
              <a:buChar char="●"/>
            </a:pPr>
            <a:r>
              <a:rPr lang="en" sz="1600" i="1">
                <a:solidFill>
                  <a:schemeClr val="lt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¿Cómo podrías planificar tus días para aprovechar mejor tu energía?</a:t>
            </a:r>
            <a:endParaRPr i="1">
              <a:solidFill>
                <a:schemeClr val="lt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365750" y="3431965"/>
            <a:ext cx="8394900" cy="1460100"/>
          </a:xfrm>
          <a:prstGeom prst="roundRect">
            <a:avLst>
              <a:gd name="adj" fmla="val 3601"/>
            </a:avLst>
          </a:prstGeom>
          <a:solidFill>
            <a:srgbClr val="CFE2F3"/>
          </a:solidFill>
          <a:ln w="19050" cap="flat" cmpd="sng">
            <a:solidFill>
              <a:srgbClr val="00C4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rte 2">
  <p:cSld name="BLANK_1_1">
    <p:bg>
      <p:bgPr>
        <a:solidFill>
          <a:schemeClr val="dk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/>
          <p:nvPr/>
        </p:nvSpPr>
        <p:spPr>
          <a:xfrm>
            <a:off x="606700" y="2263400"/>
            <a:ext cx="3659400" cy="154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5"/>
          <p:cNvSpPr txBox="1"/>
          <p:nvPr/>
        </p:nvSpPr>
        <p:spPr>
          <a:xfrm>
            <a:off x="712400" y="2642694"/>
            <a:ext cx="2001300" cy="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i="1" dirty="0">
                <a:solidFill>
                  <a:srgbClr val="666666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Podes ubicar los colores en el reloj haciendo marcas de color en el reloj (menu         ) como en este ejemplo:</a:t>
            </a:r>
            <a:endParaRPr sz="1100" i="1" dirty="0">
              <a:solidFill>
                <a:srgbClr val="666666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4664025" y="704275"/>
            <a:ext cx="4213800" cy="4184700"/>
          </a:xfrm>
          <a:prstGeom prst="roundRect">
            <a:avLst>
              <a:gd name="adj" fmla="val 3601"/>
            </a:avLst>
          </a:prstGeom>
          <a:solidFill>
            <a:srgbClr val="CFE2F3"/>
          </a:solidFill>
          <a:ln w="19050" cap="flat" cmpd="sng">
            <a:solidFill>
              <a:srgbClr val="00C4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 l="17171" t="22700" r="17315" b="21947"/>
          <a:stretch/>
        </p:blipFill>
        <p:spPr>
          <a:xfrm>
            <a:off x="8760702" y="21491"/>
            <a:ext cx="354370" cy="299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520275" y="317350"/>
            <a:ext cx="37806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900" b="1">
                <a:solidFill>
                  <a:srgbClr val="00C4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2. </a:t>
            </a:r>
            <a:r>
              <a:rPr lang="en">
                <a:solidFill>
                  <a:srgbClr val="FFFF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Observa tus actividades durante varios días, e identificá en qué horarios del día te sientes más cómoda o cómodo para cada tipo de actividad, ubicando en el siguiente reloj los colores correspondientes del punto </a:t>
            </a:r>
            <a:r>
              <a:rPr lang="en">
                <a:solidFill>
                  <a:srgbClr val="00C4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1</a:t>
            </a:r>
            <a:r>
              <a:rPr lang="en">
                <a:solidFill>
                  <a:srgbClr val="FFFFFF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:</a:t>
            </a:r>
            <a:endParaRPr>
              <a:solidFill>
                <a:srgbClr val="FFFFFF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09" y="4969151"/>
            <a:ext cx="751225" cy="1600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3" name="Google Shape;73;p15"/>
          <p:cNvGrpSpPr/>
          <p:nvPr/>
        </p:nvGrpSpPr>
        <p:grpSpPr>
          <a:xfrm>
            <a:off x="2676426" y="2312604"/>
            <a:ext cx="1589575" cy="1460551"/>
            <a:chOff x="1304826" y="3379404"/>
            <a:chExt cx="1589575" cy="1460551"/>
          </a:xfrm>
        </p:grpSpPr>
        <p:pic>
          <p:nvPicPr>
            <p:cNvPr id="74" name="Google Shape;74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304826" y="3379404"/>
              <a:ext cx="1589575" cy="14605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5" name="Google Shape;75;p15"/>
            <p:cNvSpPr/>
            <p:nvPr/>
          </p:nvSpPr>
          <p:spPr>
            <a:xfrm>
              <a:off x="2203272" y="4473678"/>
              <a:ext cx="186075" cy="115175"/>
            </a:xfrm>
            <a:custGeom>
              <a:avLst/>
              <a:gdLst/>
              <a:ahLst/>
              <a:cxnLst/>
              <a:rect l="l" t="t" r="r" b="b"/>
              <a:pathLst>
                <a:path w="7443" h="4607" extrusionOk="0">
                  <a:moveTo>
                    <a:pt x="7443" y="0"/>
                  </a:moveTo>
                  <a:cubicBezTo>
                    <a:pt x="6137" y="2609"/>
                    <a:pt x="2611" y="3304"/>
                    <a:pt x="0" y="4607"/>
                  </a:cubicBezTo>
                </a:path>
              </a:pathLst>
            </a:custGeom>
            <a:noFill/>
            <a:ln w="76200" cap="flat" cmpd="sng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6" name="Google Shape;76;p15"/>
            <p:cNvSpPr/>
            <p:nvPr/>
          </p:nvSpPr>
          <p:spPr>
            <a:xfrm>
              <a:off x="1570485" y="3768381"/>
              <a:ext cx="127750" cy="443025"/>
            </a:xfrm>
            <a:custGeom>
              <a:avLst/>
              <a:gdLst/>
              <a:ahLst/>
              <a:cxnLst/>
              <a:rect l="l" t="t" r="r" b="b"/>
              <a:pathLst>
                <a:path w="5110" h="17721" extrusionOk="0">
                  <a:moveTo>
                    <a:pt x="1566" y="17721"/>
                  </a:moveTo>
                  <a:cubicBezTo>
                    <a:pt x="1330" y="16244"/>
                    <a:pt x="-443" y="11814"/>
                    <a:pt x="148" y="8860"/>
                  </a:cubicBezTo>
                  <a:cubicBezTo>
                    <a:pt x="739" y="5907"/>
                    <a:pt x="4283" y="1477"/>
                    <a:pt x="5110" y="0"/>
                  </a:cubicBez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7" name="Google Shape;77;p15"/>
            <p:cNvSpPr/>
            <p:nvPr/>
          </p:nvSpPr>
          <p:spPr>
            <a:xfrm>
              <a:off x="1769101" y="4273431"/>
              <a:ext cx="345575" cy="88600"/>
            </a:xfrm>
            <a:custGeom>
              <a:avLst/>
              <a:gdLst/>
              <a:ahLst/>
              <a:cxnLst/>
              <a:rect l="l" t="t" r="r" b="b"/>
              <a:pathLst>
                <a:path w="13823" h="3544" extrusionOk="0">
                  <a:moveTo>
                    <a:pt x="0" y="0"/>
                  </a:moveTo>
                  <a:cubicBezTo>
                    <a:pt x="4256" y="2125"/>
                    <a:pt x="9066" y="3544"/>
                    <a:pt x="13823" y="3544"/>
                  </a:cubicBezTo>
                </a:path>
              </a:pathLst>
            </a:custGeom>
            <a:noFill/>
            <a:ln w="76200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8" name="Google Shape;78;p15"/>
            <p:cNvSpPr/>
            <p:nvPr/>
          </p:nvSpPr>
          <p:spPr>
            <a:xfrm>
              <a:off x="1972901" y="4441781"/>
              <a:ext cx="248100" cy="42500"/>
            </a:xfrm>
            <a:custGeom>
              <a:avLst/>
              <a:gdLst/>
              <a:ahLst/>
              <a:cxnLst/>
              <a:rect l="l" t="t" r="r" b="b"/>
              <a:pathLst>
                <a:path w="9924" h="1700" extrusionOk="0">
                  <a:moveTo>
                    <a:pt x="0" y="1063"/>
                  </a:moveTo>
                  <a:cubicBezTo>
                    <a:pt x="3327" y="1063"/>
                    <a:pt x="8434" y="2975"/>
                    <a:pt x="9924" y="0"/>
                  </a:cubicBezTo>
                </a:path>
              </a:pathLst>
            </a:custGeom>
            <a:noFill/>
            <a:ln w="76200" cap="flat" cmpd="sng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pic>
        <p:nvPicPr>
          <p:cNvPr id="79" name="Google Shape;7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14239" y="689745"/>
            <a:ext cx="4163336" cy="4315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A7C17E7-097B-5AFB-A065-2C68D846856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185356" y="3064735"/>
            <a:ext cx="186289" cy="17818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817810" y="2241105"/>
            <a:ext cx="7405800" cy="23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Analíticas - Creativas - Comunicacionales - Sociales - Tareas rutinarias -  Administrativas - Recreativas - De dispersión - Deportivas -  </a:t>
            </a:r>
            <a:endParaRPr sz="1800" dirty="0">
              <a:solidFill>
                <a:schemeClr val="dk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Expresión corporal - Que requieren foco -  Ponen a prueba la memoria - Resulta central la concentración - Requieren precisión - </a:t>
            </a:r>
            <a:endParaRPr sz="1800" dirty="0">
              <a:solidFill>
                <a:schemeClr val="dk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Con mucha información - Requieren interacción con otros - Artisticas - </a:t>
            </a:r>
            <a:endParaRPr sz="1800" dirty="0">
              <a:solidFill>
                <a:schemeClr val="dk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Otras: ………………………………………………….…………………………….</a:t>
            </a:r>
            <a:endParaRPr sz="1800" dirty="0">
              <a:solidFill>
                <a:schemeClr val="dk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/>
        </p:nvSpPr>
        <p:spPr>
          <a:xfrm>
            <a:off x="360600" y="1221000"/>
            <a:ext cx="8392500" cy="1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&lt;tu respuesta&gt;</a:t>
            </a:r>
            <a:endParaRPr>
              <a:solidFill>
                <a:schemeClr val="lt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375750" y="3433875"/>
            <a:ext cx="8392500" cy="14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ed Hat Display"/>
                <a:ea typeface="Red Hat Display"/>
                <a:cs typeface="Red Hat Display"/>
                <a:sym typeface="Red Hat Display"/>
              </a:rPr>
              <a:t>&lt;tu respuesta&gt;</a:t>
            </a:r>
            <a:endParaRPr>
              <a:solidFill>
                <a:schemeClr val="lt1"/>
              </a:solidFill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Presentación en pantalla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Red Hat Display</vt:lpstr>
      <vt:lpstr>Arial</vt:lpstr>
      <vt:lpstr>Inter Black</vt:lpstr>
      <vt:lpstr>Simple Light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Thomas Wallet</cp:lastModifiedBy>
  <cp:revision>1</cp:revision>
  <dcterms:modified xsi:type="dcterms:W3CDTF">2023-12-14T18:46:35Z</dcterms:modified>
</cp:coreProperties>
</file>