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Greycliff Arabic CF" panose="020B0604020202020204" charset="-78"/>
      <p:regular r:id="rId13"/>
    </p:embeddedFont>
    <p:embeddedFont>
      <p:font typeface="Greycliff Arabic CF Bold" panose="020B0604020202020204" charset="-78"/>
      <p:regular r:id="rId14"/>
    </p:embeddedFont>
    <p:embeddedFont>
      <p:font typeface="Greycliff Arabic CF Medium" panose="020B0604020202020204" charset="-78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4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kovacik" userId="84dcddc4ace9d12e" providerId="LiveId" clId="{0B01244D-1FA9-4BCB-9382-7B0749CE0DFD}"/>
    <pc:docChg chg="undo custSel modSld">
      <pc:chgData name="karla kovacik" userId="84dcddc4ace9d12e" providerId="LiveId" clId="{0B01244D-1FA9-4BCB-9382-7B0749CE0DFD}" dt="2024-09-12T21:18:02.853" v="36" actId="1076"/>
      <pc:docMkLst>
        <pc:docMk/>
      </pc:docMkLst>
      <pc:sldChg chg="modSp mod">
        <pc:chgData name="karla kovacik" userId="84dcddc4ace9d12e" providerId="LiveId" clId="{0B01244D-1FA9-4BCB-9382-7B0749CE0DFD}" dt="2024-09-12T21:16:39.599" v="10" actId="1076"/>
        <pc:sldMkLst>
          <pc:docMk/>
          <pc:sldMk cId="0" sldId="256"/>
        </pc:sldMkLst>
        <pc:spChg chg="mod">
          <ac:chgData name="karla kovacik" userId="84dcddc4ace9d12e" providerId="LiveId" clId="{0B01244D-1FA9-4BCB-9382-7B0749CE0DFD}" dt="2024-09-12T21:16:39.599" v="10" actId="1076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karla kovacik" userId="84dcddc4ace9d12e" providerId="LiveId" clId="{0B01244D-1FA9-4BCB-9382-7B0749CE0DFD}" dt="2024-09-12T21:15:32.860" v="3" actId="1076"/>
        <pc:sldMkLst>
          <pc:docMk/>
          <pc:sldMk cId="0" sldId="257"/>
        </pc:sldMkLst>
        <pc:spChg chg="mod">
          <ac:chgData name="karla kovacik" userId="84dcddc4ace9d12e" providerId="LiveId" clId="{0B01244D-1FA9-4BCB-9382-7B0749CE0DFD}" dt="2024-09-12T21:15:16.877" v="0" actId="1076"/>
          <ac:spMkLst>
            <pc:docMk/>
            <pc:sldMk cId="0" sldId="257"/>
            <ac:spMk id="30" creationId="{00000000-0000-0000-0000-000000000000}"/>
          </ac:spMkLst>
        </pc:spChg>
        <pc:spChg chg="mod">
          <ac:chgData name="karla kovacik" userId="84dcddc4ace9d12e" providerId="LiveId" clId="{0B01244D-1FA9-4BCB-9382-7B0749CE0DFD}" dt="2024-09-12T21:15:22.056" v="1" actId="1076"/>
          <ac:spMkLst>
            <pc:docMk/>
            <pc:sldMk cId="0" sldId="257"/>
            <ac:spMk id="31" creationId="{00000000-0000-0000-0000-000000000000}"/>
          </ac:spMkLst>
        </pc:spChg>
        <pc:spChg chg="mod">
          <ac:chgData name="karla kovacik" userId="84dcddc4ace9d12e" providerId="LiveId" clId="{0B01244D-1FA9-4BCB-9382-7B0749CE0DFD}" dt="2024-09-12T21:15:26.526" v="2" actId="1076"/>
          <ac:spMkLst>
            <pc:docMk/>
            <pc:sldMk cId="0" sldId="257"/>
            <ac:spMk id="32" creationId="{00000000-0000-0000-0000-000000000000}"/>
          </ac:spMkLst>
        </pc:spChg>
        <pc:spChg chg="mod">
          <ac:chgData name="karla kovacik" userId="84dcddc4ace9d12e" providerId="LiveId" clId="{0B01244D-1FA9-4BCB-9382-7B0749CE0DFD}" dt="2024-09-12T21:15:32.860" v="3" actId="1076"/>
          <ac:spMkLst>
            <pc:docMk/>
            <pc:sldMk cId="0" sldId="257"/>
            <ac:spMk id="33" creationId="{00000000-0000-0000-0000-000000000000}"/>
          </ac:spMkLst>
        </pc:spChg>
      </pc:sldChg>
      <pc:sldChg chg="modSp mod">
        <pc:chgData name="karla kovacik" userId="84dcddc4ace9d12e" providerId="LiveId" clId="{0B01244D-1FA9-4BCB-9382-7B0749CE0DFD}" dt="2024-09-12T21:16:49.179" v="11" actId="1076"/>
        <pc:sldMkLst>
          <pc:docMk/>
          <pc:sldMk cId="0" sldId="258"/>
        </pc:sldMkLst>
        <pc:spChg chg="mod">
          <ac:chgData name="karla kovacik" userId="84dcddc4ace9d12e" providerId="LiveId" clId="{0B01244D-1FA9-4BCB-9382-7B0749CE0DFD}" dt="2024-09-12T21:16:49.179" v="11" actId="1076"/>
          <ac:spMkLst>
            <pc:docMk/>
            <pc:sldMk cId="0" sldId="258"/>
            <ac:spMk id="6" creationId="{00000000-0000-0000-0000-000000000000}"/>
          </ac:spMkLst>
        </pc:spChg>
      </pc:sldChg>
      <pc:sldChg chg="modSp mod">
        <pc:chgData name="karla kovacik" userId="84dcddc4ace9d12e" providerId="LiveId" clId="{0B01244D-1FA9-4BCB-9382-7B0749CE0DFD}" dt="2024-09-12T21:17:57.155" v="35" actId="1076"/>
        <pc:sldMkLst>
          <pc:docMk/>
          <pc:sldMk cId="0" sldId="259"/>
        </pc:sldMkLst>
        <pc:spChg chg="mod">
          <ac:chgData name="karla kovacik" userId="84dcddc4ace9d12e" providerId="LiveId" clId="{0B01244D-1FA9-4BCB-9382-7B0749CE0DFD}" dt="2024-09-12T21:17:57.155" v="35" actId="1076"/>
          <ac:spMkLst>
            <pc:docMk/>
            <pc:sldMk cId="0" sldId="259"/>
            <ac:spMk id="6" creationId="{00000000-0000-0000-0000-000000000000}"/>
          </ac:spMkLst>
        </pc:spChg>
        <pc:grpChg chg="mod">
          <ac:chgData name="karla kovacik" userId="84dcddc4ace9d12e" providerId="LiveId" clId="{0B01244D-1FA9-4BCB-9382-7B0749CE0DFD}" dt="2024-09-12T21:17:51.325" v="34" actId="1076"/>
          <ac:grpSpMkLst>
            <pc:docMk/>
            <pc:sldMk cId="0" sldId="259"/>
            <ac:grpSpMk id="3" creationId="{00000000-0000-0000-0000-000000000000}"/>
          </ac:grpSpMkLst>
        </pc:grpChg>
      </pc:sldChg>
      <pc:sldChg chg="modSp mod">
        <pc:chgData name="karla kovacik" userId="84dcddc4ace9d12e" providerId="LiveId" clId="{0B01244D-1FA9-4BCB-9382-7B0749CE0DFD}" dt="2024-09-12T21:18:02.853" v="36" actId="1076"/>
        <pc:sldMkLst>
          <pc:docMk/>
          <pc:sldMk cId="0" sldId="260"/>
        </pc:sldMkLst>
        <pc:spChg chg="mod">
          <ac:chgData name="karla kovacik" userId="84dcddc4ace9d12e" providerId="LiveId" clId="{0B01244D-1FA9-4BCB-9382-7B0749CE0DFD}" dt="2024-09-12T21:18:02.853" v="36" actId="1076"/>
          <ac:spMkLst>
            <pc:docMk/>
            <pc:sldMk cId="0" sldId="260"/>
            <ac:spMk id="7" creationId="{00000000-0000-0000-0000-000000000000}"/>
          </ac:spMkLst>
        </pc:spChg>
      </pc:sldChg>
      <pc:sldChg chg="modSp mod">
        <pc:chgData name="karla kovacik" userId="84dcddc4ace9d12e" providerId="LiveId" clId="{0B01244D-1FA9-4BCB-9382-7B0749CE0DFD}" dt="2024-09-12T21:15:46.269" v="4" actId="27107"/>
        <pc:sldMkLst>
          <pc:docMk/>
          <pc:sldMk cId="0" sldId="261"/>
        </pc:sldMkLst>
        <pc:spChg chg="mod">
          <ac:chgData name="karla kovacik" userId="84dcddc4ace9d12e" providerId="LiveId" clId="{0B01244D-1FA9-4BCB-9382-7B0749CE0DFD}" dt="2024-09-12T21:15:46.269" v="4" actId="27107"/>
          <ac:spMkLst>
            <pc:docMk/>
            <pc:sldMk cId="0" sldId="261"/>
            <ac:spMk id="6" creationId="{00000000-0000-0000-0000-000000000000}"/>
          </ac:spMkLst>
        </pc:spChg>
      </pc:sldChg>
      <pc:sldChg chg="modSp mod">
        <pc:chgData name="karla kovacik" userId="84dcddc4ace9d12e" providerId="LiveId" clId="{0B01244D-1FA9-4BCB-9382-7B0749CE0DFD}" dt="2024-09-12T21:16:01.195" v="6" actId="27107"/>
        <pc:sldMkLst>
          <pc:docMk/>
          <pc:sldMk cId="0" sldId="262"/>
        </pc:sldMkLst>
        <pc:spChg chg="mod">
          <ac:chgData name="karla kovacik" userId="84dcddc4ace9d12e" providerId="LiveId" clId="{0B01244D-1FA9-4BCB-9382-7B0749CE0DFD}" dt="2024-09-12T21:16:01.195" v="6" actId="27107"/>
          <ac:spMkLst>
            <pc:docMk/>
            <pc:sldMk cId="0" sldId="262"/>
            <ac:spMk id="6" creationId="{00000000-0000-0000-0000-000000000000}"/>
          </ac:spMkLst>
        </pc:spChg>
      </pc:sldChg>
      <pc:sldChg chg="modSp mod">
        <pc:chgData name="karla kovacik" userId="84dcddc4ace9d12e" providerId="LiveId" clId="{0B01244D-1FA9-4BCB-9382-7B0749CE0DFD}" dt="2024-09-12T21:16:29.111" v="9" actId="1035"/>
        <pc:sldMkLst>
          <pc:docMk/>
          <pc:sldMk cId="0" sldId="266"/>
        </pc:sldMkLst>
        <pc:spChg chg="mod">
          <ac:chgData name="karla kovacik" userId="84dcddc4ace9d12e" providerId="LiveId" clId="{0B01244D-1FA9-4BCB-9382-7B0749CE0DFD}" dt="2024-09-12T21:16:29.111" v="9" actId="1035"/>
          <ac:spMkLst>
            <pc:docMk/>
            <pc:sldMk cId="0" sldId="266"/>
            <ac:spMk id="7" creationId="{00000000-0000-0000-0000-000000000000}"/>
          </ac:spMkLst>
        </pc:spChg>
        <pc:spChg chg="mod">
          <ac:chgData name="karla kovacik" userId="84dcddc4ace9d12e" providerId="LiveId" clId="{0B01244D-1FA9-4BCB-9382-7B0749CE0DFD}" dt="2024-09-12T21:16:14.414" v="7" actId="1076"/>
          <ac:spMkLst>
            <pc:docMk/>
            <pc:sldMk cId="0" sldId="266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740" t="-21346" r="-11065" b="-239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EAE0">
                <a:alpha val="91765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97784" y="7050437"/>
            <a:ext cx="5292433" cy="1416101"/>
            <a:chOff x="0" y="0"/>
            <a:chExt cx="2018225" cy="5400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8225" cy="540018"/>
            </a:xfrm>
            <a:custGeom>
              <a:avLst/>
              <a:gdLst/>
              <a:ahLst/>
              <a:cxnLst/>
              <a:rect l="l" t="t" r="r" b="b"/>
              <a:pathLst>
                <a:path w="2018225" h="540018">
                  <a:moveTo>
                    <a:pt x="74604" y="0"/>
                  </a:moveTo>
                  <a:lnTo>
                    <a:pt x="1943621" y="0"/>
                  </a:lnTo>
                  <a:cubicBezTo>
                    <a:pt x="1963407" y="0"/>
                    <a:pt x="1982383" y="7860"/>
                    <a:pt x="1996374" y="21851"/>
                  </a:cubicBezTo>
                  <a:cubicBezTo>
                    <a:pt x="2010365" y="35842"/>
                    <a:pt x="2018225" y="54818"/>
                    <a:pt x="2018225" y="74604"/>
                  </a:cubicBezTo>
                  <a:lnTo>
                    <a:pt x="2018225" y="465414"/>
                  </a:lnTo>
                  <a:cubicBezTo>
                    <a:pt x="2018225" y="485200"/>
                    <a:pt x="2010365" y="504176"/>
                    <a:pt x="1996374" y="518167"/>
                  </a:cubicBezTo>
                  <a:cubicBezTo>
                    <a:pt x="1982383" y="532158"/>
                    <a:pt x="1963407" y="540018"/>
                    <a:pt x="1943621" y="540018"/>
                  </a:cubicBezTo>
                  <a:lnTo>
                    <a:pt x="74604" y="540018"/>
                  </a:lnTo>
                  <a:cubicBezTo>
                    <a:pt x="54818" y="540018"/>
                    <a:pt x="35842" y="532158"/>
                    <a:pt x="21851" y="518167"/>
                  </a:cubicBezTo>
                  <a:cubicBezTo>
                    <a:pt x="7860" y="504176"/>
                    <a:pt x="0" y="485200"/>
                    <a:pt x="0" y="465414"/>
                  </a:cubicBezTo>
                  <a:lnTo>
                    <a:pt x="0" y="74604"/>
                  </a:lnTo>
                  <a:cubicBezTo>
                    <a:pt x="0" y="54818"/>
                    <a:pt x="7860" y="35842"/>
                    <a:pt x="21851" y="21851"/>
                  </a:cubicBezTo>
                  <a:cubicBezTo>
                    <a:pt x="35842" y="7860"/>
                    <a:pt x="54818" y="0"/>
                    <a:pt x="74604" y="0"/>
                  </a:cubicBezTo>
                  <a:close/>
                </a:path>
              </a:pathLst>
            </a:custGeom>
            <a:solidFill>
              <a:srgbClr val="3E5B3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018225" cy="578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07024" y="4376537"/>
            <a:ext cx="14673952" cy="2433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8"/>
              </a:lnSpc>
            </a:pPr>
            <a:r>
              <a:rPr lang="en-US" sz="8300" b="1" dirty="0">
                <a:solidFill>
                  <a:srgbClr val="3E5B3B"/>
                </a:solidFill>
                <a:latin typeface="Greycliff Arabic CF Bold"/>
                <a:ea typeface="Greycliff Arabic CF Bold"/>
                <a:cs typeface="Greycliff Arabic CF Bold"/>
                <a:sym typeface="Greycliff Arabic CF Bold"/>
              </a:rPr>
              <a:t>INTRODUCTION TO THE </a:t>
            </a:r>
          </a:p>
          <a:p>
            <a:pPr algn="ctr">
              <a:lnSpc>
                <a:spcPts val="8798"/>
              </a:lnSpc>
            </a:pPr>
            <a:r>
              <a:rPr lang="en-US" sz="8300" b="1" dirty="0">
                <a:solidFill>
                  <a:srgbClr val="3E5B3B"/>
                </a:solidFill>
                <a:latin typeface="Greycliff Arabic CF Bold"/>
                <a:ea typeface="Greycliff Arabic CF Bold"/>
                <a:cs typeface="Greycliff Arabic CF Bold"/>
                <a:sym typeface="Greycliff Arabic CF Bold"/>
              </a:rPr>
              <a:t>MATN AL-AJURŪMIYYAH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86752" y="7449674"/>
            <a:ext cx="4514496" cy="55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b="1">
                <a:solidFill>
                  <a:srgbClr val="FFFFFF"/>
                </a:solidFill>
                <a:latin typeface="Greycliff Arabic CF Bold"/>
                <a:ea typeface="Greycliff Arabic CF Bold"/>
                <a:cs typeface="Greycliff Arabic CF Bold"/>
                <a:sym typeface="Greycliff Arabic CF Bold"/>
              </a:rPr>
              <a:t>By: al-Imām al-Ṣanhājī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86138" y="1161268"/>
            <a:ext cx="4681436" cy="2841432"/>
            <a:chOff x="0" y="0"/>
            <a:chExt cx="761747" cy="462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61747" cy="462348"/>
            </a:xfrm>
            <a:custGeom>
              <a:avLst/>
              <a:gdLst/>
              <a:ahLst/>
              <a:cxnLst/>
              <a:rect l="l" t="t" r="r" b="b"/>
              <a:pathLst>
                <a:path w="761747" h="462348">
                  <a:moveTo>
                    <a:pt x="38036" y="0"/>
                  </a:moveTo>
                  <a:lnTo>
                    <a:pt x="723711" y="0"/>
                  </a:lnTo>
                  <a:cubicBezTo>
                    <a:pt x="733798" y="0"/>
                    <a:pt x="743473" y="4007"/>
                    <a:pt x="750606" y="11141"/>
                  </a:cubicBezTo>
                  <a:cubicBezTo>
                    <a:pt x="757740" y="18274"/>
                    <a:pt x="761747" y="27948"/>
                    <a:pt x="761747" y="38036"/>
                  </a:cubicBezTo>
                  <a:lnTo>
                    <a:pt x="761747" y="424312"/>
                  </a:lnTo>
                  <a:cubicBezTo>
                    <a:pt x="761747" y="445318"/>
                    <a:pt x="744717" y="462348"/>
                    <a:pt x="723711" y="462348"/>
                  </a:cubicBezTo>
                  <a:lnTo>
                    <a:pt x="38036" y="462348"/>
                  </a:lnTo>
                  <a:cubicBezTo>
                    <a:pt x="27948" y="462348"/>
                    <a:pt x="18274" y="458340"/>
                    <a:pt x="11141" y="451207"/>
                  </a:cubicBezTo>
                  <a:cubicBezTo>
                    <a:pt x="4007" y="444074"/>
                    <a:pt x="0" y="434399"/>
                    <a:pt x="0" y="424312"/>
                  </a:cubicBezTo>
                  <a:lnTo>
                    <a:pt x="0" y="38036"/>
                  </a:lnTo>
                  <a:cubicBezTo>
                    <a:pt x="0" y="17029"/>
                    <a:pt x="17029" y="0"/>
                    <a:pt x="38036" y="0"/>
                  </a:cubicBezTo>
                  <a:close/>
                </a:path>
              </a:pathLst>
            </a:custGeom>
            <a:blipFill>
              <a:blip r:embed="rId3"/>
              <a:stretch>
                <a:fillRect t="-32378" b="-3237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740" t="-21346" r="-11065" b="-239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54502" y="762267"/>
            <a:ext cx="16778997" cy="8762467"/>
            <a:chOff x="0" y="0"/>
            <a:chExt cx="4419160" cy="23078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19160" cy="2307810"/>
            </a:xfrm>
            <a:custGeom>
              <a:avLst/>
              <a:gdLst/>
              <a:ahLst/>
              <a:cxnLst/>
              <a:rect l="l" t="t" r="r" b="b"/>
              <a:pathLst>
                <a:path w="4419160" h="2307810">
                  <a:moveTo>
                    <a:pt x="23532" y="0"/>
                  </a:moveTo>
                  <a:lnTo>
                    <a:pt x="4395628" y="0"/>
                  </a:lnTo>
                  <a:cubicBezTo>
                    <a:pt x="4408624" y="0"/>
                    <a:pt x="4419160" y="10535"/>
                    <a:pt x="4419160" y="23532"/>
                  </a:cubicBezTo>
                  <a:lnTo>
                    <a:pt x="4419160" y="2284278"/>
                  </a:lnTo>
                  <a:cubicBezTo>
                    <a:pt x="4419160" y="2297275"/>
                    <a:pt x="4408624" y="2307810"/>
                    <a:pt x="4395628" y="2307810"/>
                  </a:cubicBezTo>
                  <a:lnTo>
                    <a:pt x="23532" y="2307810"/>
                  </a:lnTo>
                  <a:cubicBezTo>
                    <a:pt x="17291" y="2307810"/>
                    <a:pt x="11305" y="2305331"/>
                    <a:pt x="6892" y="2300918"/>
                  </a:cubicBezTo>
                  <a:cubicBezTo>
                    <a:pt x="2479" y="2296505"/>
                    <a:pt x="0" y="2290519"/>
                    <a:pt x="0" y="2284278"/>
                  </a:cubicBezTo>
                  <a:lnTo>
                    <a:pt x="0" y="23532"/>
                  </a:lnTo>
                  <a:cubicBezTo>
                    <a:pt x="0" y="10535"/>
                    <a:pt x="10535" y="0"/>
                    <a:pt x="23532" y="0"/>
                  </a:cubicBezTo>
                  <a:close/>
                </a:path>
              </a:pathLst>
            </a:custGeom>
            <a:solidFill>
              <a:srgbClr val="EDEAE0">
                <a:alpha val="82745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19160" cy="2345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809117" y="762267"/>
            <a:ext cx="10669766" cy="8762467"/>
          </a:xfrm>
          <a:custGeom>
            <a:avLst/>
            <a:gdLst/>
            <a:ahLst/>
            <a:cxnLst/>
            <a:rect l="l" t="t" r="r" b="b"/>
            <a:pathLst>
              <a:path w="10669766" h="8762467">
                <a:moveTo>
                  <a:pt x="0" y="0"/>
                </a:moveTo>
                <a:lnTo>
                  <a:pt x="10669766" y="0"/>
                </a:lnTo>
                <a:lnTo>
                  <a:pt x="10669766" y="8762466"/>
                </a:lnTo>
                <a:lnTo>
                  <a:pt x="0" y="87624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27" b="-7802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740" t="-21346" r="-11065" b="-239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54502" y="762267"/>
            <a:ext cx="16778997" cy="8762467"/>
            <a:chOff x="0" y="0"/>
            <a:chExt cx="4419160" cy="23078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19160" cy="2307810"/>
            </a:xfrm>
            <a:custGeom>
              <a:avLst/>
              <a:gdLst/>
              <a:ahLst/>
              <a:cxnLst/>
              <a:rect l="l" t="t" r="r" b="b"/>
              <a:pathLst>
                <a:path w="4419160" h="2307810">
                  <a:moveTo>
                    <a:pt x="23532" y="0"/>
                  </a:moveTo>
                  <a:lnTo>
                    <a:pt x="4395628" y="0"/>
                  </a:lnTo>
                  <a:cubicBezTo>
                    <a:pt x="4408624" y="0"/>
                    <a:pt x="4419160" y="10535"/>
                    <a:pt x="4419160" y="23532"/>
                  </a:cubicBezTo>
                  <a:lnTo>
                    <a:pt x="4419160" y="2284278"/>
                  </a:lnTo>
                  <a:cubicBezTo>
                    <a:pt x="4419160" y="2297275"/>
                    <a:pt x="4408624" y="2307810"/>
                    <a:pt x="4395628" y="2307810"/>
                  </a:cubicBezTo>
                  <a:lnTo>
                    <a:pt x="23532" y="2307810"/>
                  </a:lnTo>
                  <a:cubicBezTo>
                    <a:pt x="17291" y="2307810"/>
                    <a:pt x="11305" y="2305331"/>
                    <a:pt x="6892" y="2300918"/>
                  </a:cubicBezTo>
                  <a:cubicBezTo>
                    <a:pt x="2479" y="2296505"/>
                    <a:pt x="0" y="2290519"/>
                    <a:pt x="0" y="2284278"/>
                  </a:cubicBezTo>
                  <a:lnTo>
                    <a:pt x="0" y="23532"/>
                  </a:lnTo>
                  <a:cubicBezTo>
                    <a:pt x="0" y="10535"/>
                    <a:pt x="10535" y="0"/>
                    <a:pt x="23532" y="0"/>
                  </a:cubicBezTo>
                  <a:close/>
                </a:path>
              </a:pathLst>
            </a:custGeom>
            <a:solidFill>
              <a:srgbClr val="EDEAE0">
                <a:alpha val="82745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19160" cy="2345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78028" y="1786918"/>
            <a:ext cx="9376596" cy="4723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The foundations of every discipline is ten:</a:t>
            </a:r>
          </a:p>
          <a:p>
            <a:pPr algn="l">
              <a:lnSpc>
                <a:spcPts val="5319"/>
              </a:lnSpc>
            </a:pPr>
            <a:endParaRPr lang="en-US" sz="3799" b="1">
              <a:solidFill>
                <a:srgbClr val="2D323D"/>
              </a:solidFill>
              <a:latin typeface="Greycliff Arabic CF Medium"/>
              <a:ea typeface="Greycliff Arabic CF Medium"/>
              <a:cs typeface="Greycliff Arabic CF Medium"/>
              <a:sym typeface="Greycliff Arabic CF Medium"/>
            </a:endParaRPr>
          </a:p>
          <a:p>
            <a:pPr marL="820416" lvl="1" indent="-410208" algn="l">
              <a:lnSpc>
                <a:spcPts val="5319"/>
              </a:lnSpc>
              <a:buAutoNum type="arabicPeriod"/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 The Definition</a:t>
            </a:r>
          </a:p>
          <a:p>
            <a:pPr marL="820416" lvl="1" indent="-410208" algn="l">
              <a:lnSpc>
                <a:spcPts val="5319"/>
              </a:lnSpc>
              <a:buAutoNum type="arabicPeriod"/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 The Topic</a:t>
            </a:r>
          </a:p>
          <a:p>
            <a:pPr marL="820416" lvl="1" indent="-410208" algn="l">
              <a:lnSpc>
                <a:spcPts val="5319"/>
              </a:lnSpc>
              <a:buAutoNum type="arabicPeriod"/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 The Fruits</a:t>
            </a:r>
          </a:p>
          <a:p>
            <a:pPr marL="820416" lvl="1" indent="-410208" algn="l">
              <a:lnSpc>
                <a:spcPts val="5319"/>
              </a:lnSpc>
              <a:buAutoNum type="arabicPeriod"/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 Its Virtues</a:t>
            </a:r>
          </a:p>
          <a:p>
            <a:pPr marL="820416" lvl="1" indent="-410208" algn="l">
              <a:lnSpc>
                <a:spcPts val="5319"/>
              </a:lnSpc>
              <a:buAutoNum type="arabicPeriod"/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 What it’s related 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27996" y="3771900"/>
            <a:ext cx="7996627" cy="3389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6.  The founder</a:t>
            </a:r>
          </a:p>
          <a:p>
            <a:pPr algn="l">
              <a:lnSpc>
                <a:spcPts val="5319"/>
              </a:lnSpc>
            </a:pP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7.  Name</a:t>
            </a:r>
          </a:p>
          <a:p>
            <a:pPr algn="l">
              <a:lnSpc>
                <a:spcPts val="5319"/>
              </a:lnSpc>
            </a:pP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8.  Where it’s derived from</a:t>
            </a:r>
          </a:p>
          <a:p>
            <a:pPr algn="l">
              <a:lnSpc>
                <a:spcPts val="5319"/>
              </a:lnSpc>
            </a:pP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9.  The legal ruling of it</a:t>
            </a:r>
          </a:p>
          <a:p>
            <a:pPr algn="l">
              <a:lnSpc>
                <a:spcPts val="5319"/>
              </a:lnSpc>
            </a:pP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10. The issues it addresses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90728" y="7734300"/>
            <a:ext cx="13997405" cy="1389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And each part from the other suffices one another. Whosever knows all these, has reached nobility!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740" t="-21346" r="-11065" b="-239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60558" y="3972227"/>
            <a:ext cx="7383442" cy="2371454"/>
            <a:chOff x="0" y="0"/>
            <a:chExt cx="2099525" cy="6743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99525" cy="674337"/>
            </a:xfrm>
            <a:custGeom>
              <a:avLst/>
              <a:gdLst/>
              <a:ahLst/>
              <a:cxnLst/>
              <a:rect l="l" t="t" r="r" b="b"/>
              <a:pathLst>
                <a:path w="2099525" h="674337">
                  <a:moveTo>
                    <a:pt x="53476" y="0"/>
                  </a:moveTo>
                  <a:lnTo>
                    <a:pt x="2046049" y="0"/>
                  </a:lnTo>
                  <a:cubicBezTo>
                    <a:pt x="2075583" y="0"/>
                    <a:pt x="2099525" y="23942"/>
                    <a:pt x="2099525" y="53476"/>
                  </a:cubicBezTo>
                  <a:lnTo>
                    <a:pt x="2099525" y="620861"/>
                  </a:lnTo>
                  <a:cubicBezTo>
                    <a:pt x="2099525" y="650395"/>
                    <a:pt x="2075583" y="674337"/>
                    <a:pt x="2046049" y="674337"/>
                  </a:cubicBezTo>
                  <a:lnTo>
                    <a:pt x="53476" y="674337"/>
                  </a:lnTo>
                  <a:cubicBezTo>
                    <a:pt x="39293" y="674337"/>
                    <a:pt x="25692" y="668703"/>
                    <a:pt x="15663" y="658674"/>
                  </a:cubicBezTo>
                  <a:cubicBezTo>
                    <a:pt x="5634" y="648645"/>
                    <a:pt x="0" y="635043"/>
                    <a:pt x="0" y="620861"/>
                  </a:cubicBezTo>
                  <a:lnTo>
                    <a:pt x="0" y="53476"/>
                  </a:lnTo>
                  <a:cubicBezTo>
                    <a:pt x="0" y="23942"/>
                    <a:pt x="23942" y="0"/>
                    <a:pt x="53476" y="0"/>
                  </a:cubicBezTo>
                  <a:close/>
                </a:path>
              </a:pathLst>
            </a:custGeom>
            <a:solidFill>
              <a:srgbClr val="3E5B3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99525" cy="712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306649" y="3972227"/>
            <a:ext cx="6952651" cy="2371454"/>
            <a:chOff x="0" y="0"/>
            <a:chExt cx="1977027" cy="6743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77027" cy="674337"/>
            </a:xfrm>
            <a:custGeom>
              <a:avLst/>
              <a:gdLst/>
              <a:ahLst/>
              <a:cxnLst/>
              <a:rect l="l" t="t" r="r" b="b"/>
              <a:pathLst>
                <a:path w="1977027" h="674337">
                  <a:moveTo>
                    <a:pt x="56790" y="0"/>
                  </a:moveTo>
                  <a:lnTo>
                    <a:pt x="1920237" y="0"/>
                  </a:lnTo>
                  <a:cubicBezTo>
                    <a:pt x="1935299" y="0"/>
                    <a:pt x="1949743" y="5983"/>
                    <a:pt x="1960393" y="16633"/>
                  </a:cubicBezTo>
                  <a:cubicBezTo>
                    <a:pt x="1971043" y="27283"/>
                    <a:pt x="1977027" y="41728"/>
                    <a:pt x="1977027" y="56790"/>
                  </a:cubicBezTo>
                  <a:lnTo>
                    <a:pt x="1977027" y="617547"/>
                  </a:lnTo>
                  <a:cubicBezTo>
                    <a:pt x="1977027" y="632609"/>
                    <a:pt x="1971043" y="647053"/>
                    <a:pt x="1960393" y="657704"/>
                  </a:cubicBezTo>
                  <a:cubicBezTo>
                    <a:pt x="1949743" y="668354"/>
                    <a:pt x="1935299" y="674337"/>
                    <a:pt x="1920237" y="674337"/>
                  </a:cubicBezTo>
                  <a:lnTo>
                    <a:pt x="56790" y="674337"/>
                  </a:lnTo>
                  <a:cubicBezTo>
                    <a:pt x="41728" y="674337"/>
                    <a:pt x="27283" y="668354"/>
                    <a:pt x="16633" y="657704"/>
                  </a:cubicBezTo>
                  <a:cubicBezTo>
                    <a:pt x="5983" y="647053"/>
                    <a:pt x="0" y="632609"/>
                    <a:pt x="0" y="617547"/>
                  </a:cubicBezTo>
                  <a:lnTo>
                    <a:pt x="0" y="56790"/>
                  </a:lnTo>
                  <a:cubicBezTo>
                    <a:pt x="0" y="41728"/>
                    <a:pt x="5983" y="27283"/>
                    <a:pt x="16633" y="16633"/>
                  </a:cubicBezTo>
                  <a:cubicBezTo>
                    <a:pt x="27283" y="5983"/>
                    <a:pt x="41728" y="0"/>
                    <a:pt x="56790" y="0"/>
                  </a:cubicBezTo>
                  <a:close/>
                </a:path>
              </a:pathLst>
            </a:custGeom>
            <a:solidFill>
              <a:srgbClr val="3E5B3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77027" cy="712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60558" y="6886846"/>
            <a:ext cx="6952651" cy="2371454"/>
            <a:chOff x="0" y="0"/>
            <a:chExt cx="1977027" cy="6743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77027" cy="674337"/>
            </a:xfrm>
            <a:custGeom>
              <a:avLst/>
              <a:gdLst/>
              <a:ahLst/>
              <a:cxnLst/>
              <a:rect l="l" t="t" r="r" b="b"/>
              <a:pathLst>
                <a:path w="1977027" h="674337">
                  <a:moveTo>
                    <a:pt x="56790" y="0"/>
                  </a:moveTo>
                  <a:lnTo>
                    <a:pt x="1920237" y="0"/>
                  </a:lnTo>
                  <a:cubicBezTo>
                    <a:pt x="1935299" y="0"/>
                    <a:pt x="1949743" y="5983"/>
                    <a:pt x="1960393" y="16633"/>
                  </a:cubicBezTo>
                  <a:cubicBezTo>
                    <a:pt x="1971043" y="27283"/>
                    <a:pt x="1977027" y="41728"/>
                    <a:pt x="1977027" y="56790"/>
                  </a:cubicBezTo>
                  <a:lnTo>
                    <a:pt x="1977027" y="617547"/>
                  </a:lnTo>
                  <a:cubicBezTo>
                    <a:pt x="1977027" y="632609"/>
                    <a:pt x="1971043" y="647053"/>
                    <a:pt x="1960393" y="657704"/>
                  </a:cubicBezTo>
                  <a:cubicBezTo>
                    <a:pt x="1949743" y="668354"/>
                    <a:pt x="1935299" y="674337"/>
                    <a:pt x="1920237" y="674337"/>
                  </a:cubicBezTo>
                  <a:lnTo>
                    <a:pt x="56790" y="674337"/>
                  </a:lnTo>
                  <a:cubicBezTo>
                    <a:pt x="41728" y="674337"/>
                    <a:pt x="27283" y="668354"/>
                    <a:pt x="16633" y="657704"/>
                  </a:cubicBezTo>
                  <a:cubicBezTo>
                    <a:pt x="5983" y="647053"/>
                    <a:pt x="0" y="632609"/>
                    <a:pt x="0" y="617547"/>
                  </a:cubicBezTo>
                  <a:lnTo>
                    <a:pt x="0" y="56790"/>
                  </a:lnTo>
                  <a:cubicBezTo>
                    <a:pt x="0" y="41728"/>
                    <a:pt x="5983" y="27283"/>
                    <a:pt x="16633" y="16633"/>
                  </a:cubicBezTo>
                  <a:cubicBezTo>
                    <a:pt x="27283" y="5983"/>
                    <a:pt x="41728" y="0"/>
                    <a:pt x="56790" y="0"/>
                  </a:cubicBezTo>
                  <a:close/>
                </a:path>
              </a:pathLst>
            </a:custGeom>
            <a:solidFill>
              <a:srgbClr val="3E5B3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77027" cy="712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306649" y="6886846"/>
            <a:ext cx="6952651" cy="2371454"/>
            <a:chOff x="0" y="0"/>
            <a:chExt cx="1977027" cy="6743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77027" cy="674337"/>
            </a:xfrm>
            <a:custGeom>
              <a:avLst/>
              <a:gdLst/>
              <a:ahLst/>
              <a:cxnLst/>
              <a:rect l="l" t="t" r="r" b="b"/>
              <a:pathLst>
                <a:path w="1977027" h="674337">
                  <a:moveTo>
                    <a:pt x="56790" y="0"/>
                  </a:moveTo>
                  <a:lnTo>
                    <a:pt x="1920237" y="0"/>
                  </a:lnTo>
                  <a:cubicBezTo>
                    <a:pt x="1935299" y="0"/>
                    <a:pt x="1949743" y="5983"/>
                    <a:pt x="1960393" y="16633"/>
                  </a:cubicBezTo>
                  <a:cubicBezTo>
                    <a:pt x="1971043" y="27283"/>
                    <a:pt x="1977027" y="41728"/>
                    <a:pt x="1977027" y="56790"/>
                  </a:cubicBezTo>
                  <a:lnTo>
                    <a:pt x="1977027" y="617547"/>
                  </a:lnTo>
                  <a:cubicBezTo>
                    <a:pt x="1977027" y="632609"/>
                    <a:pt x="1971043" y="647053"/>
                    <a:pt x="1960393" y="657704"/>
                  </a:cubicBezTo>
                  <a:cubicBezTo>
                    <a:pt x="1949743" y="668354"/>
                    <a:pt x="1935299" y="674337"/>
                    <a:pt x="1920237" y="674337"/>
                  </a:cubicBezTo>
                  <a:lnTo>
                    <a:pt x="56790" y="674337"/>
                  </a:lnTo>
                  <a:cubicBezTo>
                    <a:pt x="41728" y="674337"/>
                    <a:pt x="27283" y="668354"/>
                    <a:pt x="16633" y="657704"/>
                  </a:cubicBezTo>
                  <a:cubicBezTo>
                    <a:pt x="5983" y="647053"/>
                    <a:pt x="0" y="632609"/>
                    <a:pt x="0" y="617547"/>
                  </a:cubicBezTo>
                  <a:lnTo>
                    <a:pt x="0" y="56790"/>
                  </a:lnTo>
                  <a:cubicBezTo>
                    <a:pt x="0" y="41728"/>
                    <a:pt x="5983" y="27283"/>
                    <a:pt x="16633" y="16633"/>
                  </a:cubicBezTo>
                  <a:cubicBezTo>
                    <a:pt x="27283" y="5983"/>
                    <a:pt x="41728" y="0"/>
                    <a:pt x="56790" y="0"/>
                  </a:cubicBezTo>
                  <a:close/>
                </a:path>
              </a:pathLst>
            </a:custGeom>
            <a:solidFill>
              <a:srgbClr val="3E5B3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977027" cy="712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4601825"/>
            <a:ext cx="1112259" cy="111225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570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448865" y="4321810"/>
            <a:ext cx="6425470" cy="152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E8E8E8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Author of the text: </a:t>
            </a:r>
          </a:p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E8E8E8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al-Imām Abū ʿAbdillāh Muḥammad bin Muḥammad ibn Dāwūd al-Ṣanhājī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994956" y="4605020"/>
            <a:ext cx="5576036" cy="103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E8E8E8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Ṣinhājah is the name of a tribe in the Maghrib.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20243" y="1705277"/>
            <a:ext cx="12647513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b="1">
                <a:solidFill>
                  <a:srgbClr val="3E5B3B"/>
                </a:solidFill>
                <a:latin typeface="Greycliff Arabic CF Bold"/>
                <a:ea typeface="Greycliff Arabic CF Bold"/>
                <a:cs typeface="Greycliff Arabic CF Bold"/>
                <a:sym typeface="Greycliff Arabic CF Bold"/>
              </a:rPr>
              <a:t>FAST FACTS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028700" y="7516444"/>
            <a:ext cx="1112259" cy="1112259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570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550610" y="4601825"/>
            <a:ext cx="1112259" cy="1112259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570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550610" y="7516444"/>
            <a:ext cx="1112259" cy="1112259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570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461020" y="4658493"/>
            <a:ext cx="247401" cy="1256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6557" dirty="0">
                <a:solidFill>
                  <a:srgbClr val="FFFFFF"/>
                </a:solidFill>
                <a:latin typeface="Greycliff Arabic CF"/>
                <a:ea typeface="Greycliff Arabic CF"/>
                <a:cs typeface="Greycliff Arabic CF"/>
                <a:sym typeface="Greycliff Arabic CF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76528" y="7516444"/>
            <a:ext cx="416383" cy="1256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6557" dirty="0">
                <a:solidFill>
                  <a:srgbClr val="FFFFFF"/>
                </a:solidFill>
                <a:latin typeface="Greycliff Arabic CF"/>
                <a:ea typeface="Greycliff Arabic CF"/>
                <a:cs typeface="Greycliff Arabic CF"/>
                <a:sym typeface="Greycliff Arabic CF"/>
              </a:rPr>
              <a:t>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882597" y="4610492"/>
            <a:ext cx="419766" cy="1256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6557" dirty="0">
                <a:solidFill>
                  <a:srgbClr val="FFFFFF"/>
                </a:solidFill>
                <a:latin typeface="Greycliff Arabic CF"/>
                <a:ea typeface="Greycliff Arabic CF"/>
                <a:cs typeface="Greycliff Arabic CF"/>
                <a:sym typeface="Greycliff Arabic CF"/>
              </a:rPr>
              <a:t>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847638" y="7516444"/>
            <a:ext cx="454725" cy="1256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6557" dirty="0">
                <a:solidFill>
                  <a:srgbClr val="FFFFFF"/>
                </a:solidFill>
                <a:latin typeface="Greycliff Arabic CF"/>
                <a:ea typeface="Greycliff Arabic CF"/>
                <a:cs typeface="Greycliff Arabic CF"/>
                <a:sym typeface="Greycliff Arabic CF"/>
              </a:rPr>
              <a:t>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994956" y="7305493"/>
            <a:ext cx="5576036" cy="1405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E8E8E8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Born in 672 H. (1273 C.E.)</a:t>
            </a:r>
          </a:p>
          <a:p>
            <a:pPr algn="l">
              <a:lnSpc>
                <a:spcPts val="2940"/>
              </a:lnSpc>
            </a:pPr>
            <a:endParaRPr lang="en-US" sz="2800" b="1">
              <a:solidFill>
                <a:srgbClr val="E8E8E8"/>
              </a:solidFill>
              <a:latin typeface="Greycliff Arabic CF Medium"/>
              <a:ea typeface="Greycliff Arabic CF Medium"/>
              <a:cs typeface="Greycliff Arabic CF Medium"/>
              <a:sym typeface="Greycliff Arabic CF Medium"/>
            </a:endParaRPr>
          </a:p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E8E8E8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Died on 723 H. (1323 C.E.)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448865" y="7762693"/>
            <a:ext cx="5983132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E8E8E8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Also known as: Ibn Ājurrūm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740" t="-21346" r="-11065" b="-239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54502" y="762267"/>
            <a:ext cx="16778997" cy="8762467"/>
            <a:chOff x="0" y="0"/>
            <a:chExt cx="4419160" cy="23078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19160" cy="2307810"/>
            </a:xfrm>
            <a:custGeom>
              <a:avLst/>
              <a:gdLst/>
              <a:ahLst/>
              <a:cxnLst/>
              <a:rect l="l" t="t" r="r" b="b"/>
              <a:pathLst>
                <a:path w="4419160" h="2307810">
                  <a:moveTo>
                    <a:pt x="23532" y="0"/>
                  </a:moveTo>
                  <a:lnTo>
                    <a:pt x="4395628" y="0"/>
                  </a:lnTo>
                  <a:cubicBezTo>
                    <a:pt x="4408624" y="0"/>
                    <a:pt x="4419160" y="10535"/>
                    <a:pt x="4419160" y="23532"/>
                  </a:cubicBezTo>
                  <a:lnTo>
                    <a:pt x="4419160" y="2284278"/>
                  </a:lnTo>
                  <a:cubicBezTo>
                    <a:pt x="4419160" y="2297275"/>
                    <a:pt x="4408624" y="2307810"/>
                    <a:pt x="4395628" y="2307810"/>
                  </a:cubicBezTo>
                  <a:lnTo>
                    <a:pt x="23532" y="2307810"/>
                  </a:lnTo>
                  <a:cubicBezTo>
                    <a:pt x="17291" y="2307810"/>
                    <a:pt x="11305" y="2305331"/>
                    <a:pt x="6892" y="2300918"/>
                  </a:cubicBezTo>
                  <a:cubicBezTo>
                    <a:pt x="2479" y="2296505"/>
                    <a:pt x="0" y="2290519"/>
                    <a:pt x="0" y="2284278"/>
                  </a:cubicBezTo>
                  <a:lnTo>
                    <a:pt x="0" y="23532"/>
                  </a:lnTo>
                  <a:cubicBezTo>
                    <a:pt x="0" y="10535"/>
                    <a:pt x="10535" y="0"/>
                    <a:pt x="23532" y="0"/>
                  </a:cubicBezTo>
                  <a:close/>
                </a:path>
              </a:pathLst>
            </a:custGeom>
            <a:solidFill>
              <a:srgbClr val="EDEAE0">
                <a:alpha val="82745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19160" cy="2345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78028" y="4521687"/>
            <a:ext cx="14331943" cy="3723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On his way to Mecca for </a:t>
            </a:r>
            <a:r>
              <a:rPr lang="en-US" sz="3799" b="1" dirty="0" err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Ḥajj</a:t>
            </a: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, he studied with an accomplished grammarian and scholar of </a:t>
            </a:r>
            <a:r>
              <a:rPr lang="en-US" sz="3799" b="1" dirty="0" err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tafsīr</a:t>
            </a: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 named Abu </a:t>
            </a:r>
            <a:r>
              <a:rPr lang="en-US" sz="3799" b="1" dirty="0" err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Ḥayyān</a:t>
            </a: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 al-</a:t>
            </a:r>
            <a:r>
              <a:rPr lang="en-US" sz="3799" b="1" dirty="0" err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Andalūsī</a:t>
            </a: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. He is a grammarian and scholar who was born in Granada. He is famous for writing the </a:t>
            </a:r>
            <a:r>
              <a:rPr lang="en-US" sz="3799" b="1" dirty="0" err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tafsīr</a:t>
            </a: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 ‘al-</a:t>
            </a:r>
            <a:r>
              <a:rPr lang="en-US" sz="3799" b="1" dirty="0" err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Baḥr</a:t>
            </a: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 al-</a:t>
            </a:r>
            <a:r>
              <a:rPr lang="en-US" sz="3799" b="1" dirty="0" err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Muḥīt</a:t>
            </a: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.’ </a:t>
            </a:r>
          </a:p>
          <a:p>
            <a:pPr algn="l">
              <a:lnSpc>
                <a:spcPts val="2660"/>
              </a:lnSpc>
            </a:pPr>
            <a:endParaRPr lang="en-US" sz="3799" b="1" dirty="0">
              <a:solidFill>
                <a:srgbClr val="2D323D"/>
              </a:solidFill>
              <a:latin typeface="Greycliff Arabic CF Medium"/>
              <a:ea typeface="Greycliff Arabic CF Medium"/>
              <a:cs typeface="Greycliff Arabic CF Medium"/>
              <a:sym typeface="Greycliff Arabic CF Medium"/>
            </a:endParaRPr>
          </a:p>
          <a:p>
            <a:pPr algn="l">
              <a:lnSpc>
                <a:spcPts val="5319"/>
              </a:lnSpc>
              <a:spcBef>
                <a:spcPct val="0"/>
              </a:spcBef>
            </a:pP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After travelling to Mecca, he wrote </a:t>
            </a:r>
            <a:r>
              <a:rPr lang="en-US" sz="3799" b="1" dirty="0" err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Matn</a:t>
            </a: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 al-</a:t>
            </a:r>
            <a:r>
              <a:rPr lang="en-US" sz="3799" b="1" dirty="0" err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Ājurrūmiyyah</a:t>
            </a: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78028" y="1980417"/>
            <a:ext cx="11930559" cy="2541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0"/>
              </a:lnSpc>
            </a:pPr>
            <a:r>
              <a:rPr lang="en-US" sz="9000" b="1">
                <a:solidFill>
                  <a:srgbClr val="3E5B3B"/>
                </a:solidFill>
                <a:latin typeface="Greycliff Arabic CF Bold"/>
                <a:ea typeface="Greycliff Arabic CF Bold"/>
                <a:cs typeface="Greycliff Arabic CF Bold"/>
                <a:sym typeface="Greycliff Arabic CF Bold"/>
              </a:rPr>
              <a:t>ABOUT THE STUDIES OF IBN ĀJURRŪM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740" t="-21346" r="-11065" b="-239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54502" y="762267"/>
            <a:ext cx="16778997" cy="8762467"/>
            <a:chOff x="0" y="0"/>
            <a:chExt cx="4419160" cy="23078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19160" cy="2307810"/>
            </a:xfrm>
            <a:custGeom>
              <a:avLst/>
              <a:gdLst/>
              <a:ahLst/>
              <a:cxnLst/>
              <a:rect l="l" t="t" r="r" b="b"/>
              <a:pathLst>
                <a:path w="4419160" h="2307810">
                  <a:moveTo>
                    <a:pt x="23532" y="0"/>
                  </a:moveTo>
                  <a:lnTo>
                    <a:pt x="4395628" y="0"/>
                  </a:lnTo>
                  <a:cubicBezTo>
                    <a:pt x="4408624" y="0"/>
                    <a:pt x="4419160" y="10535"/>
                    <a:pt x="4419160" y="23532"/>
                  </a:cubicBezTo>
                  <a:lnTo>
                    <a:pt x="4419160" y="2284278"/>
                  </a:lnTo>
                  <a:cubicBezTo>
                    <a:pt x="4419160" y="2297275"/>
                    <a:pt x="4408624" y="2307810"/>
                    <a:pt x="4395628" y="2307810"/>
                  </a:cubicBezTo>
                  <a:lnTo>
                    <a:pt x="23532" y="2307810"/>
                  </a:lnTo>
                  <a:cubicBezTo>
                    <a:pt x="17291" y="2307810"/>
                    <a:pt x="11305" y="2305331"/>
                    <a:pt x="6892" y="2300918"/>
                  </a:cubicBezTo>
                  <a:cubicBezTo>
                    <a:pt x="2479" y="2296505"/>
                    <a:pt x="0" y="2290519"/>
                    <a:pt x="0" y="2284278"/>
                  </a:cubicBezTo>
                  <a:lnTo>
                    <a:pt x="0" y="23532"/>
                  </a:lnTo>
                  <a:cubicBezTo>
                    <a:pt x="0" y="10535"/>
                    <a:pt x="10535" y="0"/>
                    <a:pt x="23532" y="0"/>
                  </a:cubicBezTo>
                  <a:close/>
                </a:path>
              </a:pathLst>
            </a:custGeom>
            <a:solidFill>
              <a:srgbClr val="EDEAE0">
                <a:alpha val="82745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19160" cy="2345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87578" y="1360477"/>
            <a:ext cx="13912843" cy="7566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The commentator al-</a:t>
            </a:r>
            <a:r>
              <a:rPr lang="en-US" sz="3799" b="1" dirty="0" err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Kafrāwī</a:t>
            </a: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 mentioned two stories about writing it:</a:t>
            </a:r>
          </a:p>
          <a:p>
            <a:pPr algn="l"/>
            <a:endParaRPr lang="en-US" sz="3799" b="1" dirty="0">
              <a:solidFill>
                <a:srgbClr val="2D323D"/>
              </a:solidFill>
              <a:latin typeface="Greycliff Arabic CF Medium"/>
              <a:ea typeface="Greycliff Arabic CF Medium"/>
              <a:cs typeface="Greycliff Arabic CF Medium"/>
              <a:sym typeface="Greycliff Arabic CF Medium"/>
            </a:endParaRPr>
          </a:p>
          <a:p>
            <a:pPr marL="820416" lvl="1" indent="-410208" algn="l">
              <a:lnSpc>
                <a:spcPts val="5319"/>
              </a:lnSpc>
              <a:buFont typeface="Arial"/>
              <a:buChar char="•"/>
            </a:pP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Ibn </a:t>
            </a:r>
            <a:r>
              <a:rPr lang="en-US" sz="3799" b="1" dirty="0" err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Ājurrūm</a:t>
            </a: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 wrote his text while facing and sitting directly in front of the Ka’ba.</a:t>
            </a:r>
          </a:p>
          <a:p>
            <a:pPr marL="820416" lvl="1" indent="-410208" algn="l">
              <a:lnSpc>
                <a:spcPts val="5319"/>
              </a:lnSpc>
              <a:buFont typeface="Arial"/>
              <a:buChar char="•"/>
            </a:pP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After writing it, he threw it into the sea. He made a supplication that if he was doing it sincerely for Allah, the text would not be damaged by the water, and then it was miraculously like he had asked.</a:t>
            </a:r>
          </a:p>
          <a:p>
            <a:pPr marL="410208" lvl="1" algn="l"/>
            <a:endParaRPr lang="en-US" sz="1200" b="1" dirty="0">
              <a:solidFill>
                <a:srgbClr val="2D323D"/>
              </a:solidFill>
              <a:latin typeface="Greycliff Arabic CF Medium"/>
              <a:ea typeface="Greycliff Arabic CF Medium"/>
              <a:cs typeface="Greycliff Arabic CF Medium"/>
              <a:sym typeface="Greycliff Arabic CF Medium"/>
            </a:endParaRPr>
          </a:p>
          <a:p>
            <a:pPr algn="l">
              <a:lnSpc>
                <a:spcPts val="5319"/>
              </a:lnSpc>
            </a:pPr>
            <a:r>
              <a:rPr lang="en-US" sz="37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He later returned to Fez where he taught and was eventually buried in 723 H. (1323 C.E.).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740" t="-21346" r="-11065" b="-239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54502" y="762267"/>
            <a:ext cx="16778997" cy="8762467"/>
            <a:chOff x="0" y="0"/>
            <a:chExt cx="4419160" cy="23078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19160" cy="2307810"/>
            </a:xfrm>
            <a:custGeom>
              <a:avLst/>
              <a:gdLst/>
              <a:ahLst/>
              <a:cxnLst/>
              <a:rect l="l" t="t" r="r" b="b"/>
              <a:pathLst>
                <a:path w="4419160" h="2307810">
                  <a:moveTo>
                    <a:pt x="23532" y="0"/>
                  </a:moveTo>
                  <a:lnTo>
                    <a:pt x="4395628" y="0"/>
                  </a:lnTo>
                  <a:cubicBezTo>
                    <a:pt x="4408624" y="0"/>
                    <a:pt x="4419160" y="10535"/>
                    <a:pt x="4419160" y="23532"/>
                  </a:cubicBezTo>
                  <a:lnTo>
                    <a:pt x="4419160" y="2284278"/>
                  </a:lnTo>
                  <a:cubicBezTo>
                    <a:pt x="4419160" y="2297275"/>
                    <a:pt x="4408624" y="2307810"/>
                    <a:pt x="4395628" y="2307810"/>
                  </a:cubicBezTo>
                  <a:lnTo>
                    <a:pt x="23532" y="2307810"/>
                  </a:lnTo>
                  <a:cubicBezTo>
                    <a:pt x="17291" y="2307810"/>
                    <a:pt x="11305" y="2305331"/>
                    <a:pt x="6892" y="2300918"/>
                  </a:cubicBezTo>
                  <a:cubicBezTo>
                    <a:pt x="2479" y="2296505"/>
                    <a:pt x="0" y="2290519"/>
                    <a:pt x="0" y="2284278"/>
                  </a:cubicBezTo>
                  <a:lnTo>
                    <a:pt x="0" y="23532"/>
                  </a:lnTo>
                  <a:cubicBezTo>
                    <a:pt x="0" y="10535"/>
                    <a:pt x="10535" y="0"/>
                    <a:pt x="23532" y="0"/>
                  </a:cubicBezTo>
                  <a:close/>
                </a:path>
              </a:pathLst>
            </a:custGeom>
            <a:solidFill>
              <a:srgbClr val="EDEAE0">
                <a:alpha val="82745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19160" cy="2345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78028" y="4991100"/>
            <a:ext cx="14331943" cy="3723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Arabic grammar consists of two sciences: </a:t>
            </a:r>
          </a:p>
          <a:p>
            <a:pPr algn="l">
              <a:lnSpc>
                <a:spcPts val="2659"/>
              </a:lnSpc>
            </a:pPr>
            <a:endParaRPr lang="en-US" sz="3799" b="1">
              <a:solidFill>
                <a:srgbClr val="2D323D"/>
              </a:solidFill>
              <a:latin typeface="Greycliff Arabic CF Medium"/>
              <a:ea typeface="Greycliff Arabic CF Medium"/>
              <a:cs typeface="Greycliff Arabic CF Medium"/>
              <a:sym typeface="Greycliff Arabic CF Medium"/>
            </a:endParaRPr>
          </a:p>
          <a:p>
            <a:pPr marL="820416" lvl="1" indent="-410208" algn="l">
              <a:lnSpc>
                <a:spcPts val="5319"/>
              </a:lnSpc>
              <a:buFont typeface="Arial"/>
              <a:buChar char="•"/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al-naḥw (Arabic syntax)</a:t>
            </a:r>
          </a:p>
          <a:p>
            <a:pPr marL="1640831" lvl="2" indent="-546944" algn="l">
              <a:lnSpc>
                <a:spcPts val="5319"/>
              </a:lnSpc>
              <a:buFont typeface="Arial"/>
              <a:buChar char="⚬"/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Naḥw (syntax): phrase/sentence level grammar</a:t>
            </a:r>
          </a:p>
          <a:p>
            <a:pPr marL="820416" lvl="1" indent="-410208" algn="l">
              <a:lnSpc>
                <a:spcPts val="5319"/>
              </a:lnSpc>
              <a:buFont typeface="Arial"/>
              <a:buChar char="•"/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al-ṣarf (Arabic morphology)</a:t>
            </a:r>
          </a:p>
          <a:p>
            <a:pPr marL="1640831" lvl="2" indent="-546944" algn="l">
              <a:lnSpc>
                <a:spcPts val="5319"/>
              </a:lnSpc>
              <a:buFont typeface="Arial"/>
              <a:buChar char="⚬"/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Ṣarf (morphology): word level grammar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78028" y="2141027"/>
            <a:ext cx="14673759" cy="2541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0"/>
              </a:lnSpc>
            </a:pPr>
            <a:r>
              <a:rPr lang="en-US" sz="9000" b="1" dirty="0">
                <a:solidFill>
                  <a:srgbClr val="3E5B3B"/>
                </a:solidFill>
                <a:latin typeface="Greycliff Arabic CF Bold"/>
                <a:ea typeface="Greycliff Arabic CF Bold"/>
                <a:cs typeface="Greycliff Arabic CF Bold"/>
                <a:sym typeface="Greycliff Arabic CF Bold"/>
              </a:rPr>
              <a:t>AL-ĀJURRŪMIYYAH IS A TEXT IN AL-NAḤW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740" t="-21346" r="-11065" b="-239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54502" y="762267"/>
            <a:ext cx="16778997" cy="8762467"/>
            <a:chOff x="0" y="0"/>
            <a:chExt cx="4419160" cy="23078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19160" cy="2307810"/>
            </a:xfrm>
            <a:custGeom>
              <a:avLst/>
              <a:gdLst/>
              <a:ahLst/>
              <a:cxnLst/>
              <a:rect l="l" t="t" r="r" b="b"/>
              <a:pathLst>
                <a:path w="4419160" h="2307810">
                  <a:moveTo>
                    <a:pt x="23532" y="0"/>
                  </a:moveTo>
                  <a:lnTo>
                    <a:pt x="4395628" y="0"/>
                  </a:lnTo>
                  <a:cubicBezTo>
                    <a:pt x="4408624" y="0"/>
                    <a:pt x="4419160" y="10535"/>
                    <a:pt x="4419160" y="23532"/>
                  </a:cubicBezTo>
                  <a:lnTo>
                    <a:pt x="4419160" y="2284278"/>
                  </a:lnTo>
                  <a:cubicBezTo>
                    <a:pt x="4419160" y="2297275"/>
                    <a:pt x="4408624" y="2307810"/>
                    <a:pt x="4395628" y="2307810"/>
                  </a:cubicBezTo>
                  <a:lnTo>
                    <a:pt x="23532" y="2307810"/>
                  </a:lnTo>
                  <a:cubicBezTo>
                    <a:pt x="17291" y="2307810"/>
                    <a:pt x="11305" y="2305331"/>
                    <a:pt x="6892" y="2300918"/>
                  </a:cubicBezTo>
                  <a:cubicBezTo>
                    <a:pt x="2479" y="2296505"/>
                    <a:pt x="0" y="2290519"/>
                    <a:pt x="0" y="2284278"/>
                  </a:cubicBezTo>
                  <a:lnTo>
                    <a:pt x="0" y="23532"/>
                  </a:lnTo>
                  <a:cubicBezTo>
                    <a:pt x="0" y="10535"/>
                    <a:pt x="10535" y="0"/>
                    <a:pt x="23532" y="0"/>
                  </a:cubicBezTo>
                  <a:close/>
                </a:path>
              </a:pathLst>
            </a:custGeom>
            <a:solidFill>
              <a:srgbClr val="EDEAE0">
                <a:alpha val="82745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19160" cy="2345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78028" y="5715000"/>
            <a:ext cx="14331943" cy="3058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839"/>
              </a:lnSpc>
            </a:pPr>
            <a:r>
              <a:rPr lang="ar-EG" sz="55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  <a:rtl/>
              </a:rPr>
              <a:t>اعلم أنّ التصريف في اللغة التغيير و في الصناعة تحويل الأصل الواحد إلى أمثلة مختلفة لمعان مقصودة لا تحصل إلا بها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78028" y="2287905"/>
            <a:ext cx="14673759" cy="2541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0"/>
              </a:lnSpc>
            </a:pPr>
            <a:r>
              <a:rPr lang="en-US" sz="9000" b="1">
                <a:solidFill>
                  <a:srgbClr val="3E5B3B"/>
                </a:solidFill>
                <a:latin typeface="Greycliff Arabic CF Bold"/>
                <a:ea typeface="Greycliff Arabic CF Bold"/>
                <a:cs typeface="Greycliff Arabic CF Bold"/>
                <a:sym typeface="Greycliff Arabic CF Bold"/>
              </a:rPr>
              <a:t>DEFINITION OF ṢARF FROM TAṢRĪF AL-ʿIZZĪ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740" t="-21346" r="-11065" b="-239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54502" y="762267"/>
            <a:ext cx="16778997" cy="8762467"/>
            <a:chOff x="0" y="0"/>
            <a:chExt cx="4419160" cy="23078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19160" cy="2307810"/>
            </a:xfrm>
            <a:custGeom>
              <a:avLst/>
              <a:gdLst/>
              <a:ahLst/>
              <a:cxnLst/>
              <a:rect l="l" t="t" r="r" b="b"/>
              <a:pathLst>
                <a:path w="4419160" h="2307810">
                  <a:moveTo>
                    <a:pt x="23532" y="0"/>
                  </a:moveTo>
                  <a:lnTo>
                    <a:pt x="4395628" y="0"/>
                  </a:lnTo>
                  <a:cubicBezTo>
                    <a:pt x="4408624" y="0"/>
                    <a:pt x="4419160" y="10535"/>
                    <a:pt x="4419160" y="23532"/>
                  </a:cubicBezTo>
                  <a:lnTo>
                    <a:pt x="4419160" y="2284278"/>
                  </a:lnTo>
                  <a:cubicBezTo>
                    <a:pt x="4419160" y="2297275"/>
                    <a:pt x="4408624" y="2307810"/>
                    <a:pt x="4395628" y="2307810"/>
                  </a:cubicBezTo>
                  <a:lnTo>
                    <a:pt x="23532" y="2307810"/>
                  </a:lnTo>
                  <a:cubicBezTo>
                    <a:pt x="17291" y="2307810"/>
                    <a:pt x="11305" y="2305331"/>
                    <a:pt x="6892" y="2300918"/>
                  </a:cubicBezTo>
                  <a:cubicBezTo>
                    <a:pt x="2479" y="2296505"/>
                    <a:pt x="0" y="2290519"/>
                    <a:pt x="0" y="2284278"/>
                  </a:cubicBezTo>
                  <a:lnTo>
                    <a:pt x="0" y="23532"/>
                  </a:lnTo>
                  <a:cubicBezTo>
                    <a:pt x="0" y="10535"/>
                    <a:pt x="10535" y="0"/>
                    <a:pt x="23532" y="0"/>
                  </a:cubicBezTo>
                  <a:close/>
                </a:path>
              </a:pathLst>
            </a:custGeom>
            <a:solidFill>
              <a:srgbClr val="EDEAE0">
                <a:alpha val="82745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19160" cy="2345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78028" y="5715000"/>
            <a:ext cx="14331943" cy="3058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839"/>
              </a:lnSpc>
            </a:pPr>
            <a:r>
              <a:rPr lang="ar-EG" sz="5599" b="1" dirty="0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  <a:rtl/>
              </a:rPr>
              <a:t>النحو علم بأصول يُعرف بها أحوال أواخر الكلم الثلاث من حيث الإعراب و البناء و كيفية تركيب بعضها مع بعض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78028" y="2287905"/>
            <a:ext cx="14673759" cy="2541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0"/>
              </a:lnSpc>
            </a:pPr>
            <a:r>
              <a:rPr lang="en-US" sz="9000" b="1">
                <a:solidFill>
                  <a:srgbClr val="3E5B3B"/>
                </a:solidFill>
                <a:latin typeface="Greycliff Arabic CF Bold"/>
                <a:ea typeface="Greycliff Arabic CF Bold"/>
                <a:cs typeface="Greycliff Arabic CF Bold"/>
                <a:sym typeface="Greycliff Arabic CF Bold"/>
              </a:rPr>
              <a:t>DEFINITION OF NAḤW FROM HIDĀYAT AL-NAḤW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740" t="-21346" r="-11065" b="-239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54502" y="762267"/>
            <a:ext cx="16778997" cy="8762467"/>
            <a:chOff x="0" y="0"/>
            <a:chExt cx="4419160" cy="23078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19160" cy="2307810"/>
            </a:xfrm>
            <a:custGeom>
              <a:avLst/>
              <a:gdLst/>
              <a:ahLst/>
              <a:cxnLst/>
              <a:rect l="l" t="t" r="r" b="b"/>
              <a:pathLst>
                <a:path w="4419160" h="2307810">
                  <a:moveTo>
                    <a:pt x="23532" y="0"/>
                  </a:moveTo>
                  <a:lnTo>
                    <a:pt x="4395628" y="0"/>
                  </a:lnTo>
                  <a:cubicBezTo>
                    <a:pt x="4408624" y="0"/>
                    <a:pt x="4419160" y="10535"/>
                    <a:pt x="4419160" y="23532"/>
                  </a:cubicBezTo>
                  <a:lnTo>
                    <a:pt x="4419160" y="2284278"/>
                  </a:lnTo>
                  <a:cubicBezTo>
                    <a:pt x="4419160" y="2297275"/>
                    <a:pt x="4408624" y="2307810"/>
                    <a:pt x="4395628" y="2307810"/>
                  </a:cubicBezTo>
                  <a:lnTo>
                    <a:pt x="23532" y="2307810"/>
                  </a:lnTo>
                  <a:cubicBezTo>
                    <a:pt x="17291" y="2307810"/>
                    <a:pt x="11305" y="2305331"/>
                    <a:pt x="6892" y="2300918"/>
                  </a:cubicBezTo>
                  <a:cubicBezTo>
                    <a:pt x="2479" y="2296505"/>
                    <a:pt x="0" y="2290519"/>
                    <a:pt x="0" y="2284278"/>
                  </a:cubicBezTo>
                  <a:lnTo>
                    <a:pt x="0" y="23532"/>
                  </a:lnTo>
                  <a:cubicBezTo>
                    <a:pt x="0" y="10535"/>
                    <a:pt x="10535" y="0"/>
                    <a:pt x="23532" y="0"/>
                  </a:cubicBezTo>
                  <a:close/>
                </a:path>
              </a:pathLst>
            </a:custGeom>
            <a:solidFill>
              <a:srgbClr val="EDEAE0">
                <a:alpha val="82745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19160" cy="2345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78028" y="2372360"/>
            <a:ext cx="14331943" cy="5389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There are many commentaries for al-Ājurrūmiyyah including:</a:t>
            </a:r>
          </a:p>
          <a:p>
            <a:pPr algn="l">
              <a:lnSpc>
                <a:spcPts val="5319"/>
              </a:lnSpc>
            </a:pPr>
            <a:endParaRPr lang="en-US" sz="3799" b="1">
              <a:solidFill>
                <a:srgbClr val="2D323D"/>
              </a:solidFill>
              <a:latin typeface="Greycliff Arabic CF Medium"/>
              <a:ea typeface="Greycliff Arabic CF Medium"/>
              <a:cs typeface="Greycliff Arabic CF Medium"/>
              <a:sym typeface="Greycliff Arabic CF Medium"/>
            </a:endParaRPr>
          </a:p>
          <a:p>
            <a:pPr marL="820416" lvl="1" indent="-410208" algn="l">
              <a:lnSpc>
                <a:spcPts val="5319"/>
              </a:lnSpc>
              <a:buFont typeface="Arial"/>
              <a:buChar char="•"/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Al-Tuḥfat al-Saniyyah by al-Shaykh Muḥammad Muḥyi l-Dīn ʿAbd al-Ḥamīd</a:t>
            </a:r>
          </a:p>
          <a:p>
            <a:pPr marL="820416" lvl="1" indent="-410208" algn="l">
              <a:lnSpc>
                <a:spcPts val="5319"/>
              </a:lnSpc>
              <a:buFont typeface="Arial"/>
              <a:buChar char="•"/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Sharḥ al-Makūdī</a:t>
            </a:r>
          </a:p>
          <a:p>
            <a:pPr marL="820416" lvl="1" indent="-410208" algn="l">
              <a:lnSpc>
                <a:spcPts val="5319"/>
              </a:lnSpc>
              <a:buFont typeface="Arial"/>
              <a:buChar char="•"/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Sharḥ al-Daḥlān</a:t>
            </a:r>
          </a:p>
          <a:p>
            <a:pPr marL="820416" lvl="1" indent="-410208" algn="l">
              <a:lnSpc>
                <a:spcPts val="5319"/>
              </a:lnSpc>
              <a:buFont typeface="Arial"/>
              <a:buChar char="•"/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Sharḥ al-Kafrāwī</a:t>
            </a:r>
          </a:p>
          <a:p>
            <a:pPr marL="820416" lvl="1" indent="-410208" algn="l">
              <a:lnSpc>
                <a:spcPts val="5319"/>
              </a:lnSpc>
              <a:buFont typeface="Arial"/>
              <a:buChar char="•"/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Al-Tawḍiḥāt al-Jaliyyah li-l-Shaykh Muḥammad al-Hāshimī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740" t="-21346" r="-11065" b="-239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54502" y="762267"/>
            <a:ext cx="16778997" cy="8762467"/>
            <a:chOff x="0" y="0"/>
            <a:chExt cx="4419160" cy="23078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19160" cy="2307810"/>
            </a:xfrm>
            <a:custGeom>
              <a:avLst/>
              <a:gdLst/>
              <a:ahLst/>
              <a:cxnLst/>
              <a:rect l="l" t="t" r="r" b="b"/>
              <a:pathLst>
                <a:path w="4419160" h="2307810">
                  <a:moveTo>
                    <a:pt x="23532" y="0"/>
                  </a:moveTo>
                  <a:lnTo>
                    <a:pt x="4395628" y="0"/>
                  </a:lnTo>
                  <a:cubicBezTo>
                    <a:pt x="4408624" y="0"/>
                    <a:pt x="4419160" y="10535"/>
                    <a:pt x="4419160" y="23532"/>
                  </a:cubicBezTo>
                  <a:lnTo>
                    <a:pt x="4419160" y="2284278"/>
                  </a:lnTo>
                  <a:cubicBezTo>
                    <a:pt x="4419160" y="2297275"/>
                    <a:pt x="4408624" y="2307810"/>
                    <a:pt x="4395628" y="2307810"/>
                  </a:cubicBezTo>
                  <a:lnTo>
                    <a:pt x="23532" y="2307810"/>
                  </a:lnTo>
                  <a:cubicBezTo>
                    <a:pt x="17291" y="2307810"/>
                    <a:pt x="11305" y="2305331"/>
                    <a:pt x="6892" y="2300918"/>
                  </a:cubicBezTo>
                  <a:cubicBezTo>
                    <a:pt x="2479" y="2296505"/>
                    <a:pt x="0" y="2290519"/>
                    <a:pt x="0" y="2284278"/>
                  </a:cubicBezTo>
                  <a:lnTo>
                    <a:pt x="0" y="23532"/>
                  </a:lnTo>
                  <a:cubicBezTo>
                    <a:pt x="0" y="10535"/>
                    <a:pt x="10535" y="0"/>
                    <a:pt x="23532" y="0"/>
                  </a:cubicBezTo>
                  <a:close/>
                </a:path>
              </a:pathLst>
            </a:custGeom>
            <a:solidFill>
              <a:srgbClr val="EDEAE0">
                <a:alpha val="82745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19160" cy="2345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78028" y="2372360"/>
            <a:ext cx="14331943" cy="5389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A related text is Mutammimāt al-Ajurrūmiyyah by al-ʿAllāmah al-Ḥaṭṭāb. It utilizes the text al-Ajurrūmiyyah and expends its length by approximately 5 times to make it a more expansive grammar text. </a:t>
            </a:r>
          </a:p>
          <a:p>
            <a:pPr algn="l">
              <a:lnSpc>
                <a:spcPts val="5319"/>
              </a:lnSpc>
            </a:pPr>
            <a:endParaRPr lang="en-US" sz="3799" b="1">
              <a:solidFill>
                <a:srgbClr val="2D323D"/>
              </a:solidFill>
              <a:latin typeface="Greycliff Arabic CF Medium"/>
              <a:ea typeface="Greycliff Arabic CF Medium"/>
              <a:cs typeface="Greycliff Arabic CF Medium"/>
              <a:sym typeface="Greycliff Arabic CF Medium"/>
            </a:endParaRPr>
          </a:p>
          <a:p>
            <a:pPr algn="l">
              <a:lnSpc>
                <a:spcPts val="5319"/>
              </a:lnSpc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It has two main commentaries, which are:</a:t>
            </a:r>
          </a:p>
          <a:p>
            <a:pPr marL="820416" lvl="1" indent="-410208" algn="l">
              <a:lnSpc>
                <a:spcPts val="5319"/>
              </a:lnSpc>
              <a:buFont typeface="Arial"/>
              <a:buChar char="•"/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Al-Kawāwib al-Duriyyah</a:t>
            </a:r>
          </a:p>
          <a:p>
            <a:pPr marL="820416" lvl="1" indent="-410208" algn="l">
              <a:lnSpc>
                <a:spcPts val="5319"/>
              </a:lnSpc>
              <a:buFont typeface="Arial"/>
              <a:buChar char="•"/>
            </a:pPr>
            <a:r>
              <a:rPr lang="en-US" sz="3799" b="1">
                <a:solidFill>
                  <a:srgbClr val="2D323D"/>
                </a:solidFill>
                <a:latin typeface="Greycliff Arabic CF Medium"/>
                <a:ea typeface="Greycliff Arabic CF Medium"/>
                <a:cs typeface="Greycliff Arabic CF Medium"/>
                <a:sym typeface="Greycliff Arabic CF Medium"/>
              </a:rPr>
              <a:t>Sharḥ al-Fawākih al-Janiyyah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459</Words>
  <Application>Microsoft Office PowerPoint</Application>
  <PresentationFormat>Custom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Greycliff Arabic CF Medium</vt:lpstr>
      <vt:lpstr>Greycliff Arabic CF Bold</vt:lpstr>
      <vt:lpstr>Greycliff Arabic CF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Matn al-Ajurumiyyah</dc:title>
  <cp:lastModifiedBy>karla nicole kovacik</cp:lastModifiedBy>
  <cp:revision>1</cp:revision>
  <dcterms:created xsi:type="dcterms:W3CDTF">2006-08-16T00:00:00Z</dcterms:created>
  <dcterms:modified xsi:type="dcterms:W3CDTF">2024-09-12T21:18:06Z</dcterms:modified>
  <dc:identifier>DAGQk26QtAs</dc:identifier>
</cp:coreProperties>
</file>