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</p:sldIdLst>
  <p:sldSz cx="9144000" cy="6858000" type="screen4x3"/>
  <p:notesSz cx="7102475" cy="9037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3" d="100"/>
          <a:sy n="63" d="100"/>
        </p:scale>
        <p:origin x="3158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534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534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D5EC48-DC46-495D-9699-15CBC4B6DA3F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517650" y="1130300"/>
            <a:ext cx="4067175" cy="30495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349363"/>
            <a:ext cx="5681980" cy="355857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584188"/>
            <a:ext cx="3077739" cy="4534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584188"/>
            <a:ext cx="3077739" cy="4534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E133FB-E535-492D-9086-82302A86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540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bi.nlm.nih.gov/pmc/articles/PMC5805248/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pubmed.ncbi.nlm.nih.gov/31976487/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unesdoc.unesco.org/ark:/48223/pf0000371022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link.springer.com/article/10.1007/s10803-021-05010-w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pubmed.ncbi.nlm.nih.gov/33136277/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pa.org/topics/caregiving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Module 5 – Family and Systems Integration</a:t>
            </a:r>
          </a:p>
          <a:p>
            <a:r>
              <a:rPr lang="en-US" dirty="0"/>
              <a:t>Welcome to </a:t>
            </a:r>
            <a:r>
              <a:rPr lang="en-US" b="1" dirty="0"/>
              <a:t>Module 5: Family and Systems Integration</a:t>
            </a:r>
            <a:r>
              <a:rPr lang="en-US" dirty="0"/>
              <a:t>. In this module, we’ll focus on supporting families and building sustainable systems of care for neurodivergent individuals. We'll explore caregiver involvement, home and school strategies, psychoeducation, and caregiver well-being.</a:t>
            </a:r>
          </a:p>
          <a:p>
            <a:r>
              <a:rPr lang="en-US" b="1" dirty="0"/>
              <a:t>Engagement Tip:</a:t>
            </a:r>
            <a:r>
              <a:rPr lang="en-US" dirty="0"/>
              <a:t> Start with an icebreaker question: </a:t>
            </a:r>
            <a:r>
              <a:rPr lang="en-US" i="1" dirty="0"/>
              <a:t>“What role do you believe families play in therapeutic success?”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E133FB-E535-492D-9086-82302A8657C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1275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E133FB-E535-492D-9086-82302A8657C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998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Learning Objectives</a:t>
            </a:r>
          </a:p>
          <a:p>
            <a:r>
              <a:rPr lang="en-US" dirty="0"/>
              <a:t>By the end of this module, participants will be able to:</a:t>
            </a:r>
          </a:p>
          <a:p>
            <a:pPr>
              <a:buFont typeface="+mj-lt"/>
              <a:buAutoNum type="arabicPeriod"/>
            </a:pPr>
            <a:r>
              <a:rPr lang="en-US" dirty="0"/>
              <a:t>Engage caregivers as active participants in therapeutic interventions.</a:t>
            </a:r>
          </a:p>
          <a:p>
            <a:pPr>
              <a:buFont typeface="+mj-lt"/>
              <a:buAutoNum type="arabicPeriod"/>
            </a:pPr>
            <a:r>
              <a:rPr lang="en-US" dirty="0"/>
              <a:t>Build sustainable home and school-based strategies to support therapy goals.</a:t>
            </a:r>
          </a:p>
          <a:p>
            <a:pPr>
              <a:buFont typeface="+mj-lt"/>
              <a:buAutoNum type="arabicPeriod"/>
            </a:pPr>
            <a:r>
              <a:rPr lang="en-US" dirty="0"/>
              <a:t>Provide psychoeducation to families about neurodivergence and therapy goals.</a:t>
            </a:r>
          </a:p>
          <a:p>
            <a:pPr>
              <a:buFont typeface="+mj-lt"/>
              <a:buAutoNum type="arabicPeriod"/>
            </a:pPr>
            <a:r>
              <a:rPr lang="en-US" dirty="0"/>
              <a:t>Recognize and address caregiver burnout effectively.</a:t>
            </a:r>
          </a:p>
          <a:p>
            <a:r>
              <a:rPr lang="en-US" b="1" dirty="0"/>
              <a:t>Engagement Tip:</a:t>
            </a:r>
            <a:r>
              <a:rPr lang="en-US" dirty="0"/>
              <a:t> Encourage participants to reflect on which objective feels most relevant to their current practice.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E133FB-E535-492D-9086-82302A8657C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012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The Role of Family in Neurodivergent Care</a:t>
            </a:r>
          </a:p>
          <a:p>
            <a:r>
              <a:rPr lang="en-US" dirty="0"/>
              <a:t>Families are essential partners in creating consistent and supportive environments for neurodivergent individuals. A strong family system fosters trust, consistency, and emotional stability, leading to better therapeutic outcomes.</a:t>
            </a:r>
          </a:p>
          <a:p>
            <a:r>
              <a:rPr lang="en-US" b="1" dirty="0"/>
              <a:t>Evidence:</a:t>
            </a:r>
            <a:br>
              <a:rPr lang="en-US" dirty="0"/>
            </a:br>
            <a:r>
              <a:rPr lang="en-US" dirty="0"/>
              <a:t>Research indicates that family involvement significantly improves therapeutic outcomes for neurodivergent children and reduces parental stress (</a:t>
            </a:r>
            <a:r>
              <a:rPr lang="en-US" dirty="0">
                <a:hlinkClick r:id="rId3"/>
              </a:rPr>
              <a:t>NCBI</a:t>
            </a:r>
            <a:r>
              <a:rPr lang="en-US" dirty="0"/>
              <a:t>).</a:t>
            </a:r>
          </a:p>
          <a:p>
            <a:r>
              <a:rPr lang="en-US" b="1" dirty="0"/>
              <a:t>Engagement Tip:</a:t>
            </a:r>
            <a:r>
              <a:rPr lang="en-US" dirty="0"/>
              <a:t> Ask participants to share one example where family involvement improved therapeutic outcomes in their practice.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E133FB-E535-492D-9086-82302A8657C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5771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Engaging Caregivers in Therapy</a:t>
            </a:r>
          </a:p>
          <a:p>
            <a:r>
              <a:rPr lang="en-US" dirty="0"/>
              <a:t>Caregivers are not just observers but active participants in the therapeutic process. Techniques for engagement include: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Collaborative goal-setting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Regular progress updates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Assigning home-based therapeutic tasks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Creating open lines of communication</a:t>
            </a:r>
          </a:p>
          <a:p>
            <a:r>
              <a:rPr lang="en-US" b="1" dirty="0"/>
              <a:t>Evidence:</a:t>
            </a:r>
            <a:br>
              <a:rPr lang="en-US" dirty="0"/>
            </a:br>
            <a:r>
              <a:rPr lang="en-US" dirty="0"/>
              <a:t>Studies show that caregiver engagement leads to higher adherence to intervention plans and improved child outcomes (</a:t>
            </a:r>
            <a:r>
              <a:rPr lang="en-US" dirty="0">
                <a:hlinkClick r:id="rId3"/>
              </a:rPr>
              <a:t>PubMed</a:t>
            </a:r>
            <a:r>
              <a:rPr lang="en-US" dirty="0"/>
              <a:t>).</a:t>
            </a:r>
          </a:p>
          <a:p>
            <a:r>
              <a:rPr lang="en-US" b="1" dirty="0"/>
              <a:t>Engagement Tip:</a:t>
            </a:r>
            <a:r>
              <a:rPr lang="en-US" dirty="0"/>
              <a:t> Conduct a role-play exercise where participants practice explaining a therapeutic goal to a caregiver.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E133FB-E535-492D-9086-82302A8657C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2530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Building Sustainable Home Strategies</a:t>
            </a:r>
          </a:p>
          <a:p>
            <a:r>
              <a:rPr lang="en-US" dirty="0"/>
              <a:t>Home is where therapeutic goals are reinforced daily. Sustainable strategies include: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Creating structured routines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Visual schedules for tasks and responsibilities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Sensory-friendly spaces at home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Using reward systems for task completion</a:t>
            </a:r>
          </a:p>
          <a:p>
            <a:r>
              <a:rPr lang="en-US" b="1" dirty="0"/>
              <a:t>Evidence:</a:t>
            </a:r>
            <a:br>
              <a:rPr lang="en-US" dirty="0"/>
            </a:br>
            <a:r>
              <a:rPr lang="en-US" dirty="0"/>
              <a:t>Research highlights that consistent home routines improve emotional regulation and reduce anxiety in neurodivergent individuals (Frontiers in Psychology).</a:t>
            </a:r>
          </a:p>
          <a:p>
            <a:r>
              <a:rPr lang="en-US" b="1" dirty="0"/>
              <a:t>Engagement Tip:</a:t>
            </a:r>
            <a:r>
              <a:rPr lang="en-US" dirty="0"/>
              <a:t> Ask participants to design a sample daily routine chart for a neurodivergent child.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E133FB-E535-492D-9086-82302A8657C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0945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School-Based Support Systems</a:t>
            </a:r>
          </a:p>
          <a:p>
            <a:r>
              <a:rPr lang="en-US" dirty="0"/>
              <a:t>Collaboration with educators is essential for creating consistency across environments. Effective strategies include: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Developing Individualized Education Plans (IEPs)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Providing sensory accommodations in classrooms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Training teachers on neurodiversity awareness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Regular communication between therapists, families, and educators</a:t>
            </a:r>
          </a:p>
          <a:p>
            <a:r>
              <a:rPr lang="en-US" b="1" dirty="0"/>
              <a:t>Evidence:</a:t>
            </a:r>
            <a:br>
              <a:rPr lang="en-US" dirty="0"/>
            </a:br>
            <a:r>
              <a:rPr lang="en-US" dirty="0"/>
              <a:t>Inclusive educational policies have been shown to improve academic and emotional outcomes for neurodivergent students (</a:t>
            </a:r>
            <a:r>
              <a:rPr lang="en-US" dirty="0">
                <a:hlinkClick r:id="rId3"/>
              </a:rPr>
              <a:t>UNESCO</a:t>
            </a:r>
            <a:r>
              <a:rPr lang="en-US" dirty="0"/>
              <a:t>).</a:t>
            </a:r>
          </a:p>
          <a:p>
            <a:r>
              <a:rPr lang="en-US" b="1" dirty="0"/>
              <a:t>Engagement Tip:</a:t>
            </a:r>
            <a:r>
              <a:rPr lang="en-US" dirty="0"/>
              <a:t> Discuss common challenges when collaborating with schools and brainstorm solutions as a group.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E133FB-E535-492D-9086-82302A8657C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2532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Psychoeducation for Families</a:t>
            </a:r>
          </a:p>
          <a:p>
            <a:r>
              <a:rPr lang="en-US" dirty="0"/>
              <a:t>Psychoeducation equips families with knowledge and tools to better support their neurodivergent loved ones. Key topics include: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Understanding neurodivergence as a natural variation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Recognizing and managing sensory triggers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Effective communication techniques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Advocating for their child’s needs in different systems</a:t>
            </a:r>
          </a:p>
          <a:p>
            <a:r>
              <a:rPr lang="en-US" b="1" dirty="0"/>
              <a:t>Evidence:</a:t>
            </a:r>
            <a:br>
              <a:rPr lang="en-US" dirty="0"/>
            </a:br>
            <a:r>
              <a:rPr lang="en-US" dirty="0"/>
              <a:t>Studies demonstrate that family psychoeducation reduces parental stress and improves child behavioral outcomes (</a:t>
            </a:r>
            <a:r>
              <a:rPr lang="en-US" dirty="0">
                <a:hlinkClick r:id="rId3"/>
              </a:rPr>
              <a:t>Springer</a:t>
            </a:r>
            <a:r>
              <a:rPr lang="en-US" dirty="0"/>
              <a:t>).</a:t>
            </a:r>
          </a:p>
          <a:p>
            <a:r>
              <a:rPr lang="en-US" b="1" dirty="0"/>
              <a:t>Engagement Tip:</a:t>
            </a:r>
            <a:r>
              <a:rPr lang="en-US" dirty="0"/>
              <a:t> Host a mock psychoeducation session where participants explain a complex neurodivergent trait in simple, family-friendly language.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E133FB-E535-492D-9086-82302A8657C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4088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Addressing Caregiver Burnout</a:t>
            </a:r>
          </a:p>
          <a:p>
            <a:r>
              <a:rPr lang="en-US" dirty="0"/>
              <a:t>Caregiver burnout is a significant barrier to sustainable care. Signs of burnout include: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Emotional exhaustion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Feelings of detachment or guilt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Reduced productivity and focus</a:t>
            </a:r>
          </a:p>
          <a:p>
            <a:r>
              <a:rPr lang="en-US" b="1" dirty="0"/>
              <a:t>Evidence:</a:t>
            </a:r>
            <a:br>
              <a:rPr lang="en-US" dirty="0"/>
            </a:br>
            <a:r>
              <a:rPr lang="en-US" dirty="0"/>
              <a:t>Research shows that caregiver burnout is linked to increased emotional and physical health problems (</a:t>
            </a:r>
            <a:r>
              <a:rPr lang="en-US" dirty="0">
                <a:hlinkClick r:id="rId3"/>
              </a:rPr>
              <a:t>PubMed</a:t>
            </a:r>
            <a:r>
              <a:rPr lang="en-US" dirty="0"/>
              <a:t>).</a:t>
            </a:r>
          </a:p>
          <a:p>
            <a:r>
              <a:rPr lang="en-US" b="1" dirty="0"/>
              <a:t>Strategies to Prevent Burnout: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Access to respite care services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Caregiver support groups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Encouraging self-care routines</a:t>
            </a:r>
          </a:p>
          <a:p>
            <a:r>
              <a:rPr lang="en-US" b="1" dirty="0"/>
              <a:t>Engagement Tip:</a:t>
            </a:r>
            <a:r>
              <a:rPr lang="en-US" dirty="0"/>
              <a:t> Ask participants to create a caregiver self-care plan with at least three actionable strategies.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E133FB-E535-492D-9086-82302A8657C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012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Key Takeaways</a:t>
            </a:r>
          </a:p>
          <a:p>
            <a:r>
              <a:rPr lang="en-US" dirty="0"/>
              <a:t>Let’s summarize the core lessons from this module:</a:t>
            </a:r>
          </a:p>
          <a:p>
            <a:pPr>
              <a:buFont typeface="+mj-lt"/>
              <a:buAutoNum type="arabicPeriod"/>
            </a:pPr>
            <a:r>
              <a:rPr lang="en-US" dirty="0"/>
              <a:t>Family involvement is crucial for therapeutic success.</a:t>
            </a:r>
          </a:p>
          <a:p>
            <a:pPr>
              <a:buFont typeface="+mj-lt"/>
              <a:buAutoNum type="arabicPeriod"/>
            </a:pPr>
            <a:r>
              <a:rPr lang="en-US" dirty="0"/>
              <a:t>Sustainable strategies require collaboration across home, school, and therapeutic systems.</a:t>
            </a:r>
          </a:p>
          <a:p>
            <a:pPr>
              <a:buFont typeface="+mj-lt"/>
              <a:buAutoNum type="arabicPeriod"/>
            </a:pPr>
            <a:r>
              <a:rPr lang="en-US" dirty="0"/>
              <a:t>Caregiver well-being is essential for long-term effectiveness in therapy.</a:t>
            </a:r>
          </a:p>
          <a:p>
            <a:r>
              <a:rPr lang="en-US" b="1" dirty="0"/>
              <a:t>Evidence:</a:t>
            </a:r>
            <a:br>
              <a:rPr lang="en-US" dirty="0"/>
            </a:br>
            <a:r>
              <a:rPr lang="en-US" dirty="0"/>
              <a:t>Research consistently emphasizes that caregiver well-being directly impacts therapy adherence and client outcomes (</a:t>
            </a:r>
            <a:r>
              <a:rPr lang="en-US" dirty="0">
                <a:hlinkClick r:id="rId3"/>
              </a:rPr>
              <a:t>APA</a:t>
            </a:r>
            <a:r>
              <a:rPr lang="en-US" dirty="0"/>
              <a:t>).</a:t>
            </a:r>
          </a:p>
          <a:p>
            <a:r>
              <a:rPr lang="en-US" b="1" dirty="0"/>
              <a:t>Engagement Tip:</a:t>
            </a:r>
            <a:r>
              <a:rPr lang="en-US" dirty="0"/>
              <a:t> Ask participants to share one actionable takeaway they plan to implement in their practice.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E133FB-E535-492D-9086-82302A8657C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974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A292AEA-2528-46C0-B426-95822B6141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8B7B198-E4DF-43CD-AD8C-199884323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" y="0"/>
            <a:ext cx="914377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2BE67753-EA0E-4819-8D22-0B6600CF7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2700" y="3984"/>
            <a:ext cx="7032474" cy="6858000"/>
          </a:xfrm>
          <a:custGeom>
            <a:avLst/>
            <a:gdLst>
              <a:gd name="connsiteX0" fmla="*/ 1691615 w 9376632"/>
              <a:gd name="connsiteY0" fmla="*/ 0 h 6858000"/>
              <a:gd name="connsiteX1" fmla="*/ 7685017 w 9376632"/>
              <a:gd name="connsiteY1" fmla="*/ 0 h 6858000"/>
              <a:gd name="connsiteX2" fmla="*/ 7840634 w 9376632"/>
              <a:gd name="connsiteY2" fmla="*/ 134799 h 6858000"/>
              <a:gd name="connsiteX3" fmla="*/ 9376632 w 9376632"/>
              <a:gd name="connsiteY3" fmla="*/ 3605175 h 6858000"/>
              <a:gd name="connsiteX4" fmla="*/ 8158692 w 9376632"/>
              <a:gd name="connsiteY4" fmla="*/ 6757493 h 6858000"/>
              <a:gd name="connsiteX5" fmla="*/ 8062868 w 9376632"/>
              <a:gd name="connsiteY5" fmla="*/ 6858000 h 6858000"/>
              <a:gd name="connsiteX6" fmla="*/ 1313765 w 9376632"/>
              <a:gd name="connsiteY6" fmla="*/ 6858000 h 6858000"/>
              <a:gd name="connsiteX7" fmla="*/ 1217940 w 9376632"/>
              <a:gd name="connsiteY7" fmla="*/ 6757493 h 6858000"/>
              <a:gd name="connsiteX8" fmla="*/ 0 w 9376632"/>
              <a:gd name="connsiteY8" fmla="*/ 3605175 h 6858000"/>
              <a:gd name="connsiteX9" fmla="*/ 1535999 w 9376632"/>
              <a:gd name="connsiteY9" fmla="*/ 13479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76632" h="6858000">
                <a:moveTo>
                  <a:pt x="1691615" y="0"/>
                </a:moveTo>
                <a:lnTo>
                  <a:pt x="7685017" y="0"/>
                </a:lnTo>
                <a:lnTo>
                  <a:pt x="7840634" y="134799"/>
                </a:lnTo>
                <a:cubicBezTo>
                  <a:pt x="8784230" y="992423"/>
                  <a:pt x="9376632" y="2229618"/>
                  <a:pt x="9376632" y="3605175"/>
                </a:cubicBezTo>
                <a:cubicBezTo>
                  <a:pt x="9376632" y="4818903"/>
                  <a:pt x="8915419" y="5924908"/>
                  <a:pt x="8158692" y="6757493"/>
                </a:cubicBezTo>
                <a:lnTo>
                  <a:pt x="8062868" y="6858000"/>
                </a:lnTo>
                <a:lnTo>
                  <a:pt x="1313765" y="6858000"/>
                </a:lnTo>
                <a:lnTo>
                  <a:pt x="1217940" y="6757493"/>
                </a:lnTo>
                <a:cubicBezTo>
                  <a:pt x="461213" y="5924908"/>
                  <a:pt x="0" y="4818903"/>
                  <a:pt x="0" y="3605175"/>
                </a:cubicBezTo>
                <a:cubicBezTo>
                  <a:pt x="0" y="2229618"/>
                  <a:pt x="592403" y="992423"/>
                  <a:pt x="1535999" y="134799"/>
                </a:cubicBezTo>
                <a:close/>
              </a:path>
            </a:pathLst>
          </a:cu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76D63AC-0421-45EC-B383-E79A61A78C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77550" y="3985"/>
            <a:ext cx="7329573" cy="6858000"/>
            <a:chOff x="1303402" y="36937"/>
            <a:chExt cx="9772765" cy="6858000"/>
          </a:xfrm>
          <a:solidFill>
            <a:schemeClr val="bg1">
              <a:alpha val="3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B997A32E-7032-4107-9C8B-99DB59EDD5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6937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943BB27F-1470-42CA-91FF-D94BC691C8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6937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997B002-17FD-47B3-A06A-76802FE15C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6937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401EA35-9D2E-43B7-860F-EBB8A6C3E0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6937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F8C44827-3D81-4FF9-B4A5-5650D1B20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6937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F613D97F-F6DF-4D32-AD91-209A80E7A2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6937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82B0ED5C-927D-4C5F-8F27-1B403820B9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6937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7048" y="1542402"/>
            <a:ext cx="3890131" cy="2387918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lnSpc>
                <a:spcPct val="90000"/>
              </a:lnSpc>
              <a:defRPr sz="2400" b="1"/>
            </a:pPr>
            <a:r>
              <a:rPr lang="en-US" sz="38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Module 5: Family and Systems Integration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6601" y="4001587"/>
            <a:ext cx="3891025" cy="682079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 defTabSz="914400">
              <a:lnSpc>
                <a:spcPct val="90000"/>
              </a:lnSpc>
              <a:spcBef>
                <a:spcPts val="1000"/>
              </a:spcBef>
              <a:buNone/>
              <a:defRPr sz="1400"/>
            </a:pPr>
            <a:r>
              <a:rPr lang="en-US" sz="2000" kern="1200">
                <a:solidFill>
                  <a:schemeClr val="tx2"/>
                </a:solidFill>
                <a:latin typeface="+mn-lt"/>
                <a:ea typeface="+mn-ea"/>
                <a:cs typeface="+mn-cs"/>
              </a:rPr>
              <a:t>Supporting Families and Building Sustainable Systems of Care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87F87F1B-42BA-4AC7-A4E2-41544DDB2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28" y="-4155"/>
            <a:ext cx="1886210" cy="2174333"/>
            <a:chOff x="-305" y="-4155"/>
            <a:chExt cx="2514948" cy="2174333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68B53067-4E48-4E71-A6A9-A8CAABAFBF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06D1A0D3-4BB8-41D9-9CE7-2884C83F44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81E20F06-3B09-4B89-A36B-AB8BFBCCA5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AE6C3D7-7D5B-4926-877D-45F117BB6B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967346A5-7569-4F15-AB5D-BE3DADF192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7264295" y="4683666"/>
            <a:ext cx="1886211" cy="2174333"/>
            <a:chOff x="-305" y="-4155"/>
            <a:chExt cx="2514948" cy="2174333"/>
          </a:xfrm>
        </p:grpSpPr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E1951533-A568-4765-AB1F-F71D9AFDE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A7214F52-4F3F-4C96-A62E-F1401D6C04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023146A1-291C-4FA0-AB5B-EB04D42398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2977932-2B03-4899-8306-5002CEE68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0447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4053CBF-3932-45FF-8285-EE5146085F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771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E751C04-BEA6-446B-A678-9C74819EBD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3672" y="-8167"/>
            <a:ext cx="3625552" cy="2488150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2625A013-D9BE-43C4-AF21-6F2B003EF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F7875715-EC2E-457F-851D-F6C817685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F7E41CC6-0C83-40EE-80BB-79394D9E9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00603498-5DFE-4D26-BFB5-C9269C9BD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0943" y="991261"/>
            <a:ext cx="4316022" cy="1837349"/>
          </a:xfrm>
        </p:spPr>
        <p:txBody>
          <a:bodyPr>
            <a:normAutofit/>
          </a:bodyPr>
          <a:lstStyle/>
          <a:p>
            <a:pPr>
              <a:defRPr sz="2400" b="1"/>
            </a:pPr>
            <a:r>
              <a:rPr lang="en-US" sz="3100">
                <a:solidFill>
                  <a:schemeClr val="tx2"/>
                </a:solidFill>
              </a:rPr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7809" y="2979336"/>
            <a:ext cx="4282290" cy="2430864"/>
          </a:xfrm>
        </p:spPr>
        <p:txBody>
          <a:bodyPr anchor="t">
            <a:normAutofit/>
          </a:bodyPr>
          <a:lstStyle/>
          <a:p>
            <a:pPr>
              <a:defRPr sz="1400"/>
            </a:pPr>
            <a:r>
              <a:rPr lang="en-US" sz="1700">
                <a:solidFill>
                  <a:schemeClr val="tx2"/>
                </a:solidFill>
              </a:rPr>
              <a:t>1. Engage caregivers in therapeutic interventions.</a:t>
            </a:r>
          </a:p>
          <a:p>
            <a:pPr>
              <a:defRPr sz="1400"/>
            </a:pPr>
            <a:r>
              <a:rPr lang="en-US" sz="1700">
                <a:solidFill>
                  <a:schemeClr val="tx2"/>
                </a:solidFill>
              </a:rPr>
              <a:t>2. Build sustainable home and school-based strategies.</a:t>
            </a:r>
          </a:p>
          <a:p>
            <a:pPr>
              <a:defRPr sz="1400"/>
            </a:pPr>
            <a:r>
              <a:rPr lang="en-US" sz="1700">
                <a:solidFill>
                  <a:schemeClr val="tx2"/>
                </a:solidFill>
              </a:rPr>
              <a:t>3. Provide psychoeducation for families.</a:t>
            </a:r>
          </a:p>
          <a:p>
            <a:pPr>
              <a:defRPr sz="1400"/>
            </a:pPr>
            <a:r>
              <a:rPr lang="en-US" sz="1700">
                <a:solidFill>
                  <a:schemeClr val="tx2"/>
                </a:solidFill>
              </a:rPr>
              <a:t>4. Address caregiver burnout.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63ACBA3-DEFD-4C6D-BBA0-64468FA99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6793706" y="4146310"/>
            <a:ext cx="23568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2F7819D-2B89-4D80-A1C3-8B318116BA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B7065990-2350-41B3-858B-20EF8744F2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8DA7EC7-CAA0-4665-AA29-BFBA806EC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1132A14-489F-4CED-B626-2A1711C987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A292AEA-2528-46C0-B426-95822B6141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8B7B198-E4DF-43CD-AD8C-199884323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" y="0"/>
            <a:ext cx="914377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2BE67753-EA0E-4819-8D22-0B6600CF7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2700" y="3984"/>
            <a:ext cx="7032474" cy="6858000"/>
          </a:xfrm>
          <a:custGeom>
            <a:avLst/>
            <a:gdLst>
              <a:gd name="connsiteX0" fmla="*/ 1691615 w 9376632"/>
              <a:gd name="connsiteY0" fmla="*/ 0 h 6858000"/>
              <a:gd name="connsiteX1" fmla="*/ 7685017 w 9376632"/>
              <a:gd name="connsiteY1" fmla="*/ 0 h 6858000"/>
              <a:gd name="connsiteX2" fmla="*/ 7840634 w 9376632"/>
              <a:gd name="connsiteY2" fmla="*/ 134799 h 6858000"/>
              <a:gd name="connsiteX3" fmla="*/ 9376632 w 9376632"/>
              <a:gd name="connsiteY3" fmla="*/ 3605175 h 6858000"/>
              <a:gd name="connsiteX4" fmla="*/ 8158692 w 9376632"/>
              <a:gd name="connsiteY4" fmla="*/ 6757493 h 6858000"/>
              <a:gd name="connsiteX5" fmla="*/ 8062868 w 9376632"/>
              <a:gd name="connsiteY5" fmla="*/ 6858000 h 6858000"/>
              <a:gd name="connsiteX6" fmla="*/ 1313765 w 9376632"/>
              <a:gd name="connsiteY6" fmla="*/ 6858000 h 6858000"/>
              <a:gd name="connsiteX7" fmla="*/ 1217940 w 9376632"/>
              <a:gd name="connsiteY7" fmla="*/ 6757493 h 6858000"/>
              <a:gd name="connsiteX8" fmla="*/ 0 w 9376632"/>
              <a:gd name="connsiteY8" fmla="*/ 3605175 h 6858000"/>
              <a:gd name="connsiteX9" fmla="*/ 1535999 w 9376632"/>
              <a:gd name="connsiteY9" fmla="*/ 13479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76632" h="6858000">
                <a:moveTo>
                  <a:pt x="1691615" y="0"/>
                </a:moveTo>
                <a:lnTo>
                  <a:pt x="7685017" y="0"/>
                </a:lnTo>
                <a:lnTo>
                  <a:pt x="7840634" y="134799"/>
                </a:lnTo>
                <a:cubicBezTo>
                  <a:pt x="8784230" y="992423"/>
                  <a:pt x="9376632" y="2229618"/>
                  <a:pt x="9376632" y="3605175"/>
                </a:cubicBezTo>
                <a:cubicBezTo>
                  <a:pt x="9376632" y="4818903"/>
                  <a:pt x="8915419" y="5924908"/>
                  <a:pt x="8158692" y="6757493"/>
                </a:cubicBezTo>
                <a:lnTo>
                  <a:pt x="8062868" y="6858000"/>
                </a:lnTo>
                <a:lnTo>
                  <a:pt x="1313765" y="6858000"/>
                </a:lnTo>
                <a:lnTo>
                  <a:pt x="1217940" y="6757493"/>
                </a:lnTo>
                <a:cubicBezTo>
                  <a:pt x="461213" y="5924908"/>
                  <a:pt x="0" y="4818903"/>
                  <a:pt x="0" y="3605175"/>
                </a:cubicBezTo>
                <a:cubicBezTo>
                  <a:pt x="0" y="2229618"/>
                  <a:pt x="592403" y="992423"/>
                  <a:pt x="1535999" y="134799"/>
                </a:cubicBezTo>
                <a:close/>
              </a:path>
            </a:pathLst>
          </a:cu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76D63AC-0421-45EC-B383-E79A61A78C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77550" y="3985"/>
            <a:ext cx="7329573" cy="6858000"/>
            <a:chOff x="1303402" y="36937"/>
            <a:chExt cx="9772765" cy="6858000"/>
          </a:xfrm>
          <a:solidFill>
            <a:schemeClr val="bg1">
              <a:alpha val="3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B997A32E-7032-4107-9C8B-99DB59EDD5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6937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943BB27F-1470-42CA-91FF-D94BC691C8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6937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997B002-17FD-47B3-A06A-76802FE15C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6937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401EA35-9D2E-43B7-860F-EBB8A6C3E0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6937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F8C44827-3D81-4FF9-B4A5-5650D1B20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6937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F613D97F-F6DF-4D32-AD91-209A80E7A2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6937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82B0ED5C-927D-4C5F-8F27-1B403820B9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6937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7048" y="1542402"/>
            <a:ext cx="3890131" cy="2387918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lnSpc>
                <a:spcPct val="90000"/>
              </a:lnSpc>
              <a:defRPr sz="2400" b="1"/>
            </a:pPr>
            <a:r>
              <a:rPr lang="en-US" sz="38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The Role of Family in Neurodivergent Care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6601" y="4001587"/>
            <a:ext cx="3891025" cy="682079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 defTabSz="914400">
              <a:lnSpc>
                <a:spcPct val="90000"/>
              </a:lnSpc>
              <a:spcBef>
                <a:spcPts val="1000"/>
              </a:spcBef>
              <a:buNone/>
              <a:defRPr sz="1400"/>
            </a:pPr>
            <a:r>
              <a:rPr lang="en-US" sz="1700" kern="1200">
                <a:solidFill>
                  <a:schemeClr val="tx2"/>
                </a:solidFill>
                <a:latin typeface="+mn-lt"/>
                <a:ea typeface="+mn-ea"/>
                <a:cs typeface="+mn-cs"/>
              </a:rPr>
              <a:t>Families are essential partners in creating consistent and supportive environments.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87F87F1B-42BA-4AC7-A4E2-41544DDB2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28" y="-4155"/>
            <a:ext cx="1886210" cy="2174333"/>
            <a:chOff x="-305" y="-4155"/>
            <a:chExt cx="2514948" cy="2174333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68B53067-4E48-4E71-A6A9-A8CAABAFBF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06D1A0D3-4BB8-41D9-9CE7-2884C83F44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81E20F06-3B09-4B89-A36B-AB8BFBCCA5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AE6C3D7-7D5B-4926-877D-45F117BB6B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967346A5-7569-4F15-AB5D-BE3DADF192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7264295" y="4683666"/>
            <a:ext cx="1886211" cy="2174333"/>
            <a:chOff x="-305" y="-4155"/>
            <a:chExt cx="2514948" cy="2174333"/>
          </a:xfrm>
        </p:grpSpPr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E1951533-A568-4765-AB1F-F71D9AFDE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A7214F52-4F3F-4C96-A62E-F1401D6C04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023146A1-291C-4FA0-AB5B-EB04D42398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2977932-2B03-4899-8306-5002CEE68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3A25D70-4A55-4F72-B9C5-A69CDBF4DB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4957100-6D8B-4161-9F2F-C0A949EC84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" y="0"/>
            <a:ext cx="914377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BCB02B1-1B82-403C-B7D2-E2CED1882F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2700" y="3984"/>
            <a:ext cx="7032474" cy="6858000"/>
          </a:xfrm>
          <a:custGeom>
            <a:avLst/>
            <a:gdLst>
              <a:gd name="connsiteX0" fmla="*/ 1691615 w 9376632"/>
              <a:gd name="connsiteY0" fmla="*/ 0 h 6858000"/>
              <a:gd name="connsiteX1" fmla="*/ 7685017 w 9376632"/>
              <a:gd name="connsiteY1" fmla="*/ 0 h 6858000"/>
              <a:gd name="connsiteX2" fmla="*/ 7840634 w 9376632"/>
              <a:gd name="connsiteY2" fmla="*/ 134799 h 6858000"/>
              <a:gd name="connsiteX3" fmla="*/ 9376632 w 9376632"/>
              <a:gd name="connsiteY3" fmla="*/ 3605175 h 6858000"/>
              <a:gd name="connsiteX4" fmla="*/ 8158692 w 9376632"/>
              <a:gd name="connsiteY4" fmla="*/ 6757493 h 6858000"/>
              <a:gd name="connsiteX5" fmla="*/ 8062868 w 9376632"/>
              <a:gd name="connsiteY5" fmla="*/ 6858000 h 6858000"/>
              <a:gd name="connsiteX6" fmla="*/ 1313765 w 9376632"/>
              <a:gd name="connsiteY6" fmla="*/ 6858000 h 6858000"/>
              <a:gd name="connsiteX7" fmla="*/ 1217940 w 9376632"/>
              <a:gd name="connsiteY7" fmla="*/ 6757493 h 6858000"/>
              <a:gd name="connsiteX8" fmla="*/ 0 w 9376632"/>
              <a:gd name="connsiteY8" fmla="*/ 3605175 h 6858000"/>
              <a:gd name="connsiteX9" fmla="*/ 1535999 w 9376632"/>
              <a:gd name="connsiteY9" fmla="*/ 13479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76632" h="6858000">
                <a:moveTo>
                  <a:pt x="1691615" y="0"/>
                </a:moveTo>
                <a:lnTo>
                  <a:pt x="7685017" y="0"/>
                </a:lnTo>
                <a:lnTo>
                  <a:pt x="7840634" y="134799"/>
                </a:lnTo>
                <a:cubicBezTo>
                  <a:pt x="8784230" y="992423"/>
                  <a:pt x="9376632" y="2229618"/>
                  <a:pt x="9376632" y="3605175"/>
                </a:cubicBezTo>
                <a:cubicBezTo>
                  <a:pt x="9376632" y="4818903"/>
                  <a:pt x="8915419" y="5924908"/>
                  <a:pt x="8158692" y="6757493"/>
                </a:cubicBezTo>
                <a:lnTo>
                  <a:pt x="8062868" y="6858000"/>
                </a:lnTo>
                <a:lnTo>
                  <a:pt x="1313765" y="6858000"/>
                </a:lnTo>
                <a:lnTo>
                  <a:pt x="1217940" y="6757493"/>
                </a:lnTo>
                <a:cubicBezTo>
                  <a:pt x="461213" y="5924908"/>
                  <a:pt x="0" y="4818903"/>
                  <a:pt x="0" y="3605175"/>
                </a:cubicBezTo>
                <a:cubicBezTo>
                  <a:pt x="0" y="2229618"/>
                  <a:pt x="592403" y="992423"/>
                  <a:pt x="1535999" y="134799"/>
                </a:cubicBezTo>
                <a:close/>
              </a:path>
            </a:pathLst>
          </a:cu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CDE13A7-6382-4A67-BEBE-4FF1F37C7F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77550" y="3985"/>
            <a:ext cx="7329573" cy="6858000"/>
            <a:chOff x="1303402" y="36937"/>
            <a:chExt cx="9772765" cy="6858000"/>
          </a:xfrm>
          <a:solidFill>
            <a:schemeClr val="bg1">
              <a:alpha val="3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E9978FC9-2E40-4257-8D97-FAB20CA4BF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6937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740ABB98-77BA-4C40-8121-34D196E58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6937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41AA752E-66C1-4835-8A3C-556475159D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6937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E9555AB-2295-4939-AEC9-B2CBFCB4CC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6937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97499201-5A2C-48B3-9B02-5519B88294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6937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D3FC2AE7-C60C-4C48-BCAE-410BB6C3DF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6937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40EA1593-6BC9-441E-8F3C-46DD50F810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6937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8840" y="1741337"/>
            <a:ext cx="4086547" cy="2387918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lnSpc>
                <a:spcPct val="90000"/>
              </a:lnSpc>
              <a:defRPr sz="2400" b="1"/>
            </a:pPr>
            <a:r>
              <a:rPr lang="en-US" sz="45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Engaging Caregivers in Therapy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28370" y="4200522"/>
            <a:ext cx="4087487" cy="682079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 defTabSz="914400">
              <a:lnSpc>
                <a:spcPct val="90000"/>
              </a:lnSpc>
              <a:spcBef>
                <a:spcPts val="1000"/>
              </a:spcBef>
              <a:buNone/>
              <a:defRPr sz="1400"/>
            </a:pPr>
            <a:r>
              <a:rPr lang="en-US" sz="2000" kern="1200">
                <a:solidFill>
                  <a:schemeClr val="tx2"/>
                </a:solidFill>
                <a:latin typeface="+mn-lt"/>
                <a:ea typeface="+mn-ea"/>
                <a:cs typeface="+mn-cs"/>
              </a:rPr>
              <a:t>Techniques for including caregivers as active participants in interventions.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17147D5D-F01F-4164-BD81-D10DC6F23E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356" y="2854"/>
            <a:ext cx="2087566" cy="2406445"/>
            <a:chOff x="-305" y="-4155"/>
            <a:chExt cx="2514948" cy="2174333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F24C7412-3E2D-4708-8DC3-425A457A1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71483A6A-CB0B-4469-B09D-C9451F9B07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9A935E9D-EB55-46F3-BCCB-9CB918E870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8EDC5655-C7D7-4936-91EA-E188A96DC6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6D0E248E-80AB-4B35-BA8D-F940FCB443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7062939" y="4456669"/>
            <a:ext cx="2087566" cy="2406445"/>
            <a:chOff x="-305" y="-4155"/>
            <a:chExt cx="2514948" cy="2174333"/>
          </a:xfrm>
        </p:grpSpPr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F9E91B0A-66E8-4298-BAC6-004DBE4919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0A629C66-36BD-487E-B1CD-ED026D7789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A6BC2D2C-3D7D-4224-81BC-22C094C9FB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53BDF903-22C5-4312-8776-C2ABC3EDC0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A292AEA-2528-46C0-B426-95822B6141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8B7B198-E4DF-43CD-AD8C-199884323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" y="0"/>
            <a:ext cx="914377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2BE67753-EA0E-4819-8D22-0B6600CF7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2700" y="3984"/>
            <a:ext cx="7032474" cy="6858000"/>
          </a:xfrm>
          <a:custGeom>
            <a:avLst/>
            <a:gdLst>
              <a:gd name="connsiteX0" fmla="*/ 1691615 w 9376632"/>
              <a:gd name="connsiteY0" fmla="*/ 0 h 6858000"/>
              <a:gd name="connsiteX1" fmla="*/ 7685017 w 9376632"/>
              <a:gd name="connsiteY1" fmla="*/ 0 h 6858000"/>
              <a:gd name="connsiteX2" fmla="*/ 7840634 w 9376632"/>
              <a:gd name="connsiteY2" fmla="*/ 134799 h 6858000"/>
              <a:gd name="connsiteX3" fmla="*/ 9376632 w 9376632"/>
              <a:gd name="connsiteY3" fmla="*/ 3605175 h 6858000"/>
              <a:gd name="connsiteX4" fmla="*/ 8158692 w 9376632"/>
              <a:gd name="connsiteY4" fmla="*/ 6757493 h 6858000"/>
              <a:gd name="connsiteX5" fmla="*/ 8062868 w 9376632"/>
              <a:gd name="connsiteY5" fmla="*/ 6858000 h 6858000"/>
              <a:gd name="connsiteX6" fmla="*/ 1313765 w 9376632"/>
              <a:gd name="connsiteY6" fmla="*/ 6858000 h 6858000"/>
              <a:gd name="connsiteX7" fmla="*/ 1217940 w 9376632"/>
              <a:gd name="connsiteY7" fmla="*/ 6757493 h 6858000"/>
              <a:gd name="connsiteX8" fmla="*/ 0 w 9376632"/>
              <a:gd name="connsiteY8" fmla="*/ 3605175 h 6858000"/>
              <a:gd name="connsiteX9" fmla="*/ 1535999 w 9376632"/>
              <a:gd name="connsiteY9" fmla="*/ 13479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76632" h="6858000">
                <a:moveTo>
                  <a:pt x="1691615" y="0"/>
                </a:moveTo>
                <a:lnTo>
                  <a:pt x="7685017" y="0"/>
                </a:lnTo>
                <a:lnTo>
                  <a:pt x="7840634" y="134799"/>
                </a:lnTo>
                <a:cubicBezTo>
                  <a:pt x="8784230" y="992423"/>
                  <a:pt x="9376632" y="2229618"/>
                  <a:pt x="9376632" y="3605175"/>
                </a:cubicBezTo>
                <a:cubicBezTo>
                  <a:pt x="9376632" y="4818903"/>
                  <a:pt x="8915419" y="5924908"/>
                  <a:pt x="8158692" y="6757493"/>
                </a:cubicBezTo>
                <a:lnTo>
                  <a:pt x="8062868" y="6858000"/>
                </a:lnTo>
                <a:lnTo>
                  <a:pt x="1313765" y="6858000"/>
                </a:lnTo>
                <a:lnTo>
                  <a:pt x="1217940" y="6757493"/>
                </a:lnTo>
                <a:cubicBezTo>
                  <a:pt x="461213" y="5924908"/>
                  <a:pt x="0" y="4818903"/>
                  <a:pt x="0" y="3605175"/>
                </a:cubicBezTo>
                <a:cubicBezTo>
                  <a:pt x="0" y="2229618"/>
                  <a:pt x="592403" y="992423"/>
                  <a:pt x="1535999" y="134799"/>
                </a:cubicBezTo>
                <a:close/>
              </a:path>
            </a:pathLst>
          </a:cu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76D63AC-0421-45EC-B383-E79A61A78C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77550" y="3985"/>
            <a:ext cx="7329573" cy="6858000"/>
            <a:chOff x="1303402" y="36937"/>
            <a:chExt cx="9772765" cy="6858000"/>
          </a:xfrm>
          <a:solidFill>
            <a:schemeClr val="bg1">
              <a:alpha val="3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B997A32E-7032-4107-9C8B-99DB59EDD5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6937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943BB27F-1470-42CA-91FF-D94BC691C8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6937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997B002-17FD-47B3-A06A-76802FE15C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6937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401EA35-9D2E-43B7-860F-EBB8A6C3E0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6937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F8C44827-3D81-4FF9-B4A5-5650D1B20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6937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F613D97F-F6DF-4D32-AD91-209A80E7A2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6937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82B0ED5C-927D-4C5F-8F27-1B403820B9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6937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7048" y="1542402"/>
            <a:ext cx="3890131" cy="2387918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lnSpc>
                <a:spcPct val="90000"/>
              </a:lnSpc>
              <a:defRPr sz="2400" b="1"/>
            </a:pPr>
            <a:r>
              <a:rPr lang="en-US" sz="42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Building Sustainable Home Strategies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6601" y="4001587"/>
            <a:ext cx="3891025" cy="682079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 defTabSz="914400">
              <a:lnSpc>
                <a:spcPct val="90000"/>
              </a:lnSpc>
              <a:spcBef>
                <a:spcPts val="1000"/>
              </a:spcBef>
              <a:buNone/>
              <a:defRPr sz="1400"/>
            </a:pPr>
            <a:r>
              <a:rPr lang="en-US" sz="2000" kern="1200">
                <a:solidFill>
                  <a:schemeClr val="tx2"/>
                </a:solidFill>
                <a:latin typeface="+mn-lt"/>
                <a:ea typeface="+mn-ea"/>
                <a:cs typeface="+mn-cs"/>
              </a:rPr>
              <a:t>Practical tools for maintaining therapeutic goals at home.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87F87F1B-42BA-4AC7-A4E2-41544DDB2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28" y="-4155"/>
            <a:ext cx="1886210" cy="2174333"/>
            <a:chOff x="-305" y="-4155"/>
            <a:chExt cx="2514948" cy="2174333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68B53067-4E48-4E71-A6A9-A8CAABAFBF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06D1A0D3-4BB8-41D9-9CE7-2884C83F44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81E20F06-3B09-4B89-A36B-AB8BFBCCA5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AE6C3D7-7D5B-4926-877D-45F117BB6B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967346A5-7569-4F15-AB5D-BE3DADF192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7264295" y="4683666"/>
            <a:ext cx="1886211" cy="2174333"/>
            <a:chOff x="-305" y="-4155"/>
            <a:chExt cx="2514948" cy="2174333"/>
          </a:xfrm>
        </p:grpSpPr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E1951533-A568-4765-AB1F-F71D9AFDE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A7214F52-4F3F-4C96-A62E-F1401D6C04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023146A1-291C-4FA0-AB5B-EB04D42398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2977932-2B03-4899-8306-5002CEE68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3A25D70-4A55-4F72-B9C5-A69CDBF4DB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4957100-6D8B-4161-9F2F-C0A949EC84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" y="0"/>
            <a:ext cx="914377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BCB02B1-1B82-403C-B7D2-E2CED1882F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2700" y="3984"/>
            <a:ext cx="7032474" cy="6858000"/>
          </a:xfrm>
          <a:custGeom>
            <a:avLst/>
            <a:gdLst>
              <a:gd name="connsiteX0" fmla="*/ 1691615 w 9376632"/>
              <a:gd name="connsiteY0" fmla="*/ 0 h 6858000"/>
              <a:gd name="connsiteX1" fmla="*/ 7685017 w 9376632"/>
              <a:gd name="connsiteY1" fmla="*/ 0 h 6858000"/>
              <a:gd name="connsiteX2" fmla="*/ 7840634 w 9376632"/>
              <a:gd name="connsiteY2" fmla="*/ 134799 h 6858000"/>
              <a:gd name="connsiteX3" fmla="*/ 9376632 w 9376632"/>
              <a:gd name="connsiteY3" fmla="*/ 3605175 h 6858000"/>
              <a:gd name="connsiteX4" fmla="*/ 8158692 w 9376632"/>
              <a:gd name="connsiteY4" fmla="*/ 6757493 h 6858000"/>
              <a:gd name="connsiteX5" fmla="*/ 8062868 w 9376632"/>
              <a:gd name="connsiteY5" fmla="*/ 6858000 h 6858000"/>
              <a:gd name="connsiteX6" fmla="*/ 1313765 w 9376632"/>
              <a:gd name="connsiteY6" fmla="*/ 6858000 h 6858000"/>
              <a:gd name="connsiteX7" fmla="*/ 1217940 w 9376632"/>
              <a:gd name="connsiteY7" fmla="*/ 6757493 h 6858000"/>
              <a:gd name="connsiteX8" fmla="*/ 0 w 9376632"/>
              <a:gd name="connsiteY8" fmla="*/ 3605175 h 6858000"/>
              <a:gd name="connsiteX9" fmla="*/ 1535999 w 9376632"/>
              <a:gd name="connsiteY9" fmla="*/ 13479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76632" h="6858000">
                <a:moveTo>
                  <a:pt x="1691615" y="0"/>
                </a:moveTo>
                <a:lnTo>
                  <a:pt x="7685017" y="0"/>
                </a:lnTo>
                <a:lnTo>
                  <a:pt x="7840634" y="134799"/>
                </a:lnTo>
                <a:cubicBezTo>
                  <a:pt x="8784230" y="992423"/>
                  <a:pt x="9376632" y="2229618"/>
                  <a:pt x="9376632" y="3605175"/>
                </a:cubicBezTo>
                <a:cubicBezTo>
                  <a:pt x="9376632" y="4818903"/>
                  <a:pt x="8915419" y="5924908"/>
                  <a:pt x="8158692" y="6757493"/>
                </a:cubicBezTo>
                <a:lnTo>
                  <a:pt x="8062868" y="6858000"/>
                </a:lnTo>
                <a:lnTo>
                  <a:pt x="1313765" y="6858000"/>
                </a:lnTo>
                <a:lnTo>
                  <a:pt x="1217940" y="6757493"/>
                </a:lnTo>
                <a:cubicBezTo>
                  <a:pt x="461213" y="5924908"/>
                  <a:pt x="0" y="4818903"/>
                  <a:pt x="0" y="3605175"/>
                </a:cubicBezTo>
                <a:cubicBezTo>
                  <a:pt x="0" y="2229618"/>
                  <a:pt x="592403" y="992423"/>
                  <a:pt x="1535999" y="134799"/>
                </a:cubicBezTo>
                <a:close/>
              </a:path>
            </a:pathLst>
          </a:cu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CDE13A7-6382-4A67-BEBE-4FF1F37C7F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77550" y="3985"/>
            <a:ext cx="7329573" cy="6858000"/>
            <a:chOff x="1303402" y="36937"/>
            <a:chExt cx="9772765" cy="6858000"/>
          </a:xfrm>
          <a:solidFill>
            <a:schemeClr val="bg1">
              <a:alpha val="3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E9978FC9-2E40-4257-8D97-FAB20CA4BF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6937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740ABB98-77BA-4C40-8121-34D196E58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6937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41AA752E-66C1-4835-8A3C-556475159D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6937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E9555AB-2295-4939-AEC9-B2CBFCB4CC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6937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97499201-5A2C-48B3-9B02-5519B88294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6937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D3FC2AE7-C60C-4C48-BCAE-410BB6C3DF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6937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40EA1593-6BC9-441E-8F3C-46DD50F810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6937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8840" y="1741337"/>
            <a:ext cx="4086547" cy="2387918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lnSpc>
                <a:spcPct val="90000"/>
              </a:lnSpc>
              <a:defRPr sz="2400" b="1"/>
            </a:pPr>
            <a:r>
              <a:rPr lang="en-US" sz="45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School-Based Support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28370" y="4200522"/>
            <a:ext cx="4087487" cy="682079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 defTabSz="914400">
              <a:lnSpc>
                <a:spcPct val="90000"/>
              </a:lnSpc>
              <a:spcBef>
                <a:spcPts val="1000"/>
              </a:spcBef>
              <a:buNone/>
              <a:defRPr sz="1400"/>
            </a:pPr>
            <a:r>
              <a:rPr lang="en-US" sz="1900" kern="120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Collaborating with educators to ensure consistent care and accommodations.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17147D5D-F01F-4164-BD81-D10DC6F23E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356" y="2854"/>
            <a:ext cx="2087566" cy="2406445"/>
            <a:chOff x="-305" y="-4155"/>
            <a:chExt cx="2514948" cy="2174333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F24C7412-3E2D-4708-8DC3-425A457A1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71483A6A-CB0B-4469-B09D-C9451F9B07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9A935E9D-EB55-46F3-BCCB-9CB918E870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8EDC5655-C7D7-4936-91EA-E188A96DC6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6D0E248E-80AB-4B35-BA8D-F940FCB443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7062939" y="4456669"/>
            <a:ext cx="2087566" cy="2406445"/>
            <a:chOff x="-305" y="-4155"/>
            <a:chExt cx="2514948" cy="2174333"/>
          </a:xfrm>
        </p:grpSpPr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F9E91B0A-66E8-4298-BAC6-004DBE4919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0A629C66-36BD-487E-B1CD-ED026D7789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A6BC2D2C-3D7D-4224-81BC-22C094C9FB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53BDF903-22C5-4312-8776-C2ABC3EDC0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3A25D70-4A55-4F72-B9C5-A69CDBF4DB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4957100-6D8B-4161-9F2F-C0A949EC84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" y="0"/>
            <a:ext cx="914377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BCB02B1-1B82-403C-B7D2-E2CED1882F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2700" y="3984"/>
            <a:ext cx="7032474" cy="6858000"/>
          </a:xfrm>
          <a:custGeom>
            <a:avLst/>
            <a:gdLst>
              <a:gd name="connsiteX0" fmla="*/ 1691615 w 9376632"/>
              <a:gd name="connsiteY0" fmla="*/ 0 h 6858000"/>
              <a:gd name="connsiteX1" fmla="*/ 7685017 w 9376632"/>
              <a:gd name="connsiteY1" fmla="*/ 0 h 6858000"/>
              <a:gd name="connsiteX2" fmla="*/ 7840634 w 9376632"/>
              <a:gd name="connsiteY2" fmla="*/ 134799 h 6858000"/>
              <a:gd name="connsiteX3" fmla="*/ 9376632 w 9376632"/>
              <a:gd name="connsiteY3" fmla="*/ 3605175 h 6858000"/>
              <a:gd name="connsiteX4" fmla="*/ 8158692 w 9376632"/>
              <a:gd name="connsiteY4" fmla="*/ 6757493 h 6858000"/>
              <a:gd name="connsiteX5" fmla="*/ 8062868 w 9376632"/>
              <a:gd name="connsiteY5" fmla="*/ 6858000 h 6858000"/>
              <a:gd name="connsiteX6" fmla="*/ 1313765 w 9376632"/>
              <a:gd name="connsiteY6" fmla="*/ 6858000 h 6858000"/>
              <a:gd name="connsiteX7" fmla="*/ 1217940 w 9376632"/>
              <a:gd name="connsiteY7" fmla="*/ 6757493 h 6858000"/>
              <a:gd name="connsiteX8" fmla="*/ 0 w 9376632"/>
              <a:gd name="connsiteY8" fmla="*/ 3605175 h 6858000"/>
              <a:gd name="connsiteX9" fmla="*/ 1535999 w 9376632"/>
              <a:gd name="connsiteY9" fmla="*/ 13479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76632" h="6858000">
                <a:moveTo>
                  <a:pt x="1691615" y="0"/>
                </a:moveTo>
                <a:lnTo>
                  <a:pt x="7685017" y="0"/>
                </a:lnTo>
                <a:lnTo>
                  <a:pt x="7840634" y="134799"/>
                </a:lnTo>
                <a:cubicBezTo>
                  <a:pt x="8784230" y="992423"/>
                  <a:pt x="9376632" y="2229618"/>
                  <a:pt x="9376632" y="3605175"/>
                </a:cubicBezTo>
                <a:cubicBezTo>
                  <a:pt x="9376632" y="4818903"/>
                  <a:pt x="8915419" y="5924908"/>
                  <a:pt x="8158692" y="6757493"/>
                </a:cubicBezTo>
                <a:lnTo>
                  <a:pt x="8062868" y="6858000"/>
                </a:lnTo>
                <a:lnTo>
                  <a:pt x="1313765" y="6858000"/>
                </a:lnTo>
                <a:lnTo>
                  <a:pt x="1217940" y="6757493"/>
                </a:lnTo>
                <a:cubicBezTo>
                  <a:pt x="461213" y="5924908"/>
                  <a:pt x="0" y="4818903"/>
                  <a:pt x="0" y="3605175"/>
                </a:cubicBezTo>
                <a:cubicBezTo>
                  <a:pt x="0" y="2229618"/>
                  <a:pt x="592403" y="992423"/>
                  <a:pt x="1535999" y="134799"/>
                </a:cubicBezTo>
                <a:close/>
              </a:path>
            </a:pathLst>
          </a:cu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CDE13A7-6382-4A67-BEBE-4FF1F37C7F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77550" y="3985"/>
            <a:ext cx="7329573" cy="6858000"/>
            <a:chOff x="1303402" y="36937"/>
            <a:chExt cx="9772765" cy="6858000"/>
          </a:xfrm>
          <a:solidFill>
            <a:schemeClr val="bg1">
              <a:alpha val="3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E9978FC9-2E40-4257-8D97-FAB20CA4BF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6937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740ABB98-77BA-4C40-8121-34D196E58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6937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41AA752E-66C1-4835-8A3C-556475159D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6937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E9555AB-2295-4939-AEC9-B2CBFCB4CC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6937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97499201-5A2C-48B3-9B02-5519B88294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6937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D3FC2AE7-C60C-4C48-BCAE-410BB6C3DF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6937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40EA1593-6BC9-441E-8F3C-46DD50F810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6937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8840" y="1741337"/>
            <a:ext cx="4086547" cy="2387918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lnSpc>
                <a:spcPct val="90000"/>
              </a:lnSpc>
              <a:defRPr sz="2400" b="1"/>
            </a:pPr>
            <a:r>
              <a:rPr lang="en-US" sz="42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Psychoeducation for Families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28370" y="4200522"/>
            <a:ext cx="4087487" cy="682079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 defTabSz="914400">
              <a:lnSpc>
                <a:spcPct val="90000"/>
              </a:lnSpc>
              <a:spcBef>
                <a:spcPts val="1000"/>
              </a:spcBef>
              <a:buNone/>
              <a:defRPr sz="1400"/>
            </a:pPr>
            <a:r>
              <a:rPr lang="en-US" sz="1700" kern="1200">
                <a:solidFill>
                  <a:schemeClr val="tx2"/>
                </a:solidFill>
                <a:latin typeface="+mn-lt"/>
                <a:ea typeface="+mn-ea"/>
                <a:cs typeface="+mn-cs"/>
              </a:rPr>
              <a:t>Empowering families with knowledge about neurodivergence and therapy goals.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17147D5D-F01F-4164-BD81-D10DC6F23E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356" y="2854"/>
            <a:ext cx="2087566" cy="2406445"/>
            <a:chOff x="-305" y="-4155"/>
            <a:chExt cx="2514948" cy="2174333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F24C7412-3E2D-4708-8DC3-425A457A1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71483A6A-CB0B-4469-B09D-C9451F9B07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9A935E9D-EB55-46F3-BCCB-9CB918E870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8EDC5655-C7D7-4936-91EA-E188A96DC6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6D0E248E-80AB-4B35-BA8D-F940FCB443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7062939" y="4456669"/>
            <a:ext cx="2087566" cy="2406445"/>
            <a:chOff x="-305" y="-4155"/>
            <a:chExt cx="2514948" cy="2174333"/>
          </a:xfrm>
        </p:grpSpPr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F9E91B0A-66E8-4298-BAC6-004DBE4919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0A629C66-36BD-487E-B1CD-ED026D7789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A6BC2D2C-3D7D-4224-81BC-22C094C9FB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53BDF903-22C5-4312-8776-C2ABC3EDC0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A292AEA-2528-46C0-B426-95822B6141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8B7B198-E4DF-43CD-AD8C-199884323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" y="0"/>
            <a:ext cx="914377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2BE67753-EA0E-4819-8D22-0B6600CF7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2700" y="3984"/>
            <a:ext cx="7032474" cy="6858000"/>
          </a:xfrm>
          <a:custGeom>
            <a:avLst/>
            <a:gdLst>
              <a:gd name="connsiteX0" fmla="*/ 1691615 w 9376632"/>
              <a:gd name="connsiteY0" fmla="*/ 0 h 6858000"/>
              <a:gd name="connsiteX1" fmla="*/ 7685017 w 9376632"/>
              <a:gd name="connsiteY1" fmla="*/ 0 h 6858000"/>
              <a:gd name="connsiteX2" fmla="*/ 7840634 w 9376632"/>
              <a:gd name="connsiteY2" fmla="*/ 134799 h 6858000"/>
              <a:gd name="connsiteX3" fmla="*/ 9376632 w 9376632"/>
              <a:gd name="connsiteY3" fmla="*/ 3605175 h 6858000"/>
              <a:gd name="connsiteX4" fmla="*/ 8158692 w 9376632"/>
              <a:gd name="connsiteY4" fmla="*/ 6757493 h 6858000"/>
              <a:gd name="connsiteX5" fmla="*/ 8062868 w 9376632"/>
              <a:gd name="connsiteY5" fmla="*/ 6858000 h 6858000"/>
              <a:gd name="connsiteX6" fmla="*/ 1313765 w 9376632"/>
              <a:gd name="connsiteY6" fmla="*/ 6858000 h 6858000"/>
              <a:gd name="connsiteX7" fmla="*/ 1217940 w 9376632"/>
              <a:gd name="connsiteY7" fmla="*/ 6757493 h 6858000"/>
              <a:gd name="connsiteX8" fmla="*/ 0 w 9376632"/>
              <a:gd name="connsiteY8" fmla="*/ 3605175 h 6858000"/>
              <a:gd name="connsiteX9" fmla="*/ 1535999 w 9376632"/>
              <a:gd name="connsiteY9" fmla="*/ 13479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76632" h="6858000">
                <a:moveTo>
                  <a:pt x="1691615" y="0"/>
                </a:moveTo>
                <a:lnTo>
                  <a:pt x="7685017" y="0"/>
                </a:lnTo>
                <a:lnTo>
                  <a:pt x="7840634" y="134799"/>
                </a:lnTo>
                <a:cubicBezTo>
                  <a:pt x="8784230" y="992423"/>
                  <a:pt x="9376632" y="2229618"/>
                  <a:pt x="9376632" y="3605175"/>
                </a:cubicBezTo>
                <a:cubicBezTo>
                  <a:pt x="9376632" y="4818903"/>
                  <a:pt x="8915419" y="5924908"/>
                  <a:pt x="8158692" y="6757493"/>
                </a:cubicBezTo>
                <a:lnTo>
                  <a:pt x="8062868" y="6858000"/>
                </a:lnTo>
                <a:lnTo>
                  <a:pt x="1313765" y="6858000"/>
                </a:lnTo>
                <a:lnTo>
                  <a:pt x="1217940" y="6757493"/>
                </a:lnTo>
                <a:cubicBezTo>
                  <a:pt x="461213" y="5924908"/>
                  <a:pt x="0" y="4818903"/>
                  <a:pt x="0" y="3605175"/>
                </a:cubicBezTo>
                <a:cubicBezTo>
                  <a:pt x="0" y="2229618"/>
                  <a:pt x="592403" y="992423"/>
                  <a:pt x="1535999" y="134799"/>
                </a:cubicBezTo>
                <a:close/>
              </a:path>
            </a:pathLst>
          </a:cu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76D63AC-0421-45EC-B383-E79A61A78C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77550" y="3985"/>
            <a:ext cx="7329573" cy="6858000"/>
            <a:chOff x="1303402" y="36937"/>
            <a:chExt cx="9772765" cy="6858000"/>
          </a:xfrm>
          <a:solidFill>
            <a:schemeClr val="bg1">
              <a:alpha val="3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B997A32E-7032-4107-9C8B-99DB59EDD5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6937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943BB27F-1470-42CA-91FF-D94BC691C8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6937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997B002-17FD-47B3-A06A-76802FE15C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6937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401EA35-9D2E-43B7-860F-EBB8A6C3E0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6937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F8C44827-3D81-4FF9-B4A5-5650D1B20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6937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F613D97F-F6DF-4D32-AD91-209A80E7A2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6937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82B0ED5C-927D-4C5F-8F27-1B403820B9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6937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7048" y="1542402"/>
            <a:ext cx="3890131" cy="2387918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lnSpc>
                <a:spcPct val="90000"/>
              </a:lnSpc>
              <a:defRPr sz="2400" b="1"/>
            </a:pPr>
            <a:r>
              <a:rPr lang="en-US" sz="45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Addressing Caregiver Burnout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6601" y="4001587"/>
            <a:ext cx="3891025" cy="682079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 defTabSz="914400">
              <a:lnSpc>
                <a:spcPct val="90000"/>
              </a:lnSpc>
              <a:spcBef>
                <a:spcPts val="1000"/>
              </a:spcBef>
              <a:buNone/>
              <a:defRPr sz="1400"/>
            </a:pPr>
            <a:r>
              <a:rPr lang="en-US" sz="1500" kern="1200">
                <a:solidFill>
                  <a:schemeClr val="tx2"/>
                </a:solidFill>
                <a:latin typeface="+mn-lt"/>
                <a:ea typeface="+mn-ea"/>
                <a:cs typeface="+mn-cs"/>
              </a:rPr>
              <a:t>Recognizing signs of burnout and providing self-care strategies for caregivers.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87F87F1B-42BA-4AC7-A4E2-41544DDB2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28" y="-4155"/>
            <a:ext cx="1886210" cy="2174333"/>
            <a:chOff x="-305" y="-4155"/>
            <a:chExt cx="2514948" cy="2174333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68B53067-4E48-4E71-A6A9-A8CAABAFBF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06D1A0D3-4BB8-41D9-9CE7-2884C83F44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81E20F06-3B09-4B89-A36B-AB8BFBCCA5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AE6C3D7-7D5B-4926-877D-45F117BB6B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967346A5-7569-4F15-AB5D-BE3DADF192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7264295" y="4683666"/>
            <a:ext cx="1886211" cy="2174333"/>
            <a:chOff x="-305" y="-4155"/>
            <a:chExt cx="2514948" cy="2174333"/>
          </a:xfrm>
        </p:grpSpPr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E1951533-A568-4765-AB1F-F71D9AFDE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A7214F52-4F3F-4C96-A62E-F1401D6C04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023146A1-291C-4FA0-AB5B-EB04D42398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2977932-2B03-4899-8306-5002CEE68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038248A-211C-4EEC-8401-C761B929FB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30A849F-66D9-40C8-BEC8-35AFF8F45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" y="0"/>
            <a:ext cx="914377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419" y="1280679"/>
            <a:ext cx="7375161" cy="1325563"/>
          </a:xfrm>
        </p:spPr>
        <p:txBody>
          <a:bodyPr anchor="b">
            <a:normAutofit/>
          </a:bodyPr>
          <a:lstStyle/>
          <a:p>
            <a:pPr>
              <a:defRPr sz="2400" b="1"/>
            </a:pPr>
            <a:r>
              <a:rPr lang="en-US" sz="3100">
                <a:solidFill>
                  <a:schemeClr val="tx2"/>
                </a:solidFill>
              </a:rPr>
              <a:t>Key Takeaways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542298-A2B1-480F-A11C-A40EDD19B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217417" y="0"/>
            <a:ext cx="2926583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4AEB45E-B965-46A0-8557-C646B5011B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21A22C7-11AD-44B0-9BF7-6E3A458215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7049D82-B7F3-4192-8337-4BDB16955E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4A7FAD9-577C-4D2E-A3B5-C6D0A39D4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4419" y="2890979"/>
            <a:ext cx="7375161" cy="2693976"/>
          </a:xfrm>
        </p:spPr>
        <p:txBody>
          <a:bodyPr>
            <a:normAutofit/>
          </a:bodyPr>
          <a:lstStyle/>
          <a:p>
            <a:pPr>
              <a:defRPr sz="1400"/>
            </a:pPr>
            <a:r>
              <a:rPr lang="en-US" sz="1600">
                <a:solidFill>
                  <a:schemeClr val="tx2"/>
                </a:solidFill>
              </a:rPr>
              <a:t>1. Family involvement is crucial for success.</a:t>
            </a:r>
          </a:p>
          <a:p>
            <a:pPr>
              <a:defRPr sz="1400"/>
            </a:pPr>
            <a:r>
              <a:rPr lang="en-US" sz="1600">
                <a:solidFill>
                  <a:schemeClr val="tx2"/>
                </a:solidFill>
              </a:rPr>
              <a:t>2. Sustainable strategies require collaboration across systems.</a:t>
            </a:r>
          </a:p>
          <a:p>
            <a:pPr>
              <a:defRPr sz="1400"/>
            </a:pPr>
            <a:r>
              <a:rPr lang="en-US" sz="1600">
                <a:solidFill>
                  <a:schemeClr val="tx2"/>
                </a:solidFill>
              </a:rPr>
              <a:t>3. Caregiver well-being is essential for long-term outcomes.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A5C9C35-2375-49EB-B99C-17C87D42F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174211" cy="2175328"/>
            <a:chOff x="-305" y="-1"/>
            <a:chExt cx="3832880" cy="2876136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7BE7B8C5-3FC9-47E9-B555-AFCB849A4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15B6EFE-6DC2-4A72-AC12-BCCC3638A6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E8C1B65-6799-4DD1-B262-01901DA126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3829674-8FAF-4E90-9FB7-C6CE17839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876</Words>
  <Application>Microsoft Office PowerPoint</Application>
  <PresentationFormat>On-screen Show (4:3)</PresentationFormat>
  <Paragraphs>97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Aptos</vt:lpstr>
      <vt:lpstr>Arial</vt:lpstr>
      <vt:lpstr>Calibri</vt:lpstr>
      <vt:lpstr>Office Theme</vt:lpstr>
      <vt:lpstr>Module 5: Family and Systems Integration</vt:lpstr>
      <vt:lpstr>Learning Objectives</vt:lpstr>
      <vt:lpstr>The Role of Family in Neurodivergent Care</vt:lpstr>
      <vt:lpstr>Engaging Caregivers in Therapy</vt:lpstr>
      <vt:lpstr>Building Sustainable Home Strategies</vt:lpstr>
      <vt:lpstr>School-Based Support Systems</vt:lpstr>
      <vt:lpstr>Psychoeducation for Families</vt:lpstr>
      <vt:lpstr>Addressing Caregiver Burnout</vt:lpstr>
      <vt:lpstr>Key Takeaways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Angela Fisher</dc:creator>
  <cp:keywords/>
  <dc:description>generated using python-pptx</dc:description>
  <cp:lastModifiedBy>Angela Fisher</cp:lastModifiedBy>
  <cp:revision>4</cp:revision>
  <cp:lastPrinted>2025-01-05T02:03:18Z</cp:lastPrinted>
  <dcterms:created xsi:type="dcterms:W3CDTF">2013-01-27T09:14:16Z</dcterms:created>
  <dcterms:modified xsi:type="dcterms:W3CDTF">2025-01-05T02:09:33Z</dcterms:modified>
  <cp:category/>
</cp:coreProperties>
</file>