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7102475" cy="9037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3" d="100"/>
          <a:sy n="63" d="100"/>
        </p:scale>
        <p:origin x="315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534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534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5EC48-DC46-495D-9699-15CBC4B6DA3F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17650" y="1130300"/>
            <a:ext cx="4067175" cy="3049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349363"/>
            <a:ext cx="5681980" cy="35585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84188"/>
            <a:ext cx="3077739" cy="4534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584188"/>
            <a:ext cx="3077739" cy="4534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133FB-E535-492D-9086-82302A86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540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mc/articles/PMC5805248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ubmed.ncbi.nlm.nih.gov/31976487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nesdoc.unesco.org/ark:/48223/pf0000371022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ink.springer.com/article/10.1007/s10803-021-05010-w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ubmed.ncbi.nlm.nih.gov/33136277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a.org/topics/caregiving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Module 5 – Family and Systems Integration</a:t>
            </a:r>
          </a:p>
          <a:p>
            <a:r>
              <a:rPr lang="en-US" dirty="0"/>
              <a:t>Welcome to </a:t>
            </a:r>
            <a:r>
              <a:rPr lang="en-US" b="1" dirty="0"/>
              <a:t>Module 5: Family and Systems Integration</a:t>
            </a:r>
            <a:r>
              <a:rPr lang="en-US" dirty="0"/>
              <a:t>. In this module, we’ll focus on supporting families and building sustainable systems of care for neurodivergent individuals. We'll explore caregiver involvement, home and school strategies, psychoeducation, and caregiver well-being.</a:t>
            </a:r>
          </a:p>
          <a:p>
            <a:r>
              <a:rPr lang="en-US" b="1" dirty="0"/>
              <a:t>Engagement Tip:</a:t>
            </a:r>
            <a:r>
              <a:rPr lang="en-US" dirty="0"/>
              <a:t> Start with an icebreaker question: </a:t>
            </a:r>
            <a:r>
              <a:rPr lang="en-US" i="1" dirty="0"/>
              <a:t>“What role do you believe families play in therapeutic success?”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E133FB-E535-492D-9086-82302A8657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275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E133FB-E535-492D-9086-82302A8657C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98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Learning Objectives</a:t>
            </a:r>
          </a:p>
          <a:p>
            <a:r>
              <a:rPr lang="en-US" dirty="0"/>
              <a:t>By the end of this module, participants will be able to:</a:t>
            </a:r>
          </a:p>
          <a:p>
            <a:pPr>
              <a:buFont typeface="+mj-lt"/>
              <a:buAutoNum type="arabicPeriod"/>
            </a:pPr>
            <a:r>
              <a:rPr lang="en-US" dirty="0"/>
              <a:t>Engage caregivers as active participants in therapeutic interventions.</a:t>
            </a:r>
          </a:p>
          <a:p>
            <a:pPr>
              <a:buFont typeface="+mj-lt"/>
              <a:buAutoNum type="arabicPeriod"/>
            </a:pPr>
            <a:r>
              <a:rPr lang="en-US" dirty="0"/>
              <a:t>Build sustainable home and school-based strategies to support therapy goals.</a:t>
            </a:r>
          </a:p>
          <a:p>
            <a:pPr>
              <a:buFont typeface="+mj-lt"/>
              <a:buAutoNum type="arabicPeriod"/>
            </a:pPr>
            <a:r>
              <a:rPr lang="en-US" dirty="0"/>
              <a:t>Provide psychoeducation to families about neurodivergence and therapy goals.</a:t>
            </a:r>
          </a:p>
          <a:p>
            <a:pPr>
              <a:buFont typeface="+mj-lt"/>
              <a:buAutoNum type="arabicPeriod"/>
            </a:pPr>
            <a:r>
              <a:rPr lang="en-US" dirty="0"/>
              <a:t>Recognize and address caregiver burnout effectively.</a:t>
            </a:r>
          </a:p>
          <a:p>
            <a:r>
              <a:rPr lang="en-US" b="1" dirty="0"/>
              <a:t>Engagement Tip:</a:t>
            </a:r>
            <a:r>
              <a:rPr lang="en-US" dirty="0"/>
              <a:t> Encourage participants to reflect on which objective feels most relevant to their current practice.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E133FB-E535-492D-9086-82302A8657C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12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The Role of Family in Neurodivergent Care</a:t>
            </a:r>
          </a:p>
          <a:p>
            <a:r>
              <a:rPr lang="en-US" dirty="0"/>
              <a:t>Families are essential partners in creating consistent and supportive environments for neurodivergent individuals. A strong family system fosters trust, consistency, and emotional stability, leading to better therapeutic outcomes.</a:t>
            </a:r>
          </a:p>
          <a:p>
            <a:r>
              <a:rPr lang="en-US" b="1" dirty="0"/>
              <a:t>Evidence:</a:t>
            </a:r>
            <a:br>
              <a:rPr lang="en-US" dirty="0"/>
            </a:br>
            <a:r>
              <a:rPr lang="en-US" dirty="0"/>
              <a:t>Research indicates that family involvement significantly improves therapeutic outcomes for neurodivergent children and reduces parental stress (</a:t>
            </a:r>
            <a:r>
              <a:rPr lang="en-US" dirty="0">
                <a:hlinkClick r:id="rId3"/>
              </a:rPr>
              <a:t>NCBI</a:t>
            </a:r>
            <a:r>
              <a:rPr lang="en-US" dirty="0"/>
              <a:t>).</a:t>
            </a:r>
          </a:p>
          <a:p>
            <a:r>
              <a:rPr lang="en-US" b="1" dirty="0"/>
              <a:t>Engagement Tip:</a:t>
            </a:r>
            <a:r>
              <a:rPr lang="en-US" dirty="0"/>
              <a:t> Ask participants to share one example where family involvement improved therapeutic outcomes in their practice.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E133FB-E535-492D-9086-82302A8657C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77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Engaging Caregivers in Therapy</a:t>
            </a:r>
          </a:p>
          <a:p>
            <a:r>
              <a:rPr lang="en-US" dirty="0"/>
              <a:t>Caregivers are not just observers but active participants in the therapeutic process. Techniques for engagement include: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Collaborative goal-setting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Regular progress updates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Assigning home-based therapeutic tasks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Creating open lines of communication</a:t>
            </a:r>
          </a:p>
          <a:p>
            <a:r>
              <a:rPr lang="en-US" b="1" dirty="0"/>
              <a:t>Evidence:</a:t>
            </a:r>
            <a:br>
              <a:rPr lang="en-US" dirty="0"/>
            </a:br>
            <a:r>
              <a:rPr lang="en-US" dirty="0"/>
              <a:t>Studies show that caregiver engagement leads to higher adherence to intervention plans and improved child outcomes (</a:t>
            </a:r>
            <a:r>
              <a:rPr lang="en-US" dirty="0">
                <a:hlinkClick r:id="rId3"/>
              </a:rPr>
              <a:t>PubMed</a:t>
            </a:r>
            <a:r>
              <a:rPr lang="en-US" dirty="0"/>
              <a:t>).</a:t>
            </a:r>
          </a:p>
          <a:p>
            <a:r>
              <a:rPr lang="en-US" b="1" dirty="0"/>
              <a:t>Engagement Tip:</a:t>
            </a:r>
            <a:r>
              <a:rPr lang="en-US" dirty="0"/>
              <a:t> Conduct a role-play exercise where participants practice explaining a therapeutic goal to a caregiver.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E133FB-E535-492D-9086-82302A8657C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53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Building Sustainable Home Strategies</a:t>
            </a:r>
          </a:p>
          <a:p>
            <a:r>
              <a:rPr lang="en-US" dirty="0"/>
              <a:t>Home is where therapeutic goals are reinforced daily. Sustainable strategies include: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Creating structured routines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Visual schedules for tasks and responsibilities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Sensory-friendly spaces at home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Using reward systems for task completion</a:t>
            </a:r>
          </a:p>
          <a:p>
            <a:r>
              <a:rPr lang="en-US" b="1" dirty="0"/>
              <a:t>Evidence:</a:t>
            </a:r>
            <a:br>
              <a:rPr lang="en-US" dirty="0"/>
            </a:br>
            <a:r>
              <a:rPr lang="en-US" dirty="0"/>
              <a:t>Research highlights that consistent home routines improve emotional regulation and reduce anxiety in neurodivergent individuals (Frontiers in Psychology).</a:t>
            </a:r>
          </a:p>
          <a:p>
            <a:r>
              <a:rPr lang="en-US" b="1" dirty="0"/>
              <a:t>Engagement Tip:</a:t>
            </a:r>
            <a:r>
              <a:rPr lang="en-US" dirty="0"/>
              <a:t> Ask participants to design a sample daily routine chart for a neurodivergent child.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E133FB-E535-492D-9086-82302A8657C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945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School-Based Support Systems</a:t>
            </a:r>
          </a:p>
          <a:p>
            <a:r>
              <a:rPr lang="en-US" dirty="0"/>
              <a:t>Collaboration with educators is essential for creating consistency across environments. Effective strategies include: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Developing Individualized Education Plans (IEPs)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Providing sensory accommodations in classrooms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Training teachers on neurodiversity awareness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Regular communication between therapists, families, and educators</a:t>
            </a:r>
          </a:p>
          <a:p>
            <a:r>
              <a:rPr lang="en-US" b="1" dirty="0"/>
              <a:t>Evidence:</a:t>
            </a:r>
            <a:br>
              <a:rPr lang="en-US" dirty="0"/>
            </a:br>
            <a:r>
              <a:rPr lang="en-US" dirty="0"/>
              <a:t>Inclusive educational policies have been shown to improve academic and emotional outcomes for neurodivergent students (</a:t>
            </a:r>
            <a:r>
              <a:rPr lang="en-US" dirty="0">
                <a:hlinkClick r:id="rId3"/>
              </a:rPr>
              <a:t>UNESCO</a:t>
            </a:r>
            <a:r>
              <a:rPr lang="en-US" dirty="0"/>
              <a:t>).</a:t>
            </a:r>
          </a:p>
          <a:p>
            <a:r>
              <a:rPr lang="en-US" b="1" dirty="0"/>
              <a:t>Engagement Tip:</a:t>
            </a:r>
            <a:r>
              <a:rPr lang="en-US" dirty="0"/>
              <a:t> Discuss common challenges when collaborating with schools and brainstorm solutions as a group.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E133FB-E535-492D-9086-82302A8657C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53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Psychoeducation for Families</a:t>
            </a:r>
          </a:p>
          <a:p>
            <a:r>
              <a:rPr lang="en-US" dirty="0"/>
              <a:t>Psychoeducation equips families with knowledge and tools to better support their neurodivergent loved ones. Key topics include: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Understanding neurodivergence as a natural variation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Recognizing and managing sensory triggers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Effective communication techniques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Advocating for their child’s needs in different systems</a:t>
            </a:r>
          </a:p>
          <a:p>
            <a:r>
              <a:rPr lang="en-US" b="1" dirty="0"/>
              <a:t>Evidence:</a:t>
            </a:r>
            <a:br>
              <a:rPr lang="en-US" dirty="0"/>
            </a:br>
            <a:r>
              <a:rPr lang="en-US" dirty="0"/>
              <a:t>Studies demonstrate that family psychoeducation reduces parental stress and improves child behavioral outcomes (</a:t>
            </a:r>
            <a:r>
              <a:rPr lang="en-US" dirty="0">
                <a:hlinkClick r:id="rId3"/>
              </a:rPr>
              <a:t>Springer</a:t>
            </a:r>
            <a:r>
              <a:rPr lang="en-US" dirty="0"/>
              <a:t>).</a:t>
            </a:r>
          </a:p>
          <a:p>
            <a:r>
              <a:rPr lang="en-US" b="1" dirty="0"/>
              <a:t>Engagement Tip:</a:t>
            </a:r>
            <a:r>
              <a:rPr lang="en-US" dirty="0"/>
              <a:t> Host a mock psychoeducation session where participants explain a complex neurodivergent trait in simple, family-friendly language.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E133FB-E535-492D-9086-82302A8657C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08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Addressing Caregiver Burnout</a:t>
            </a:r>
          </a:p>
          <a:p>
            <a:r>
              <a:rPr lang="en-US" dirty="0"/>
              <a:t>Caregiver burnout is a significant barrier to sustainable care. Signs of burnout include: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Emotional exhaustion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Feelings of detachment or guilt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Reduced productivity and focus</a:t>
            </a:r>
          </a:p>
          <a:p>
            <a:r>
              <a:rPr lang="en-US" b="1" dirty="0"/>
              <a:t>Evidence:</a:t>
            </a:r>
            <a:br>
              <a:rPr lang="en-US" dirty="0"/>
            </a:br>
            <a:r>
              <a:rPr lang="en-US" dirty="0"/>
              <a:t>Research shows that caregiver burnout is linked to increased emotional and physical health problems (</a:t>
            </a:r>
            <a:r>
              <a:rPr lang="en-US" dirty="0">
                <a:hlinkClick r:id="rId3"/>
              </a:rPr>
              <a:t>PubMed</a:t>
            </a:r>
            <a:r>
              <a:rPr lang="en-US" dirty="0"/>
              <a:t>).</a:t>
            </a:r>
          </a:p>
          <a:p>
            <a:r>
              <a:rPr lang="en-US" b="1" dirty="0"/>
              <a:t>Strategies to Prevent Burnout: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Access to respite care services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Caregiver support groups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Encouraging self-care routines</a:t>
            </a:r>
          </a:p>
          <a:p>
            <a:r>
              <a:rPr lang="en-US" b="1" dirty="0"/>
              <a:t>Engagement Tip:</a:t>
            </a:r>
            <a:r>
              <a:rPr lang="en-US" dirty="0"/>
              <a:t> Ask participants to create a caregiver self-care plan with at least three actionable strategies.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E133FB-E535-492D-9086-82302A8657C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12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Key Takeaways</a:t>
            </a:r>
          </a:p>
          <a:p>
            <a:r>
              <a:rPr lang="en-US" dirty="0"/>
              <a:t>Let’s summarize the core lessons from this module:</a:t>
            </a:r>
          </a:p>
          <a:p>
            <a:pPr>
              <a:buFont typeface="+mj-lt"/>
              <a:buAutoNum type="arabicPeriod"/>
            </a:pPr>
            <a:r>
              <a:rPr lang="en-US" dirty="0"/>
              <a:t>Family involvement is crucial for therapeutic success.</a:t>
            </a:r>
          </a:p>
          <a:p>
            <a:pPr>
              <a:buFont typeface="+mj-lt"/>
              <a:buAutoNum type="arabicPeriod"/>
            </a:pPr>
            <a:r>
              <a:rPr lang="en-US" dirty="0"/>
              <a:t>Sustainable strategies require collaboration across home, school, and therapeutic systems.</a:t>
            </a:r>
          </a:p>
          <a:p>
            <a:pPr>
              <a:buFont typeface="+mj-lt"/>
              <a:buAutoNum type="arabicPeriod"/>
            </a:pPr>
            <a:r>
              <a:rPr lang="en-US" dirty="0"/>
              <a:t>Caregiver well-being is essential for long-term effectiveness in therapy.</a:t>
            </a:r>
          </a:p>
          <a:p>
            <a:r>
              <a:rPr lang="en-US" b="1" dirty="0"/>
              <a:t>Evidence:</a:t>
            </a:r>
            <a:br>
              <a:rPr lang="en-US" dirty="0"/>
            </a:br>
            <a:r>
              <a:rPr lang="en-US" dirty="0"/>
              <a:t>Research consistently emphasizes that caregiver well-being directly impacts therapy adherence and client outcomes (</a:t>
            </a:r>
            <a:r>
              <a:rPr lang="en-US" dirty="0">
                <a:hlinkClick r:id="rId3"/>
              </a:rPr>
              <a:t>APA</a:t>
            </a:r>
            <a:r>
              <a:rPr lang="en-US" dirty="0"/>
              <a:t>).</a:t>
            </a:r>
          </a:p>
          <a:p>
            <a:r>
              <a:rPr lang="en-US" b="1" dirty="0"/>
              <a:t>Engagement Tip:</a:t>
            </a:r>
            <a:r>
              <a:rPr lang="en-US" dirty="0"/>
              <a:t> Ask participants to share one actionable takeaway they plan to implement in their practice.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E133FB-E535-492D-9086-82302A8657C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74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2700" y="3984"/>
            <a:ext cx="7032474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7550" y="3985"/>
            <a:ext cx="7329573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048" y="1542402"/>
            <a:ext cx="3890131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defRPr sz="2400" b="1"/>
            </a:pPr>
            <a:r>
              <a:rPr lang="en-US" sz="38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Module 5: Family and Systems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6601" y="4001587"/>
            <a:ext cx="3891025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  <a:defRPr sz="1400"/>
            </a:pPr>
            <a:r>
              <a:rPr lang="en-US" sz="20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Supporting Families and Building Sustainable Systems of Care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28" y="-4155"/>
            <a:ext cx="1886210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7264295" y="4683666"/>
            <a:ext cx="1886211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0447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3672" y="-8167"/>
            <a:ext cx="3625552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943" y="991261"/>
            <a:ext cx="4316022" cy="1837349"/>
          </a:xfrm>
        </p:spPr>
        <p:txBody>
          <a:bodyPr>
            <a:normAutofit/>
          </a:bodyPr>
          <a:lstStyle/>
          <a:p>
            <a:pPr>
              <a:defRPr sz="2400" b="1"/>
            </a:pPr>
            <a:r>
              <a:rPr lang="en-US" sz="3100">
                <a:solidFill>
                  <a:schemeClr val="tx2"/>
                </a:solidFill>
              </a:rPr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7809" y="2979336"/>
            <a:ext cx="4282290" cy="2430864"/>
          </a:xfrm>
        </p:spPr>
        <p:txBody>
          <a:bodyPr anchor="t">
            <a:normAutofit/>
          </a:bodyPr>
          <a:lstStyle/>
          <a:p>
            <a:pPr>
              <a:defRPr sz="1400"/>
            </a:pPr>
            <a:r>
              <a:rPr lang="en-US" sz="1700">
                <a:solidFill>
                  <a:schemeClr val="tx2"/>
                </a:solidFill>
              </a:rPr>
              <a:t>1. Engage caregivers in therapeutic interventions.</a:t>
            </a:r>
          </a:p>
          <a:p>
            <a:pPr>
              <a:defRPr sz="1400"/>
            </a:pPr>
            <a:r>
              <a:rPr lang="en-US" sz="1700">
                <a:solidFill>
                  <a:schemeClr val="tx2"/>
                </a:solidFill>
              </a:rPr>
              <a:t>2. Build sustainable home and school-based strategies.</a:t>
            </a:r>
          </a:p>
          <a:p>
            <a:pPr>
              <a:defRPr sz="1400"/>
            </a:pPr>
            <a:r>
              <a:rPr lang="en-US" sz="1700">
                <a:solidFill>
                  <a:schemeClr val="tx2"/>
                </a:solidFill>
              </a:rPr>
              <a:t>3. Provide psychoeducation for families.</a:t>
            </a:r>
          </a:p>
          <a:p>
            <a:pPr>
              <a:defRPr sz="1400"/>
            </a:pPr>
            <a:r>
              <a:rPr lang="en-US" sz="1700">
                <a:solidFill>
                  <a:schemeClr val="tx2"/>
                </a:solidFill>
              </a:rPr>
              <a:t>4. Address caregiver burnout.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6793706" y="4146310"/>
            <a:ext cx="23568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2700" y="3984"/>
            <a:ext cx="7032474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7550" y="3985"/>
            <a:ext cx="7329573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048" y="1542402"/>
            <a:ext cx="3890131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defRPr sz="2400" b="1"/>
            </a:pPr>
            <a:r>
              <a:rPr lang="en-US" sz="38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Role of Family in Neurodivergent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6601" y="4001587"/>
            <a:ext cx="3891025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  <a:defRPr sz="1400"/>
            </a:pPr>
            <a:r>
              <a:rPr lang="en-US" sz="17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Families are essential partners in creating consistent and supportive environments.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28" y="-4155"/>
            <a:ext cx="1886210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7264295" y="4683666"/>
            <a:ext cx="1886211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BCB02B1-1B82-403C-B7D2-E2CED1882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2700" y="3984"/>
            <a:ext cx="7032474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CDE13A7-6382-4A67-BEBE-4FF1F37C7F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7550" y="3985"/>
            <a:ext cx="7329573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9978FC9-2E40-4257-8D97-FAB20CA4BF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40ABB98-77BA-4C40-8121-34D196E58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1AA752E-66C1-4835-8A3C-556475159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E9555AB-2295-4939-AEC9-B2CBFCB4CC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7499201-5A2C-48B3-9B02-5519B88294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3FC2AE7-C60C-4C48-BCAE-410BB6C3DF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0EA1593-6BC9-441E-8F3C-46DD50F810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8840" y="1741337"/>
            <a:ext cx="4086547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defRPr sz="2400" b="1"/>
            </a:pPr>
            <a:r>
              <a:rPr lang="en-US" sz="45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Engaging Caregivers in 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8370" y="4200522"/>
            <a:ext cx="4087487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  <a:defRPr sz="1400"/>
            </a:pPr>
            <a:r>
              <a:rPr lang="en-US" sz="20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Techniques for including caregivers as active participants in interventions.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7147D5D-F01F-4164-BD81-D10DC6F23E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56" y="2854"/>
            <a:ext cx="2087566" cy="2406445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24C7412-3E2D-4708-8DC3-425A457A1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71483A6A-CB0B-4469-B09D-C9451F9B07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A935E9D-EB55-46F3-BCCB-9CB918E870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8EDC5655-C7D7-4936-91EA-E188A96DC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D0E248E-80AB-4B35-BA8D-F940FCB443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7062939" y="4456669"/>
            <a:ext cx="2087566" cy="2406445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9E91B0A-66E8-4298-BAC6-004DBE4919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0A629C66-36BD-487E-B1CD-ED026D7789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A6BC2D2C-3D7D-4224-81BC-22C094C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3BDF903-22C5-4312-8776-C2ABC3EDC0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2700" y="3984"/>
            <a:ext cx="7032474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7550" y="3985"/>
            <a:ext cx="7329573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048" y="1542402"/>
            <a:ext cx="3890131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defRPr sz="2400" b="1"/>
            </a:pPr>
            <a:r>
              <a:rPr lang="en-US" sz="42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Building Sustainable Home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6601" y="4001587"/>
            <a:ext cx="3891025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  <a:defRPr sz="1400"/>
            </a:pPr>
            <a:r>
              <a:rPr lang="en-US" sz="20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Practical tools for maintaining therapeutic goals at home.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28" y="-4155"/>
            <a:ext cx="1886210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7264295" y="4683666"/>
            <a:ext cx="1886211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BCB02B1-1B82-403C-B7D2-E2CED1882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2700" y="3984"/>
            <a:ext cx="7032474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CDE13A7-6382-4A67-BEBE-4FF1F37C7F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7550" y="3985"/>
            <a:ext cx="7329573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9978FC9-2E40-4257-8D97-FAB20CA4BF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40ABB98-77BA-4C40-8121-34D196E58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1AA752E-66C1-4835-8A3C-556475159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E9555AB-2295-4939-AEC9-B2CBFCB4CC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7499201-5A2C-48B3-9B02-5519B88294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3FC2AE7-C60C-4C48-BCAE-410BB6C3DF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0EA1593-6BC9-441E-8F3C-46DD50F810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8840" y="1741337"/>
            <a:ext cx="4086547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defRPr sz="2400" b="1"/>
            </a:pPr>
            <a:r>
              <a:rPr lang="en-US" sz="45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School-Based Support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8370" y="4200522"/>
            <a:ext cx="4087487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  <a:defRPr sz="1400"/>
            </a:pPr>
            <a:r>
              <a:rPr lang="en-US" sz="19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Collaborating with educators to ensure consistent care and accommodations.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7147D5D-F01F-4164-BD81-D10DC6F23E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56" y="2854"/>
            <a:ext cx="2087566" cy="2406445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24C7412-3E2D-4708-8DC3-425A457A1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71483A6A-CB0B-4469-B09D-C9451F9B07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A935E9D-EB55-46F3-BCCB-9CB918E870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8EDC5655-C7D7-4936-91EA-E188A96DC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D0E248E-80AB-4B35-BA8D-F940FCB443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7062939" y="4456669"/>
            <a:ext cx="2087566" cy="2406445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9E91B0A-66E8-4298-BAC6-004DBE4919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0A629C66-36BD-487E-B1CD-ED026D7789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A6BC2D2C-3D7D-4224-81BC-22C094C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3BDF903-22C5-4312-8776-C2ABC3EDC0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BCB02B1-1B82-403C-B7D2-E2CED1882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2700" y="3984"/>
            <a:ext cx="7032474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CDE13A7-6382-4A67-BEBE-4FF1F37C7F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7550" y="3985"/>
            <a:ext cx="7329573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9978FC9-2E40-4257-8D97-FAB20CA4BF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40ABB98-77BA-4C40-8121-34D196E58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1AA752E-66C1-4835-8A3C-556475159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E9555AB-2295-4939-AEC9-B2CBFCB4CC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7499201-5A2C-48B3-9B02-5519B88294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3FC2AE7-C60C-4C48-BCAE-410BB6C3DF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0EA1593-6BC9-441E-8F3C-46DD50F810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8840" y="1741337"/>
            <a:ext cx="4086547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defRPr sz="2400" b="1"/>
            </a:pPr>
            <a:r>
              <a:rPr lang="en-US" sz="42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Psychoeducation for Families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8370" y="4200522"/>
            <a:ext cx="4087487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  <a:defRPr sz="1400"/>
            </a:pPr>
            <a:r>
              <a:rPr lang="en-US" sz="17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Empowering families with knowledge about neurodivergence and therapy goals.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7147D5D-F01F-4164-BD81-D10DC6F23E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56" y="2854"/>
            <a:ext cx="2087566" cy="2406445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24C7412-3E2D-4708-8DC3-425A457A1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71483A6A-CB0B-4469-B09D-C9451F9B07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A935E9D-EB55-46F3-BCCB-9CB918E870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8EDC5655-C7D7-4936-91EA-E188A96DC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D0E248E-80AB-4B35-BA8D-F940FCB443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7062939" y="4456669"/>
            <a:ext cx="2087566" cy="2406445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9E91B0A-66E8-4298-BAC6-004DBE4919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0A629C66-36BD-487E-B1CD-ED026D7789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A6BC2D2C-3D7D-4224-81BC-22C094C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3BDF903-22C5-4312-8776-C2ABC3EDC0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2700" y="3984"/>
            <a:ext cx="7032474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7550" y="3985"/>
            <a:ext cx="7329573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048" y="1542402"/>
            <a:ext cx="3890131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defRPr sz="2400" b="1"/>
            </a:pPr>
            <a:r>
              <a:rPr lang="en-US" sz="45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Addressing Caregiver Burnout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6601" y="4001587"/>
            <a:ext cx="3891025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  <a:defRPr sz="1400"/>
            </a:pPr>
            <a:r>
              <a:rPr lang="en-US" sz="15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Recognizing signs of burnout and providing self-care strategies for caregivers.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28" y="-4155"/>
            <a:ext cx="1886210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7264295" y="4683666"/>
            <a:ext cx="1886211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1280679"/>
            <a:ext cx="7375161" cy="1325563"/>
          </a:xfrm>
        </p:spPr>
        <p:txBody>
          <a:bodyPr anchor="b">
            <a:normAutofit/>
          </a:bodyPr>
          <a:lstStyle/>
          <a:p>
            <a:pPr>
              <a:defRPr sz="2400" b="1"/>
            </a:pPr>
            <a:r>
              <a:rPr lang="en-US" sz="3100">
                <a:solidFill>
                  <a:schemeClr val="tx2"/>
                </a:solidFill>
              </a:rPr>
              <a:t>Key Takeaways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17417" y="0"/>
            <a:ext cx="2926583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2890979"/>
            <a:ext cx="7375161" cy="2693976"/>
          </a:xfrm>
        </p:spPr>
        <p:txBody>
          <a:bodyPr>
            <a:normAutofit/>
          </a:bodyPr>
          <a:lstStyle/>
          <a:p>
            <a:pPr>
              <a:defRPr sz="1400"/>
            </a:pPr>
            <a:r>
              <a:rPr lang="en-US" sz="1600">
                <a:solidFill>
                  <a:schemeClr val="tx2"/>
                </a:solidFill>
              </a:rPr>
              <a:t>1. Family involvement is crucial for success.</a:t>
            </a:r>
          </a:p>
          <a:p>
            <a:pPr>
              <a:defRPr sz="1400"/>
            </a:pPr>
            <a:r>
              <a:rPr lang="en-US" sz="1600">
                <a:solidFill>
                  <a:schemeClr val="tx2"/>
                </a:solidFill>
              </a:rPr>
              <a:t>2. Sustainable strategies require collaboration across systems.</a:t>
            </a:r>
          </a:p>
          <a:p>
            <a:pPr>
              <a:defRPr sz="1400"/>
            </a:pPr>
            <a:r>
              <a:rPr lang="en-US" sz="1600">
                <a:solidFill>
                  <a:schemeClr val="tx2"/>
                </a:solidFill>
              </a:rPr>
              <a:t>3. Caregiver well-being is essential for long-term outcomes.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174211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876</Words>
  <Application>Microsoft Office PowerPoint</Application>
  <PresentationFormat>On-screen Show (4:3)</PresentationFormat>
  <Paragraphs>97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Aptos</vt:lpstr>
      <vt:lpstr>Arial</vt:lpstr>
      <vt:lpstr>Calibri</vt:lpstr>
      <vt:lpstr>Office Theme</vt:lpstr>
      <vt:lpstr>Module 5: Family and Systems Integration</vt:lpstr>
      <vt:lpstr>Learning Objectives</vt:lpstr>
      <vt:lpstr>The Role of Family in Neurodivergent Care</vt:lpstr>
      <vt:lpstr>Engaging Caregivers in Therapy</vt:lpstr>
      <vt:lpstr>Building Sustainable Home Strategies</vt:lpstr>
      <vt:lpstr>School-Based Support Systems</vt:lpstr>
      <vt:lpstr>Psychoeducation for Families</vt:lpstr>
      <vt:lpstr>Addressing Caregiver Burnout</vt:lpstr>
      <vt:lpstr>Key Takeaways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Angela Fisher</dc:creator>
  <cp:keywords/>
  <dc:description>generated using python-pptx</dc:description>
  <cp:lastModifiedBy>Angela Fisher</cp:lastModifiedBy>
  <cp:revision>4</cp:revision>
  <cp:lastPrinted>2025-01-05T02:03:18Z</cp:lastPrinted>
  <dcterms:created xsi:type="dcterms:W3CDTF">2013-01-27T09:14:16Z</dcterms:created>
  <dcterms:modified xsi:type="dcterms:W3CDTF">2025-01-05T02:09:33Z</dcterms:modified>
  <cp:category/>
</cp:coreProperties>
</file>