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95" r:id="rId2"/>
    <p:sldId id="296" r:id="rId3"/>
    <p:sldId id="284" r:id="rId4"/>
    <p:sldId id="285" r:id="rId5"/>
    <p:sldId id="286" r:id="rId6"/>
    <p:sldId id="287" r:id="rId7"/>
    <p:sldId id="288" r:id="rId8"/>
    <p:sldId id="293" r:id="rId9"/>
    <p:sldId id="294" r:id="rId10"/>
    <p:sldId id="292" r:id="rId11"/>
    <p:sldId id="290" r:id="rId12"/>
    <p:sldId id="289" r:id="rId13"/>
    <p:sldId id="291" r:id="rId14"/>
    <p:sldId id="297" r:id="rId15"/>
    <p:sldId id="298" r:id="rId1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82FF"/>
    <a:srgbClr val="FFA7BA"/>
    <a:srgbClr val="DF6C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–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Medium Style 4 –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57"/>
    <p:restoredTop sz="95915"/>
  </p:normalViewPr>
  <p:slideViewPr>
    <p:cSldViewPr snapToGrid="0" snapToObjects="1">
      <p:cViewPr varScale="1">
        <p:scale>
          <a:sx n="110" d="100"/>
          <a:sy n="110" d="100"/>
        </p:scale>
        <p:origin x="11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A8A1-A20D-1941-BA49-0562322B3AF4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602F-DE18-C146-8045-80916723F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2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A8A1-A20D-1941-BA49-0562322B3AF4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602F-DE18-C146-8045-80916723F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167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A8A1-A20D-1941-BA49-0562322B3AF4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602F-DE18-C146-8045-80916723F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5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A8A1-A20D-1941-BA49-0562322B3AF4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602F-DE18-C146-8045-80916723F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4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A8A1-A20D-1941-BA49-0562322B3AF4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602F-DE18-C146-8045-80916723F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72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A8A1-A20D-1941-BA49-0562322B3AF4}" type="datetimeFigureOut">
              <a:rPr lang="en-US" smtClean="0"/>
              <a:t>9/10/20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602F-DE18-C146-8045-80916723F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80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A8A1-A20D-1941-BA49-0562322B3AF4}" type="datetimeFigureOut">
              <a:rPr lang="en-US" smtClean="0"/>
              <a:t>9/10/20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602F-DE18-C146-8045-80916723F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A8A1-A20D-1941-BA49-0562322B3AF4}" type="datetimeFigureOut">
              <a:rPr lang="en-US" smtClean="0"/>
              <a:t>9/10/20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602F-DE18-C146-8045-80916723F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8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A8A1-A20D-1941-BA49-0562322B3AF4}" type="datetimeFigureOut">
              <a:rPr lang="en-US" smtClean="0"/>
              <a:t>9/10/20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602F-DE18-C146-8045-80916723F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2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A8A1-A20D-1941-BA49-0562322B3AF4}" type="datetimeFigureOut">
              <a:rPr lang="en-US" smtClean="0"/>
              <a:t>9/10/20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602F-DE18-C146-8045-80916723F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08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A8A1-A20D-1941-BA49-0562322B3AF4}" type="datetimeFigureOut">
              <a:rPr lang="en-US" smtClean="0"/>
              <a:t>9/10/20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602F-DE18-C146-8045-80916723F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36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4A8A1-A20D-1941-BA49-0562322B3AF4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0602F-DE18-C146-8045-80916723F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36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avvyteachers.teachable.com/p/teacher-mentorship-progra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oosteducation.com.au/product-page/ultimate-teacher-organiser-kit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05626" y="-253670"/>
            <a:ext cx="1484955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724458" y="422146"/>
            <a:ext cx="524361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160329" y="655140"/>
            <a:ext cx="558571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7602272" y="0"/>
            <a:ext cx="2303728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80779" y="6115501"/>
            <a:ext cx="1214292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2868150F-8669-9641-A87C-DD31E63E6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685" y="786151"/>
            <a:ext cx="7976630" cy="5571065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78315" y="6453143"/>
            <a:ext cx="662108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BA8F10-ACC5-764F-BB96-1C40BCBC832B}"/>
              </a:ext>
            </a:extLst>
          </p:cNvPr>
          <p:cNvSpPr/>
          <p:nvPr/>
        </p:nvSpPr>
        <p:spPr>
          <a:xfrm>
            <a:off x="1625275" y="1757641"/>
            <a:ext cx="637379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Standard Elaborations</a:t>
            </a:r>
          </a:p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 Task Elaborations</a:t>
            </a:r>
          </a:p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Template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A88608-319C-0E43-8FFF-0C525387F28D}"/>
              </a:ext>
            </a:extLst>
          </p:cNvPr>
          <p:cNvSpPr txBox="1"/>
          <p:nvPr/>
        </p:nvSpPr>
        <p:spPr>
          <a:xfrm>
            <a:off x="2377816" y="4403796"/>
            <a:ext cx="469722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MEMBERS CAN DOWNLOAD RESOURCE FROM</a:t>
            </a:r>
            <a:br>
              <a:rPr lang="en-US" sz="1400" dirty="0"/>
            </a:br>
            <a:r>
              <a:rPr lang="en-US" sz="1400" dirty="0">
                <a:hlinkClick r:id="rId3"/>
              </a:rPr>
              <a:t>SAVVY TEACHER ULTIMATE MENTORSHIP PROGRAM</a:t>
            </a:r>
            <a:endParaRPr lang="en-US" sz="1400" dirty="0"/>
          </a:p>
          <a:p>
            <a:pPr algn="ctr"/>
            <a:r>
              <a:rPr lang="en-US" sz="1400" dirty="0"/>
              <a:t>Or inside the TPA | GTPA | QTPA | </a:t>
            </a:r>
            <a:r>
              <a:rPr lang="en-US" sz="1400" dirty="0" err="1"/>
              <a:t>AfGT</a:t>
            </a:r>
            <a:r>
              <a:rPr lang="en-US" sz="1400" dirty="0"/>
              <a:t> Online Course</a:t>
            </a:r>
          </a:p>
          <a:p>
            <a:pPr algn="ctr"/>
            <a:r>
              <a:rPr lang="en-US" sz="1400" dirty="0"/>
              <a:t>AVAILBLE TO PURCHASE IN THE </a:t>
            </a:r>
          </a:p>
          <a:p>
            <a:pPr algn="ctr"/>
            <a:r>
              <a:rPr lang="en-US" sz="1400" dirty="0">
                <a:hlinkClick r:id="rId4"/>
              </a:rPr>
              <a:t>ULTIMATE TEACHER’S ORGANISER KIT 2020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01374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91FCE45-EF1B-3148-864C-F1F9CE211129}"/>
              </a:ext>
            </a:extLst>
          </p:cNvPr>
          <p:cNvGraphicFramePr>
            <a:graphicFrameLocks noGrp="1"/>
          </p:cNvGraphicFramePr>
          <p:nvPr/>
        </p:nvGraphicFramePr>
        <p:xfrm>
          <a:off x="514107" y="506631"/>
          <a:ext cx="8877787" cy="5673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5557">
                  <a:extLst>
                    <a:ext uri="{9D8B030D-6E8A-4147-A177-3AD203B41FA5}">
                      <a16:colId xmlns:a16="http://schemas.microsoft.com/office/drawing/2014/main" val="1651675764"/>
                    </a:ext>
                  </a:extLst>
                </a:gridCol>
                <a:gridCol w="1775558">
                  <a:extLst>
                    <a:ext uri="{9D8B030D-6E8A-4147-A177-3AD203B41FA5}">
                      <a16:colId xmlns:a16="http://schemas.microsoft.com/office/drawing/2014/main" val="4025190307"/>
                    </a:ext>
                  </a:extLst>
                </a:gridCol>
                <a:gridCol w="1775558">
                  <a:extLst>
                    <a:ext uri="{9D8B030D-6E8A-4147-A177-3AD203B41FA5}">
                      <a16:colId xmlns:a16="http://schemas.microsoft.com/office/drawing/2014/main" val="3738336095"/>
                    </a:ext>
                  </a:extLst>
                </a:gridCol>
                <a:gridCol w="1775557">
                  <a:extLst>
                    <a:ext uri="{9D8B030D-6E8A-4147-A177-3AD203B41FA5}">
                      <a16:colId xmlns:a16="http://schemas.microsoft.com/office/drawing/2014/main" val="823385305"/>
                    </a:ext>
                  </a:extLst>
                </a:gridCol>
                <a:gridCol w="1775557">
                  <a:extLst>
                    <a:ext uri="{9D8B030D-6E8A-4147-A177-3AD203B41FA5}">
                      <a16:colId xmlns:a16="http://schemas.microsoft.com/office/drawing/2014/main" val="4161863220"/>
                    </a:ext>
                  </a:extLst>
                </a:gridCol>
              </a:tblGrid>
              <a:tr h="315172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SUBJECT: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GRADE: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Semester: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YEAR: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0936352"/>
                  </a:ext>
                </a:extLst>
              </a:tr>
              <a:tr h="500107">
                <a:tc gridSpan="5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ACHIEVEMENT STANDARD (AS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sz="1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161367"/>
                  </a:ext>
                </a:extLst>
              </a:tr>
              <a:tr h="500107">
                <a:tc gridSpan="5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STANDARD ELABORATIONS (SE)</a:t>
                      </a:r>
                    </a:p>
                    <a:p>
                      <a:pPr algn="ctr"/>
                      <a:endParaRPr lang="en-US" sz="1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792746"/>
                  </a:ext>
                </a:extLst>
              </a:tr>
              <a:tr h="56610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 </a:t>
                      </a:r>
                    </a:p>
                    <a:p>
                      <a:pPr algn="ctr"/>
                      <a:r>
                        <a:rPr lang="en-US" sz="1200" dirty="0"/>
                        <a:t>(Achievement Standard)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683264"/>
                  </a:ext>
                </a:extLst>
              </a:tr>
              <a:tr h="4449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WB</a:t>
                      </a:r>
                    </a:p>
                    <a:p>
                      <a:pPr algn="ctr"/>
                      <a:r>
                        <a:rPr lang="en-US" sz="1200" dirty="0"/>
                        <a:t>working beyond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WA</a:t>
                      </a:r>
                    </a:p>
                    <a:p>
                      <a:pPr algn="ctr"/>
                      <a:r>
                        <a:rPr lang="en-US" sz="1200" dirty="0"/>
                        <a:t>working above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WW</a:t>
                      </a:r>
                    </a:p>
                    <a:p>
                      <a:pPr algn="ctr"/>
                      <a:r>
                        <a:rPr lang="en-US" sz="1200" dirty="0"/>
                        <a:t>working with/at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WT</a:t>
                      </a:r>
                    </a:p>
                    <a:p>
                      <a:pPr algn="ctr"/>
                      <a:r>
                        <a:rPr lang="en-US" sz="1200" dirty="0"/>
                        <a:t>working towards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WS</a:t>
                      </a:r>
                    </a:p>
                    <a:p>
                      <a:pPr algn="ctr"/>
                      <a:r>
                        <a:rPr lang="en-US" sz="1200" dirty="0"/>
                        <a:t>working with support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225757"/>
                  </a:ext>
                </a:extLst>
              </a:tr>
              <a:tr h="3097124"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/>
                        <a:t> </a:t>
                      </a:r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1600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6381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91FCE45-EF1B-3148-864C-F1F9CE211129}"/>
              </a:ext>
            </a:extLst>
          </p:cNvPr>
          <p:cNvGraphicFramePr>
            <a:graphicFrameLocks noGrp="1"/>
          </p:cNvGraphicFramePr>
          <p:nvPr/>
        </p:nvGraphicFramePr>
        <p:xfrm>
          <a:off x="514107" y="506631"/>
          <a:ext cx="8877785" cy="5900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5557">
                  <a:extLst>
                    <a:ext uri="{9D8B030D-6E8A-4147-A177-3AD203B41FA5}">
                      <a16:colId xmlns:a16="http://schemas.microsoft.com/office/drawing/2014/main" val="1651675764"/>
                    </a:ext>
                  </a:extLst>
                </a:gridCol>
                <a:gridCol w="1775557">
                  <a:extLst>
                    <a:ext uri="{9D8B030D-6E8A-4147-A177-3AD203B41FA5}">
                      <a16:colId xmlns:a16="http://schemas.microsoft.com/office/drawing/2014/main" val="4025190307"/>
                    </a:ext>
                  </a:extLst>
                </a:gridCol>
                <a:gridCol w="1775557">
                  <a:extLst>
                    <a:ext uri="{9D8B030D-6E8A-4147-A177-3AD203B41FA5}">
                      <a16:colId xmlns:a16="http://schemas.microsoft.com/office/drawing/2014/main" val="3738336095"/>
                    </a:ext>
                  </a:extLst>
                </a:gridCol>
                <a:gridCol w="1775557">
                  <a:extLst>
                    <a:ext uri="{9D8B030D-6E8A-4147-A177-3AD203B41FA5}">
                      <a16:colId xmlns:a16="http://schemas.microsoft.com/office/drawing/2014/main" val="823385305"/>
                    </a:ext>
                  </a:extLst>
                </a:gridCol>
                <a:gridCol w="1775557">
                  <a:extLst>
                    <a:ext uri="{9D8B030D-6E8A-4147-A177-3AD203B41FA5}">
                      <a16:colId xmlns:a16="http://schemas.microsoft.com/office/drawing/2014/main" val="4161863220"/>
                    </a:ext>
                  </a:extLst>
                </a:gridCol>
              </a:tblGrid>
              <a:tr h="1007257">
                <a:tc gridSpan="5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ACHIEVEMENT STANDARD (AS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936352"/>
                  </a:ext>
                </a:extLst>
              </a:tr>
              <a:tr h="785417">
                <a:tc gridSpan="5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STANDARD ELABORATIONS (SE)</a:t>
                      </a:r>
                    </a:p>
                    <a:p>
                      <a:pPr algn="ctr"/>
                      <a:endParaRPr lang="en-US" sz="1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792746"/>
                  </a:ext>
                </a:extLst>
              </a:tr>
              <a:tr h="56610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 </a:t>
                      </a:r>
                    </a:p>
                    <a:p>
                      <a:pPr algn="ctr"/>
                      <a:r>
                        <a:rPr lang="en-US" sz="1200" dirty="0"/>
                        <a:t>(Achievement Standard)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683264"/>
                  </a:ext>
                </a:extLst>
              </a:tr>
              <a:tr h="4449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WB</a:t>
                      </a:r>
                    </a:p>
                    <a:p>
                      <a:pPr algn="ctr"/>
                      <a:r>
                        <a:rPr lang="en-US" sz="1200" dirty="0"/>
                        <a:t>working beyond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WA</a:t>
                      </a:r>
                    </a:p>
                    <a:p>
                      <a:pPr algn="ctr"/>
                      <a:r>
                        <a:rPr lang="en-US" sz="1200" dirty="0"/>
                        <a:t>working above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WW</a:t>
                      </a:r>
                    </a:p>
                    <a:p>
                      <a:pPr algn="ctr"/>
                      <a:r>
                        <a:rPr lang="en-US" sz="1200" dirty="0"/>
                        <a:t>working with/at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WT</a:t>
                      </a:r>
                    </a:p>
                    <a:p>
                      <a:pPr algn="ctr"/>
                      <a:r>
                        <a:rPr lang="en-US" sz="1200" dirty="0"/>
                        <a:t>working towards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WS</a:t>
                      </a:r>
                    </a:p>
                    <a:p>
                      <a:pPr algn="ctr"/>
                      <a:r>
                        <a:rPr lang="en-US" sz="1200" dirty="0"/>
                        <a:t>working with support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225757"/>
                  </a:ext>
                </a:extLst>
              </a:tr>
              <a:tr h="3097124"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/>
                        <a:t> </a:t>
                      </a:r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1600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6322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91FCE45-EF1B-3148-864C-F1F9CE211129}"/>
              </a:ext>
            </a:extLst>
          </p:cNvPr>
          <p:cNvGraphicFramePr>
            <a:graphicFrameLocks noGrp="1"/>
          </p:cNvGraphicFramePr>
          <p:nvPr/>
        </p:nvGraphicFramePr>
        <p:xfrm>
          <a:off x="514107" y="506631"/>
          <a:ext cx="8877785" cy="5900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5557">
                  <a:extLst>
                    <a:ext uri="{9D8B030D-6E8A-4147-A177-3AD203B41FA5}">
                      <a16:colId xmlns:a16="http://schemas.microsoft.com/office/drawing/2014/main" val="1651675764"/>
                    </a:ext>
                  </a:extLst>
                </a:gridCol>
                <a:gridCol w="1775557">
                  <a:extLst>
                    <a:ext uri="{9D8B030D-6E8A-4147-A177-3AD203B41FA5}">
                      <a16:colId xmlns:a16="http://schemas.microsoft.com/office/drawing/2014/main" val="4025190307"/>
                    </a:ext>
                  </a:extLst>
                </a:gridCol>
                <a:gridCol w="1775557">
                  <a:extLst>
                    <a:ext uri="{9D8B030D-6E8A-4147-A177-3AD203B41FA5}">
                      <a16:colId xmlns:a16="http://schemas.microsoft.com/office/drawing/2014/main" val="3738336095"/>
                    </a:ext>
                  </a:extLst>
                </a:gridCol>
                <a:gridCol w="1775557">
                  <a:extLst>
                    <a:ext uri="{9D8B030D-6E8A-4147-A177-3AD203B41FA5}">
                      <a16:colId xmlns:a16="http://schemas.microsoft.com/office/drawing/2014/main" val="823385305"/>
                    </a:ext>
                  </a:extLst>
                </a:gridCol>
                <a:gridCol w="1775557">
                  <a:extLst>
                    <a:ext uri="{9D8B030D-6E8A-4147-A177-3AD203B41FA5}">
                      <a16:colId xmlns:a16="http://schemas.microsoft.com/office/drawing/2014/main" val="4161863220"/>
                    </a:ext>
                  </a:extLst>
                </a:gridCol>
              </a:tblGrid>
              <a:tr h="1007257">
                <a:tc gridSpan="5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ACHIEVEMENT STANDARD (AS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936352"/>
                  </a:ext>
                </a:extLst>
              </a:tr>
              <a:tr h="785417">
                <a:tc gridSpan="5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STANDARD ELABORATIONS (SE)</a:t>
                      </a:r>
                    </a:p>
                    <a:p>
                      <a:pPr algn="ctr"/>
                      <a:endParaRPr lang="en-US" sz="1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792746"/>
                  </a:ext>
                </a:extLst>
              </a:tr>
              <a:tr h="56610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 </a:t>
                      </a:r>
                    </a:p>
                    <a:p>
                      <a:pPr algn="ctr"/>
                      <a:r>
                        <a:rPr lang="en-US" sz="1200" dirty="0"/>
                        <a:t>(Achievement Standard)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683264"/>
                  </a:ext>
                </a:extLst>
              </a:tr>
              <a:tr h="4449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WB</a:t>
                      </a:r>
                    </a:p>
                    <a:p>
                      <a:pPr algn="ctr"/>
                      <a:r>
                        <a:rPr lang="en-US" sz="1200" dirty="0"/>
                        <a:t>working beyond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WA</a:t>
                      </a:r>
                    </a:p>
                    <a:p>
                      <a:pPr algn="ctr"/>
                      <a:r>
                        <a:rPr lang="en-US" sz="1200" dirty="0"/>
                        <a:t>working above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WW</a:t>
                      </a:r>
                    </a:p>
                    <a:p>
                      <a:pPr algn="ctr"/>
                      <a:r>
                        <a:rPr lang="en-US" sz="1200" dirty="0"/>
                        <a:t>working with/at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WT</a:t>
                      </a:r>
                    </a:p>
                    <a:p>
                      <a:pPr algn="ctr"/>
                      <a:r>
                        <a:rPr lang="en-US" sz="1200" dirty="0"/>
                        <a:t>working towards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WS</a:t>
                      </a:r>
                    </a:p>
                    <a:p>
                      <a:pPr algn="ctr"/>
                      <a:r>
                        <a:rPr lang="en-US" sz="1200" dirty="0"/>
                        <a:t>working with support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225757"/>
                  </a:ext>
                </a:extLst>
              </a:tr>
              <a:tr h="3097124"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/>
                        <a:t> </a:t>
                      </a:r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1600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425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91FCE45-EF1B-3148-864C-F1F9CE2111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975510"/>
              </p:ext>
            </p:extLst>
          </p:nvPr>
        </p:nvGraphicFramePr>
        <p:xfrm>
          <a:off x="514107" y="506633"/>
          <a:ext cx="8877787" cy="6015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9631">
                  <a:extLst>
                    <a:ext uri="{9D8B030D-6E8A-4147-A177-3AD203B41FA5}">
                      <a16:colId xmlns:a16="http://schemas.microsoft.com/office/drawing/2014/main" val="4065039714"/>
                    </a:ext>
                  </a:extLst>
                </a:gridCol>
                <a:gridCol w="1479631">
                  <a:extLst>
                    <a:ext uri="{9D8B030D-6E8A-4147-A177-3AD203B41FA5}">
                      <a16:colId xmlns:a16="http://schemas.microsoft.com/office/drawing/2014/main" val="1651675764"/>
                    </a:ext>
                  </a:extLst>
                </a:gridCol>
                <a:gridCol w="1479631">
                  <a:extLst>
                    <a:ext uri="{9D8B030D-6E8A-4147-A177-3AD203B41FA5}">
                      <a16:colId xmlns:a16="http://schemas.microsoft.com/office/drawing/2014/main" val="4025190307"/>
                    </a:ext>
                  </a:extLst>
                </a:gridCol>
                <a:gridCol w="1479632">
                  <a:extLst>
                    <a:ext uri="{9D8B030D-6E8A-4147-A177-3AD203B41FA5}">
                      <a16:colId xmlns:a16="http://schemas.microsoft.com/office/drawing/2014/main" val="3738336095"/>
                    </a:ext>
                  </a:extLst>
                </a:gridCol>
                <a:gridCol w="1479631">
                  <a:extLst>
                    <a:ext uri="{9D8B030D-6E8A-4147-A177-3AD203B41FA5}">
                      <a16:colId xmlns:a16="http://schemas.microsoft.com/office/drawing/2014/main" val="823385305"/>
                    </a:ext>
                  </a:extLst>
                </a:gridCol>
                <a:gridCol w="1479631">
                  <a:extLst>
                    <a:ext uri="{9D8B030D-6E8A-4147-A177-3AD203B41FA5}">
                      <a16:colId xmlns:a16="http://schemas.microsoft.com/office/drawing/2014/main" val="4161863220"/>
                    </a:ext>
                  </a:extLst>
                </a:gridCol>
              </a:tblGrid>
              <a:tr h="376911">
                <a:tc gridSpan="3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NAME:</a:t>
                      </a:r>
                    </a:p>
                    <a:p>
                      <a:pPr algn="ctr"/>
                      <a:endParaRPr lang="en-US" sz="1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SUBJECT: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792746"/>
                  </a:ext>
                </a:extLst>
              </a:tr>
              <a:tr h="376911">
                <a:tc gridSpan="6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Standard Elaboration: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896570"/>
                  </a:ext>
                </a:extLst>
              </a:tr>
              <a:tr h="5321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TASK </a:t>
                      </a:r>
                    </a:p>
                    <a:p>
                      <a:pPr algn="ctr"/>
                      <a:r>
                        <a:rPr lang="en-US" sz="1400" dirty="0"/>
                        <a:t>ELABORATIONS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</a:t>
                      </a:r>
                    </a:p>
                    <a:p>
                      <a:pPr algn="ctr"/>
                      <a:r>
                        <a:rPr lang="en-US" sz="1000" dirty="0"/>
                        <a:t>WB</a:t>
                      </a:r>
                    </a:p>
                    <a:p>
                      <a:pPr algn="ctr"/>
                      <a:r>
                        <a:rPr lang="en-US" sz="1000" dirty="0"/>
                        <a:t>working beyond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</a:t>
                      </a:r>
                    </a:p>
                    <a:p>
                      <a:pPr algn="ctr"/>
                      <a:r>
                        <a:rPr lang="en-US" sz="1000" dirty="0"/>
                        <a:t>WA</a:t>
                      </a:r>
                    </a:p>
                    <a:p>
                      <a:pPr algn="ctr"/>
                      <a:r>
                        <a:rPr lang="en-US" sz="1000" dirty="0"/>
                        <a:t>working above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 </a:t>
                      </a:r>
                    </a:p>
                    <a:p>
                      <a:pPr algn="ctr"/>
                      <a:r>
                        <a:rPr lang="en-US" sz="1200" dirty="0"/>
                        <a:t>(Achievement Standard)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</a:t>
                      </a:r>
                    </a:p>
                    <a:p>
                      <a:pPr algn="ctr"/>
                      <a:r>
                        <a:rPr lang="en-US" sz="1000" dirty="0"/>
                        <a:t>WT</a:t>
                      </a:r>
                    </a:p>
                    <a:p>
                      <a:pPr algn="ctr"/>
                      <a:r>
                        <a:rPr lang="en-US" sz="1000" dirty="0"/>
                        <a:t>working towards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</a:t>
                      </a:r>
                    </a:p>
                    <a:p>
                      <a:pPr algn="ctr"/>
                      <a:r>
                        <a:rPr lang="en-US" sz="1000" dirty="0"/>
                        <a:t>WS</a:t>
                      </a:r>
                    </a:p>
                    <a:p>
                      <a:pPr algn="ctr"/>
                      <a:r>
                        <a:rPr lang="en-US" sz="1000" dirty="0"/>
                        <a:t>working with support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683264"/>
                  </a:ext>
                </a:extLst>
              </a:tr>
              <a:tr h="43233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Can write a simple sentence.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225757"/>
                  </a:ext>
                </a:extLst>
              </a:tr>
              <a:tr h="299312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2517449"/>
                  </a:ext>
                </a:extLst>
              </a:tr>
              <a:tr h="299312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7841116"/>
                  </a:ext>
                </a:extLst>
              </a:tr>
              <a:tr h="299312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5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4802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91FCE45-EF1B-3148-864C-F1F9CE211129}"/>
              </a:ext>
            </a:extLst>
          </p:cNvPr>
          <p:cNvGraphicFramePr>
            <a:graphicFrameLocks noGrp="1"/>
          </p:cNvGraphicFramePr>
          <p:nvPr/>
        </p:nvGraphicFramePr>
        <p:xfrm>
          <a:off x="514107" y="506633"/>
          <a:ext cx="8877787" cy="6015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9631">
                  <a:extLst>
                    <a:ext uri="{9D8B030D-6E8A-4147-A177-3AD203B41FA5}">
                      <a16:colId xmlns:a16="http://schemas.microsoft.com/office/drawing/2014/main" val="4065039714"/>
                    </a:ext>
                  </a:extLst>
                </a:gridCol>
                <a:gridCol w="1479631">
                  <a:extLst>
                    <a:ext uri="{9D8B030D-6E8A-4147-A177-3AD203B41FA5}">
                      <a16:colId xmlns:a16="http://schemas.microsoft.com/office/drawing/2014/main" val="1651675764"/>
                    </a:ext>
                  </a:extLst>
                </a:gridCol>
                <a:gridCol w="1479631">
                  <a:extLst>
                    <a:ext uri="{9D8B030D-6E8A-4147-A177-3AD203B41FA5}">
                      <a16:colId xmlns:a16="http://schemas.microsoft.com/office/drawing/2014/main" val="4025190307"/>
                    </a:ext>
                  </a:extLst>
                </a:gridCol>
                <a:gridCol w="1479632">
                  <a:extLst>
                    <a:ext uri="{9D8B030D-6E8A-4147-A177-3AD203B41FA5}">
                      <a16:colId xmlns:a16="http://schemas.microsoft.com/office/drawing/2014/main" val="3738336095"/>
                    </a:ext>
                  </a:extLst>
                </a:gridCol>
                <a:gridCol w="1479631">
                  <a:extLst>
                    <a:ext uri="{9D8B030D-6E8A-4147-A177-3AD203B41FA5}">
                      <a16:colId xmlns:a16="http://schemas.microsoft.com/office/drawing/2014/main" val="823385305"/>
                    </a:ext>
                  </a:extLst>
                </a:gridCol>
                <a:gridCol w="1479631">
                  <a:extLst>
                    <a:ext uri="{9D8B030D-6E8A-4147-A177-3AD203B41FA5}">
                      <a16:colId xmlns:a16="http://schemas.microsoft.com/office/drawing/2014/main" val="4161863220"/>
                    </a:ext>
                  </a:extLst>
                </a:gridCol>
              </a:tblGrid>
              <a:tr h="376911">
                <a:tc gridSpan="3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NAME:</a:t>
                      </a:r>
                    </a:p>
                    <a:p>
                      <a:pPr algn="ctr"/>
                      <a:endParaRPr lang="en-US" sz="1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SUBJECT: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792746"/>
                  </a:ext>
                </a:extLst>
              </a:tr>
              <a:tr h="376911">
                <a:tc gridSpan="6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Standard Elaboration: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896570"/>
                  </a:ext>
                </a:extLst>
              </a:tr>
              <a:tr h="5321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TASK </a:t>
                      </a:r>
                    </a:p>
                    <a:p>
                      <a:pPr algn="ctr"/>
                      <a:r>
                        <a:rPr lang="en-US" sz="1400" dirty="0"/>
                        <a:t>ELABORATIONS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</a:t>
                      </a:r>
                    </a:p>
                    <a:p>
                      <a:pPr algn="ctr"/>
                      <a:r>
                        <a:rPr lang="en-US" sz="1000" dirty="0"/>
                        <a:t>WB</a:t>
                      </a:r>
                    </a:p>
                    <a:p>
                      <a:pPr algn="ctr"/>
                      <a:r>
                        <a:rPr lang="en-US" sz="1000" dirty="0"/>
                        <a:t>working beyond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</a:t>
                      </a:r>
                    </a:p>
                    <a:p>
                      <a:pPr algn="ctr"/>
                      <a:r>
                        <a:rPr lang="en-US" sz="1000" dirty="0"/>
                        <a:t>WA</a:t>
                      </a:r>
                    </a:p>
                    <a:p>
                      <a:pPr algn="ctr"/>
                      <a:r>
                        <a:rPr lang="en-US" sz="1000" dirty="0"/>
                        <a:t>working above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 </a:t>
                      </a:r>
                    </a:p>
                    <a:p>
                      <a:pPr algn="ctr"/>
                      <a:r>
                        <a:rPr lang="en-US" sz="1200" dirty="0"/>
                        <a:t>(Achievement Standard)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</a:t>
                      </a:r>
                    </a:p>
                    <a:p>
                      <a:pPr algn="ctr"/>
                      <a:r>
                        <a:rPr lang="en-US" sz="1000" dirty="0"/>
                        <a:t>WT</a:t>
                      </a:r>
                    </a:p>
                    <a:p>
                      <a:pPr algn="ctr"/>
                      <a:r>
                        <a:rPr lang="en-US" sz="1000" dirty="0"/>
                        <a:t>working towards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</a:t>
                      </a:r>
                    </a:p>
                    <a:p>
                      <a:pPr algn="ctr"/>
                      <a:r>
                        <a:rPr lang="en-US" sz="1000" dirty="0"/>
                        <a:t>WS</a:t>
                      </a:r>
                    </a:p>
                    <a:p>
                      <a:pPr algn="ctr"/>
                      <a:r>
                        <a:rPr lang="en-US" sz="1000" dirty="0"/>
                        <a:t>working with support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683264"/>
                  </a:ext>
                </a:extLst>
              </a:tr>
              <a:tr h="43233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Can write a simple sentence.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225757"/>
                  </a:ext>
                </a:extLst>
              </a:tr>
              <a:tr h="299312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2517449"/>
                  </a:ext>
                </a:extLst>
              </a:tr>
              <a:tr h="299312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7841116"/>
                  </a:ext>
                </a:extLst>
              </a:tr>
              <a:tr h="299312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5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094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91FCE45-EF1B-3148-864C-F1F9CE2111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080538"/>
              </p:ext>
            </p:extLst>
          </p:nvPr>
        </p:nvGraphicFramePr>
        <p:xfrm>
          <a:off x="514107" y="506633"/>
          <a:ext cx="8877787" cy="6015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9631">
                  <a:extLst>
                    <a:ext uri="{9D8B030D-6E8A-4147-A177-3AD203B41FA5}">
                      <a16:colId xmlns:a16="http://schemas.microsoft.com/office/drawing/2014/main" val="4065039714"/>
                    </a:ext>
                  </a:extLst>
                </a:gridCol>
                <a:gridCol w="1479631">
                  <a:extLst>
                    <a:ext uri="{9D8B030D-6E8A-4147-A177-3AD203B41FA5}">
                      <a16:colId xmlns:a16="http://schemas.microsoft.com/office/drawing/2014/main" val="1651675764"/>
                    </a:ext>
                  </a:extLst>
                </a:gridCol>
                <a:gridCol w="1479631">
                  <a:extLst>
                    <a:ext uri="{9D8B030D-6E8A-4147-A177-3AD203B41FA5}">
                      <a16:colId xmlns:a16="http://schemas.microsoft.com/office/drawing/2014/main" val="4025190307"/>
                    </a:ext>
                  </a:extLst>
                </a:gridCol>
                <a:gridCol w="1479632">
                  <a:extLst>
                    <a:ext uri="{9D8B030D-6E8A-4147-A177-3AD203B41FA5}">
                      <a16:colId xmlns:a16="http://schemas.microsoft.com/office/drawing/2014/main" val="3738336095"/>
                    </a:ext>
                  </a:extLst>
                </a:gridCol>
                <a:gridCol w="1479631">
                  <a:extLst>
                    <a:ext uri="{9D8B030D-6E8A-4147-A177-3AD203B41FA5}">
                      <a16:colId xmlns:a16="http://schemas.microsoft.com/office/drawing/2014/main" val="823385305"/>
                    </a:ext>
                  </a:extLst>
                </a:gridCol>
                <a:gridCol w="1479631">
                  <a:extLst>
                    <a:ext uri="{9D8B030D-6E8A-4147-A177-3AD203B41FA5}">
                      <a16:colId xmlns:a16="http://schemas.microsoft.com/office/drawing/2014/main" val="4161863220"/>
                    </a:ext>
                  </a:extLst>
                </a:gridCol>
              </a:tblGrid>
              <a:tr h="376911">
                <a:tc gridSpan="3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NAME:</a:t>
                      </a:r>
                    </a:p>
                    <a:p>
                      <a:pPr algn="ctr"/>
                      <a:endParaRPr lang="en-US" sz="1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SUBJECT: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792746"/>
                  </a:ext>
                </a:extLst>
              </a:tr>
              <a:tr h="376911">
                <a:tc gridSpan="6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Standard Elaboration: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896570"/>
                  </a:ext>
                </a:extLst>
              </a:tr>
              <a:tr h="5321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TASK </a:t>
                      </a:r>
                    </a:p>
                    <a:p>
                      <a:pPr algn="ctr"/>
                      <a:r>
                        <a:rPr lang="en-US" sz="1400" dirty="0"/>
                        <a:t>ELABORATIONS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</a:t>
                      </a:r>
                    </a:p>
                    <a:p>
                      <a:pPr algn="ctr"/>
                      <a:r>
                        <a:rPr lang="en-US" sz="1000" dirty="0"/>
                        <a:t>WB</a:t>
                      </a:r>
                    </a:p>
                    <a:p>
                      <a:pPr algn="ctr"/>
                      <a:r>
                        <a:rPr lang="en-US" sz="1000" dirty="0"/>
                        <a:t>working beyond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</a:t>
                      </a:r>
                    </a:p>
                    <a:p>
                      <a:pPr algn="ctr"/>
                      <a:r>
                        <a:rPr lang="en-US" sz="1000" dirty="0"/>
                        <a:t>WA</a:t>
                      </a:r>
                    </a:p>
                    <a:p>
                      <a:pPr algn="ctr"/>
                      <a:r>
                        <a:rPr lang="en-US" sz="1000" dirty="0"/>
                        <a:t>working above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 </a:t>
                      </a:r>
                    </a:p>
                    <a:p>
                      <a:pPr algn="ctr"/>
                      <a:r>
                        <a:rPr lang="en-US" sz="1200" dirty="0"/>
                        <a:t>(Achievement Standard)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</a:t>
                      </a:r>
                    </a:p>
                    <a:p>
                      <a:pPr algn="ctr"/>
                      <a:r>
                        <a:rPr lang="en-US" sz="1000" dirty="0"/>
                        <a:t>WT</a:t>
                      </a:r>
                    </a:p>
                    <a:p>
                      <a:pPr algn="ctr"/>
                      <a:r>
                        <a:rPr lang="en-US" sz="1000" dirty="0"/>
                        <a:t>working towards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</a:t>
                      </a:r>
                    </a:p>
                    <a:p>
                      <a:pPr algn="ctr"/>
                      <a:r>
                        <a:rPr lang="en-US" sz="1000" dirty="0"/>
                        <a:t>WS</a:t>
                      </a:r>
                    </a:p>
                    <a:p>
                      <a:pPr algn="ctr"/>
                      <a:r>
                        <a:rPr lang="en-US" sz="1000" dirty="0"/>
                        <a:t>working with support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683264"/>
                  </a:ext>
                </a:extLst>
              </a:tr>
              <a:tr h="432339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225757"/>
                  </a:ext>
                </a:extLst>
              </a:tr>
              <a:tr h="299312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2517449"/>
                  </a:ext>
                </a:extLst>
              </a:tr>
              <a:tr h="299312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7841116"/>
                  </a:ext>
                </a:extLst>
              </a:tr>
              <a:tr h="299312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5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92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05626" y="-253670"/>
            <a:ext cx="1484955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724458" y="422146"/>
            <a:ext cx="524361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160329" y="655140"/>
            <a:ext cx="558571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7602272" y="0"/>
            <a:ext cx="2303728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80779" y="6115501"/>
            <a:ext cx="1214292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2868150F-8669-9641-A87C-DD31E63E6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638" y="740419"/>
            <a:ext cx="7976630" cy="5571065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78315" y="6453143"/>
            <a:ext cx="662108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BA8F10-ACC5-764F-BB96-1C40BCBC832B}"/>
              </a:ext>
            </a:extLst>
          </p:cNvPr>
          <p:cNvSpPr/>
          <p:nvPr/>
        </p:nvSpPr>
        <p:spPr>
          <a:xfrm>
            <a:off x="1400201" y="1139282"/>
            <a:ext cx="721136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Standard Elaborations </a:t>
            </a:r>
            <a:r>
              <a:rPr lang="en-GB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Template</a:t>
            </a:r>
            <a:endParaRPr lang="en-GB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A88608-319C-0E43-8FFF-0C525387F28D}"/>
              </a:ext>
            </a:extLst>
          </p:cNvPr>
          <p:cNvSpPr txBox="1"/>
          <p:nvPr/>
        </p:nvSpPr>
        <p:spPr>
          <a:xfrm>
            <a:off x="1441473" y="2054862"/>
            <a:ext cx="68344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DOWNLOAD LICENSE &amp; TERMS &amp; CONDITIONS USE:</a:t>
            </a:r>
          </a:p>
          <a:p>
            <a:r>
              <a:rPr lang="en-US" sz="1400" dirty="0"/>
              <a:t>When you download this resource, you are agreeing to the following terms and conditions of use: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400" dirty="0"/>
              <a:t>You can you for your own classroom year after year as a teacher for your teaching positions;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400" dirty="0"/>
              <a:t>You are permitted to edit the document to suit your needs for your class or personal use;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400" dirty="0"/>
              <a:t>You are encouraged to watch the training videos as part of the Savvy Teachers Mentorship Program to build your knowledge around this topic and implement appropriate in the classroom;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400" dirty="0"/>
              <a:t>You are not permitted to share this document;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400" dirty="0"/>
              <a:t>You are not permitted to claim this document as your own;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400" dirty="0"/>
              <a:t>You are not to reproduce this document and share;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400" dirty="0"/>
              <a:t>You are not to download this document and sell;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400" dirty="0"/>
              <a:t>By downloading this document, you are confirming to adhere to the terms and conditions of use;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400" dirty="0"/>
              <a:t>The author can be contacted via the website using the ‘contact us’ form or via the link below: </a:t>
            </a:r>
            <a:r>
              <a:rPr lang="en-US" sz="1400" dirty="0" err="1"/>
              <a:t>www.boosteducation.com.au</a:t>
            </a:r>
            <a:r>
              <a:rPr lang="en-US" sz="1400" dirty="0"/>
              <a:t>  | </a:t>
            </a:r>
            <a:r>
              <a:rPr lang="en-US" sz="1400" dirty="0" err="1"/>
              <a:t>www.savvyteachers.com.au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06700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91FCE45-EF1B-3148-864C-F1F9CE2111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130828"/>
              </p:ext>
            </p:extLst>
          </p:nvPr>
        </p:nvGraphicFramePr>
        <p:xfrm>
          <a:off x="551647" y="937548"/>
          <a:ext cx="8846993" cy="5538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3856">
                  <a:extLst>
                    <a:ext uri="{9D8B030D-6E8A-4147-A177-3AD203B41FA5}">
                      <a16:colId xmlns:a16="http://schemas.microsoft.com/office/drawing/2014/main" val="1651675764"/>
                    </a:ext>
                  </a:extLst>
                </a:gridCol>
                <a:gridCol w="505543">
                  <a:extLst>
                    <a:ext uri="{9D8B030D-6E8A-4147-A177-3AD203B41FA5}">
                      <a16:colId xmlns:a16="http://schemas.microsoft.com/office/drawing/2014/main" val="628963045"/>
                    </a:ext>
                  </a:extLst>
                </a:gridCol>
                <a:gridCol w="758314">
                  <a:extLst>
                    <a:ext uri="{9D8B030D-6E8A-4147-A177-3AD203B41FA5}">
                      <a16:colId xmlns:a16="http://schemas.microsoft.com/office/drawing/2014/main" val="4025190307"/>
                    </a:ext>
                  </a:extLst>
                </a:gridCol>
                <a:gridCol w="1011085">
                  <a:extLst>
                    <a:ext uri="{9D8B030D-6E8A-4147-A177-3AD203B41FA5}">
                      <a16:colId xmlns:a16="http://schemas.microsoft.com/office/drawing/2014/main" val="4217340785"/>
                    </a:ext>
                  </a:extLst>
                </a:gridCol>
                <a:gridCol w="252771">
                  <a:extLst>
                    <a:ext uri="{9D8B030D-6E8A-4147-A177-3AD203B41FA5}">
                      <a16:colId xmlns:a16="http://schemas.microsoft.com/office/drawing/2014/main" val="3738336095"/>
                    </a:ext>
                  </a:extLst>
                </a:gridCol>
                <a:gridCol w="1263855">
                  <a:extLst>
                    <a:ext uri="{9D8B030D-6E8A-4147-A177-3AD203B41FA5}">
                      <a16:colId xmlns:a16="http://schemas.microsoft.com/office/drawing/2014/main" val="2480121485"/>
                    </a:ext>
                  </a:extLst>
                </a:gridCol>
                <a:gridCol w="252771">
                  <a:extLst>
                    <a:ext uri="{9D8B030D-6E8A-4147-A177-3AD203B41FA5}">
                      <a16:colId xmlns:a16="http://schemas.microsoft.com/office/drawing/2014/main" val="3673776503"/>
                    </a:ext>
                  </a:extLst>
                </a:gridCol>
                <a:gridCol w="1011085">
                  <a:extLst>
                    <a:ext uri="{9D8B030D-6E8A-4147-A177-3AD203B41FA5}">
                      <a16:colId xmlns:a16="http://schemas.microsoft.com/office/drawing/2014/main" val="823385305"/>
                    </a:ext>
                  </a:extLst>
                </a:gridCol>
                <a:gridCol w="758314">
                  <a:extLst>
                    <a:ext uri="{9D8B030D-6E8A-4147-A177-3AD203B41FA5}">
                      <a16:colId xmlns:a16="http://schemas.microsoft.com/office/drawing/2014/main" val="3403306975"/>
                    </a:ext>
                  </a:extLst>
                </a:gridCol>
                <a:gridCol w="505543">
                  <a:extLst>
                    <a:ext uri="{9D8B030D-6E8A-4147-A177-3AD203B41FA5}">
                      <a16:colId xmlns:a16="http://schemas.microsoft.com/office/drawing/2014/main" val="4161863220"/>
                    </a:ext>
                  </a:extLst>
                </a:gridCol>
                <a:gridCol w="1263856">
                  <a:extLst>
                    <a:ext uri="{9D8B030D-6E8A-4147-A177-3AD203B41FA5}">
                      <a16:colId xmlns:a16="http://schemas.microsoft.com/office/drawing/2014/main" val="1939142926"/>
                    </a:ext>
                  </a:extLst>
                </a:gridCol>
              </a:tblGrid>
              <a:tr h="5643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A-B-C-D-E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A-B-C-D-E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A-B-C-D-E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A-B-C-D-E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A-B-C-D-E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A-B-C-D-E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A-B-C-D-E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645729"/>
                  </a:ext>
                </a:extLst>
              </a:tr>
              <a:tr h="1493914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Task 1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B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Task 2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B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Task 3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B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Task 4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B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Task 5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B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Task 6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B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Task 7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197302"/>
                  </a:ext>
                </a:extLst>
              </a:tr>
              <a:tr h="641578">
                <a:tc gridSpan="11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Task –Specific STANDARDS (TSS)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B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1690240"/>
                  </a:ext>
                </a:extLst>
              </a:tr>
              <a:tr h="641578">
                <a:tc gridSpan="11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ACHIEVEMENT STANDARD (AS)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936352"/>
                  </a:ext>
                </a:extLst>
              </a:tr>
              <a:tr h="641578">
                <a:tc gridSpan="11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STANDARD ELABORATIONS (SE)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792746"/>
                  </a:ext>
                </a:extLst>
              </a:tr>
              <a:tr h="641578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 (AS)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683264"/>
                  </a:ext>
                </a:extLst>
              </a:tr>
              <a:tr h="89747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WB</a:t>
                      </a:r>
                    </a:p>
                    <a:p>
                      <a:pPr algn="ctr"/>
                      <a:r>
                        <a:rPr lang="en-US" dirty="0"/>
                        <a:t>working beyond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</a:t>
                      </a:r>
                    </a:p>
                    <a:p>
                      <a:pPr algn="ctr"/>
                      <a:r>
                        <a:rPr lang="en-US" dirty="0"/>
                        <a:t>working above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WW</a:t>
                      </a:r>
                    </a:p>
                    <a:p>
                      <a:pPr algn="ctr"/>
                      <a:r>
                        <a:rPr lang="en-US" dirty="0"/>
                        <a:t>working with/at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WT</a:t>
                      </a:r>
                    </a:p>
                    <a:p>
                      <a:pPr algn="ctr"/>
                      <a:r>
                        <a:rPr lang="en-US" dirty="0"/>
                        <a:t>working towards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WS</a:t>
                      </a:r>
                    </a:p>
                    <a:p>
                      <a:pPr algn="ctr"/>
                      <a:r>
                        <a:rPr lang="en-US" dirty="0"/>
                        <a:t>working with support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22575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D6CE355-D2EF-DA44-A200-332872F93D59}"/>
              </a:ext>
            </a:extLst>
          </p:cNvPr>
          <p:cNvSpPr txBox="1"/>
          <p:nvPr/>
        </p:nvSpPr>
        <p:spPr>
          <a:xfrm>
            <a:off x="2141316" y="462987"/>
            <a:ext cx="55674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STANDARD ELABORATIONS EXPLANATION TABLE</a:t>
            </a:r>
          </a:p>
        </p:txBody>
      </p:sp>
    </p:spTree>
    <p:extLst>
      <p:ext uri="{BB962C8B-B14F-4D97-AF65-F5344CB8AC3E}">
        <p14:creationId xmlns:p14="http://schemas.microsoft.com/office/powerpoint/2010/main" val="919901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91FCE45-EF1B-3148-864C-F1F9CE2111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547243"/>
              </p:ext>
            </p:extLst>
          </p:nvPr>
        </p:nvGraphicFramePr>
        <p:xfrm>
          <a:off x="545860" y="1030147"/>
          <a:ext cx="8814280" cy="5446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183">
                  <a:extLst>
                    <a:ext uri="{9D8B030D-6E8A-4147-A177-3AD203B41FA5}">
                      <a16:colId xmlns:a16="http://schemas.microsoft.com/office/drawing/2014/main" val="1651675764"/>
                    </a:ext>
                  </a:extLst>
                </a:gridCol>
                <a:gridCol w="503673">
                  <a:extLst>
                    <a:ext uri="{9D8B030D-6E8A-4147-A177-3AD203B41FA5}">
                      <a16:colId xmlns:a16="http://schemas.microsoft.com/office/drawing/2014/main" val="628963045"/>
                    </a:ext>
                  </a:extLst>
                </a:gridCol>
                <a:gridCol w="755510">
                  <a:extLst>
                    <a:ext uri="{9D8B030D-6E8A-4147-A177-3AD203B41FA5}">
                      <a16:colId xmlns:a16="http://schemas.microsoft.com/office/drawing/2014/main" val="4025190307"/>
                    </a:ext>
                  </a:extLst>
                </a:gridCol>
                <a:gridCol w="1007346">
                  <a:extLst>
                    <a:ext uri="{9D8B030D-6E8A-4147-A177-3AD203B41FA5}">
                      <a16:colId xmlns:a16="http://schemas.microsoft.com/office/drawing/2014/main" val="4217340785"/>
                    </a:ext>
                  </a:extLst>
                </a:gridCol>
                <a:gridCol w="251837">
                  <a:extLst>
                    <a:ext uri="{9D8B030D-6E8A-4147-A177-3AD203B41FA5}">
                      <a16:colId xmlns:a16="http://schemas.microsoft.com/office/drawing/2014/main" val="3738336095"/>
                    </a:ext>
                  </a:extLst>
                </a:gridCol>
                <a:gridCol w="1259182">
                  <a:extLst>
                    <a:ext uri="{9D8B030D-6E8A-4147-A177-3AD203B41FA5}">
                      <a16:colId xmlns:a16="http://schemas.microsoft.com/office/drawing/2014/main" val="2480121485"/>
                    </a:ext>
                  </a:extLst>
                </a:gridCol>
                <a:gridCol w="251837">
                  <a:extLst>
                    <a:ext uri="{9D8B030D-6E8A-4147-A177-3AD203B41FA5}">
                      <a16:colId xmlns:a16="http://schemas.microsoft.com/office/drawing/2014/main" val="3673776503"/>
                    </a:ext>
                  </a:extLst>
                </a:gridCol>
                <a:gridCol w="1007346">
                  <a:extLst>
                    <a:ext uri="{9D8B030D-6E8A-4147-A177-3AD203B41FA5}">
                      <a16:colId xmlns:a16="http://schemas.microsoft.com/office/drawing/2014/main" val="823385305"/>
                    </a:ext>
                  </a:extLst>
                </a:gridCol>
                <a:gridCol w="755510">
                  <a:extLst>
                    <a:ext uri="{9D8B030D-6E8A-4147-A177-3AD203B41FA5}">
                      <a16:colId xmlns:a16="http://schemas.microsoft.com/office/drawing/2014/main" val="3403306975"/>
                    </a:ext>
                  </a:extLst>
                </a:gridCol>
                <a:gridCol w="503673">
                  <a:extLst>
                    <a:ext uri="{9D8B030D-6E8A-4147-A177-3AD203B41FA5}">
                      <a16:colId xmlns:a16="http://schemas.microsoft.com/office/drawing/2014/main" val="4161863220"/>
                    </a:ext>
                  </a:extLst>
                </a:gridCol>
                <a:gridCol w="1259183">
                  <a:extLst>
                    <a:ext uri="{9D8B030D-6E8A-4147-A177-3AD203B41FA5}">
                      <a16:colId xmlns:a16="http://schemas.microsoft.com/office/drawing/2014/main" val="1939142926"/>
                    </a:ext>
                  </a:extLst>
                </a:gridCol>
              </a:tblGrid>
              <a:tr h="5493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A-B-C-D-E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A-B-C-D-E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A-B-C-D-E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A-B-C-D-E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A-B-C-D-E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A-B-C-D-E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A-B-C-D-E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645729"/>
                  </a:ext>
                </a:extLst>
              </a:tr>
              <a:tr h="1454118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Task 1</a:t>
                      </a:r>
                    </a:p>
                    <a:p>
                      <a:pPr algn="ctr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Identifies and creates a simple sentence.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B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Task 2 </a:t>
                      </a:r>
                      <a:endParaRPr lang="en-US" sz="1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Uses appropriate punctuation.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B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Task 3</a:t>
                      </a:r>
                      <a:endParaRPr lang="en-US" sz="1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Starts all sentences with capital letter.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B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Task 4</a:t>
                      </a:r>
                    </a:p>
                    <a:p>
                      <a:pPr algn="ctr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Identifies the difference between words, letters and sentences.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B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Task 5</a:t>
                      </a:r>
                    </a:p>
                    <a:p>
                      <a:pPr algn="ctr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Can write down sentences from verbal instruction</a:t>
                      </a:r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.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B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Task 6</a:t>
                      </a:r>
                      <a:endParaRPr lang="en-US" sz="1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Identifies more than one sentence in texts.</a:t>
                      </a:r>
                      <a:endParaRPr lang="en-US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B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Task 7</a:t>
                      </a:r>
                      <a:endParaRPr lang="en-US" sz="1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Uses comprehension skills to complete a sentence.</a:t>
                      </a:r>
                      <a:endParaRPr lang="en-US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197302"/>
                  </a:ext>
                </a:extLst>
              </a:tr>
              <a:tr h="624487">
                <a:tc gridSpan="11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Task –Specific STANDARDS (TSS) </a:t>
                      </a:r>
                      <a:r>
                        <a:rPr lang="en-US" b="0" dirty="0">
                          <a:solidFill>
                            <a:schemeClr val="bg1"/>
                          </a:solidFill>
                        </a:rPr>
                        <a:t> Identifies, models and creates simple sentences.</a:t>
                      </a:r>
                      <a:endParaRPr lang="en-US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B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1690240"/>
                  </a:ext>
                </a:extLst>
              </a:tr>
              <a:tr h="624487">
                <a:tc gridSpan="11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ACHIEVEMENT STANDARD (AS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 SPECIFIC  CURRICULUM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936352"/>
                  </a:ext>
                </a:extLst>
              </a:tr>
              <a:tr h="487357">
                <a:tc gridSpan="11"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STANDARD ELABORATIONS (SE)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792746"/>
                  </a:ext>
                </a:extLst>
              </a:tr>
              <a:tr h="711333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 </a:t>
                      </a:r>
                    </a:p>
                    <a:p>
                      <a:pPr algn="ctr"/>
                      <a:r>
                        <a:rPr lang="en-US" sz="1400" dirty="0"/>
                        <a:t>(Achievement Standard)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683264"/>
                  </a:ext>
                </a:extLst>
              </a:tr>
              <a:tr h="820769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WB</a:t>
                      </a:r>
                    </a:p>
                    <a:p>
                      <a:pPr algn="ctr"/>
                      <a:r>
                        <a:rPr lang="en-US" dirty="0"/>
                        <a:t>working beyond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</a:t>
                      </a:r>
                    </a:p>
                    <a:p>
                      <a:pPr algn="ctr"/>
                      <a:r>
                        <a:rPr lang="en-US" dirty="0"/>
                        <a:t>working above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WW</a:t>
                      </a:r>
                    </a:p>
                    <a:p>
                      <a:pPr algn="ctr"/>
                      <a:r>
                        <a:rPr lang="en-US" dirty="0"/>
                        <a:t>working with/at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WT</a:t>
                      </a:r>
                    </a:p>
                    <a:p>
                      <a:pPr algn="ctr"/>
                      <a:r>
                        <a:rPr lang="en-US" dirty="0"/>
                        <a:t>working towards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WS</a:t>
                      </a:r>
                    </a:p>
                    <a:p>
                      <a:pPr algn="ctr"/>
                      <a:r>
                        <a:rPr lang="en-US" dirty="0"/>
                        <a:t>working with support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225757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475A142-45B7-B246-A05D-04F9D2472CD5}"/>
              </a:ext>
            </a:extLst>
          </p:cNvPr>
          <p:cNvSpPr/>
          <p:nvPr/>
        </p:nvSpPr>
        <p:spPr>
          <a:xfrm>
            <a:off x="2703496" y="501134"/>
            <a:ext cx="4680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solidFill>
                  <a:srgbClr val="000000"/>
                </a:solidFill>
                <a:latin typeface="system-ui"/>
              </a:rPr>
              <a:t>STANDARD ELABORATIONS EXPLANATION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86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91FCE45-EF1B-3148-864C-F1F9CE2111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649363"/>
              </p:ext>
            </p:extLst>
          </p:nvPr>
        </p:nvGraphicFramePr>
        <p:xfrm>
          <a:off x="549640" y="775983"/>
          <a:ext cx="880672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1344">
                  <a:extLst>
                    <a:ext uri="{9D8B030D-6E8A-4147-A177-3AD203B41FA5}">
                      <a16:colId xmlns:a16="http://schemas.microsoft.com/office/drawing/2014/main" val="1651675764"/>
                    </a:ext>
                  </a:extLst>
                </a:gridCol>
                <a:gridCol w="1761344">
                  <a:extLst>
                    <a:ext uri="{9D8B030D-6E8A-4147-A177-3AD203B41FA5}">
                      <a16:colId xmlns:a16="http://schemas.microsoft.com/office/drawing/2014/main" val="4025190307"/>
                    </a:ext>
                  </a:extLst>
                </a:gridCol>
                <a:gridCol w="1761344">
                  <a:extLst>
                    <a:ext uri="{9D8B030D-6E8A-4147-A177-3AD203B41FA5}">
                      <a16:colId xmlns:a16="http://schemas.microsoft.com/office/drawing/2014/main" val="3738336095"/>
                    </a:ext>
                  </a:extLst>
                </a:gridCol>
                <a:gridCol w="1761344">
                  <a:extLst>
                    <a:ext uri="{9D8B030D-6E8A-4147-A177-3AD203B41FA5}">
                      <a16:colId xmlns:a16="http://schemas.microsoft.com/office/drawing/2014/main" val="823385305"/>
                    </a:ext>
                  </a:extLst>
                </a:gridCol>
                <a:gridCol w="1761344">
                  <a:extLst>
                    <a:ext uri="{9D8B030D-6E8A-4147-A177-3AD203B41FA5}">
                      <a16:colId xmlns:a16="http://schemas.microsoft.com/office/drawing/2014/main" val="4161863220"/>
                    </a:ext>
                  </a:extLst>
                </a:gridCol>
              </a:tblGrid>
              <a:tr h="520381">
                <a:tc gridSpan="5"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ACHIEVEMENT STANDARD (AS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SPECIFIC  CURRICULUM</a:t>
                      </a:r>
                    </a:p>
                    <a:p>
                      <a:pPr algn="ctr"/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936352"/>
                  </a:ext>
                </a:extLst>
              </a:tr>
              <a:tr h="171801">
                <a:tc gridSpan="5"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STANDARD ELABORATIONS (SE)</a:t>
                      </a:r>
                    </a:p>
                    <a:p>
                      <a:pPr algn="ctr"/>
                      <a:endParaRPr lang="en-US" sz="1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792746"/>
                  </a:ext>
                </a:extLst>
              </a:tr>
              <a:tr h="543342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 </a:t>
                      </a:r>
                    </a:p>
                    <a:p>
                      <a:pPr algn="ctr"/>
                      <a:r>
                        <a:rPr lang="en-US" sz="1200" dirty="0"/>
                        <a:t>(Achievement Standard)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683264"/>
                  </a:ext>
                </a:extLst>
              </a:tr>
              <a:tr h="7333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WB</a:t>
                      </a:r>
                    </a:p>
                    <a:p>
                      <a:pPr algn="ctr"/>
                      <a:r>
                        <a:rPr lang="en-US" sz="1200" dirty="0"/>
                        <a:t>working beyond</a:t>
                      </a:r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</a:t>
                      </a:r>
                    </a:p>
                    <a:p>
                      <a:pPr algn="ctr"/>
                      <a:r>
                        <a:rPr lang="en-US" sz="1200" dirty="0"/>
                        <a:t>working above</a:t>
                      </a:r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WW</a:t>
                      </a:r>
                    </a:p>
                    <a:p>
                      <a:pPr algn="ctr"/>
                      <a:r>
                        <a:rPr lang="en-US" sz="1200" dirty="0"/>
                        <a:t>working with/at</a:t>
                      </a:r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WT</a:t>
                      </a:r>
                    </a:p>
                    <a:p>
                      <a:pPr algn="ctr"/>
                      <a:r>
                        <a:rPr lang="en-US" sz="1200" dirty="0"/>
                        <a:t>working towards</a:t>
                      </a:r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WS</a:t>
                      </a:r>
                    </a:p>
                    <a:p>
                      <a:pPr algn="ctr"/>
                      <a:r>
                        <a:rPr lang="en-US" sz="1200" dirty="0"/>
                        <a:t>working with support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225757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41A5DEF2-1D0A-0744-840A-C9E07C735123}"/>
              </a:ext>
            </a:extLst>
          </p:cNvPr>
          <p:cNvSpPr/>
          <p:nvPr/>
        </p:nvSpPr>
        <p:spPr>
          <a:xfrm>
            <a:off x="2612519" y="258551"/>
            <a:ext cx="4680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solidFill>
                  <a:srgbClr val="000000"/>
                </a:solidFill>
                <a:latin typeface="system-ui"/>
              </a:rPr>
              <a:t>STANDARD ELABORATIONS EXPLANATION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144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91FCE45-EF1B-3148-864C-F1F9CE2111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34257"/>
              </p:ext>
            </p:extLst>
          </p:nvPr>
        </p:nvGraphicFramePr>
        <p:xfrm>
          <a:off x="514107" y="506632"/>
          <a:ext cx="8877785" cy="5805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5557">
                  <a:extLst>
                    <a:ext uri="{9D8B030D-6E8A-4147-A177-3AD203B41FA5}">
                      <a16:colId xmlns:a16="http://schemas.microsoft.com/office/drawing/2014/main" val="1651675764"/>
                    </a:ext>
                  </a:extLst>
                </a:gridCol>
                <a:gridCol w="1775557">
                  <a:extLst>
                    <a:ext uri="{9D8B030D-6E8A-4147-A177-3AD203B41FA5}">
                      <a16:colId xmlns:a16="http://schemas.microsoft.com/office/drawing/2014/main" val="4025190307"/>
                    </a:ext>
                  </a:extLst>
                </a:gridCol>
                <a:gridCol w="1775557">
                  <a:extLst>
                    <a:ext uri="{9D8B030D-6E8A-4147-A177-3AD203B41FA5}">
                      <a16:colId xmlns:a16="http://schemas.microsoft.com/office/drawing/2014/main" val="3738336095"/>
                    </a:ext>
                  </a:extLst>
                </a:gridCol>
                <a:gridCol w="1775557">
                  <a:extLst>
                    <a:ext uri="{9D8B030D-6E8A-4147-A177-3AD203B41FA5}">
                      <a16:colId xmlns:a16="http://schemas.microsoft.com/office/drawing/2014/main" val="823385305"/>
                    </a:ext>
                  </a:extLst>
                </a:gridCol>
                <a:gridCol w="1775557">
                  <a:extLst>
                    <a:ext uri="{9D8B030D-6E8A-4147-A177-3AD203B41FA5}">
                      <a16:colId xmlns:a16="http://schemas.microsoft.com/office/drawing/2014/main" val="4161863220"/>
                    </a:ext>
                  </a:extLst>
                </a:gridCol>
              </a:tblGrid>
              <a:tr h="1044376">
                <a:tc gridSpan="5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ACHIEVEMENT STANDARD (AS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936352"/>
                  </a:ext>
                </a:extLst>
              </a:tr>
              <a:tr h="859187">
                <a:tc gridSpan="5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STANDARD ELABORATIONS (SE)</a:t>
                      </a:r>
                    </a:p>
                    <a:p>
                      <a:pPr algn="ctr"/>
                      <a:endParaRPr lang="en-US" sz="1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792746"/>
                  </a:ext>
                </a:extLst>
              </a:tr>
              <a:tr h="73430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 </a:t>
                      </a:r>
                    </a:p>
                    <a:p>
                      <a:pPr algn="ctr"/>
                      <a:r>
                        <a:rPr lang="en-US" sz="1200" dirty="0"/>
                        <a:t>(Achievement Standard)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683264"/>
                  </a:ext>
                </a:extLst>
              </a:tr>
              <a:tr h="5905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WB</a:t>
                      </a:r>
                    </a:p>
                    <a:p>
                      <a:pPr algn="ctr"/>
                      <a:r>
                        <a:rPr lang="en-US" sz="1200" dirty="0"/>
                        <a:t>working beyond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WA</a:t>
                      </a:r>
                    </a:p>
                    <a:p>
                      <a:pPr algn="ctr"/>
                      <a:r>
                        <a:rPr lang="en-US" sz="1200" dirty="0"/>
                        <a:t>working above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WW</a:t>
                      </a:r>
                    </a:p>
                    <a:p>
                      <a:pPr algn="ctr"/>
                      <a:r>
                        <a:rPr lang="en-US" sz="1200" dirty="0"/>
                        <a:t>working with/at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WT</a:t>
                      </a:r>
                    </a:p>
                    <a:p>
                      <a:pPr algn="ctr"/>
                      <a:r>
                        <a:rPr lang="en-US" sz="1200" dirty="0"/>
                        <a:t>working towards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WS</a:t>
                      </a:r>
                    </a:p>
                    <a:p>
                      <a:pPr algn="ctr"/>
                      <a:r>
                        <a:rPr lang="en-US" sz="1200" dirty="0"/>
                        <a:t>working with support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225757"/>
                  </a:ext>
                </a:extLst>
              </a:tr>
              <a:tr h="2577560"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xyz</a:t>
                      </a:r>
                      <a:endParaRPr lang="en-US" sz="1200" dirty="0"/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 err="1"/>
                        <a:t>Xyz</a:t>
                      </a:r>
                      <a:endParaRPr lang="en-US" sz="1200" dirty="0"/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 err="1"/>
                        <a:t>Xyz</a:t>
                      </a:r>
                      <a:endParaRPr lang="en-US" sz="1200" dirty="0"/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 err="1"/>
                        <a:t>Xyz</a:t>
                      </a:r>
                      <a:endParaRPr lang="en-US" sz="1200" dirty="0"/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 err="1"/>
                        <a:t>Xyz</a:t>
                      </a:r>
                      <a:endParaRPr lang="en-US" sz="1200" dirty="0"/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 err="1"/>
                        <a:t>Xyz</a:t>
                      </a:r>
                      <a:endParaRPr lang="en-US" sz="1200" dirty="0"/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 err="1"/>
                        <a:t>Xyz</a:t>
                      </a:r>
                      <a:endParaRPr lang="en-US" sz="1200" dirty="0"/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 err="1"/>
                        <a:t>xyz</a:t>
                      </a: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 err="1"/>
                        <a:t>Xyz</a:t>
                      </a:r>
                      <a:endParaRPr lang="en-US" sz="1200" dirty="0"/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 err="1"/>
                        <a:t>Xyz</a:t>
                      </a:r>
                      <a:endParaRPr lang="en-US" sz="1200" dirty="0"/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 err="1"/>
                        <a:t>Xyz</a:t>
                      </a:r>
                      <a:endParaRPr lang="en-US" sz="1200" dirty="0"/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 err="1"/>
                        <a:t>Xyz</a:t>
                      </a:r>
                      <a:endParaRPr lang="en-US" sz="1200" dirty="0"/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 err="1"/>
                        <a:t>Xyz</a:t>
                      </a:r>
                      <a:endParaRPr lang="en-US" sz="1200" dirty="0"/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 err="1"/>
                        <a:t>xyz</a:t>
                      </a: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 err="1"/>
                        <a:t>Xyz</a:t>
                      </a:r>
                      <a:endParaRPr lang="en-US" sz="1200" dirty="0"/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 err="1"/>
                        <a:t>Xyz</a:t>
                      </a:r>
                      <a:endParaRPr lang="en-US" sz="1200" dirty="0"/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 err="1"/>
                        <a:t>Xyz</a:t>
                      </a:r>
                      <a:endParaRPr lang="en-US" sz="1200" dirty="0"/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 err="1"/>
                        <a:t>Xy</a:t>
                      </a:r>
                      <a:endParaRPr lang="en-US" sz="1200" dirty="0"/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/>
                        <a:t>X</a:t>
                      </a:r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/>
                        <a:t>y</a:t>
                      </a:r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 err="1"/>
                        <a:t>Xyz</a:t>
                      </a:r>
                      <a:endParaRPr lang="en-US" sz="1200" dirty="0"/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 err="1"/>
                        <a:t>Xy</a:t>
                      </a:r>
                      <a:endParaRPr lang="en-US" sz="1200" dirty="0"/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/>
                        <a:t>Y</a:t>
                      </a:r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/>
                        <a:t>Z</a:t>
                      </a:r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/>
                        <a:t>X</a:t>
                      </a:r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/>
                        <a:t>x</a:t>
                      </a:r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/>
                        <a:t>X</a:t>
                      </a:r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/>
                        <a:t>X</a:t>
                      </a:r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/>
                        <a:t>X</a:t>
                      </a:r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 err="1"/>
                        <a:t>Xy</a:t>
                      </a:r>
                      <a:endParaRPr lang="en-US" sz="1200" dirty="0"/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/>
                        <a:t>X</a:t>
                      </a:r>
                    </a:p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1600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6675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91FCE45-EF1B-3148-864C-F1F9CE2111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665177"/>
              </p:ext>
            </p:extLst>
          </p:nvPr>
        </p:nvGraphicFramePr>
        <p:xfrm>
          <a:off x="514107" y="506631"/>
          <a:ext cx="8877787" cy="5673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5557">
                  <a:extLst>
                    <a:ext uri="{9D8B030D-6E8A-4147-A177-3AD203B41FA5}">
                      <a16:colId xmlns:a16="http://schemas.microsoft.com/office/drawing/2014/main" val="1651675764"/>
                    </a:ext>
                  </a:extLst>
                </a:gridCol>
                <a:gridCol w="1775558">
                  <a:extLst>
                    <a:ext uri="{9D8B030D-6E8A-4147-A177-3AD203B41FA5}">
                      <a16:colId xmlns:a16="http://schemas.microsoft.com/office/drawing/2014/main" val="4025190307"/>
                    </a:ext>
                  </a:extLst>
                </a:gridCol>
                <a:gridCol w="1775558">
                  <a:extLst>
                    <a:ext uri="{9D8B030D-6E8A-4147-A177-3AD203B41FA5}">
                      <a16:colId xmlns:a16="http://schemas.microsoft.com/office/drawing/2014/main" val="3738336095"/>
                    </a:ext>
                  </a:extLst>
                </a:gridCol>
                <a:gridCol w="1775557">
                  <a:extLst>
                    <a:ext uri="{9D8B030D-6E8A-4147-A177-3AD203B41FA5}">
                      <a16:colId xmlns:a16="http://schemas.microsoft.com/office/drawing/2014/main" val="823385305"/>
                    </a:ext>
                  </a:extLst>
                </a:gridCol>
                <a:gridCol w="1775557">
                  <a:extLst>
                    <a:ext uri="{9D8B030D-6E8A-4147-A177-3AD203B41FA5}">
                      <a16:colId xmlns:a16="http://schemas.microsoft.com/office/drawing/2014/main" val="4161863220"/>
                    </a:ext>
                  </a:extLst>
                </a:gridCol>
              </a:tblGrid>
              <a:tr h="315172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SUBJECT: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GRADE: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Semester: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YEAR: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0936352"/>
                  </a:ext>
                </a:extLst>
              </a:tr>
              <a:tr h="500107">
                <a:tc gridSpan="5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ACHIEVEMENT STANDARD (AS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sz="1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161367"/>
                  </a:ext>
                </a:extLst>
              </a:tr>
              <a:tr h="500107">
                <a:tc gridSpan="5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STANDARD ELABORATIONS (SE)</a:t>
                      </a:r>
                    </a:p>
                    <a:p>
                      <a:pPr algn="ctr"/>
                      <a:endParaRPr lang="en-US" sz="1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792746"/>
                  </a:ext>
                </a:extLst>
              </a:tr>
              <a:tr h="56610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 </a:t>
                      </a:r>
                    </a:p>
                    <a:p>
                      <a:pPr algn="ctr"/>
                      <a:r>
                        <a:rPr lang="en-US" sz="1200" dirty="0"/>
                        <a:t>(Achievement Standard)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683264"/>
                  </a:ext>
                </a:extLst>
              </a:tr>
              <a:tr h="4449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WB</a:t>
                      </a:r>
                    </a:p>
                    <a:p>
                      <a:pPr algn="ctr"/>
                      <a:r>
                        <a:rPr lang="en-US" sz="1200" dirty="0"/>
                        <a:t>working beyond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WA</a:t>
                      </a:r>
                    </a:p>
                    <a:p>
                      <a:pPr algn="ctr"/>
                      <a:r>
                        <a:rPr lang="en-US" sz="1200" dirty="0"/>
                        <a:t>working above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WW</a:t>
                      </a:r>
                    </a:p>
                    <a:p>
                      <a:pPr algn="ctr"/>
                      <a:r>
                        <a:rPr lang="en-US" sz="1200" dirty="0"/>
                        <a:t>working with/at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WT</a:t>
                      </a:r>
                    </a:p>
                    <a:p>
                      <a:pPr algn="ctr"/>
                      <a:r>
                        <a:rPr lang="en-US" sz="1200" dirty="0"/>
                        <a:t>working towards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WS</a:t>
                      </a:r>
                    </a:p>
                    <a:p>
                      <a:pPr algn="ctr"/>
                      <a:r>
                        <a:rPr lang="en-US" sz="1200" dirty="0"/>
                        <a:t>working with support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225757"/>
                  </a:ext>
                </a:extLst>
              </a:tr>
              <a:tr h="3097124"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/>
                        <a:t> </a:t>
                      </a:r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1600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2061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91FCE45-EF1B-3148-864C-F1F9CE211129}"/>
              </a:ext>
            </a:extLst>
          </p:cNvPr>
          <p:cNvGraphicFramePr>
            <a:graphicFrameLocks noGrp="1"/>
          </p:cNvGraphicFramePr>
          <p:nvPr/>
        </p:nvGraphicFramePr>
        <p:xfrm>
          <a:off x="514107" y="506631"/>
          <a:ext cx="8877787" cy="5673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5557">
                  <a:extLst>
                    <a:ext uri="{9D8B030D-6E8A-4147-A177-3AD203B41FA5}">
                      <a16:colId xmlns:a16="http://schemas.microsoft.com/office/drawing/2014/main" val="1651675764"/>
                    </a:ext>
                  </a:extLst>
                </a:gridCol>
                <a:gridCol w="1775558">
                  <a:extLst>
                    <a:ext uri="{9D8B030D-6E8A-4147-A177-3AD203B41FA5}">
                      <a16:colId xmlns:a16="http://schemas.microsoft.com/office/drawing/2014/main" val="4025190307"/>
                    </a:ext>
                  </a:extLst>
                </a:gridCol>
                <a:gridCol w="1775558">
                  <a:extLst>
                    <a:ext uri="{9D8B030D-6E8A-4147-A177-3AD203B41FA5}">
                      <a16:colId xmlns:a16="http://schemas.microsoft.com/office/drawing/2014/main" val="3738336095"/>
                    </a:ext>
                  </a:extLst>
                </a:gridCol>
                <a:gridCol w="1775557">
                  <a:extLst>
                    <a:ext uri="{9D8B030D-6E8A-4147-A177-3AD203B41FA5}">
                      <a16:colId xmlns:a16="http://schemas.microsoft.com/office/drawing/2014/main" val="823385305"/>
                    </a:ext>
                  </a:extLst>
                </a:gridCol>
                <a:gridCol w="1775557">
                  <a:extLst>
                    <a:ext uri="{9D8B030D-6E8A-4147-A177-3AD203B41FA5}">
                      <a16:colId xmlns:a16="http://schemas.microsoft.com/office/drawing/2014/main" val="4161863220"/>
                    </a:ext>
                  </a:extLst>
                </a:gridCol>
              </a:tblGrid>
              <a:tr h="315172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SUBJECT: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GRADE: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Semester: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YEAR: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0936352"/>
                  </a:ext>
                </a:extLst>
              </a:tr>
              <a:tr h="500107">
                <a:tc gridSpan="5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ACHIEVEMENT STANDARD (AS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sz="1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161367"/>
                  </a:ext>
                </a:extLst>
              </a:tr>
              <a:tr h="500107">
                <a:tc gridSpan="5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STANDARD ELABORATIONS (SE)</a:t>
                      </a:r>
                    </a:p>
                    <a:p>
                      <a:pPr algn="ctr"/>
                      <a:endParaRPr lang="en-US" sz="1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792746"/>
                  </a:ext>
                </a:extLst>
              </a:tr>
              <a:tr h="56610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 </a:t>
                      </a:r>
                    </a:p>
                    <a:p>
                      <a:pPr algn="ctr"/>
                      <a:r>
                        <a:rPr lang="en-US" sz="1200" dirty="0"/>
                        <a:t>(Achievement Standard)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683264"/>
                  </a:ext>
                </a:extLst>
              </a:tr>
              <a:tr h="4449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WB</a:t>
                      </a:r>
                    </a:p>
                    <a:p>
                      <a:pPr algn="ctr"/>
                      <a:r>
                        <a:rPr lang="en-US" sz="1200" dirty="0"/>
                        <a:t>working beyond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WA</a:t>
                      </a:r>
                    </a:p>
                    <a:p>
                      <a:pPr algn="ctr"/>
                      <a:r>
                        <a:rPr lang="en-US" sz="1200" dirty="0"/>
                        <a:t>working above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WW</a:t>
                      </a:r>
                    </a:p>
                    <a:p>
                      <a:pPr algn="ctr"/>
                      <a:r>
                        <a:rPr lang="en-US" sz="1200" dirty="0"/>
                        <a:t>working with/at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WT</a:t>
                      </a:r>
                    </a:p>
                    <a:p>
                      <a:pPr algn="ctr"/>
                      <a:r>
                        <a:rPr lang="en-US" sz="1200" dirty="0"/>
                        <a:t>working towards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WS</a:t>
                      </a:r>
                    </a:p>
                    <a:p>
                      <a:pPr algn="ctr"/>
                      <a:r>
                        <a:rPr lang="en-US" sz="1200" dirty="0"/>
                        <a:t>working with support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225757"/>
                  </a:ext>
                </a:extLst>
              </a:tr>
              <a:tr h="3097124"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/>
                        <a:t> </a:t>
                      </a:r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1600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549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91FCE45-EF1B-3148-864C-F1F9CE211129}"/>
              </a:ext>
            </a:extLst>
          </p:cNvPr>
          <p:cNvGraphicFramePr>
            <a:graphicFrameLocks noGrp="1"/>
          </p:cNvGraphicFramePr>
          <p:nvPr/>
        </p:nvGraphicFramePr>
        <p:xfrm>
          <a:off x="514107" y="506631"/>
          <a:ext cx="8877787" cy="5673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5557">
                  <a:extLst>
                    <a:ext uri="{9D8B030D-6E8A-4147-A177-3AD203B41FA5}">
                      <a16:colId xmlns:a16="http://schemas.microsoft.com/office/drawing/2014/main" val="1651675764"/>
                    </a:ext>
                  </a:extLst>
                </a:gridCol>
                <a:gridCol w="1775558">
                  <a:extLst>
                    <a:ext uri="{9D8B030D-6E8A-4147-A177-3AD203B41FA5}">
                      <a16:colId xmlns:a16="http://schemas.microsoft.com/office/drawing/2014/main" val="4025190307"/>
                    </a:ext>
                  </a:extLst>
                </a:gridCol>
                <a:gridCol w="1775558">
                  <a:extLst>
                    <a:ext uri="{9D8B030D-6E8A-4147-A177-3AD203B41FA5}">
                      <a16:colId xmlns:a16="http://schemas.microsoft.com/office/drawing/2014/main" val="3738336095"/>
                    </a:ext>
                  </a:extLst>
                </a:gridCol>
                <a:gridCol w="1775557">
                  <a:extLst>
                    <a:ext uri="{9D8B030D-6E8A-4147-A177-3AD203B41FA5}">
                      <a16:colId xmlns:a16="http://schemas.microsoft.com/office/drawing/2014/main" val="823385305"/>
                    </a:ext>
                  </a:extLst>
                </a:gridCol>
                <a:gridCol w="1775557">
                  <a:extLst>
                    <a:ext uri="{9D8B030D-6E8A-4147-A177-3AD203B41FA5}">
                      <a16:colId xmlns:a16="http://schemas.microsoft.com/office/drawing/2014/main" val="4161863220"/>
                    </a:ext>
                  </a:extLst>
                </a:gridCol>
              </a:tblGrid>
              <a:tr h="315172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SUBJECT: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GRADE: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Semester: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YEAR: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0936352"/>
                  </a:ext>
                </a:extLst>
              </a:tr>
              <a:tr h="500107">
                <a:tc gridSpan="5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ACHIEVEMENT STANDARD (AS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sz="1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161367"/>
                  </a:ext>
                </a:extLst>
              </a:tr>
              <a:tr h="500107">
                <a:tc gridSpan="5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STANDARD ELABORATIONS (SE)</a:t>
                      </a:r>
                    </a:p>
                    <a:p>
                      <a:pPr algn="ctr"/>
                      <a:endParaRPr lang="en-US" sz="14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792746"/>
                  </a:ext>
                </a:extLst>
              </a:tr>
              <a:tr h="56610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 </a:t>
                      </a:r>
                    </a:p>
                    <a:p>
                      <a:pPr algn="ctr"/>
                      <a:r>
                        <a:rPr lang="en-US" sz="1200" dirty="0"/>
                        <a:t>(Achievement Standard)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683264"/>
                  </a:ext>
                </a:extLst>
              </a:tr>
              <a:tr h="4449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WB</a:t>
                      </a:r>
                    </a:p>
                    <a:p>
                      <a:pPr algn="ctr"/>
                      <a:r>
                        <a:rPr lang="en-US" sz="1200" dirty="0"/>
                        <a:t>working beyond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WA</a:t>
                      </a:r>
                    </a:p>
                    <a:p>
                      <a:pPr algn="ctr"/>
                      <a:r>
                        <a:rPr lang="en-US" sz="1200" dirty="0"/>
                        <a:t>working above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WW</a:t>
                      </a:r>
                    </a:p>
                    <a:p>
                      <a:pPr algn="ctr"/>
                      <a:r>
                        <a:rPr lang="en-US" sz="1200" dirty="0"/>
                        <a:t>working with/at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WT</a:t>
                      </a:r>
                    </a:p>
                    <a:p>
                      <a:pPr algn="ctr"/>
                      <a:r>
                        <a:rPr lang="en-US" sz="1200" dirty="0"/>
                        <a:t>working towards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WS</a:t>
                      </a:r>
                    </a:p>
                    <a:p>
                      <a:pPr algn="ctr"/>
                      <a:r>
                        <a:rPr lang="en-US" sz="1200" dirty="0"/>
                        <a:t>working with support</a:t>
                      </a:r>
                    </a:p>
                  </a:txBody>
                  <a:tcPr marL="9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225757"/>
                  </a:ext>
                </a:extLst>
              </a:tr>
              <a:tr h="3097124"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r>
                        <a:rPr lang="en-US" sz="1200" dirty="0"/>
                        <a:t> </a:t>
                      </a:r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ü"/>
                      </a:pPr>
                      <a:endParaRPr lang="en-US" sz="1200" dirty="0"/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1600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5147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16948</TotalTime>
  <Words>905</Words>
  <Application>Microsoft Macintosh PowerPoint</Application>
  <PresentationFormat>A4 Paper (210x297 mm)</PresentationFormat>
  <Paragraphs>404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system-ui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Wills</dc:creator>
  <cp:lastModifiedBy>Rachel Wills</cp:lastModifiedBy>
  <cp:revision>6</cp:revision>
  <dcterms:created xsi:type="dcterms:W3CDTF">2020-09-10T10:18:08Z</dcterms:created>
  <dcterms:modified xsi:type="dcterms:W3CDTF">2020-09-22T04:46:15Z</dcterms:modified>
</cp:coreProperties>
</file>