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5" r:id="rId2"/>
    <p:sldId id="296" r:id="rId3"/>
    <p:sldId id="284" r:id="rId4"/>
    <p:sldId id="285" r:id="rId5"/>
    <p:sldId id="286" r:id="rId6"/>
    <p:sldId id="287" r:id="rId7"/>
    <p:sldId id="288" r:id="rId8"/>
    <p:sldId id="293" r:id="rId9"/>
    <p:sldId id="294" r:id="rId10"/>
    <p:sldId id="292" r:id="rId11"/>
    <p:sldId id="290" r:id="rId12"/>
    <p:sldId id="289" r:id="rId13"/>
    <p:sldId id="291" r:id="rId14"/>
    <p:sldId id="297" r:id="rId15"/>
    <p:sldId id="298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82FF"/>
    <a:srgbClr val="FFA7BA"/>
    <a:srgbClr val="DF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7"/>
    <p:restoredTop sz="95915"/>
  </p:normalViewPr>
  <p:slideViewPr>
    <p:cSldViewPr snapToGrid="0" snapToObjects="1">
      <p:cViewPr varScale="1">
        <p:scale>
          <a:sx n="110" d="100"/>
          <a:sy n="110" d="100"/>
        </p:scale>
        <p:origin x="11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6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5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4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2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0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3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A8A1-A20D-1941-BA49-0562322B3AF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602F-DE18-C146-8045-80916723F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3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vvyteachers.teachable.com/p/teacher-mentorship-progra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osteducation.com.au/product-page/ultimate-teacher-organiser-k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05626" y="-253670"/>
            <a:ext cx="1484955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24458" y="422146"/>
            <a:ext cx="524361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160329" y="655140"/>
            <a:ext cx="558571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02272" y="0"/>
            <a:ext cx="230372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0779" y="6115501"/>
            <a:ext cx="1214292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868150F-8669-9641-A87C-DD31E63E6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85" y="786151"/>
            <a:ext cx="797663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78315" y="6453143"/>
            <a:ext cx="662108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BA8F10-ACC5-764F-BB96-1C40BCBC832B}"/>
              </a:ext>
            </a:extLst>
          </p:cNvPr>
          <p:cNvSpPr/>
          <p:nvPr/>
        </p:nvSpPr>
        <p:spPr>
          <a:xfrm>
            <a:off x="1625275" y="1757641"/>
            <a:ext cx="63737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Standard Elaborations</a:t>
            </a:r>
          </a:p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 Task Elaborations</a:t>
            </a:r>
          </a:p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Template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88608-319C-0E43-8FFF-0C525387F28D}"/>
              </a:ext>
            </a:extLst>
          </p:cNvPr>
          <p:cNvSpPr txBox="1"/>
          <p:nvPr/>
        </p:nvSpPr>
        <p:spPr>
          <a:xfrm>
            <a:off x="2377816" y="4403796"/>
            <a:ext cx="46972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MEMBERS CAN DOWNLOAD RESOURCE FROM</a:t>
            </a:r>
            <a:br>
              <a:rPr lang="en-US" sz="1400" dirty="0"/>
            </a:br>
            <a:r>
              <a:rPr lang="en-US" sz="1400" dirty="0">
                <a:hlinkClick r:id="rId3"/>
              </a:rPr>
              <a:t>SAVVY TEACHER ULTIMATE MENTORSHIP PROGRAM</a:t>
            </a:r>
            <a:endParaRPr lang="en-US" sz="1400" dirty="0"/>
          </a:p>
          <a:p>
            <a:pPr algn="ctr"/>
            <a:r>
              <a:rPr lang="en-US" sz="1400" dirty="0"/>
              <a:t>Or inside the TPA | GTPA | QTPA | </a:t>
            </a:r>
            <a:r>
              <a:rPr lang="en-US" sz="1400" dirty="0" err="1"/>
              <a:t>AfGT</a:t>
            </a:r>
            <a:r>
              <a:rPr lang="en-US" sz="1400" dirty="0"/>
              <a:t> Online Course</a:t>
            </a:r>
          </a:p>
          <a:p>
            <a:pPr algn="ctr"/>
            <a:r>
              <a:rPr lang="en-US" sz="1400" dirty="0"/>
              <a:t>AVAILBLE TO PURCHASE IN THE </a:t>
            </a:r>
          </a:p>
          <a:p>
            <a:pPr algn="ctr"/>
            <a:r>
              <a:rPr lang="en-US" sz="1400" dirty="0">
                <a:hlinkClick r:id="rId4"/>
              </a:rPr>
              <a:t>ULTIMATE TEACHER’S ORGANISER KIT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1374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/>
        </p:nvGraphicFramePr>
        <p:xfrm>
          <a:off x="514107" y="506631"/>
          <a:ext cx="8877787" cy="567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57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315172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SUBJECT: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GRADE: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YEAR: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61367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56610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3097124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 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8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/>
        </p:nvGraphicFramePr>
        <p:xfrm>
          <a:off x="514107" y="506631"/>
          <a:ext cx="8877785" cy="590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57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100725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78541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56610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3097124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 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32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/>
        </p:nvGraphicFramePr>
        <p:xfrm>
          <a:off x="514107" y="506631"/>
          <a:ext cx="8877785" cy="590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57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100725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78541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56610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3097124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 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2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75510"/>
              </p:ext>
            </p:extLst>
          </p:nvPr>
        </p:nvGraphicFramePr>
        <p:xfrm>
          <a:off x="514107" y="506633"/>
          <a:ext cx="8877787" cy="6015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631">
                  <a:extLst>
                    <a:ext uri="{9D8B030D-6E8A-4147-A177-3AD203B41FA5}">
                      <a16:colId xmlns:a16="http://schemas.microsoft.com/office/drawing/2014/main" val="4065039714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479632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376911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NAME: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SUBJECT: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376911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96570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TASK </a:t>
                      </a:r>
                    </a:p>
                    <a:p>
                      <a:pPr algn="ctr"/>
                      <a:r>
                        <a:rPr lang="en-US" sz="1400" dirty="0"/>
                        <a:t>ELABORATIONS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  <a:p>
                      <a:pPr algn="ctr"/>
                      <a:r>
                        <a:rPr lang="en-US" sz="1000" dirty="0"/>
                        <a:t>WB</a:t>
                      </a:r>
                    </a:p>
                    <a:p>
                      <a:pPr algn="ctr"/>
                      <a:r>
                        <a:rPr lang="en-US" sz="1000" dirty="0"/>
                        <a:t>working beyond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  <a:p>
                      <a:pPr algn="ctr"/>
                      <a:r>
                        <a:rPr lang="en-US" sz="1000" dirty="0"/>
                        <a:t>WA</a:t>
                      </a:r>
                    </a:p>
                    <a:p>
                      <a:pPr algn="ctr"/>
                      <a:r>
                        <a:rPr lang="en-US" sz="1000" dirty="0"/>
                        <a:t>working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  <a:p>
                      <a:pPr algn="ctr"/>
                      <a:r>
                        <a:rPr lang="en-US" sz="1000" dirty="0"/>
                        <a:t>WT</a:t>
                      </a:r>
                    </a:p>
                    <a:p>
                      <a:pPr algn="ctr"/>
                      <a:r>
                        <a:rPr lang="en-US" sz="1000" dirty="0"/>
                        <a:t>working towards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  <a:p>
                      <a:pPr algn="ctr"/>
                      <a:r>
                        <a:rPr lang="en-US" sz="1000" dirty="0"/>
                        <a:t>WS</a:t>
                      </a:r>
                    </a:p>
                    <a:p>
                      <a:pPr algn="ctr"/>
                      <a:r>
                        <a:rPr lang="en-US" sz="1000" dirty="0"/>
                        <a:t>working with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323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Can write a simple sentence.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517449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841116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80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/>
        </p:nvGraphicFramePr>
        <p:xfrm>
          <a:off x="514107" y="506633"/>
          <a:ext cx="8877787" cy="6015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631">
                  <a:extLst>
                    <a:ext uri="{9D8B030D-6E8A-4147-A177-3AD203B41FA5}">
                      <a16:colId xmlns:a16="http://schemas.microsoft.com/office/drawing/2014/main" val="4065039714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479632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376911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NAME: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SUBJECT: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376911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96570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TASK </a:t>
                      </a:r>
                    </a:p>
                    <a:p>
                      <a:pPr algn="ctr"/>
                      <a:r>
                        <a:rPr lang="en-US" sz="1400" dirty="0"/>
                        <a:t>ELABORATIONS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  <a:p>
                      <a:pPr algn="ctr"/>
                      <a:r>
                        <a:rPr lang="en-US" sz="1000" dirty="0"/>
                        <a:t>WB</a:t>
                      </a:r>
                    </a:p>
                    <a:p>
                      <a:pPr algn="ctr"/>
                      <a:r>
                        <a:rPr lang="en-US" sz="1000" dirty="0"/>
                        <a:t>working beyond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  <a:p>
                      <a:pPr algn="ctr"/>
                      <a:r>
                        <a:rPr lang="en-US" sz="1000" dirty="0"/>
                        <a:t>WA</a:t>
                      </a:r>
                    </a:p>
                    <a:p>
                      <a:pPr algn="ctr"/>
                      <a:r>
                        <a:rPr lang="en-US" sz="1000" dirty="0"/>
                        <a:t>working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  <a:p>
                      <a:pPr algn="ctr"/>
                      <a:r>
                        <a:rPr lang="en-US" sz="1000" dirty="0"/>
                        <a:t>WT</a:t>
                      </a:r>
                    </a:p>
                    <a:p>
                      <a:pPr algn="ctr"/>
                      <a:r>
                        <a:rPr lang="en-US" sz="1000" dirty="0"/>
                        <a:t>working towards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  <a:p>
                      <a:pPr algn="ctr"/>
                      <a:r>
                        <a:rPr lang="en-US" sz="1000" dirty="0"/>
                        <a:t>WS</a:t>
                      </a:r>
                    </a:p>
                    <a:p>
                      <a:pPr algn="ctr"/>
                      <a:r>
                        <a:rPr lang="en-US" sz="1000" dirty="0"/>
                        <a:t>working with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323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Can write a simple sentence.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517449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841116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09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80538"/>
              </p:ext>
            </p:extLst>
          </p:nvPr>
        </p:nvGraphicFramePr>
        <p:xfrm>
          <a:off x="514107" y="506633"/>
          <a:ext cx="8877787" cy="6015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631">
                  <a:extLst>
                    <a:ext uri="{9D8B030D-6E8A-4147-A177-3AD203B41FA5}">
                      <a16:colId xmlns:a16="http://schemas.microsoft.com/office/drawing/2014/main" val="4065039714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479632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479631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376911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NAME: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SUBJECT: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376911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96570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TASK </a:t>
                      </a:r>
                    </a:p>
                    <a:p>
                      <a:pPr algn="ctr"/>
                      <a:r>
                        <a:rPr lang="en-US" sz="1400" dirty="0"/>
                        <a:t>ELABORATIONS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  <a:p>
                      <a:pPr algn="ctr"/>
                      <a:r>
                        <a:rPr lang="en-US" sz="1000" dirty="0"/>
                        <a:t>WB</a:t>
                      </a:r>
                    </a:p>
                    <a:p>
                      <a:pPr algn="ctr"/>
                      <a:r>
                        <a:rPr lang="en-US" sz="1000" dirty="0"/>
                        <a:t>working beyond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  <a:p>
                      <a:pPr algn="ctr"/>
                      <a:r>
                        <a:rPr lang="en-US" sz="1000" dirty="0"/>
                        <a:t>WA</a:t>
                      </a:r>
                    </a:p>
                    <a:p>
                      <a:pPr algn="ctr"/>
                      <a:r>
                        <a:rPr lang="en-US" sz="1000" dirty="0"/>
                        <a:t>working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  <a:p>
                      <a:pPr algn="ctr"/>
                      <a:r>
                        <a:rPr lang="en-US" sz="1000" dirty="0"/>
                        <a:t>WT</a:t>
                      </a:r>
                    </a:p>
                    <a:p>
                      <a:pPr algn="ctr"/>
                      <a:r>
                        <a:rPr lang="en-US" sz="1000" dirty="0"/>
                        <a:t>working towards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  <a:p>
                      <a:pPr algn="ctr"/>
                      <a:r>
                        <a:rPr lang="en-US" sz="1000" dirty="0"/>
                        <a:t>WS</a:t>
                      </a:r>
                    </a:p>
                    <a:p>
                      <a:pPr algn="ctr"/>
                      <a:r>
                        <a:rPr lang="en-US" sz="1000" dirty="0"/>
                        <a:t>working with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3233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517449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841116"/>
                  </a:ext>
                </a:extLst>
              </a:tr>
              <a:tr h="29931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92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05626" y="-253670"/>
            <a:ext cx="1484955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24458" y="422146"/>
            <a:ext cx="524361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160329" y="655140"/>
            <a:ext cx="558571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02272" y="0"/>
            <a:ext cx="230372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0779" y="6115501"/>
            <a:ext cx="1214292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868150F-8669-9641-A87C-DD31E63E6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38" y="740419"/>
            <a:ext cx="797663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78315" y="6453143"/>
            <a:ext cx="662108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BA8F10-ACC5-764F-BB96-1C40BCBC832B}"/>
              </a:ext>
            </a:extLst>
          </p:cNvPr>
          <p:cNvSpPr/>
          <p:nvPr/>
        </p:nvSpPr>
        <p:spPr>
          <a:xfrm>
            <a:off x="1400201" y="1139282"/>
            <a:ext cx="72113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Standard Elaborations </a:t>
            </a: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Template</a:t>
            </a:r>
            <a:endParaRPr lang="en-GB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88608-319C-0E43-8FFF-0C525387F28D}"/>
              </a:ext>
            </a:extLst>
          </p:cNvPr>
          <p:cNvSpPr txBox="1"/>
          <p:nvPr/>
        </p:nvSpPr>
        <p:spPr>
          <a:xfrm>
            <a:off x="1441473" y="2054862"/>
            <a:ext cx="68344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DOWNLOAD LICENSE &amp; TERMS &amp; CONDITIONS USE:</a:t>
            </a:r>
          </a:p>
          <a:p>
            <a:r>
              <a:rPr lang="en-US" sz="1400" dirty="0"/>
              <a:t>When you download this resource, you are agreeing to the following terms and conditions of use: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You can you for your own classroom year after year as a teacher for your teaching positions;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You are permitted to edit the document to suit your needs for your class or personal use;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You are encouraged to watch the training videos as part of the Savvy Teachers Mentorship Program to build your knowledge around this topic and implement appropriate in the classroom;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You are not permitted to share this document;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You are not permitted to claim this document as your own;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You are not to reproduce this document and share;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You are not to download this document and sell;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By downloading this document, you are confirming to adhere to the terms and conditions of use;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The author can be contacted via the website using the ‘contact us’ form or via the link below: </a:t>
            </a:r>
            <a:r>
              <a:rPr lang="en-US" sz="1400" dirty="0" err="1"/>
              <a:t>www.boosteducation.com.au</a:t>
            </a:r>
            <a:r>
              <a:rPr lang="en-US" sz="1400" dirty="0"/>
              <a:t>  | </a:t>
            </a:r>
            <a:r>
              <a:rPr lang="en-US" sz="1400" dirty="0" err="1"/>
              <a:t>www.savvyteachers.com.au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670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30828"/>
              </p:ext>
            </p:extLst>
          </p:nvPr>
        </p:nvGraphicFramePr>
        <p:xfrm>
          <a:off x="551647" y="937548"/>
          <a:ext cx="8846993" cy="5538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856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505543">
                  <a:extLst>
                    <a:ext uri="{9D8B030D-6E8A-4147-A177-3AD203B41FA5}">
                      <a16:colId xmlns:a16="http://schemas.microsoft.com/office/drawing/2014/main" val="628963045"/>
                    </a:ext>
                  </a:extLst>
                </a:gridCol>
                <a:gridCol w="758314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011085">
                  <a:extLst>
                    <a:ext uri="{9D8B030D-6E8A-4147-A177-3AD203B41FA5}">
                      <a16:colId xmlns:a16="http://schemas.microsoft.com/office/drawing/2014/main" val="4217340785"/>
                    </a:ext>
                  </a:extLst>
                </a:gridCol>
                <a:gridCol w="252771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263855">
                  <a:extLst>
                    <a:ext uri="{9D8B030D-6E8A-4147-A177-3AD203B41FA5}">
                      <a16:colId xmlns:a16="http://schemas.microsoft.com/office/drawing/2014/main" val="2480121485"/>
                    </a:ext>
                  </a:extLst>
                </a:gridCol>
                <a:gridCol w="252771">
                  <a:extLst>
                    <a:ext uri="{9D8B030D-6E8A-4147-A177-3AD203B41FA5}">
                      <a16:colId xmlns:a16="http://schemas.microsoft.com/office/drawing/2014/main" val="3673776503"/>
                    </a:ext>
                  </a:extLst>
                </a:gridCol>
                <a:gridCol w="1011085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758314">
                  <a:extLst>
                    <a:ext uri="{9D8B030D-6E8A-4147-A177-3AD203B41FA5}">
                      <a16:colId xmlns:a16="http://schemas.microsoft.com/office/drawing/2014/main" val="3403306975"/>
                    </a:ext>
                  </a:extLst>
                </a:gridCol>
                <a:gridCol w="505543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  <a:gridCol w="1263856">
                  <a:extLst>
                    <a:ext uri="{9D8B030D-6E8A-4147-A177-3AD203B41FA5}">
                      <a16:colId xmlns:a16="http://schemas.microsoft.com/office/drawing/2014/main" val="1939142926"/>
                    </a:ext>
                  </a:extLst>
                </a:gridCol>
              </a:tblGrid>
              <a:tr h="5643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645729"/>
                  </a:ext>
                </a:extLst>
              </a:tr>
              <a:tr h="149391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5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97302"/>
                  </a:ext>
                </a:extLst>
              </a:tr>
              <a:tr h="641578">
                <a:tc gridSpan="11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–Specific STANDARDS (TSS)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90240"/>
                  </a:ext>
                </a:extLst>
              </a:tr>
              <a:tr h="641578">
                <a:tc gridSpan="11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641578">
                <a:tc gridSpan="11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64157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(AS)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89747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WB</a:t>
                      </a:r>
                    </a:p>
                    <a:p>
                      <a:pPr algn="ctr"/>
                      <a:r>
                        <a:rPr lang="en-US" dirty="0"/>
                        <a:t>working beyond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</a:t>
                      </a:r>
                    </a:p>
                    <a:p>
                      <a:pPr algn="ctr"/>
                      <a:r>
                        <a:rPr lang="en-US" dirty="0"/>
                        <a:t>working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WW</a:t>
                      </a:r>
                    </a:p>
                    <a:p>
                      <a:pPr algn="ctr"/>
                      <a:r>
                        <a:rPr lang="en-US" dirty="0"/>
                        <a:t>working with/at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WT</a:t>
                      </a:r>
                    </a:p>
                    <a:p>
                      <a:pPr algn="ctr"/>
                      <a:r>
                        <a:rPr lang="en-US" dirty="0"/>
                        <a:t>working towards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WS</a:t>
                      </a:r>
                    </a:p>
                    <a:p>
                      <a:pPr algn="ctr"/>
                      <a:r>
                        <a:rPr lang="en-US" dirty="0"/>
                        <a:t>working with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D6CE355-D2EF-DA44-A200-332872F93D59}"/>
              </a:ext>
            </a:extLst>
          </p:cNvPr>
          <p:cNvSpPr txBox="1"/>
          <p:nvPr/>
        </p:nvSpPr>
        <p:spPr>
          <a:xfrm>
            <a:off x="2141316" y="462987"/>
            <a:ext cx="5567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STANDARD ELABORATIONS EXPLANATION TABLE</a:t>
            </a:r>
          </a:p>
        </p:txBody>
      </p:sp>
    </p:spTree>
    <p:extLst>
      <p:ext uri="{BB962C8B-B14F-4D97-AF65-F5344CB8AC3E}">
        <p14:creationId xmlns:p14="http://schemas.microsoft.com/office/powerpoint/2010/main" val="91990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47243"/>
              </p:ext>
            </p:extLst>
          </p:nvPr>
        </p:nvGraphicFramePr>
        <p:xfrm>
          <a:off x="545860" y="1030147"/>
          <a:ext cx="8814280" cy="5446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183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503673">
                  <a:extLst>
                    <a:ext uri="{9D8B030D-6E8A-4147-A177-3AD203B41FA5}">
                      <a16:colId xmlns:a16="http://schemas.microsoft.com/office/drawing/2014/main" val="628963045"/>
                    </a:ext>
                  </a:extLst>
                </a:gridCol>
                <a:gridCol w="755510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007346">
                  <a:extLst>
                    <a:ext uri="{9D8B030D-6E8A-4147-A177-3AD203B41FA5}">
                      <a16:colId xmlns:a16="http://schemas.microsoft.com/office/drawing/2014/main" val="4217340785"/>
                    </a:ext>
                  </a:extLst>
                </a:gridCol>
                <a:gridCol w="251837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259182">
                  <a:extLst>
                    <a:ext uri="{9D8B030D-6E8A-4147-A177-3AD203B41FA5}">
                      <a16:colId xmlns:a16="http://schemas.microsoft.com/office/drawing/2014/main" val="2480121485"/>
                    </a:ext>
                  </a:extLst>
                </a:gridCol>
                <a:gridCol w="251837">
                  <a:extLst>
                    <a:ext uri="{9D8B030D-6E8A-4147-A177-3AD203B41FA5}">
                      <a16:colId xmlns:a16="http://schemas.microsoft.com/office/drawing/2014/main" val="3673776503"/>
                    </a:ext>
                  </a:extLst>
                </a:gridCol>
                <a:gridCol w="1007346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755510">
                  <a:extLst>
                    <a:ext uri="{9D8B030D-6E8A-4147-A177-3AD203B41FA5}">
                      <a16:colId xmlns:a16="http://schemas.microsoft.com/office/drawing/2014/main" val="3403306975"/>
                    </a:ext>
                  </a:extLst>
                </a:gridCol>
                <a:gridCol w="503673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  <a:gridCol w="1259183">
                  <a:extLst>
                    <a:ext uri="{9D8B030D-6E8A-4147-A177-3AD203B41FA5}">
                      <a16:colId xmlns:a16="http://schemas.microsoft.com/office/drawing/2014/main" val="1939142926"/>
                    </a:ext>
                  </a:extLst>
                </a:gridCol>
              </a:tblGrid>
              <a:tr h="549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A-B-C-D-E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645729"/>
                  </a:ext>
                </a:extLst>
              </a:tr>
              <a:tr h="145411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1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Identifies and creates a simple sentence.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2 </a:t>
                      </a:r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Uses appropriate punctuation.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3</a:t>
                      </a:r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Starts all sentences with capital letter.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4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Identifies the difference between words, letters and sentences.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5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Can write down sentences from verbal instruction</a:t>
                      </a:r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6</a:t>
                      </a:r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Identifies more than one sentence in texts.</a:t>
                      </a:r>
                      <a:endParaRPr lang="en-US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7</a:t>
                      </a:r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Uses comprehension skills to complete a sentence.</a:t>
                      </a:r>
                      <a:endParaRPr lang="en-US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97302"/>
                  </a:ext>
                </a:extLst>
              </a:tr>
              <a:tr h="624487">
                <a:tc gridSpan="11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Task –Specific STANDARDS (TSS)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 Identifies, models and creates simple sentences.</a:t>
                      </a:r>
                      <a:endParaRPr lang="en-US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90240"/>
                  </a:ext>
                </a:extLst>
              </a:tr>
              <a:tr h="624487">
                <a:tc gridSpan="11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 SPECIFIC  CURRICULUM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487357">
                <a:tc gridSpan="11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711333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4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82076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WB</a:t>
                      </a:r>
                    </a:p>
                    <a:p>
                      <a:pPr algn="ctr"/>
                      <a:r>
                        <a:rPr lang="en-US" dirty="0"/>
                        <a:t>working beyond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</a:t>
                      </a:r>
                    </a:p>
                    <a:p>
                      <a:pPr algn="ctr"/>
                      <a:r>
                        <a:rPr lang="en-US" dirty="0"/>
                        <a:t>working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WW</a:t>
                      </a:r>
                    </a:p>
                    <a:p>
                      <a:pPr algn="ctr"/>
                      <a:r>
                        <a:rPr lang="en-US" dirty="0"/>
                        <a:t>working with/at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WT</a:t>
                      </a:r>
                    </a:p>
                    <a:p>
                      <a:pPr algn="ctr"/>
                      <a:r>
                        <a:rPr lang="en-US" dirty="0"/>
                        <a:t>working towards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WS</a:t>
                      </a:r>
                    </a:p>
                    <a:p>
                      <a:pPr algn="ctr"/>
                      <a:r>
                        <a:rPr lang="en-US" dirty="0"/>
                        <a:t>working with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475A142-45B7-B246-A05D-04F9D2472CD5}"/>
              </a:ext>
            </a:extLst>
          </p:cNvPr>
          <p:cNvSpPr/>
          <p:nvPr/>
        </p:nvSpPr>
        <p:spPr>
          <a:xfrm>
            <a:off x="2703496" y="501134"/>
            <a:ext cx="4680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system-ui"/>
              </a:rPr>
              <a:t>STANDARD ELABORATIONS EXPLANATION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49363"/>
              </p:ext>
            </p:extLst>
          </p:nvPr>
        </p:nvGraphicFramePr>
        <p:xfrm>
          <a:off x="549640" y="775983"/>
          <a:ext cx="880672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344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61344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61344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61344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61344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520381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SPECIFIC  CURRICULUM</a:t>
                      </a: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171801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54334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7333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1A5DEF2-1D0A-0744-840A-C9E07C735123}"/>
              </a:ext>
            </a:extLst>
          </p:cNvPr>
          <p:cNvSpPr/>
          <p:nvPr/>
        </p:nvSpPr>
        <p:spPr>
          <a:xfrm>
            <a:off x="2612519" y="258551"/>
            <a:ext cx="4680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system-ui"/>
              </a:rPr>
              <a:t>STANDARD ELABORATIONS EXPLANATION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4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34257"/>
              </p:ext>
            </p:extLst>
          </p:nvPr>
        </p:nvGraphicFramePr>
        <p:xfrm>
          <a:off x="514107" y="506632"/>
          <a:ext cx="8877785" cy="580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57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1044376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85918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7343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5905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2577560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X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y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Xyz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Y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Z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X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x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X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X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X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 err="1"/>
                        <a:t>Xy</a:t>
                      </a:r>
                      <a:endParaRPr lang="en-US" sz="1200" dirty="0"/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X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67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65177"/>
              </p:ext>
            </p:extLst>
          </p:nvPr>
        </p:nvGraphicFramePr>
        <p:xfrm>
          <a:off x="514107" y="506631"/>
          <a:ext cx="8877787" cy="567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57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315172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SUBJECT: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GRADE: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YEAR: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61367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56610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3097124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 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06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/>
        </p:nvGraphicFramePr>
        <p:xfrm>
          <a:off x="514107" y="506631"/>
          <a:ext cx="8877787" cy="567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57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315172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SUBJECT: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GRADE: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YEAR: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61367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56610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3097124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 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54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FCE45-EF1B-3148-864C-F1F9CE211129}"/>
              </a:ext>
            </a:extLst>
          </p:cNvPr>
          <p:cNvGraphicFramePr>
            <a:graphicFrameLocks noGrp="1"/>
          </p:cNvGraphicFramePr>
          <p:nvPr/>
        </p:nvGraphicFramePr>
        <p:xfrm>
          <a:off x="514107" y="506631"/>
          <a:ext cx="8877787" cy="567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57">
                  <a:extLst>
                    <a:ext uri="{9D8B030D-6E8A-4147-A177-3AD203B41FA5}">
                      <a16:colId xmlns:a16="http://schemas.microsoft.com/office/drawing/2014/main" val="1651675764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4025190307"/>
                    </a:ext>
                  </a:extLst>
                </a:gridCol>
                <a:gridCol w="1775558">
                  <a:extLst>
                    <a:ext uri="{9D8B030D-6E8A-4147-A177-3AD203B41FA5}">
                      <a16:colId xmlns:a16="http://schemas.microsoft.com/office/drawing/2014/main" val="373833609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823385305"/>
                    </a:ext>
                  </a:extLst>
                </a:gridCol>
                <a:gridCol w="1775557">
                  <a:extLst>
                    <a:ext uri="{9D8B030D-6E8A-4147-A177-3AD203B41FA5}">
                      <a16:colId xmlns:a16="http://schemas.microsoft.com/office/drawing/2014/main" val="4161863220"/>
                    </a:ext>
                  </a:extLst>
                </a:gridCol>
              </a:tblGrid>
              <a:tr h="315172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SUBJECT: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GRADE: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YEAR: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936352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ACHIEVEMENT STANDARD (AS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61367"/>
                  </a:ext>
                </a:extLst>
              </a:tr>
              <a:tr h="500107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STANDARD ELABORATIONS (SE)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92746"/>
                  </a:ext>
                </a:extLst>
              </a:tr>
              <a:tr h="56610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 </a:t>
                      </a:r>
                    </a:p>
                    <a:p>
                      <a:pPr algn="ctr"/>
                      <a:r>
                        <a:rPr lang="en-US" sz="1200" dirty="0"/>
                        <a:t>(Achievement Standard)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683264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WB</a:t>
                      </a:r>
                    </a:p>
                    <a:p>
                      <a:pPr algn="ctr"/>
                      <a:r>
                        <a:rPr lang="en-US" sz="1200" dirty="0"/>
                        <a:t>working beyond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  <a:p>
                      <a:pPr algn="ctr"/>
                      <a:r>
                        <a:rPr lang="en-US" sz="1200" dirty="0"/>
                        <a:t>working above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WW</a:t>
                      </a:r>
                    </a:p>
                    <a:p>
                      <a:pPr algn="ctr"/>
                      <a:r>
                        <a:rPr lang="en-US" sz="1200" dirty="0"/>
                        <a:t>working with/at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WT</a:t>
                      </a:r>
                    </a:p>
                    <a:p>
                      <a:pPr algn="ctr"/>
                      <a:r>
                        <a:rPr lang="en-US" sz="1200" dirty="0"/>
                        <a:t>working towards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  <a:p>
                      <a:pPr algn="ctr"/>
                      <a:r>
                        <a:rPr lang="en-US" sz="1200" dirty="0"/>
                        <a:t>working with support</a:t>
                      </a:r>
                    </a:p>
                  </a:txBody>
                  <a:tcPr marL="9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25757"/>
                  </a:ext>
                </a:extLst>
              </a:tr>
              <a:tr h="3097124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 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en-US" sz="1200" dirty="0"/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60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14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16948</TotalTime>
  <Words>905</Words>
  <Application>Microsoft Macintosh PowerPoint</Application>
  <PresentationFormat>A4 Paper (210x297 mm)</PresentationFormat>
  <Paragraphs>404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system-ui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Wills</dc:creator>
  <cp:lastModifiedBy>Rachel Wills</cp:lastModifiedBy>
  <cp:revision>6</cp:revision>
  <dcterms:created xsi:type="dcterms:W3CDTF">2020-09-10T10:18:08Z</dcterms:created>
  <dcterms:modified xsi:type="dcterms:W3CDTF">2020-09-22T04:46:15Z</dcterms:modified>
</cp:coreProperties>
</file>