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9" r:id="rId2"/>
    <p:sldMasterId id="2147483667" r:id="rId3"/>
  </p:sldMasterIdLst>
  <p:notesMasterIdLst>
    <p:notesMasterId r:id="rId40"/>
  </p:notesMasterIdLst>
  <p:sldIdLst>
    <p:sldId id="256" r:id="rId4"/>
    <p:sldId id="257" r:id="rId5"/>
    <p:sldId id="258" r:id="rId6"/>
    <p:sldId id="259" r:id="rId7"/>
    <p:sldId id="262" r:id="rId8"/>
    <p:sldId id="261" r:id="rId9"/>
    <p:sldId id="264" r:id="rId10"/>
    <p:sldId id="316" r:id="rId11"/>
    <p:sldId id="269" r:id="rId12"/>
    <p:sldId id="270" r:id="rId13"/>
    <p:sldId id="272" r:id="rId14"/>
    <p:sldId id="273" r:id="rId15"/>
    <p:sldId id="274" r:id="rId16"/>
    <p:sldId id="275" r:id="rId17"/>
    <p:sldId id="313" r:id="rId18"/>
    <p:sldId id="278" r:id="rId19"/>
    <p:sldId id="279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314" r:id="rId28"/>
    <p:sldId id="292" r:id="rId29"/>
    <p:sldId id="293" r:id="rId30"/>
    <p:sldId id="294" r:id="rId31"/>
    <p:sldId id="295" r:id="rId32"/>
    <p:sldId id="296" r:id="rId33"/>
    <p:sldId id="299" r:id="rId34"/>
    <p:sldId id="303" r:id="rId35"/>
    <p:sldId id="306" r:id="rId36"/>
    <p:sldId id="307" r:id="rId37"/>
    <p:sldId id="308" r:id="rId38"/>
    <p:sldId id="315" r:id="rId3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8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2EA34-92FF-494A-A67E-76727EE9B89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02CC2-2B7F-4BA4-921A-5560AE802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02CC2-2B7F-4BA4-921A-5560AE8022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02CC2-2B7F-4BA4-921A-5560AE8022E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20210906_151824_000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600199" cy="365342"/>
          </a:xfrm>
          <a:prstGeom prst="rect">
            <a:avLst/>
          </a:prstGeom>
        </p:spPr>
      </p:pic>
      <p:pic>
        <p:nvPicPr>
          <p:cNvPr id="8" name="Picture 7" descr="20210906_151824_000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1" y="4778158"/>
            <a:ext cx="1600199" cy="3653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20210906_151824_000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1" y="4778158"/>
            <a:ext cx="1600199" cy="365342"/>
          </a:xfrm>
          <a:prstGeom prst="rect">
            <a:avLst/>
          </a:prstGeom>
        </p:spPr>
      </p:pic>
      <p:pic>
        <p:nvPicPr>
          <p:cNvPr id="8" name="Picture 7" descr="20210906_151824_000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600199" cy="3653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069086"/>
            <a:ext cx="3642360" cy="264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56426" y="1070609"/>
            <a:ext cx="3169284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1405" y="1494231"/>
            <a:ext cx="2901188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168146"/>
            <a:ext cx="7616825" cy="2448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9" name="Picture 8" descr="20210906_151824_0000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" y="1"/>
            <a:ext cx="1600199" cy="365342"/>
          </a:xfrm>
          <a:prstGeom prst="rect">
            <a:avLst/>
          </a:prstGeom>
        </p:spPr>
      </p:pic>
      <p:pic>
        <p:nvPicPr>
          <p:cNvPr id="10" name="Picture 9" descr="20210906_151824_0000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43801" y="4778158"/>
            <a:ext cx="1600199" cy="3653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3599-4479-4A83-B305-3BBD1256A34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C0EA0-38D0-4517-9C90-9F74B8E667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210906_151824_0000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1"/>
            <a:ext cx="1600199" cy="365342"/>
          </a:xfrm>
          <a:prstGeom prst="rect">
            <a:avLst/>
          </a:prstGeom>
        </p:spPr>
      </p:pic>
      <p:pic>
        <p:nvPicPr>
          <p:cNvPr id="8" name="Picture 7" descr="20210906_151824_0000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43801" y="4778158"/>
            <a:ext cx="1600199" cy="3653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CB26-C317-4DBB-A0DE-EDA6DB405A5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5AB0-C33F-4B30-80D4-FD42C1DB65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521" y="40335"/>
            <a:ext cx="64630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0" dirty="0">
                <a:solidFill>
                  <a:srgbClr val="4F6128"/>
                </a:solidFill>
                <a:latin typeface="+mj-lt"/>
                <a:cs typeface="Arial"/>
              </a:rPr>
              <a:t>CULTIVATION OF OYSTER MUSHROOM</a:t>
            </a:r>
            <a:endParaRPr sz="3200" spc="-150">
              <a:latin typeface="+mj-lt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71600" y="646112"/>
            <a:ext cx="6400799" cy="3144837"/>
            <a:chOff x="2017712" y="646112"/>
            <a:chExt cx="4956175" cy="3311525"/>
          </a:xfrm>
        </p:grpSpPr>
        <p:sp>
          <p:nvSpPr>
            <p:cNvPr id="5" name="object 5"/>
            <p:cNvSpPr/>
            <p:nvPr/>
          </p:nvSpPr>
          <p:spPr>
            <a:xfrm>
              <a:off x="2027300" y="655637"/>
              <a:ext cx="4937125" cy="3292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22475" y="650874"/>
              <a:ext cx="4946650" cy="3302000"/>
            </a:xfrm>
            <a:custGeom>
              <a:avLst/>
              <a:gdLst/>
              <a:ahLst/>
              <a:cxnLst/>
              <a:rect l="l" t="t" r="r" b="b"/>
              <a:pathLst>
                <a:path w="4946650" h="3302000">
                  <a:moveTo>
                    <a:pt x="0" y="3302000"/>
                  </a:moveTo>
                  <a:lnTo>
                    <a:pt x="4946650" y="3302000"/>
                  </a:lnTo>
                  <a:lnTo>
                    <a:pt x="4946650" y="0"/>
                  </a:lnTo>
                  <a:lnTo>
                    <a:pt x="0" y="0"/>
                  </a:lnTo>
                  <a:lnTo>
                    <a:pt x="0" y="3302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57400" y="394335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Course designed by Mr. </a:t>
            </a:r>
            <a:r>
              <a:rPr lang="en-US" sz="2200" dirty="0" err="1" smtClean="0"/>
              <a:t>Bipin</a:t>
            </a:r>
            <a:r>
              <a:rPr lang="en-US" sz="2200" dirty="0" smtClean="0"/>
              <a:t> </a:t>
            </a:r>
            <a:r>
              <a:rPr lang="en-US" sz="2200" dirty="0" err="1" smtClean="0"/>
              <a:t>Badoni</a:t>
            </a:r>
            <a:endParaRPr lang="en-US" sz="2200" dirty="0" smtClean="0"/>
          </a:p>
          <a:p>
            <a:pPr algn="ctr"/>
            <a:r>
              <a:rPr lang="en-US" sz="2200" dirty="0" smtClean="0"/>
              <a:t>Entrepreneur and Influencer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171653"/>
            <a:ext cx="5181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150">
                <a:solidFill>
                  <a:srgbClr val="4F6128"/>
                </a:solidFill>
                <a:latin typeface="+mj-lt"/>
              </a:rPr>
              <a:t>OYSTER </a:t>
            </a:r>
            <a:r>
              <a:rPr sz="3200" b="1" spc="-150" smtClean="0">
                <a:solidFill>
                  <a:srgbClr val="4F6128"/>
                </a:solidFill>
                <a:latin typeface="+mj-lt"/>
              </a:rPr>
              <a:t>CULTIVATION</a:t>
            </a: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 STEPS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4308" y="3867150"/>
            <a:ext cx="2893060" cy="1169035"/>
          </a:xfrm>
          <a:custGeom>
            <a:avLst/>
            <a:gdLst/>
            <a:ahLst/>
            <a:cxnLst/>
            <a:rect l="l" t="t" r="r" b="b"/>
            <a:pathLst>
              <a:path w="2893059" h="1169035">
                <a:moveTo>
                  <a:pt x="0" y="116889"/>
                </a:moveTo>
                <a:lnTo>
                  <a:pt x="9183" y="71392"/>
                </a:lnTo>
                <a:lnTo>
                  <a:pt x="34226" y="34237"/>
                </a:lnTo>
                <a:lnTo>
                  <a:pt x="71366" y="9186"/>
                </a:lnTo>
                <a:lnTo>
                  <a:pt x="116840" y="0"/>
                </a:lnTo>
                <a:lnTo>
                  <a:pt x="2776093" y="0"/>
                </a:lnTo>
                <a:lnTo>
                  <a:pt x="2821566" y="9186"/>
                </a:lnTo>
                <a:lnTo>
                  <a:pt x="2858706" y="34237"/>
                </a:lnTo>
                <a:lnTo>
                  <a:pt x="2883749" y="71392"/>
                </a:lnTo>
                <a:lnTo>
                  <a:pt x="2892933" y="116889"/>
                </a:lnTo>
                <a:lnTo>
                  <a:pt x="2892933" y="1052015"/>
                </a:lnTo>
                <a:lnTo>
                  <a:pt x="2883749" y="1097514"/>
                </a:lnTo>
                <a:lnTo>
                  <a:pt x="2858706" y="1134667"/>
                </a:lnTo>
                <a:lnTo>
                  <a:pt x="2821566" y="1159716"/>
                </a:lnTo>
                <a:lnTo>
                  <a:pt x="2776093" y="1168901"/>
                </a:lnTo>
                <a:lnTo>
                  <a:pt x="116840" y="1168901"/>
                </a:lnTo>
                <a:lnTo>
                  <a:pt x="71366" y="1159716"/>
                </a:lnTo>
                <a:lnTo>
                  <a:pt x="34226" y="1134667"/>
                </a:lnTo>
                <a:lnTo>
                  <a:pt x="9183" y="1097514"/>
                </a:lnTo>
                <a:lnTo>
                  <a:pt x="0" y="1052015"/>
                </a:lnTo>
                <a:lnTo>
                  <a:pt x="0" y="116889"/>
                </a:lnTo>
                <a:close/>
              </a:path>
            </a:pathLst>
          </a:custGeom>
          <a:ln w="25400">
            <a:solidFill>
              <a:srgbClr val="7F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54648" y="4203900"/>
            <a:ext cx="1367155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06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160" dirty="0">
                <a:latin typeface="Arial"/>
                <a:cs typeface="Arial"/>
              </a:rPr>
              <a:t>Spawning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184785">
              <a:lnSpc>
                <a:spcPts val="2065"/>
              </a:lnSpc>
            </a:pPr>
            <a:r>
              <a:rPr sz="1800" b="1" spc="-130" dirty="0">
                <a:latin typeface="Arial"/>
                <a:cs typeface="Arial"/>
              </a:rPr>
              <a:t>substrate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1537" y="3969255"/>
            <a:ext cx="3213735" cy="965200"/>
          </a:xfrm>
          <a:custGeom>
            <a:avLst/>
            <a:gdLst/>
            <a:ahLst/>
            <a:cxnLst/>
            <a:rect l="l" t="t" r="r" b="b"/>
            <a:pathLst>
              <a:path w="3213735" h="965200">
                <a:moveTo>
                  <a:pt x="0" y="96470"/>
                </a:moveTo>
                <a:lnTo>
                  <a:pt x="7581" y="58921"/>
                </a:lnTo>
                <a:lnTo>
                  <a:pt x="28257" y="28257"/>
                </a:lnTo>
                <a:lnTo>
                  <a:pt x="58921" y="7581"/>
                </a:lnTo>
                <a:lnTo>
                  <a:pt x="96470" y="0"/>
                </a:lnTo>
                <a:lnTo>
                  <a:pt x="3116658" y="0"/>
                </a:lnTo>
                <a:lnTo>
                  <a:pt x="3154242" y="7581"/>
                </a:lnTo>
                <a:lnTo>
                  <a:pt x="3184921" y="28257"/>
                </a:lnTo>
                <a:lnTo>
                  <a:pt x="3205598" y="58921"/>
                </a:lnTo>
                <a:lnTo>
                  <a:pt x="3213178" y="96470"/>
                </a:lnTo>
                <a:lnTo>
                  <a:pt x="3213178" y="868224"/>
                </a:lnTo>
                <a:lnTo>
                  <a:pt x="3205598" y="905773"/>
                </a:lnTo>
                <a:lnTo>
                  <a:pt x="3184921" y="936437"/>
                </a:lnTo>
                <a:lnTo>
                  <a:pt x="3154242" y="957112"/>
                </a:lnTo>
                <a:lnTo>
                  <a:pt x="3116658" y="964694"/>
                </a:lnTo>
                <a:lnTo>
                  <a:pt x="96470" y="964694"/>
                </a:lnTo>
                <a:lnTo>
                  <a:pt x="58921" y="957112"/>
                </a:lnTo>
                <a:lnTo>
                  <a:pt x="28257" y="936437"/>
                </a:lnTo>
                <a:lnTo>
                  <a:pt x="7581" y="905773"/>
                </a:lnTo>
                <a:lnTo>
                  <a:pt x="0" y="868224"/>
                </a:lnTo>
                <a:lnTo>
                  <a:pt x="0" y="96470"/>
                </a:lnTo>
                <a:close/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6350" y="4284065"/>
            <a:ext cx="1421765" cy="6407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65"/>
              </a:spcBef>
              <a:buSzPct val="95000"/>
              <a:buFont typeface="Arial"/>
              <a:buChar char="•"/>
              <a:tabLst>
                <a:tab pos="140335" algn="l"/>
              </a:tabLst>
            </a:pPr>
            <a:r>
              <a:rPr sz="2000" b="1" spc="-195" dirty="0">
                <a:latin typeface="Arial"/>
                <a:cs typeface="Arial"/>
              </a:rPr>
              <a:t>Crop  </a:t>
            </a:r>
            <a:r>
              <a:rPr sz="2000" b="1" spc="-170" dirty="0">
                <a:latin typeface="Arial"/>
                <a:cs typeface="Arial"/>
              </a:rPr>
              <a:t>mana</a:t>
            </a:r>
            <a:r>
              <a:rPr sz="2000" b="1" spc="-190" dirty="0">
                <a:latin typeface="Arial"/>
                <a:cs typeface="Arial"/>
              </a:rPr>
              <a:t>g</a:t>
            </a:r>
            <a:r>
              <a:rPr sz="2000" b="1" spc="-135" dirty="0">
                <a:latin typeface="Arial"/>
                <a:cs typeface="Arial"/>
              </a:rPr>
              <a:t>eme</a:t>
            </a:r>
            <a:r>
              <a:rPr sz="2000" b="1" spc="-140" dirty="0">
                <a:latin typeface="Arial"/>
                <a:cs typeface="Arial"/>
              </a:rPr>
              <a:t>n</a:t>
            </a:r>
            <a:r>
              <a:rPr sz="2000" b="1" spc="25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10073" y="983741"/>
            <a:ext cx="2817495" cy="1054735"/>
          </a:xfrm>
          <a:custGeom>
            <a:avLst/>
            <a:gdLst/>
            <a:ahLst/>
            <a:cxnLst/>
            <a:rect l="l" t="t" r="r" b="b"/>
            <a:pathLst>
              <a:path w="2817495" h="1054735">
                <a:moveTo>
                  <a:pt x="0" y="105410"/>
                </a:moveTo>
                <a:lnTo>
                  <a:pt x="8290" y="64400"/>
                </a:lnTo>
                <a:lnTo>
                  <a:pt x="30892" y="30892"/>
                </a:lnTo>
                <a:lnTo>
                  <a:pt x="64400" y="8290"/>
                </a:lnTo>
                <a:lnTo>
                  <a:pt x="105410" y="0"/>
                </a:lnTo>
                <a:lnTo>
                  <a:pt x="2711577" y="0"/>
                </a:lnTo>
                <a:lnTo>
                  <a:pt x="2752586" y="8290"/>
                </a:lnTo>
                <a:lnTo>
                  <a:pt x="2786094" y="30892"/>
                </a:lnTo>
                <a:lnTo>
                  <a:pt x="2808696" y="64400"/>
                </a:lnTo>
                <a:lnTo>
                  <a:pt x="2816987" y="105410"/>
                </a:lnTo>
                <a:lnTo>
                  <a:pt x="2816987" y="949198"/>
                </a:lnTo>
                <a:lnTo>
                  <a:pt x="2808696" y="990207"/>
                </a:lnTo>
                <a:lnTo>
                  <a:pt x="2786094" y="1023715"/>
                </a:lnTo>
                <a:lnTo>
                  <a:pt x="2752586" y="1046317"/>
                </a:lnTo>
                <a:lnTo>
                  <a:pt x="2711577" y="1054608"/>
                </a:lnTo>
                <a:lnTo>
                  <a:pt x="105410" y="1054608"/>
                </a:lnTo>
                <a:lnTo>
                  <a:pt x="64400" y="1046317"/>
                </a:lnTo>
                <a:lnTo>
                  <a:pt x="30892" y="1023715"/>
                </a:lnTo>
                <a:lnTo>
                  <a:pt x="8290" y="990207"/>
                </a:lnTo>
                <a:lnTo>
                  <a:pt x="0" y="949198"/>
                </a:lnTo>
                <a:lnTo>
                  <a:pt x="0" y="105410"/>
                </a:lnTo>
                <a:close/>
              </a:path>
            </a:pathLst>
          </a:custGeom>
          <a:ln w="25400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42761" y="1026668"/>
            <a:ext cx="149860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5080" indent="-228600">
              <a:lnSpc>
                <a:spcPts val="221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55" dirty="0">
                <a:latin typeface="Arial"/>
                <a:cs typeface="Arial"/>
              </a:rPr>
              <a:t>Substrate  </a:t>
            </a:r>
            <a:r>
              <a:rPr sz="2000" b="1" spc="-130" dirty="0">
                <a:latin typeface="Arial"/>
                <a:cs typeface="Arial"/>
              </a:rPr>
              <a:t>p</a:t>
            </a:r>
            <a:r>
              <a:rPr sz="2000" b="1" spc="-110" dirty="0">
                <a:latin typeface="Arial"/>
                <a:cs typeface="Arial"/>
              </a:rPr>
              <a:t>r</a:t>
            </a:r>
            <a:r>
              <a:rPr sz="2000" b="1" spc="-125" dirty="0">
                <a:latin typeface="Arial"/>
                <a:cs typeface="Arial"/>
              </a:rPr>
              <a:t>epa</a:t>
            </a:r>
            <a:r>
              <a:rPr sz="2000" b="1" spc="-140" dirty="0">
                <a:latin typeface="Arial"/>
                <a:cs typeface="Arial"/>
              </a:rPr>
              <a:t>r</a:t>
            </a:r>
            <a:r>
              <a:rPr sz="2000" b="1" spc="-155" dirty="0">
                <a:latin typeface="Arial"/>
                <a:cs typeface="Arial"/>
              </a:rPr>
              <a:t>a</a:t>
            </a:r>
            <a:r>
              <a:rPr sz="2000" b="1" spc="-85" dirty="0">
                <a:latin typeface="Arial"/>
                <a:cs typeface="Arial"/>
              </a:rPr>
              <a:t>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2042" y="983741"/>
            <a:ext cx="3209925" cy="1054735"/>
          </a:xfrm>
          <a:custGeom>
            <a:avLst/>
            <a:gdLst/>
            <a:ahLst/>
            <a:cxnLst/>
            <a:rect l="l" t="t" r="r" b="b"/>
            <a:pathLst>
              <a:path w="3209925" h="1054735">
                <a:moveTo>
                  <a:pt x="0" y="105410"/>
                </a:moveTo>
                <a:lnTo>
                  <a:pt x="8285" y="64400"/>
                </a:lnTo>
                <a:lnTo>
                  <a:pt x="30883" y="30892"/>
                </a:lnTo>
                <a:lnTo>
                  <a:pt x="64404" y="8290"/>
                </a:lnTo>
                <a:lnTo>
                  <a:pt x="105459" y="0"/>
                </a:lnTo>
                <a:lnTo>
                  <a:pt x="3103928" y="0"/>
                </a:lnTo>
                <a:lnTo>
                  <a:pt x="3145010" y="8290"/>
                </a:lnTo>
                <a:lnTo>
                  <a:pt x="3178556" y="30892"/>
                </a:lnTo>
                <a:lnTo>
                  <a:pt x="3201172" y="64400"/>
                </a:lnTo>
                <a:lnTo>
                  <a:pt x="3209465" y="105410"/>
                </a:lnTo>
                <a:lnTo>
                  <a:pt x="3209465" y="949198"/>
                </a:lnTo>
                <a:lnTo>
                  <a:pt x="3201172" y="990207"/>
                </a:lnTo>
                <a:lnTo>
                  <a:pt x="3178556" y="1023715"/>
                </a:lnTo>
                <a:lnTo>
                  <a:pt x="3145010" y="1046317"/>
                </a:lnTo>
                <a:lnTo>
                  <a:pt x="3103928" y="1054608"/>
                </a:lnTo>
                <a:lnTo>
                  <a:pt x="105459" y="1054608"/>
                </a:lnTo>
                <a:lnTo>
                  <a:pt x="64404" y="1046317"/>
                </a:lnTo>
                <a:lnTo>
                  <a:pt x="30883" y="1023715"/>
                </a:lnTo>
                <a:lnTo>
                  <a:pt x="8285" y="990207"/>
                </a:lnTo>
                <a:lnTo>
                  <a:pt x="0" y="949198"/>
                </a:lnTo>
                <a:lnTo>
                  <a:pt x="0" y="105410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8730" y="1026668"/>
            <a:ext cx="1904364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marR="5080" indent="-229235">
              <a:lnSpc>
                <a:spcPct val="91700"/>
              </a:lnSpc>
              <a:spcBef>
                <a:spcPts val="300"/>
              </a:spcBef>
              <a:buFont typeface="Arial"/>
              <a:buChar char="•"/>
              <a:tabLst>
                <a:tab pos="241935" algn="l"/>
              </a:tabLst>
            </a:pPr>
            <a:r>
              <a:rPr sz="2000" b="1" spc="-125" dirty="0">
                <a:latin typeface="Arial"/>
                <a:cs typeface="Arial"/>
              </a:rPr>
              <a:t>Preparation </a:t>
            </a:r>
            <a:r>
              <a:rPr sz="2000" b="1" spc="-110" dirty="0">
                <a:latin typeface="Arial"/>
                <a:cs typeface="Arial"/>
              </a:rPr>
              <a:t>or  </a:t>
            </a:r>
            <a:r>
              <a:rPr sz="2000" b="1" spc="-130" dirty="0">
                <a:latin typeface="Arial"/>
                <a:cs typeface="Arial"/>
              </a:rPr>
              <a:t>procurement</a:t>
            </a:r>
            <a:r>
              <a:rPr sz="2000" b="1" spc="-200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of  </a:t>
            </a:r>
            <a:r>
              <a:rPr sz="2000" b="1" spc="-165" dirty="0">
                <a:latin typeface="Arial"/>
                <a:cs typeface="Arial"/>
              </a:rPr>
              <a:t>spawn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67432" y="1052956"/>
            <a:ext cx="1898014" cy="1898014"/>
            <a:chOff x="2567432" y="1052956"/>
            <a:chExt cx="1898014" cy="1898014"/>
          </a:xfrm>
        </p:grpSpPr>
        <p:sp>
          <p:nvSpPr>
            <p:cNvPr id="12" name="object 12"/>
            <p:cNvSpPr/>
            <p:nvPr/>
          </p:nvSpPr>
          <p:spPr>
            <a:xfrm>
              <a:off x="2580132" y="1065656"/>
              <a:ext cx="1872614" cy="1872614"/>
            </a:xfrm>
            <a:custGeom>
              <a:avLst/>
              <a:gdLst/>
              <a:ahLst/>
              <a:cxnLst/>
              <a:rect l="l" t="t" r="r" b="b"/>
              <a:pathLst>
                <a:path w="1872614" h="1872614">
                  <a:moveTo>
                    <a:pt x="1872361" y="0"/>
                  </a:moveTo>
                  <a:lnTo>
                    <a:pt x="1824036" y="611"/>
                  </a:lnTo>
                  <a:lnTo>
                    <a:pt x="1776013" y="2436"/>
                  </a:lnTo>
                  <a:lnTo>
                    <a:pt x="1728306" y="5459"/>
                  </a:lnTo>
                  <a:lnTo>
                    <a:pt x="1680929" y="9667"/>
                  </a:lnTo>
                  <a:lnTo>
                    <a:pt x="1633899" y="15043"/>
                  </a:lnTo>
                  <a:lnTo>
                    <a:pt x="1587228" y="21574"/>
                  </a:lnTo>
                  <a:lnTo>
                    <a:pt x="1540933" y="29245"/>
                  </a:lnTo>
                  <a:lnTo>
                    <a:pt x="1495027" y="38041"/>
                  </a:lnTo>
                  <a:lnTo>
                    <a:pt x="1449525" y="47947"/>
                  </a:lnTo>
                  <a:lnTo>
                    <a:pt x="1404442" y="58949"/>
                  </a:lnTo>
                  <a:lnTo>
                    <a:pt x="1359794" y="71032"/>
                  </a:lnTo>
                  <a:lnTo>
                    <a:pt x="1315593" y="84181"/>
                  </a:lnTo>
                  <a:lnTo>
                    <a:pt x="1271856" y="98381"/>
                  </a:lnTo>
                  <a:lnTo>
                    <a:pt x="1228597" y="113619"/>
                  </a:lnTo>
                  <a:lnTo>
                    <a:pt x="1185830" y="129878"/>
                  </a:lnTo>
                  <a:lnTo>
                    <a:pt x="1143571" y="147145"/>
                  </a:lnTo>
                  <a:lnTo>
                    <a:pt x="1101834" y="165404"/>
                  </a:lnTo>
                  <a:lnTo>
                    <a:pt x="1060633" y="184642"/>
                  </a:lnTo>
                  <a:lnTo>
                    <a:pt x="1019984" y="204843"/>
                  </a:lnTo>
                  <a:lnTo>
                    <a:pt x="979901" y="225992"/>
                  </a:lnTo>
                  <a:lnTo>
                    <a:pt x="940399" y="248075"/>
                  </a:lnTo>
                  <a:lnTo>
                    <a:pt x="901492" y="271077"/>
                  </a:lnTo>
                  <a:lnTo>
                    <a:pt x="863196" y="294984"/>
                  </a:lnTo>
                  <a:lnTo>
                    <a:pt x="825524" y="319781"/>
                  </a:lnTo>
                  <a:lnTo>
                    <a:pt x="788493" y="345452"/>
                  </a:lnTo>
                  <a:lnTo>
                    <a:pt x="752115" y="371984"/>
                  </a:lnTo>
                  <a:lnTo>
                    <a:pt x="716407" y="399361"/>
                  </a:lnTo>
                  <a:lnTo>
                    <a:pt x="681383" y="427569"/>
                  </a:lnTo>
                  <a:lnTo>
                    <a:pt x="647057" y="456594"/>
                  </a:lnTo>
                  <a:lnTo>
                    <a:pt x="613444" y="486420"/>
                  </a:lnTo>
                  <a:lnTo>
                    <a:pt x="580559" y="517033"/>
                  </a:lnTo>
                  <a:lnTo>
                    <a:pt x="548417" y="548417"/>
                  </a:lnTo>
                  <a:lnTo>
                    <a:pt x="517033" y="580559"/>
                  </a:lnTo>
                  <a:lnTo>
                    <a:pt x="486420" y="613444"/>
                  </a:lnTo>
                  <a:lnTo>
                    <a:pt x="456594" y="647057"/>
                  </a:lnTo>
                  <a:lnTo>
                    <a:pt x="427569" y="681383"/>
                  </a:lnTo>
                  <a:lnTo>
                    <a:pt x="399361" y="716407"/>
                  </a:lnTo>
                  <a:lnTo>
                    <a:pt x="371984" y="752115"/>
                  </a:lnTo>
                  <a:lnTo>
                    <a:pt x="345452" y="788493"/>
                  </a:lnTo>
                  <a:lnTo>
                    <a:pt x="319781" y="825524"/>
                  </a:lnTo>
                  <a:lnTo>
                    <a:pt x="294984" y="863196"/>
                  </a:lnTo>
                  <a:lnTo>
                    <a:pt x="271077" y="901492"/>
                  </a:lnTo>
                  <a:lnTo>
                    <a:pt x="248075" y="940399"/>
                  </a:lnTo>
                  <a:lnTo>
                    <a:pt x="225992" y="979901"/>
                  </a:lnTo>
                  <a:lnTo>
                    <a:pt x="204843" y="1019984"/>
                  </a:lnTo>
                  <a:lnTo>
                    <a:pt x="184642" y="1060633"/>
                  </a:lnTo>
                  <a:lnTo>
                    <a:pt x="165404" y="1101834"/>
                  </a:lnTo>
                  <a:lnTo>
                    <a:pt x="147145" y="1143571"/>
                  </a:lnTo>
                  <a:lnTo>
                    <a:pt x="129878" y="1185830"/>
                  </a:lnTo>
                  <a:lnTo>
                    <a:pt x="113619" y="1228597"/>
                  </a:lnTo>
                  <a:lnTo>
                    <a:pt x="98381" y="1271856"/>
                  </a:lnTo>
                  <a:lnTo>
                    <a:pt x="84181" y="1315593"/>
                  </a:lnTo>
                  <a:lnTo>
                    <a:pt x="71032" y="1359794"/>
                  </a:lnTo>
                  <a:lnTo>
                    <a:pt x="58949" y="1404442"/>
                  </a:lnTo>
                  <a:lnTo>
                    <a:pt x="47947" y="1449525"/>
                  </a:lnTo>
                  <a:lnTo>
                    <a:pt x="38041" y="1495027"/>
                  </a:lnTo>
                  <a:lnTo>
                    <a:pt x="29245" y="1540933"/>
                  </a:lnTo>
                  <a:lnTo>
                    <a:pt x="21574" y="1587228"/>
                  </a:lnTo>
                  <a:lnTo>
                    <a:pt x="15043" y="1633899"/>
                  </a:lnTo>
                  <a:lnTo>
                    <a:pt x="9667" y="1680929"/>
                  </a:lnTo>
                  <a:lnTo>
                    <a:pt x="5459" y="1728306"/>
                  </a:lnTo>
                  <a:lnTo>
                    <a:pt x="2436" y="1776013"/>
                  </a:lnTo>
                  <a:lnTo>
                    <a:pt x="611" y="1824036"/>
                  </a:lnTo>
                  <a:lnTo>
                    <a:pt x="0" y="1872361"/>
                  </a:lnTo>
                  <a:lnTo>
                    <a:pt x="1872361" y="1872361"/>
                  </a:lnTo>
                  <a:lnTo>
                    <a:pt x="187236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80132" y="1065656"/>
              <a:ext cx="1872614" cy="1872614"/>
            </a:xfrm>
            <a:custGeom>
              <a:avLst/>
              <a:gdLst/>
              <a:ahLst/>
              <a:cxnLst/>
              <a:rect l="l" t="t" r="r" b="b"/>
              <a:pathLst>
                <a:path w="1872614" h="1872614">
                  <a:moveTo>
                    <a:pt x="0" y="1872361"/>
                  </a:moveTo>
                  <a:lnTo>
                    <a:pt x="611" y="1824036"/>
                  </a:lnTo>
                  <a:lnTo>
                    <a:pt x="2436" y="1776013"/>
                  </a:lnTo>
                  <a:lnTo>
                    <a:pt x="5459" y="1728306"/>
                  </a:lnTo>
                  <a:lnTo>
                    <a:pt x="9667" y="1680929"/>
                  </a:lnTo>
                  <a:lnTo>
                    <a:pt x="15043" y="1633899"/>
                  </a:lnTo>
                  <a:lnTo>
                    <a:pt x="21574" y="1587228"/>
                  </a:lnTo>
                  <a:lnTo>
                    <a:pt x="29245" y="1540933"/>
                  </a:lnTo>
                  <a:lnTo>
                    <a:pt x="38041" y="1495027"/>
                  </a:lnTo>
                  <a:lnTo>
                    <a:pt x="47947" y="1449525"/>
                  </a:lnTo>
                  <a:lnTo>
                    <a:pt x="58949" y="1404442"/>
                  </a:lnTo>
                  <a:lnTo>
                    <a:pt x="71032" y="1359794"/>
                  </a:lnTo>
                  <a:lnTo>
                    <a:pt x="84181" y="1315593"/>
                  </a:lnTo>
                  <a:lnTo>
                    <a:pt x="98381" y="1271856"/>
                  </a:lnTo>
                  <a:lnTo>
                    <a:pt x="113619" y="1228597"/>
                  </a:lnTo>
                  <a:lnTo>
                    <a:pt x="129878" y="1185830"/>
                  </a:lnTo>
                  <a:lnTo>
                    <a:pt x="147145" y="1143571"/>
                  </a:lnTo>
                  <a:lnTo>
                    <a:pt x="165404" y="1101834"/>
                  </a:lnTo>
                  <a:lnTo>
                    <a:pt x="184642" y="1060633"/>
                  </a:lnTo>
                  <a:lnTo>
                    <a:pt x="204843" y="1019984"/>
                  </a:lnTo>
                  <a:lnTo>
                    <a:pt x="225992" y="979901"/>
                  </a:lnTo>
                  <a:lnTo>
                    <a:pt x="248075" y="940399"/>
                  </a:lnTo>
                  <a:lnTo>
                    <a:pt x="271077" y="901492"/>
                  </a:lnTo>
                  <a:lnTo>
                    <a:pt x="294984" y="863196"/>
                  </a:lnTo>
                  <a:lnTo>
                    <a:pt x="319781" y="825524"/>
                  </a:lnTo>
                  <a:lnTo>
                    <a:pt x="345452" y="788493"/>
                  </a:lnTo>
                  <a:lnTo>
                    <a:pt x="371984" y="752115"/>
                  </a:lnTo>
                  <a:lnTo>
                    <a:pt x="399361" y="716407"/>
                  </a:lnTo>
                  <a:lnTo>
                    <a:pt x="427569" y="681383"/>
                  </a:lnTo>
                  <a:lnTo>
                    <a:pt x="456594" y="647057"/>
                  </a:lnTo>
                  <a:lnTo>
                    <a:pt x="486420" y="613444"/>
                  </a:lnTo>
                  <a:lnTo>
                    <a:pt x="517033" y="580559"/>
                  </a:lnTo>
                  <a:lnTo>
                    <a:pt x="548417" y="548417"/>
                  </a:lnTo>
                  <a:lnTo>
                    <a:pt x="580559" y="517033"/>
                  </a:lnTo>
                  <a:lnTo>
                    <a:pt x="613444" y="486420"/>
                  </a:lnTo>
                  <a:lnTo>
                    <a:pt x="647057" y="456594"/>
                  </a:lnTo>
                  <a:lnTo>
                    <a:pt x="681383" y="427569"/>
                  </a:lnTo>
                  <a:lnTo>
                    <a:pt x="716407" y="399361"/>
                  </a:lnTo>
                  <a:lnTo>
                    <a:pt x="752115" y="371984"/>
                  </a:lnTo>
                  <a:lnTo>
                    <a:pt x="788493" y="345452"/>
                  </a:lnTo>
                  <a:lnTo>
                    <a:pt x="825524" y="319781"/>
                  </a:lnTo>
                  <a:lnTo>
                    <a:pt x="863196" y="294984"/>
                  </a:lnTo>
                  <a:lnTo>
                    <a:pt x="901492" y="271077"/>
                  </a:lnTo>
                  <a:lnTo>
                    <a:pt x="940399" y="248075"/>
                  </a:lnTo>
                  <a:lnTo>
                    <a:pt x="979901" y="225992"/>
                  </a:lnTo>
                  <a:lnTo>
                    <a:pt x="1019984" y="204843"/>
                  </a:lnTo>
                  <a:lnTo>
                    <a:pt x="1060633" y="184642"/>
                  </a:lnTo>
                  <a:lnTo>
                    <a:pt x="1101834" y="165404"/>
                  </a:lnTo>
                  <a:lnTo>
                    <a:pt x="1143571" y="147145"/>
                  </a:lnTo>
                  <a:lnTo>
                    <a:pt x="1185830" y="129878"/>
                  </a:lnTo>
                  <a:lnTo>
                    <a:pt x="1228597" y="113619"/>
                  </a:lnTo>
                  <a:lnTo>
                    <a:pt x="1271856" y="98381"/>
                  </a:lnTo>
                  <a:lnTo>
                    <a:pt x="1315593" y="84181"/>
                  </a:lnTo>
                  <a:lnTo>
                    <a:pt x="1359794" y="71032"/>
                  </a:lnTo>
                  <a:lnTo>
                    <a:pt x="1404442" y="58949"/>
                  </a:lnTo>
                  <a:lnTo>
                    <a:pt x="1449525" y="47947"/>
                  </a:lnTo>
                  <a:lnTo>
                    <a:pt x="1495027" y="38041"/>
                  </a:lnTo>
                  <a:lnTo>
                    <a:pt x="1540933" y="29245"/>
                  </a:lnTo>
                  <a:lnTo>
                    <a:pt x="1587228" y="21574"/>
                  </a:lnTo>
                  <a:lnTo>
                    <a:pt x="1633899" y="15043"/>
                  </a:lnTo>
                  <a:lnTo>
                    <a:pt x="1680929" y="9667"/>
                  </a:lnTo>
                  <a:lnTo>
                    <a:pt x="1728306" y="5459"/>
                  </a:lnTo>
                  <a:lnTo>
                    <a:pt x="1776013" y="2436"/>
                  </a:lnTo>
                  <a:lnTo>
                    <a:pt x="1824036" y="611"/>
                  </a:lnTo>
                  <a:lnTo>
                    <a:pt x="1872361" y="0"/>
                  </a:lnTo>
                  <a:lnTo>
                    <a:pt x="1872361" y="1872361"/>
                  </a:lnTo>
                  <a:lnTo>
                    <a:pt x="0" y="187236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30929" y="1843862"/>
            <a:ext cx="3219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2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26279" y="1052956"/>
            <a:ext cx="1898014" cy="1898014"/>
            <a:chOff x="4526279" y="1052956"/>
            <a:chExt cx="1898014" cy="1898014"/>
          </a:xfrm>
        </p:grpSpPr>
        <p:sp>
          <p:nvSpPr>
            <p:cNvPr id="16" name="object 16"/>
            <p:cNvSpPr/>
            <p:nvPr/>
          </p:nvSpPr>
          <p:spPr>
            <a:xfrm>
              <a:off x="4538979" y="1065656"/>
              <a:ext cx="1872614" cy="1872614"/>
            </a:xfrm>
            <a:custGeom>
              <a:avLst/>
              <a:gdLst/>
              <a:ahLst/>
              <a:cxnLst/>
              <a:rect l="l" t="t" r="r" b="b"/>
              <a:pathLst>
                <a:path w="1872614" h="1872614">
                  <a:moveTo>
                    <a:pt x="0" y="0"/>
                  </a:moveTo>
                  <a:lnTo>
                    <a:pt x="0" y="1872361"/>
                  </a:lnTo>
                  <a:lnTo>
                    <a:pt x="1872488" y="1872361"/>
                  </a:lnTo>
                  <a:lnTo>
                    <a:pt x="1871876" y="1824036"/>
                  </a:lnTo>
                  <a:lnTo>
                    <a:pt x="1870051" y="1776013"/>
                  </a:lnTo>
                  <a:lnTo>
                    <a:pt x="1867028" y="1728306"/>
                  </a:lnTo>
                  <a:lnTo>
                    <a:pt x="1862820" y="1680929"/>
                  </a:lnTo>
                  <a:lnTo>
                    <a:pt x="1857444" y="1633899"/>
                  </a:lnTo>
                  <a:lnTo>
                    <a:pt x="1850913" y="1587228"/>
                  </a:lnTo>
                  <a:lnTo>
                    <a:pt x="1843242" y="1540933"/>
                  </a:lnTo>
                  <a:lnTo>
                    <a:pt x="1834446" y="1495027"/>
                  </a:lnTo>
                  <a:lnTo>
                    <a:pt x="1824540" y="1449525"/>
                  </a:lnTo>
                  <a:lnTo>
                    <a:pt x="1813538" y="1404442"/>
                  </a:lnTo>
                  <a:lnTo>
                    <a:pt x="1801455" y="1359794"/>
                  </a:lnTo>
                  <a:lnTo>
                    <a:pt x="1788305" y="1315593"/>
                  </a:lnTo>
                  <a:lnTo>
                    <a:pt x="1774105" y="1271856"/>
                  </a:lnTo>
                  <a:lnTo>
                    <a:pt x="1758867" y="1228597"/>
                  </a:lnTo>
                  <a:lnTo>
                    <a:pt x="1742607" y="1185830"/>
                  </a:lnTo>
                  <a:lnTo>
                    <a:pt x="1725340" y="1143571"/>
                  </a:lnTo>
                  <a:lnTo>
                    <a:pt x="1707080" y="1101834"/>
                  </a:lnTo>
                  <a:lnTo>
                    <a:pt x="1687842" y="1060633"/>
                  </a:lnTo>
                  <a:lnTo>
                    <a:pt x="1667641" y="1019984"/>
                  </a:lnTo>
                  <a:lnTo>
                    <a:pt x="1646491" y="979901"/>
                  </a:lnTo>
                  <a:lnTo>
                    <a:pt x="1624407" y="940399"/>
                  </a:lnTo>
                  <a:lnTo>
                    <a:pt x="1601405" y="901492"/>
                  </a:lnTo>
                  <a:lnTo>
                    <a:pt x="1577497" y="863196"/>
                  </a:lnTo>
                  <a:lnTo>
                    <a:pt x="1552700" y="825524"/>
                  </a:lnTo>
                  <a:lnTo>
                    <a:pt x="1527027" y="788493"/>
                  </a:lnTo>
                  <a:lnTo>
                    <a:pt x="1500495" y="752115"/>
                  </a:lnTo>
                  <a:lnTo>
                    <a:pt x="1473116" y="716407"/>
                  </a:lnTo>
                  <a:lnTo>
                    <a:pt x="1444907" y="681383"/>
                  </a:lnTo>
                  <a:lnTo>
                    <a:pt x="1415881" y="647057"/>
                  </a:lnTo>
                  <a:lnTo>
                    <a:pt x="1386054" y="613444"/>
                  </a:lnTo>
                  <a:lnTo>
                    <a:pt x="1355440" y="580559"/>
                  </a:lnTo>
                  <a:lnTo>
                    <a:pt x="1324054" y="548417"/>
                  </a:lnTo>
                  <a:lnTo>
                    <a:pt x="1291910" y="517033"/>
                  </a:lnTo>
                  <a:lnTo>
                    <a:pt x="1259024" y="486420"/>
                  </a:lnTo>
                  <a:lnTo>
                    <a:pt x="1225409" y="456594"/>
                  </a:lnTo>
                  <a:lnTo>
                    <a:pt x="1191082" y="427569"/>
                  </a:lnTo>
                  <a:lnTo>
                    <a:pt x="1156055" y="399361"/>
                  </a:lnTo>
                  <a:lnTo>
                    <a:pt x="1120345" y="371984"/>
                  </a:lnTo>
                  <a:lnTo>
                    <a:pt x="1083966" y="345452"/>
                  </a:lnTo>
                  <a:lnTo>
                    <a:pt x="1046932" y="319781"/>
                  </a:lnTo>
                  <a:lnTo>
                    <a:pt x="1009258" y="294984"/>
                  </a:lnTo>
                  <a:lnTo>
                    <a:pt x="970959" y="271077"/>
                  </a:lnTo>
                  <a:lnTo>
                    <a:pt x="932050" y="248075"/>
                  </a:lnTo>
                  <a:lnTo>
                    <a:pt x="892545" y="225992"/>
                  </a:lnTo>
                  <a:lnTo>
                    <a:pt x="852459" y="204843"/>
                  </a:lnTo>
                  <a:lnTo>
                    <a:pt x="811807" y="184642"/>
                  </a:lnTo>
                  <a:lnTo>
                    <a:pt x="770603" y="165404"/>
                  </a:lnTo>
                  <a:lnTo>
                    <a:pt x="728862" y="147145"/>
                  </a:lnTo>
                  <a:lnTo>
                    <a:pt x="686600" y="129878"/>
                  </a:lnTo>
                  <a:lnTo>
                    <a:pt x="643829" y="113619"/>
                  </a:lnTo>
                  <a:lnTo>
                    <a:pt x="600567" y="98381"/>
                  </a:lnTo>
                  <a:lnTo>
                    <a:pt x="556826" y="84181"/>
                  </a:lnTo>
                  <a:lnTo>
                    <a:pt x="512621" y="71032"/>
                  </a:lnTo>
                  <a:lnTo>
                    <a:pt x="467968" y="58949"/>
                  </a:lnTo>
                  <a:lnTo>
                    <a:pt x="422881" y="47947"/>
                  </a:lnTo>
                  <a:lnTo>
                    <a:pt x="377375" y="38041"/>
                  </a:lnTo>
                  <a:lnTo>
                    <a:pt x="331465" y="29245"/>
                  </a:lnTo>
                  <a:lnTo>
                    <a:pt x="285164" y="21574"/>
                  </a:lnTo>
                  <a:lnTo>
                    <a:pt x="238489" y="15043"/>
                  </a:lnTo>
                  <a:lnTo>
                    <a:pt x="191453" y="9667"/>
                  </a:lnTo>
                  <a:lnTo>
                    <a:pt x="144071" y="5459"/>
                  </a:lnTo>
                  <a:lnTo>
                    <a:pt x="96359" y="2436"/>
                  </a:lnTo>
                  <a:lnTo>
                    <a:pt x="48330" y="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38979" y="1065656"/>
              <a:ext cx="1872614" cy="1872614"/>
            </a:xfrm>
            <a:custGeom>
              <a:avLst/>
              <a:gdLst/>
              <a:ahLst/>
              <a:cxnLst/>
              <a:rect l="l" t="t" r="r" b="b"/>
              <a:pathLst>
                <a:path w="1872614" h="1872614">
                  <a:moveTo>
                    <a:pt x="0" y="0"/>
                  </a:moveTo>
                  <a:lnTo>
                    <a:pt x="48330" y="611"/>
                  </a:lnTo>
                  <a:lnTo>
                    <a:pt x="96359" y="2436"/>
                  </a:lnTo>
                  <a:lnTo>
                    <a:pt x="144071" y="5459"/>
                  </a:lnTo>
                  <a:lnTo>
                    <a:pt x="191453" y="9667"/>
                  </a:lnTo>
                  <a:lnTo>
                    <a:pt x="238489" y="15043"/>
                  </a:lnTo>
                  <a:lnTo>
                    <a:pt x="285164" y="21574"/>
                  </a:lnTo>
                  <a:lnTo>
                    <a:pt x="331465" y="29245"/>
                  </a:lnTo>
                  <a:lnTo>
                    <a:pt x="377375" y="38041"/>
                  </a:lnTo>
                  <a:lnTo>
                    <a:pt x="422881" y="47947"/>
                  </a:lnTo>
                  <a:lnTo>
                    <a:pt x="467968" y="58949"/>
                  </a:lnTo>
                  <a:lnTo>
                    <a:pt x="512621" y="71032"/>
                  </a:lnTo>
                  <a:lnTo>
                    <a:pt x="556826" y="84181"/>
                  </a:lnTo>
                  <a:lnTo>
                    <a:pt x="600567" y="98381"/>
                  </a:lnTo>
                  <a:lnTo>
                    <a:pt x="643829" y="113619"/>
                  </a:lnTo>
                  <a:lnTo>
                    <a:pt x="686600" y="129878"/>
                  </a:lnTo>
                  <a:lnTo>
                    <a:pt x="728862" y="147145"/>
                  </a:lnTo>
                  <a:lnTo>
                    <a:pt x="770603" y="165404"/>
                  </a:lnTo>
                  <a:lnTo>
                    <a:pt x="811807" y="184642"/>
                  </a:lnTo>
                  <a:lnTo>
                    <a:pt x="852459" y="204843"/>
                  </a:lnTo>
                  <a:lnTo>
                    <a:pt x="892545" y="225992"/>
                  </a:lnTo>
                  <a:lnTo>
                    <a:pt x="932050" y="248075"/>
                  </a:lnTo>
                  <a:lnTo>
                    <a:pt x="970959" y="271077"/>
                  </a:lnTo>
                  <a:lnTo>
                    <a:pt x="1009258" y="294984"/>
                  </a:lnTo>
                  <a:lnTo>
                    <a:pt x="1046932" y="319781"/>
                  </a:lnTo>
                  <a:lnTo>
                    <a:pt x="1083966" y="345452"/>
                  </a:lnTo>
                  <a:lnTo>
                    <a:pt x="1120345" y="371984"/>
                  </a:lnTo>
                  <a:lnTo>
                    <a:pt x="1156055" y="399361"/>
                  </a:lnTo>
                  <a:lnTo>
                    <a:pt x="1191082" y="427569"/>
                  </a:lnTo>
                  <a:lnTo>
                    <a:pt x="1225409" y="456594"/>
                  </a:lnTo>
                  <a:lnTo>
                    <a:pt x="1259024" y="486420"/>
                  </a:lnTo>
                  <a:lnTo>
                    <a:pt x="1291910" y="517033"/>
                  </a:lnTo>
                  <a:lnTo>
                    <a:pt x="1324054" y="548417"/>
                  </a:lnTo>
                  <a:lnTo>
                    <a:pt x="1355440" y="580559"/>
                  </a:lnTo>
                  <a:lnTo>
                    <a:pt x="1386054" y="613444"/>
                  </a:lnTo>
                  <a:lnTo>
                    <a:pt x="1415881" y="647057"/>
                  </a:lnTo>
                  <a:lnTo>
                    <a:pt x="1444907" y="681383"/>
                  </a:lnTo>
                  <a:lnTo>
                    <a:pt x="1473116" y="716407"/>
                  </a:lnTo>
                  <a:lnTo>
                    <a:pt x="1500495" y="752115"/>
                  </a:lnTo>
                  <a:lnTo>
                    <a:pt x="1527027" y="788493"/>
                  </a:lnTo>
                  <a:lnTo>
                    <a:pt x="1552700" y="825524"/>
                  </a:lnTo>
                  <a:lnTo>
                    <a:pt x="1577497" y="863196"/>
                  </a:lnTo>
                  <a:lnTo>
                    <a:pt x="1601405" y="901492"/>
                  </a:lnTo>
                  <a:lnTo>
                    <a:pt x="1624407" y="940399"/>
                  </a:lnTo>
                  <a:lnTo>
                    <a:pt x="1646491" y="979901"/>
                  </a:lnTo>
                  <a:lnTo>
                    <a:pt x="1667641" y="1019984"/>
                  </a:lnTo>
                  <a:lnTo>
                    <a:pt x="1687842" y="1060633"/>
                  </a:lnTo>
                  <a:lnTo>
                    <a:pt x="1707080" y="1101834"/>
                  </a:lnTo>
                  <a:lnTo>
                    <a:pt x="1725340" y="1143571"/>
                  </a:lnTo>
                  <a:lnTo>
                    <a:pt x="1742607" y="1185830"/>
                  </a:lnTo>
                  <a:lnTo>
                    <a:pt x="1758867" y="1228597"/>
                  </a:lnTo>
                  <a:lnTo>
                    <a:pt x="1774105" y="1271856"/>
                  </a:lnTo>
                  <a:lnTo>
                    <a:pt x="1788305" y="1315593"/>
                  </a:lnTo>
                  <a:lnTo>
                    <a:pt x="1801455" y="1359794"/>
                  </a:lnTo>
                  <a:lnTo>
                    <a:pt x="1813538" y="1404442"/>
                  </a:lnTo>
                  <a:lnTo>
                    <a:pt x="1824540" y="1449525"/>
                  </a:lnTo>
                  <a:lnTo>
                    <a:pt x="1834446" y="1495027"/>
                  </a:lnTo>
                  <a:lnTo>
                    <a:pt x="1843242" y="1540933"/>
                  </a:lnTo>
                  <a:lnTo>
                    <a:pt x="1850913" y="1587228"/>
                  </a:lnTo>
                  <a:lnTo>
                    <a:pt x="1857444" y="1633899"/>
                  </a:lnTo>
                  <a:lnTo>
                    <a:pt x="1862820" y="1680929"/>
                  </a:lnTo>
                  <a:lnTo>
                    <a:pt x="1867028" y="1728306"/>
                  </a:lnTo>
                  <a:lnTo>
                    <a:pt x="1870051" y="1776013"/>
                  </a:lnTo>
                  <a:lnTo>
                    <a:pt x="1871876" y="1824036"/>
                  </a:lnTo>
                  <a:lnTo>
                    <a:pt x="1872488" y="1872361"/>
                  </a:lnTo>
                  <a:lnTo>
                    <a:pt x="0" y="187236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41772" y="1843862"/>
            <a:ext cx="3219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2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26279" y="3011804"/>
            <a:ext cx="1898014" cy="1898014"/>
            <a:chOff x="4526279" y="3011804"/>
            <a:chExt cx="1898014" cy="1898014"/>
          </a:xfrm>
        </p:grpSpPr>
        <p:sp>
          <p:nvSpPr>
            <p:cNvPr id="20" name="object 20"/>
            <p:cNvSpPr/>
            <p:nvPr/>
          </p:nvSpPr>
          <p:spPr>
            <a:xfrm>
              <a:off x="4538979" y="3024504"/>
              <a:ext cx="1872614" cy="1872614"/>
            </a:xfrm>
            <a:custGeom>
              <a:avLst/>
              <a:gdLst/>
              <a:ahLst/>
              <a:cxnLst/>
              <a:rect l="l" t="t" r="r" b="b"/>
              <a:pathLst>
                <a:path w="1872614" h="1872614">
                  <a:moveTo>
                    <a:pt x="1872488" y="0"/>
                  </a:moveTo>
                  <a:lnTo>
                    <a:pt x="0" y="0"/>
                  </a:lnTo>
                  <a:lnTo>
                    <a:pt x="0" y="1872500"/>
                  </a:lnTo>
                  <a:lnTo>
                    <a:pt x="48330" y="1871889"/>
                  </a:lnTo>
                  <a:lnTo>
                    <a:pt x="96359" y="1870064"/>
                  </a:lnTo>
                  <a:lnTo>
                    <a:pt x="144071" y="1867040"/>
                  </a:lnTo>
                  <a:lnTo>
                    <a:pt x="191453" y="1862833"/>
                  </a:lnTo>
                  <a:lnTo>
                    <a:pt x="238489" y="1857457"/>
                  </a:lnTo>
                  <a:lnTo>
                    <a:pt x="285164" y="1850926"/>
                  </a:lnTo>
                  <a:lnTo>
                    <a:pt x="331465" y="1843255"/>
                  </a:lnTo>
                  <a:lnTo>
                    <a:pt x="377375" y="1834459"/>
                  </a:lnTo>
                  <a:lnTo>
                    <a:pt x="422881" y="1824553"/>
                  </a:lnTo>
                  <a:lnTo>
                    <a:pt x="467968" y="1813551"/>
                  </a:lnTo>
                  <a:lnTo>
                    <a:pt x="512621" y="1801468"/>
                  </a:lnTo>
                  <a:lnTo>
                    <a:pt x="556826" y="1788319"/>
                  </a:lnTo>
                  <a:lnTo>
                    <a:pt x="600567" y="1774119"/>
                  </a:lnTo>
                  <a:lnTo>
                    <a:pt x="643829" y="1758881"/>
                  </a:lnTo>
                  <a:lnTo>
                    <a:pt x="686600" y="1742621"/>
                  </a:lnTo>
                  <a:lnTo>
                    <a:pt x="728862" y="1725354"/>
                  </a:lnTo>
                  <a:lnTo>
                    <a:pt x="770603" y="1707095"/>
                  </a:lnTo>
                  <a:lnTo>
                    <a:pt x="811807" y="1687857"/>
                  </a:lnTo>
                  <a:lnTo>
                    <a:pt x="852459" y="1667656"/>
                  </a:lnTo>
                  <a:lnTo>
                    <a:pt x="892545" y="1646506"/>
                  </a:lnTo>
                  <a:lnTo>
                    <a:pt x="932050" y="1624422"/>
                  </a:lnTo>
                  <a:lnTo>
                    <a:pt x="970959" y="1601420"/>
                  </a:lnTo>
                  <a:lnTo>
                    <a:pt x="1009258" y="1577512"/>
                  </a:lnTo>
                  <a:lnTo>
                    <a:pt x="1046932" y="1552715"/>
                  </a:lnTo>
                  <a:lnTo>
                    <a:pt x="1083966" y="1527043"/>
                  </a:lnTo>
                  <a:lnTo>
                    <a:pt x="1120345" y="1500510"/>
                  </a:lnTo>
                  <a:lnTo>
                    <a:pt x="1156055" y="1473132"/>
                  </a:lnTo>
                  <a:lnTo>
                    <a:pt x="1191082" y="1444923"/>
                  </a:lnTo>
                  <a:lnTo>
                    <a:pt x="1225409" y="1415897"/>
                  </a:lnTo>
                  <a:lnTo>
                    <a:pt x="1259024" y="1386070"/>
                  </a:lnTo>
                  <a:lnTo>
                    <a:pt x="1291910" y="1355456"/>
                  </a:lnTo>
                  <a:lnTo>
                    <a:pt x="1324054" y="1324070"/>
                  </a:lnTo>
                  <a:lnTo>
                    <a:pt x="1355440" y="1291926"/>
                  </a:lnTo>
                  <a:lnTo>
                    <a:pt x="1386054" y="1259040"/>
                  </a:lnTo>
                  <a:lnTo>
                    <a:pt x="1415881" y="1225425"/>
                  </a:lnTo>
                  <a:lnTo>
                    <a:pt x="1444907" y="1191097"/>
                  </a:lnTo>
                  <a:lnTo>
                    <a:pt x="1473116" y="1156071"/>
                  </a:lnTo>
                  <a:lnTo>
                    <a:pt x="1500495" y="1120361"/>
                  </a:lnTo>
                  <a:lnTo>
                    <a:pt x="1527027" y="1083981"/>
                  </a:lnTo>
                  <a:lnTo>
                    <a:pt x="1552700" y="1046947"/>
                  </a:lnTo>
                  <a:lnTo>
                    <a:pt x="1577497" y="1009273"/>
                  </a:lnTo>
                  <a:lnTo>
                    <a:pt x="1601405" y="970974"/>
                  </a:lnTo>
                  <a:lnTo>
                    <a:pt x="1624407" y="932064"/>
                  </a:lnTo>
                  <a:lnTo>
                    <a:pt x="1646491" y="892559"/>
                  </a:lnTo>
                  <a:lnTo>
                    <a:pt x="1667641" y="852473"/>
                  </a:lnTo>
                  <a:lnTo>
                    <a:pt x="1687842" y="811820"/>
                  </a:lnTo>
                  <a:lnTo>
                    <a:pt x="1707080" y="770616"/>
                  </a:lnTo>
                  <a:lnTo>
                    <a:pt x="1725340" y="728875"/>
                  </a:lnTo>
                  <a:lnTo>
                    <a:pt x="1742607" y="686612"/>
                  </a:lnTo>
                  <a:lnTo>
                    <a:pt x="1758867" y="643841"/>
                  </a:lnTo>
                  <a:lnTo>
                    <a:pt x="1774105" y="600578"/>
                  </a:lnTo>
                  <a:lnTo>
                    <a:pt x="1788305" y="556836"/>
                  </a:lnTo>
                  <a:lnTo>
                    <a:pt x="1801455" y="512631"/>
                  </a:lnTo>
                  <a:lnTo>
                    <a:pt x="1813538" y="467978"/>
                  </a:lnTo>
                  <a:lnTo>
                    <a:pt x="1824540" y="422890"/>
                  </a:lnTo>
                  <a:lnTo>
                    <a:pt x="1834446" y="377383"/>
                  </a:lnTo>
                  <a:lnTo>
                    <a:pt x="1843242" y="331472"/>
                  </a:lnTo>
                  <a:lnTo>
                    <a:pt x="1850913" y="285170"/>
                  </a:lnTo>
                  <a:lnTo>
                    <a:pt x="1857444" y="238494"/>
                  </a:lnTo>
                  <a:lnTo>
                    <a:pt x="1862820" y="191457"/>
                  </a:lnTo>
                  <a:lnTo>
                    <a:pt x="1867028" y="144075"/>
                  </a:lnTo>
                  <a:lnTo>
                    <a:pt x="1870051" y="96361"/>
                  </a:lnTo>
                  <a:lnTo>
                    <a:pt x="1871876" y="48331"/>
                  </a:lnTo>
                  <a:lnTo>
                    <a:pt x="1872488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38979" y="3024504"/>
              <a:ext cx="1872614" cy="1872614"/>
            </a:xfrm>
            <a:custGeom>
              <a:avLst/>
              <a:gdLst/>
              <a:ahLst/>
              <a:cxnLst/>
              <a:rect l="l" t="t" r="r" b="b"/>
              <a:pathLst>
                <a:path w="1872614" h="1872614">
                  <a:moveTo>
                    <a:pt x="1872488" y="0"/>
                  </a:moveTo>
                  <a:lnTo>
                    <a:pt x="1871876" y="48331"/>
                  </a:lnTo>
                  <a:lnTo>
                    <a:pt x="1870051" y="96361"/>
                  </a:lnTo>
                  <a:lnTo>
                    <a:pt x="1867028" y="144075"/>
                  </a:lnTo>
                  <a:lnTo>
                    <a:pt x="1862820" y="191457"/>
                  </a:lnTo>
                  <a:lnTo>
                    <a:pt x="1857444" y="238494"/>
                  </a:lnTo>
                  <a:lnTo>
                    <a:pt x="1850913" y="285170"/>
                  </a:lnTo>
                  <a:lnTo>
                    <a:pt x="1843242" y="331472"/>
                  </a:lnTo>
                  <a:lnTo>
                    <a:pt x="1834446" y="377383"/>
                  </a:lnTo>
                  <a:lnTo>
                    <a:pt x="1824540" y="422890"/>
                  </a:lnTo>
                  <a:lnTo>
                    <a:pt x="1813538" y="467978"/>
                  </a:lnTo>
                  <a:lnTo>
                    <a:pt x="1801455" y="512631"/>
                  </a:lnTo>
                  <a:lnTo>
                    <a:pt x="1788305" y="556836"/>
                  </a:lnTo>
                  <a:lnTo>
                    <a:pt x="1774105" y="600578"/>
                  </a:lnTo>
                  <a:lnTo>
                    <a:pt x="1758867" y="643841"/>
                  </a:lnTo>
                  <a:lnTo>
                    <a:pt x="1742607" y="686612"/>
                  </a:lnTo>
                  <a:lnTo>
                    <a:pt x="1725340" y="728875"/>
                  </a:lnTo>
                  <a:lnTo>
                    <a:pt x="1707080" y="770616"/>
                  </a:lnTo>
                  <a:lnTo>
                    <a:pt x="1687842" y="811820"/>
                  </a:lnTo>
                  <a:lnTo>
                    <a:pt x="1667641" y="852473"/>
                  </a:lnTo>
                  <a:lnTo>
                    <a:pt x="1646491" y="892559"/>
                  </a:lnTo>
                  <a:lnTo>
                    <a:pt x="1624407" y="932064"/>
                  </a:lnTo>
                  <a:lnTo>
                    <a:pt x="1601405" y="970974"/>
                  </a:lnTo>
                  <a:lnTo>
                    <a:pt x="1577497" y="1009273"/>
                  </a:lnTo>
                  <a:lnTo>
                    <a:pt x="1552700" y="1046947"/>
                  </a:lnTo>
                  <a:lnTo>
                    <a:pt x="1527027" y="1083981"/>
                  </a:lnTo>
                  <a:lnTo>
                    <a:pt x="1500495" y="1120361"/>
                  </a:lnTo>
                  <a:lnTo>
                    <a:pt x="1473116" y="1156071"/>
                  </a:lnTo>
                  <a:lnTo>
                    <a:pt x="1444907" y="1191097"/>
                  </a:lnTo>
                  <a:lnTo>
                    <a:pt x="1415881" y="1225425"/>
                  </a:lnTo>
                  <a:lnTo>
                    <a:pt x="1386054" y="1259040"/>
                  </a:lnTo>
                  <a:lnTo>
                    <a:pt x="1355440" y="1291926"/>
                  </a:lnTo>
                  <a:lnTo>
                    <a:pt x="1324054" y="1324070"/>
                  </a:lnTo>
                  <a:lnTo>
                    <a:pt x="1291910" y="1355456"/>
                  </a:lnTo>
                  <a:lnTo>
                    <a:pt x="1259024" y="1386070"/>
                  </a:lnTo>
                  <a:lnTo>
                    <a:pt x="1225409" y="1415897"/>
                  </a:lnTo>
                  <a:lnTo>
                    <a:pt x="1191082" y="1444923"/>
                  </a:lnTo>
                  <a:lnTo>
                    <a:pt x="1156055" y="1473132"/>
                  </a:lnTo>
                  <a:lnTo>
                    <a:pt x="1120345" y="1500510"/>
                  </a:lnTo>
                  <a:lnTo>
                    <a:pt x="1083966" y="1527043"/>
                  </a:lnTo>
                  <a:lnTo>
                    <a:pt x="1046932" y="1552715"/>
                  </a:lnTo>
                  <a:lnTo>
                    <a:pt x="1009258" y="1577512"/>
                  </a:lnTo>
                  <a:lnTo>
                    <a:pt x="970959" y="1601420"/>
                  </a:lnTo>
                  <a:lnTo>
                    <a:pt x="932050" y="1624422"/>
                  </a:lnTo>
                  <a:lnTo>
                    <a:pt x="892545" y="1646506"/>
                  </a:lnTo>
                  <a:lnTo>
                    <a:pt x="852459" y="1667656"/>
                  </a:lnTo>
                  <a:lnTo>
                    <a:pt x="811807" y="1687857"/>
                  </a:lnTo>
                  <a:lnTo>
                    <a:pt x="770603" y="1707095"/>
                  </a:lnTo>
                  <a:lnTo>
                    <a:pt x="728862" y="1725354"/>
                  </a:lnTo>
                  <a:lnTo>
                    <a:pt x="686600" y="1742621"/>
                  </a:lnTo>
                  <a:lnTo>
                    <a:pt x="643829" y="1758881"/>
                  </a:lnTo>
                  <a:lnTo>
                    <a:pt x="600567" y="1774119"/>
                  </a:lnTo>
                  <a:lnTo>
                    <a:pt x="556826" y="1788319"/>
                  </a:lnTo>
                  <a:lnTo>
                    <a:pt x="512621" y="1801468"/>
                  </a:lnTo>
                  <a:lnTo>
                    <a:pt x="467968" y="1813551"/>
                  </a:lnTo>
                  <a:lnTo>
                    <a:pt x="422881" y="1824553"/>
                  </a:lnTo>
                  <a:lnTo>
                    <a:pt x="377375" y="1834459"/>
                  </a:lnTo>
                  <a:lnTo>
                    <a:pt x="331465" y="1843255"/>
                  </a:lnTo>
                  <a:lnTo>
                    <a:pt x="285164" y="1850926"/>
                  </a:lnTo>
                  <a:lnTo>
                    <a:pt x="238489" y="1857457"/>
                  </a:lnTo>
                  <a:lnTo>
                    <a:pt x="191453" y="1862833"/>
                  </a:lnTo>
                  <a:lnTo>
                    <a:pt x="144071" y="1867040"/>
                  </a:lnTo>
                  <a:lnTo>
                    <a:pt x="96359" y="1870064"/>
                  </a:lnTo>
                  <a:lnTo>
                    <a:pt x="48330" y="1871889"/>
                  </a:lnTo>
                  <a:lnTo>
                    <a:pt x="0" y="1872500"/>
                  </a:lnTo>
                  <a:lnTo>
                    <a:pt x="0" y="0"/>
                  </a:lnTo>
                  <a:lnTo>
                    <a:pt x="1872488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07306" y="3254705"/>
            <a:ext cx="3219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2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67432" y="3011804"/>
            <a:ext cx="1898014" cy="1898014"/>
            <a:chOff x="2567432" y="3011804"/>
            <a:chExt cx="1898014" cy="1898014"/>
          </a:xfrm>
        </p:grpSpPr>
        <p:sp>
          <p:nvSpPr>
            <p:cNvPr id="24" name="object 24"/>
            <p:cNvSpPr/>
            <p:nvPr/>
          </p:nvSpPr>
          <p:spPr>
            <a:xfrm>
              <a:off x="2580132" y="3024504"/>
              <a:ext cx="1872614" cy="1872614"/>
            </a:xfrm>
            <a:custGeom>
              <a:avLst/>
              <a:gdLst/>
              <a:ahLst/>
              <a:cxnLst/>
              <a:rect l="l" t="t" r="r" b="b"/>
              <a:pathLst>
                <a:path w="1872614" h="1872614">
                  <a:moveTo>
                    <a:pt x="1872361" y="0"/>
                  </a:moveTo>
                  <a:lnTo>
                    <a:pt x="0" y="0"/>
                  </a:lnTo>
                  <a:lnTo>
                    <a:pt x="611" y="48331"/>
                  </a:lnTo>
                  <a:lnTo>
                    <a:pt x="2436" y="96361"/>
                  </a:lnTo>
                  <a:lnTo>
                    <a:pt x="5459" y="144075"/>
                  </a:lnTo>
                  <a:lnTo>
                    <a:pt x="9667" y="191457"/>
                  </a:lnTo>
                  <a:lnTo>
                    <a:pt x="15043" y="238494"/>
                  </a:lnTo>
                  <a:lnTo>
                    <a:pt x="21574" y="285170"/>
                  </a:lnTo>
                  <a:lnTo>
                    <a:pt x="29245" y="331472"/>
                  </a:lnTo>
                  <a:lnTo>
                    <a:pt x="38041" y="377383"/>
                  </a:lnTo>
                  <a:lnTo>
                    <a:pt x="47947" y="422890"/>
                  </a:lnTo>
                  <a:lnTo>
                    <a:pt x="58949" y="467978"/>
                  </a:lnTo>
                  <a:lnTo>
                    <a:pt x="71032" y="512631"/>
                  </a:lnTo>
                  <a:lnTo>
                    <a:pt x="84181" y="556836"/>
                  </a:lnTo>
                  <a:lnTo>
                    <a:pt x="98381" y="600578"/>
                  </a:lnTo>
                  <a:lnTo>
                    <a:pt x="113619" y="643841"/>
                  </a:lnTo>
                  <a:lnTo>
                    <a:pt x="129878" y="686612"/>
                  </a:lnTo>
                  <a:lnTo>
                    <a:pt x="147145" y="728875"/>
                  </a:lnTo>
                  <a:lnTo>
                    <a:pt x="165404" y="770616"/>
                  </a:lnTo>
                  <a:lnTo>
                    <a:pt x="184642" y="811820"/>
                  </a:lnTo>
                  <a:lnTo>
                    <a:pt x="204843" y="852473"/>
                  </a:lnTo>
                  <a:lnTo>
                    <a:pt x="225992" y="892559"/>
                  </a:lnTo>
                  <a:lnTo>
                    <a:pt x="248075" y="932064"/>
                  </a:lnTo>
                  <a:lnTo>
                    <a:pt x="271077" y="970974"/>
                  </a:lnTo>
                  <a:lnTo>
                    <a:pt x="294984" y="1009273"/>
                  </a:lnTo>
                  <a:lnTo>
                    <a:pt x="319781" y="1046947"/>
                  </a:lnTo>
                  <a:lnTo>
                    <a:pt x="345452" y="1083981"/>
                  </a:lnTo>
                  <a:lnTo>
                    <a:pt x="371984" y="1120361"/>
                  </a:lnTo>
                  <a:lnTo>
                    <a:pt x="399361" y="1156071"/>
                  </a:lnTo>
                  <a:lnTo>
                    <a:pt x="427569" y="1191097"/>
                  </a:lnTo>
                  <a:lnTo>
                    <a:pt x="456594" y="1225425"/>
                  </a:lnTo>
                  <a:lnTo>
                    <a:pt x="486420" y="1259040"/>
                  </a:lnTo>
                  <a:lnTo>
                    <a:pt x="517033" y="1291926"/>
                  </a:lnTo>
                  <a:lnTo>
                    <a:pt x="548417" y="1324070"/>
                  </a:lnTo>
                  <a:lnTo>
                    <a:pt x="580559" y="1355456"/>
                  </a:lnTo>
                  <a:lnTo>
                    <a:pt x="613444" y="1386070"/>
                  </a:lnTo>
                  <a:lnTo>
                    <a:pt x="647057" y="1415897"/>
                  </a:lnTo>
                  <a:lnTo>
                    <a:pt x="681383" y="1444923"/>
                  </a:lnTo>
                  <a:lnTo>
                    <a:pt x="716407" y="1473132"/>
                  </a:lnTo>
                  <a:lnTo>
                    <a:pt x="752115" y="1500510"/>
                  </a:lnTo>
                  <a:lnTo>
                    <a:pt x="788493" y="1527043"/>
                  </a:lnTo>
                  <a:lnTo>
                    <a:pt x="825524" y="1552715"/>
                  </a:lnTo>
                  <a:lnTo>
                    <a:pt x="863196" y="1577512"/>
                  </a:lnTo>
                  <a:lnTo>
                    <a:pt x="901492" y="1601420"/>
                  </a:lnTo>
                  <a:lnTo>
                    <a:pt x="940399" y="1624422"/>
                  </a:lnTo>
                  <a:lnTo>
                    <a:pt x="979901" y="1646506"/>
                  </a:lnTo>
                  <a:lnTo>
                    <a:pt x="1019984" y="1667656"/>
                  </a:lnTo>
                  <a:lnTo>
                    <a:pt x="1060633" y="1687857"/>
                  </a:lnTo>
                  <a:lnTo>
                    <a:pt x="1101834" y="1707095"/>
                  </a:lnTo>
                  <a:lnTo>
                    <a:pt x="1143571" y="1725354"/>
                  </a:lnTo>
                  <a:lnTo>
                    <a:pt x="1185830" y="1742621"/>
                  </a:lnTo>
                  <a:lnTo>
                    <a:pt x="1228597" y="1758881"/>
                  </a:lnTo>
                  <a:lnTo>
                    <a:pt x="1271856" y="1774119"/>
                  </a:lnTo>
                  <a:lnTo>
                    <a:pt x="1315593" y="1788319"/>
                  </a:lnTo>
                  <a:lnTo>
                    <a:pt x="1359794" y="1801468"/>
                  </a:lnTo>
                  <a:lnTo>
                    <a:pt x="1404442" y="1813551"/>
                  </a:lnTo>
                  <a:lnTo>
                    <a:pt x="1449525" y="1824553"/>
                  </a:lnTo>
                  <a:lnTo>
                    <a:pt x="1495027" y="1834459"/>
                  </a:lnTo>
                  <a:lnTo>
                    <a:pt x="1540933" y="1843255"/>
                  </a:lnTo>
                  <a:lnTo>
                    <a:pt x="1587228" y="1850926"/>
                  </a:lnTo>
                  <a:lnTo>
                    <a:pt x="1633899" y="1857457"/>
                  </a:lnTo>
                  <a:lnTo>
                    <a:pt x="1680929" y="1862833"/>
                  </a:lnTo>
                  <a:lnTo>
                    <a:pt x="1728306" y="1867040"/>
                  </a:lnTo>
                  <a:lnTo>
                    <a:pt x="1776013" y="1870064"/>
                  </a:lnTo>
                  <a:lnTo>
                    <a:pt x="1824036" y="1871889"/>
                  </a:lnTo>
                  <a:lnTo>
                    <a:pt x="1872361" y="1872500"/>
                  </a:lnTo>
                  <a:lnTo>
                    <a:pt x="187236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80132" y="3024504"/>
              <a:ext cx="1872614" cy="1872614"/>
            </a:xfrm>
            <a:custGeom>
              <a:avLst/>
              <a:gdLst/>
              <a:ahLst/>
              <a:cxnLst/>
              <a:rect l="l" t="t" r="r" b="b"/>
              <a:pathLst>
                <a:path w="1872614" h="1872614">
                  <a:moveTo>
                    <a:pt x="1872361" y="1872500"/>
                  </a:moveTo>
                  <a:lnTo>
                    <a:pt x="1824036" y="1871889"/>
                  </a:lnTo>
                  <a:lnTo>
                    <a:pt x="1776013" y="1870064"/>
                  </a:lnTo>
                  <a:lnTo>
                    <a:pt x="1728306" y="1867040"/>
                  </a:lnTo>
                  <a:lnTo>
                    <a:pt x="1680929" y="1862833"/>
                  </a:lnTo>
                  <a:lnTo>
                    <a:pt x="1633899" y="1857457"/>
                  </a:lnTo>
                  <a:lnTo>
                    <a:pt x="1587228" y="1850926"/>
                  </a:lnTo>
                  <a:lnTo>
                    <a:pt x="1540933" y="1843255"/>
                  </a:lnTo>
                  <a:lnTo>
                    <a:pt x="1495027" y="1834459"/>
                  </a:lnTo>
                  <a:lnTo>
                    <a:pt x="1449525" y="1824553"/>
                  </a:lnTo>
                  <a:lnTo>
                    <a:pt x="1404442" y="1813551"/>
                  </a:lnTo>
                  <a:lnTo>
                    <a:pt x="1359794" y="1801468"/>
                  </a:lnTo>
                  <a:lnTo>
                    <a:pt x="1315593" y="1788319"/>
                  </a:lnTo>
                  <a:lnTo>
                    <a:pt x="1271856" y="1774119"/>
                  </a:lnTo>
                  <a:lnTo>
                    <a:pt x="1228597" y="1758881"/>
                  </a:lnTo>
                  <a:lnTo>
                    <a:pt x="1185830" y="1742621"/>
                  </a:lnTo>
                  <a:lnTo>
                    <a:pt x="1143571" y="1725354"/>
                  </a:lnTo>
                  <a:lnTo>
                    <a:pt x="1101834" y="1707095"/>
                  </a:lnTo>
                  <a:lnTo>
                    <a:pt x="1060633" y="1687857"/>
                  </a:lnTo>
                  <a:lnTo>
                    <a:pt x="1019984" y="1667656"/>
                  </a:lnTo>
                  <a:lnTo>
                    <a:pt x="979901" y="1646506"/>
                  </a:lnTo>
                  <a:lnTo>
                    <a:pt x="940399" y="1624422"/>
                  </a:lnTo>
                  <a:lnTo>
                    <a:pt x="901492" y="1601420"/>
                  </a:lnTo>
                  <a:lnTo>
                    <a:pt x="863196" y="1577512"/>
                  </a:lnTo>
                  <a:lnTo>
                    <a:pt x="825524" y="1552715"/>
                  </a:lnTo>
                  <a:lnTo>
                    <a:pt x="788493" y="1527043"/>
                  </a:lnTo>
                  <a:lnTo>
                    <a:pt x="752115" y="1500510"/>
                  </a:lnTo>
                  <a:lnTo>
                    <a:pt x="716407" y="1473132"/>
                  </a:lnTo>
                  <a:lnTo>
                    <a:pt x="681383" y="1444923"/>
                  </a:lnTo>
                  <a:lnTo>
                    <a:pt x="647057" y="1415897"/>
                  </a:lnTo>
                  <a:lnTo>
                    <a:pt x="613444" y="1386070"/>
                  </a:lnTo>
                  <a:lnTo>
                    <a:pt x="580559" y="1355456"/>
                  </a:lnTo>
                  <a:lnTo>
                    <a:pt x="548417" y="1324070"/>
                  </a:lnTo>
                  <a:lnTo>
                    <a:pt x="517033" y="1291926"/>
                  </a:lnTo>
                  <a:lnTo>
                    <a:pt x="486420" y="1259040"/>
                  </a:lnTo>
                  <a:lnTo>
                    <a:pt x="456594" y="1225425"/>
                  </a:lnTo>
                  <a:lnTo>
                    <a:pt x="427569" y="1191097"/>
                  </a:lnTo>
                  <a:lnTo>
                    <a:pt x="399361" y="1156071"/>
                  </a:lnTo>
                  <a:lnTo>
                    <a:pt x="371984" y="1120361"/>
                  </a:lnTo>
                  <a:lnTo>
                    <a:pt x="345452" y="1083981"/>
                  </a:lnTo>
                  <a:lnTo>
                    <a:pt x="319781" y="1046947"/>
                  </a:lnTo>
                  <a:lnTo>
                    <a:pt x="294984" y="1009273"/>
                  </a:lnTo>
                  <a:lnTo>
                    <a:pt x="271077" y="970974"/>
                  </a:lnTo>
                  <a:lnTo>
                    <a:pt x="248075" y="932064"/>
                  </a:lnTo>
                  <a:lnTo>
                    <a:pt x="225992" y="892559"/>
                  </a:lnTo>
                  <a:lnTo>
                    <a:pt x="204843" y="852473"/>
                  </a:lnTo>
                  <a:lnTo>
                    <a:pt x="184642" y="811820"/>
                  </a:lnTo>
                  <a:lnTo>
                    <a:pt x="165404" y="770616"/>
                  </a:lnTo>
                  <a:lnTo>
                    <a:pt x="147145" y="728875"/>
                  </a:lnTo>
                  <a:lnTo>
                    <a:pt x="129878" y="686612"/>
                  </a:lnTo>
                  <a:lnTo>
                    <a:pt x="113619" y="643841"/>
                  </a:lnTo>
                  <a:lnTo>
                    <a:pt x="98381" y="600578"/>
                  </a:lnTo>
                  <a:lnTo>
                    <a:pt x="84181" y="556836"/>
                  </a:lnTo>
                  <a:lnTo>
                    <a:pt x="71032" y="512631"/>
                  </a:lnTo>
                  <a:lnTo>
                    <a:pt x="58949" y="467978"/>
                  </a:lnTo>
                  <a:lnTo>
                    <a:pt x="47947" y="422890"/>
                  </a:lnTo>
                  <a:lnTo>
                    <a:pt x="38041" y="377383"/>
                  </a:lnTo>
                  <a:lnTo>
                    <a:pt x="29245" y="331472"/>
                  </a:lnTo>
                  <a:lnTo>
                    <a:pt x="21574" y="285170"/>
                  </a:lnTo>
                  <a:lnTo>
                    <a:pt x="15043" y="238494"/>
                  </a:lnTo>
                  <a:lnTo>
                    <a:pt x="9667" y="191457"/>
                  </a:lnTo>
                  <a:lnTo>
                    <a:pt x="5459" y="144075"/>
                  </a:lnTo>
                  <a:lnTo>
                    <a:pt x="2436" y="96361"/>
                  </a:lnTo>
                  <a:lnTo>
                    <a:pt x="611" y="48331"/>
                  </a:lnTo>
                  <a:lnTo>
                    <a:pt x="0" y="0"/>
                  </a:lnTo>
                  <a:lnTo>
                    <a:pt x="1872361" y="0"/>
                  </a:lnTo>
                  <a:lnTo>
                    <a:pt x="1872361" y="18725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30929" y="3254705"/>
            <a:ext cx="3219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29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4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194936" y="2614548"/>
            <a:ext cx="617855" cy="271780"/>
            <a:chOff x="4194936" y="2614548"/>
            <a:chExt cx="617855" cy="271780"/>
          </a:xfrm>
        </p:grpSpPr>
        <p:sp>
          <p:nvSpPr>
            <p:cNvPr id="28" name="object 28"/>
            <p:cNvSpPr/>
            <p:nvPr/>
          </p:nvSpPr>
          <p:spPr>
            <a:xfrm>
              <a:off x="4207636" y="2627248"/>
              <a:ext cx="592455" cy="246379"/>
            </a:xfrm>
            <a:custGeom>
              <a:avLst/>
              <a:gdLst/>
              <a:ahLst/>
              <a:cxnLst/>
              <a:rect l="l" t="t" r="r" b="b"/>
              <a:pathLst>
                <a:path w="592454" h="246380">
                  <a:moveTo>
                    <a:pt x="288163" y="0"/>
                  </a:moveTo>
                  <a:lnTo>
                    <a:pt x="236369" y="3962"/>
                  </a:lnTo>
                  <a:lnTo>
                    <a:pt x="187620" y="15387"/>
                  </a:lnTo>
                  <a:lnTo>
                    <a:pt x="142729" y="33579"/>
                  </a:lnTo>
                  <a:lnTo>
                    <a:pt x="102510" y="57846"/>
                  </a:lnTo>
                  <a:lnTo>
                    <a:pt x="67777" y="87493"/>
                  </a:lnTo>
                  <a:lnTo>
                    <a:pt x="39346" y="121825"/>
                  </a:lnTo>
                  <a:lnTo>
                    <a:pt x="18030" y="160150"/>
                  </a:lnTo>
                  <a:lnTo>
                    <a:pt x="4643" y="201772"/>
                  </a:lnTo>
                  <a:lnTo>
                    <a:pt x="0" y="245999"/>
                  </a:lnTo>
                  <a:lnTo>
                    <a:pt x="70358" y="245999"/>
                  </a:lnTo>
                  <a:lnTo>
                    <a:pt x="78591" y="198090"/>
                  </a:lnTo>
                  <a:lnTo>
                    <a:pt x="102123" y="154574"/>
                  </a:lnTo>
                  <a:lnTo>
                    <a:pt x="139205" y="117750"/>
                  </a:lnTo>
                  <a:lnTo>
                    <a:pt x="188087" y="89916"/>
                  </a:lnTo>
                  <a:lnTo>
                    <a:pt x="235122" y="75533"/>
                  </a:lnTo>
                  <a:lnTo>
                    <a:pt x="283398" y="70292"/>
                  </a:lnTo>
                  <a:lnTo>
                    <a:pt x="331151" y="73740"/>
                  </a:lnTo>
                  <a:lnTo>
                    <a:pt x="376621" y="85423"/>
                  </a:lnTo>
                  <a:lnTo>
                    <a:pt x="418045" y="104889"/>
                  </a:lnTo>
                  <a:lnTo>
                    <a:pt x="453662" y="131683"/>
                  </a:lnTo>
                  <a:lnTo>
                    <a:pt x="481711" y="165354"/>
                  </a:lnTo>
                  <a:lnTo>
                    <a:pt x="451612" y="165354"/>
                  </a:lnTo>
                  <a:lnTo>
                    <a:pt x="541147" y="245999"/>
                  </a:lnTo>
                  <a:lnTo>
                    <a:pt x="592201" y="165354"/>
                  </a:lnTo>
                  <a:lnTo>
                    <a:pt x="560324" y="165354"/>
                  </a:lnTo>
                  <a:lnTo>
                    <a:pt x="539009" y="125043"/>
                  </a:lnTo>
                  <a:lnTo>
                    <a:pt x="510222" y="89307"/>
                  </a:lnTo>
                  <a:lnTo>
                    <a:pt x="474932" y="58738"/>
                  </a:lnTo>
                  <a:lnTo>
                    <a:pt x="434110" y="33930"/>
                  </a:lnTo>
                  <a:lnTo>
                    <a:pt x="388727" y="15475"/>
                  </a:lnTo>
                  <a:lnTo>
                    <a:pt x="339754" y="3967"/>
                  </a:lnTo>
                  <a:lnTo>
                    <a:pt x="288163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07636" y="2627248"/>
              <a:ext cx="592455" cy="246379"/>
            </a:xfrm>
            <a:custGeom>
              <a:avLst/>
              <a:gdLst/>
              <a:ahLst/>
              <a:cxnLst/>
              <a:rect l="l" t="t" r="r" b="b"/>
              <a:pathLst>
                <a:path w="592454" h="246380">
                  <a:moveTo>
                    <a:pt x="0" y="245999"/>
                  </a:moveTo>
                  <a:lnTo>
                    <a:pt x="4643" y="201772"/>
                  </a:lnTo>
                  <a:lnTo>
                    <a:pt x="18030" y="160150"/>
                  </a:lnTo>
                  <a:lnTo>
                    <a:pt x="39346" y="121825"/>
                  </a:lnTo>
                  <a:lnTo>
                    <a:pt x="67777" y="87493"/>
                  </a:lnTo>
                  <a:lnTo>
                    <a:pt x="102510" y="57846"/>
                  </a:lnTo>
                  <a:lnTo>
                    <a:pt x="142729" y="33579"/>
                  </a:lnTo>
                  <a:lnTo>
                    <a:pt x="187620" y="15387"/>
                  </a:lnTo>
                  <a:lnTo>
                    <a:pt x="236369" y="3962"/>
                  </a:lnTo>
                  <a:lnTo>
                    <a:pt x="288163" y="0"/>
                  </a:lnTo>
                  <a:lnTo>
                    <a:pt x="339754" y="3967"/>
                  </a:lnTo>
                  <a:lnTo>
                    <a:pt x="388727" y="15475"/>
                  </a:lnTo>
                  <a:lnTo>
                    <a:pt x="434110" y="33930"/>
                  </a:lnTo>
                  <a:lnTo>
                    <a:pt x="474932" y="58738"/>
                  </a:lnTo>
                  <a:lnTo>
                    <a:pt x="510222" y="89307"/>
                  </a:lnTo>
                  <a:lnTo>
                    <a:pt x="539009" y="125043"/>
                  </a:lnTo>
                  <a:lnTo>
                    <a:pt x="560324" y="165354"/>
                  </a:lnTo>
                  <a:lnTo>
                    <a:pt x="592201" y="165354"/>
                  </a:lnTo>
                  <a:lnTo>
                    <a:pt x="541147" y="245999"/>
                  </a:lnTo>
                  <a:lnTo>
                    <a:pt x="451612" y="165354"/>
                  </a:lnTo>
                  <a:lnTo>
                    <a:pt x="481711" y="165354"/>
                  </a:lnTo>
                  <a:lnTo>
                    <a:pt x="453662" y="131683"/>
                  </a:lnTo>
                  <a:lnTo>
                    <a:pt x="418045" y="104889"/>
                  </a:lnTo>
                  <a:lnTo>
                    <a:pt x="376621" y="85423"/>
                  </a:lnTo>
                  <a:lnTo>
                    <a:pt x="331151" y="73740"/>
                  </a:lnTo>
                  <a:lnTo>
                    <a:pt x="283398" y="70292"/>
                  </a:lnTo>
                  <a:lnTo>
                    <a:pt x="235122" y="75533"/>
                  </a:lnTo>
                  <a:lnTo>
                    <a:pt x="188087" y="89916"/>
                  </a:lnTo>
                  <a:lnTo>
                    <a:pt x="139205" y="117750"/>
                  </a:lnTo>
                  <a:lnTo>
                    <a:pt x="102123" y="154574"/>
                  </a:lnTo>
                  <a:lnTo>
                    <a:pt x="78591" y="198090"/>
                  </a:lnTo>
                  <a:lnTo>
                    <a:pt x="70358" y="245999"/>
                  </a:lnTo>
                  <a:lnTo>
                    <a:pt x="0" y="24599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179061" y="3076701"/>
            <a:ext cx="617855" cy="271780"/>
            <a:chOff x="4179061" y="3076701"/>
            <a:chExt cx="617855" cy="271780"/>
          </a:xfrm>
        </p:grpSpPr>
        <p:sp>
          <p:nvSpPr>
            <p:cNvPr id="31" name="object 31"/>
            <p:cNvSpPr/>
            <p:nvPr/>
          </p:nvSpPr>
          <p:spPr>
            <a:xfrm>
              <a:off x="4191761" y="3089401"/>
              <a:ext cx="592455" cy="246379"/>
            </a:xfrm>
            <a:custGeom>
              <a:avLst/>
              <a:gdLst/>
              <a:ahLst/>
              <a:cxnLst/>
              <a:rect l="l" t="t" r="r" b="b"/>
              <a:pathLst>
                <a:path w="592454" h="246379">
                  <a:moveTo>
                    <a:pt x="592201" y="0"/>
                  </a:moveTo>
                  <a:lnTo>
                    <a:pt x="521843" y="0"/>
                  </a:lnTo>
                  <a:lnTo>
                    <a:pt x="513607" y="47908"/>
                  </a:lnTo>
                  <a:lnTo>
                    <a:pt x="490061" y="91424"/>
                  </a:lnTo>
                  <a:lnTo>
                    <a:pt x="452941" y="128248"/>
                  </a:lnTo>
                  <a:lnTo>
                    <a:pt x="403987" y="156083"/>
                  </a:lnTo>
                  <a:lnTo>
                    <a:pt x="356998" y="170465"/>
                  </a:lnTo>
                  <a:lnTo>
                    <a:pt x="308756" y="175706"/>
                  </a:lnTo>
                  <a:lnTo>
                    <a:pt x="261025" y="172258"/>
                  </a:lnTo>
                  <a:lnTo>
                    <a:pt x="215569" y="160575"/>
                  </a:lnTo>
                  <a:lnTo>
                    <a:pt x="174152" y="141109"/>
                  </a:lnTo>
                  <a:lnTo>
                    <a:pt x="138537" y="114315"/>
                  </a:lnTo>
                  <a:lnTo>
                    <a:pt x="110490" y="80645"/>
                  </a:lnTo>
                  <a:lnTo>
                    <a:pt x="140589" y="80645"/>
                  </a:lnTo>
                  <a:lnTo>
                    <a:pt x="51054" y="0"/>
                  </a:lnTo>
                  <a:lnTo>
                    <a:pt x="0" y="80645"/>
                  </a:lnTo>
                  <a:lnTo>
                    <a:pt x="31877" y="80645"/>
                  </a:lnTo>
                  <a:lnTo>
                    <a:pt x="53191" y="120955"/>
                  </a:lnTo>
                  <a:lnTo>
                    <a:pt x="81978" y="156691"/>
                  </a:lnTo>
                  <a:lnTo>
                    <a:pt x="117268" y="187260"/>
                  </a:lnTo>
                  <a:lnTo>
                    <a:pt x="158090" y="212068"/>
                  </a:lnTo>
                  <a:lnTo>
                    <a:pt x="203473" y="230523"/>
                  </a:lnTo>
                  <a:lnTo>
                    <a:pt x="252446" y="242031"/>
                  </a:lnTo>
                  <a:lnTo>
                    <a:pt x="304038" y="245999"/>
                  </a:lnTo>
                  <a:lnTo>
                    <a:pt x="355831" y="242036"/>
                  </a:lnTo>
                  <a:lnTo>
                    <a:pt x="404580" y="230611"/>
                  </a:lnTo>
                  <a:lnTo>
                    <a:pt x="449471" y="212419"/>
                  </a:lnTo>
                  <a:lnTo>
                    <a:pt x="489690" y="188152"/>
                  </a:lnTo>
                  <a:lnTo>
                    <a:pt x="524423" y="158505"/>
                  </a:lnTo>
                  <a:lnTo>
                    <a:pt x="552854" y="124173"/>
                  </a:lnTo>
                  <a:lnTo>
                    <a:pt x="574170" y="85848"/>
                  </a:lnTo>
                  <a:lnTo>
                    <a:pt x="587557" y="44226"/>
                  </a:lnTo>
                  <a:lnTo>
                    <a:pt x="592201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91761" y="3089401"/>
              <a:ext cx="592455" cy="246379"/>
            </a:xfrm>
            <a:custGeom>
              <a:avLst/>
              <a:gdLst/>
              <a:ahLst/>
              <a:cxnLst/>
              <a:rect l="l" t="t" r="r" b="b"/>
              <a:pathLst>
                <a:path w="592454" h="246379">
                  <a:moveTo>
                    <a:pt x="592201" y="0"/>
                  </a:moveTo>
                  <a:lnTo>
                    <a:pt x="587557" y="44226"/>
                  </a:lnTo>
                  <a:lnTo>
                    <a:pt x="574170" y="85848"/>
                  </a:lnTo>
                  <a:lnTo>
                    <a:pt x="552854" y="124173"/>
                  </a:lnTo>
                  <a:lnTo>
                    <a:pt x="524423" y="158505"/>
                  </a:lnTo>
                  <a:lnTo>
                    <a:pt x="489690" y="188152"/>
                  </a:lnTo>
                  <a:lnTo>
                    <a:pt x="449471" y="212419"/>
                  </a:lnTo>
                  <a:lnTo>
                    <a:pt x="404580" y="230611"/>
                  </a:lnTo>
                  <a:lnTo>
                    <a:pt x="355831" y="242036"/>
                  </a:lnTo>
                  <a:lnTo>
                    <a:pt x="304038" y="245999"/>
                  </a:lnTo>
                  <a:lnTo>
                    <a:pt x="252446" y="242031"/>
                  </a:lnTo>
                  <a:lnTo>
                    <a:pt x="203473" y="230523"/>
                  </a:lnTo>
                  <a:lnTo>
                    <a:pt x="158090" y="212068"/>
                  </a:lnTo>
                  <a:lnTo>
                    <a:pt x="117268" y="187260"/>
                  </a:lnTo>
                  <a:lnTo>
                    <a:pt x="81978" y="156691"/>
                  </a:lnTo>
                  <a:lnTo>
                    <a:pt x="53191" y="120955"/>
                  </a:lnTo>
                  <a:lnTo>
                    <a:pt x="31877" y="80645"/>
                  </a:lnTo>
                  <a:lnTo>
                    <a:pt x="0" y="80645"/>
                  </a:lnTo>
                  <a:lnTo>
                    <a:pt x="51054" y="0"/>
                  </a:lnTo>
                  <a:lnTo>
                    <a:pt x="140589" y="80645"/>
                  </a:lnTo>
                  <a:lnTo>
                    <a:pt x="110490" y="80645"/>
                  </a:lnTo>
                  <a:lnTo>
                    <a:pt x="138537" y="114315"/>
                  </a:lnTo>
                  <a:lnTo>
                    <a:pt x="174152" y="141109"/>
                  </a:lnTo>
                  <a:lnTo>
                    <a:pt x="215569" y="160575"/>
                  </a:lnTo>
                  <a:lnTo>
                    <a:pt x="261025" y="172258"/>
                  </a:lnTo>
                  <a:lnTo>
                    <a:pt x="308756" y="175706"/>
                  </a:lnTo>
                  <a:lnTo>
                    <a:pt x="356998" y="170465"/>
                  </a:lnTo>
                  <a:lnTo>
                    <a:pt x="403987" y="156083"/>
                  </a:lnTo>
                  <a:lnTo>
                    <a:pt x="452941" y="128248"/>
                  </a:lnTo>
                  <a:lnTo>
                    <a:pt x="490061" y="91424"/>
                  </a:lnTo>
                  <a:lnTo>
                    <a:pt x="513607" y="47908"/>
                  </a:lnTo>
                  <a:lnTo>
                    <a:pt x="521843" y="0"/>
                  </a:lnTo>
                  <a:lnTo>
                    <a:pt x="592201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9737" y="209550"/>
            <a:ext cx="8148955" cy="346210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  <a:ea typeface="+mj-ea"/>
                <a:cs typeface="Arial"/>
              </a:rPr>
              <a:t>SELECTION OF SUBSTRATE</a:t>
            </a: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endParaRPr sz="3200">
              <a:latin typeface="Arial"/>
              <a:cs typeface="Arial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484"/>
              </a:spcBef>
              <a:buChar char="•"/>
              <a:tabLst>
                <a:tab pos="355600" algn="l"/>
              </a:tabLst>
            </a:pPr>
            <a:r>
              <a:rPr sz="2400" dirty="0">
                <a:cs typeface="Arial"/>
              </a:rPr>
              <a:t>Rich in cellulose, lignin and hemicellulose .</a:t>
            </a:r>
            <a:endParaRPr sz="2400">
              <a:cs typeface="Arial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484"/>
              </a:spcBef>
              <a:buChar char="•"/>
              <a:tabLst>
                <a:tab pos="355600" algn="l"/>
              </a:tabLst>
            </a:pPr>
            <a:r>
              <a:rPr sz="2400" dirty="0">
                <a:cs typeface="Arial"/>
              </a:rPr>
              <a:t>Cellulose	and	lignin	contents	are	important  components for yield.</a:t>
            </a:r>
            <a:endParaRPr sz="2400">
              <a:cs typeface="Arial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484"/>
              </a:spcBef>
              <a:buChar char="•"/>
              <a:tabLst>
                <a:tab pos="355600" algn="l"/>
              </a:tabLst>
            </a:pPr>
            <a:r>
              <a:rPr sz="2400" smtClean="0">
                <a:cs typeface="Arial"/>
              </a:rPr>
              <a:t>Globally</a:t>
            </a:r>
            <a:r>
              <a:rPr lang="en-US" sz="2400" dirty="0" smtClean="0">
                <a:cs typeface="Arial"/>
              </a:rPr>
              <a:t> </a:t>
            </a:r>
            <a:r>
              <a:rPr sz="2400" smtClean="0">
                <a:cs typeface="Arial"/>
              </a:rPr>
              <a:t>200</a:t>
            </a:r>
            <a:r>
              <a:rPr lang="en-US" sz="2400" dirty="0" smtClean="0">
                <a:cs typeface="Arial"/>
              </a:rPr>
              <a:t> </a:t>
            </a:r>
            <a:r>
              <a:rPr sz="2400" smtClean="0">
                <a:cs typeface="Arial"/>
              </a:rPr>
              <a:t>different</a:t>
            </a:r>
            <a:r>
              <a:rPr lang="en-US" sz="2400" dirty="0" smtClean="0">
                <a:cs typeface="Arial"/>
              </a:rPr>
              <a:t> </a:t>
            </a:r>
            <a:r>
              <a:rPr sz="2400" smtClean="0">
                <a:cs typeface="Arial"/>
              </a:rPr>
              <a:t>wastes</a:t>
            </a:r>
            <a:r>
              <a:rPr lang="en-US" sz="2400" dirty="0" smtClean="0">
                <a:cs typeface="Arial"/>
              </a:rPr>
              <a:t> </a:t>
            </a:r>
            <a:r>
              <a:rPr sz="2400" dirty="0">
                <a:cs typeface="Arial"/>
              </a:rPr>
              <a:t>	is	available	as  oyster mushroom </a:t>
            </a:r>
            <a:r>
              <a:rPr sz="2400">
                <a:cs typeface="Arial"/>
              </a:rPr>
              <a:t>substrates</a:t>
            </a:r>
            <a:r>
              <a:rPr sz="2400" smtClean="0">
                <a:cs typeface="Arial"/>
              </a:rPr>
              <a:t>.</a:t>
            </a:r>
            <a:endParaRPr lang="en-US" sz="2400" dirty="0" smtClean="0">
              <a:cs typeface="Arial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484"/>
              </a:spcBef>
              <a:buChar char="•"/>
              <a:tabLst>
                <a:tab pos="355600" algn="l"/>
              </a:tabLst>
            </a:pPr>
            <a:r>
              <a:rPr lang="en-US" sz="2400" dirty="0" smtClean="0">
                <a:cs typeface="Arial"/>
              </a:rPr>
              <a:t>Generally wheat bran, rice bran or wheat straw, rice straw etc.</a:t>
            </a:r>
            <a:endParaRPr sz="2400"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2" y="195453"/>
            <a:ext cx="6868795" cy="111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2239010" algn="l"/>
                <a:tab pos="4669790" algn="l"/>
              </a:tabLst>
            </a:pPr>
            <a:r>
              <a:rPr sz="3200" b="1" spc="-150" smtClean="0">
                <a:solidFill>
                  <a:srgbClr val="4F6128"/>
                </a:solidFill>
                <a:latin typeface="+mj-lt"/>
                <a:ea typeface="+mj-ea"/>
                <a:cs typeface="Arial"/>
              </a:rPr>
              <a:t>METHODS</a:t>
            </a:r>
            <a:r>
              <a:rPr lang="en-US" sz="3200" b="1" spc="-150" dirty="0" smtClean="0">
                <a:solidFill>
                  <a:srgbClr val="4F6128"/>
                </a:solidFill>
                <a:latin typeface="+mj-lt"/>
                <a:ea typeface="+mj-ea"/>
                <a:cs typeface="Arial"/>
              </a:rPr>
              <a:t> </a:t>
            </a:r>
            <a:r>
              <a:rPr sz="3200" b="1" spc="-150" smtClean="0">
                <a:solidFill>
                  <a:srgbClr val="4F6128"/>
                </a:solidFill>
                <a:latin typeface="+mj-lt"/>
                <a:ea typeface="+mj-ea"/>
                <a:cs typeface="Arial"/>
              </a:rPr>
              <a:t>OF SUBSTRATE</a:t>
            </a:r>
            <a:r>
              <a:rPr lang="en-US" sz="3200" b="1" spc="-150" dirty="0" smtClean="0">
                <a:solidFill>
                  <a:srgbClr val="4F6128"/>
                </a:solidFill>
                <a:latin typeface="+mj-lt"/>
                <a:ea typeface="+mj-ea"/>
                <a:cs typeface="Arial"/>
              </a:rPr>
              <a:t> </a:t>
            </a:r>
            <a:r>
              <a:rPr sz="3200" b="1" spc="-150" smtClean="0">
                <a:solidFill>
                  <a:srgbClr val="4F6128"/>
                </a:solidFill>
                <a:latin typeface="+mj-lt"/>
                <a:ea typeface="+mj-ea"/>
                <a:cs typeface="Arial"/>
              </a:rPr>
              <a:t>PREPARATION</a:t>
            </a:r>
            <a:endParaRPr sz="3200" b="1" spc="-150">
              <a:solidFill>
                <a:srgbClr val="4F6128"/>
              </a:solidFill>
              <a:latin typeface="+mj-lt"/>
              <a:ea typeface="+mj-ea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  <a:tabLst>
                <a:tab pos="4965700" algn="l"/>
              </a:tabLst>
            </a:pPr>
            <a:r>
              <a:rPr sz="2400" dirty="0">
                <a:latin typeface="Times New Roman"/>
                <a:cs typeface="Times New Roman"/>
              </a:rPr>
              <a:t>Hot water </a:t>
            </a:r>
            <a:r>
              <a:rPr sz="2400" spc="-5" dirty="0">
                <a:latin typeface="Times New Roman"/>
                <a:cs typeface="Times New Roman"/>
              </a:rPr>
              <a:t>method	</a:t>
            </a:r>
            <a:r>
              <a:rPr sz="2400" spc="-15" dirty="0">
                <a:latin typeface="Times New Roman"/>
                <a:cs typeface="Times New Roman"/>
              </a:rPr>
              <a:t>Tunnel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1322450"/>
            <a:ext cx="19050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7400" y="1322450"/>
            <a:ext cx="21336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2233" y="3256464"/>
            <a:ext cx="1682750" cy="1677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1" y="2800350"/>
            <a:ext cx="3124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toclaving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9"/>
          <p:cNvGrpSpPr/>
          <p:nvPr/>
        </p:nvGrpSpPr>
        <p:grpSpPr>
          <a:xfrm>
            <a:off x="5649950" y="3181350"/>
            <a:ext cx="3494108" cy="1698625"/>
            <a:chOff x="1103312" y="2938526"/>
            <a:chExt cx="3980244" cy="1698625"/>
          </a:xfrm>
        </p:grpSpPr>
        <p:sp>
          <p:nvSpPr>
            <p:cNvPr id="8" name="object 10"/>
            <p:cNvSpPr/>
            <p:nvPr/>
          </p:nvSpPr>
          <p:spPr>
            <a:xfrm>
              <a:off x="1177413" y="2938526"/>
              <a:ext cx="2933762" cy="16858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/>
            <p:nvPr/>
          </p:nvSpPr>
          <p:spPr>
            <a:xfrm>
              <a:off x="1103312" y="2951226"/>
              <a:ext cx="2934335" cy="1685925"/>
            </a:xfrm>
            <a:custGeom>
              <a:avLst/>
              <a:gdLst/>
              <a:ahLst/>
              <a:cxnLst/>
              <a:rect l="l" t="t" r="r" b="b"/>
              <a:pathLst>
                <a:path w="2934335" h="1685925">
                  <a:moveTo>
                    <a:pt x="0" y="168529"/>
                  </a:moveTo>
                  <a:lnTo>
                    <a:pt x="6021" y="123722"/>
                  </a:lnTo>
                  <a:lnTo>
                    <a:pt x="23016" y="83462"/>
                  </a:lnTo>
                  <a:lnTo>
                    <a:pt x="49377" y="49355"/>
                  </a:lnTo>
                  <a:lnTo>
                    <a:pt x="83498" y="23005"/>
                  </a:lnTo>
                  <a:lnTo>
                    <a:pt x="123772" y="6018"/>
                  </a:lnTo>
                  <a:lnTo>
                    <a:pt x="168592" y="0"/>
                  </a:lnTo>
                  <a:lnTo>
                    <a:pt x="2765107" y="0"/>
                  </a:lnTo>
                  <a:lnTo>
                    <a:pt x="2809923" y="6018"/>
                  </a:lnTo>
                  <a:lnTo>
                    <a:pt x="2850206" y="23005"/>
                  </a:lnTo>
                  <a:lnTo>
                    <a:pt x="2884344" y="49355"/>
                  </a:lnTo>
                  <a:lnTo>
                    <a:pt x="2910724" y="83462"/>
                  </a:lnTo>
                  <a:lnTo>
                    <a:pt x="2927735" y="123722"/>
                  </a:lnTo>
                  <a:lnTo>
                    <a:pt x="2933763" y="168529"/>
                  </a:lnTo>
                  <a:lnTo>
                    <a:pt x="2933763" y="1517269"/>
                  </a:lnTo>
                  <a:lnTo>
                    <a:pt x="2927735" y="1562089"/>
                  </a:lnTo>
                  <a:lnTo>
                    <a:pt x="2910724" y="1602363"/>
                  </a:lnTo>
                  <a:lnTo>
                    <a:pt x="2884344" y="1636483"/>
                  </a:lnTo>
                  <a:lnTo>
                    <a:pt x="2850206" y="1662844"/>
                  </a:lnTo>
                  <a:lnTo>
                    <a:pt x="2809923" y="1679839"/>
                  </a:lnTo>
                  <a:lnTo>
                    <a:pt x="2765107" y="1685861"/>
                  </a:lnTo>
                  <a:lnTo>
                    <a:pt x="168592" y="1685861"/>
                  </a:lnTo>
                  <a:lnTo>
                    <a:pt x="123772" y="1679839"/>
                  </a:lnTo>
                  <a:lnTo>
                    <a:pt x="83498" y="1662844"/>
                  </a:lnTo>
                  <a:lnTo>
                    <a:pt x="49377" y="1636483"/>
                  </a:lnTo>
                  <a:lnTo>
                    <a:pt x="23016" y="1602363"/>
                  </a:lnTo>
                  <a:lnTo>
                    <a:pt x="6021" y="1562089"/>
                  </a:lnTo>
                  <a:lnTo>
                    <a:pt x="0" y="1517269"/>
                  </a:lnTo>
                  <a:lnTo>
                    <a:pt x="0" y="16852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4037076" y="3754628"/>
              <a:ext cx="1046480" cy="76200"/>
            </a:xfrm>
            <a:custGeom>
              <a:avLst/>
              <a:gdLst/>
              <a:ahLst/>
              <a:cxnLst/>
              <a:rect l="l" t="t" r="r" b="b"/>
              <a:pathLst>
                <a:path w="1046479" h="76200">
                  <a:moveTo>
                    <a:pt x="75438" y="0"/>
                  </a:moveTo>
                  <a:lnTo>
                    <a:pt x="0" y="39497"/>
                  </a:lnTo>
                  <a:lnTo>
                    <a:pt x="76835" y="76200"/>
                  </a:lnTo>
                  <a:lnTo>
                    <a:pt x="76257" y="44704"/>
                  </a:lnTo>
                  <a:lnTo>
                    <a:pt x="63500" y="44704"/>
                  </a:lnTo>
                  <a:lnTo>
                    <a:pt x="63246" y="32004"/>
                  </a:lnTo>
                  <a:lnTo>
                    <a:pt x="76020" y="31771"/>
                  </a:lnTo>
                  <a:lnTo>
                    <a:pt x="75438" y="0"/>
                  </a:lnTo>
                  <a:close/>
                </a:path>
                <a:path w="1046479" h="76200">
                  <a:moveTo>
                    <a:pt x="76020" y="31771"/>
                  </a:moveTo>
                  <a:lnTo>
                    <a:pt x="63246" y="32004"/>
                  </a:lnTo>
                  <a:lnTo>
                    <a:pt x="63500" y="44704"/>
                  </a:lnTo>
                  <a:lnTo>
                    <a:pt x="76253" y="44471"/>
                  </a:lnTo>
                  <a:lnTo>
                    <a:pt x="76020" y="31771"/>
                  </a:lnTo>
                  <a:close/>
                </a:path>
                <a:path w="1046479" h="76200">
                  <a:moveTo>
                    <a:pt x="76253" y="44471"/>
                  </a:moveTo>
                  <a:lnTo>
                    <a:pt x="63500" y="44704"/>
                  </a:lnTo>
                  <a:lnTo>
                    <a:pt x="76257" y="44704"/>
                  </a:lnTo>
                  <a:lnTo>
                    <a:pt x="76253" y="44471"/>
                  </a:lnTo>
                  <a:close/>
                </a:path>
                <a:path w="1046479" h="76200">
                  <a:moveTo>
                    <a:pt x="1045972" y="14097"/>
                  </a:moveTo>
                  <a:lnTo>
                    <a:pt x="76020" y="31771"/>
                  </a:lnTo>
                  <a:lnTo>
                    <a:pt x="76253" y="44471"/>
                  </a:lnTo>
                  <a:lnTo>
                    <a:pt x="1046226" y="26797"/>
                  </a:lnTo>
                  <a:lnTo>
                    <a:pt x="1045972" y="14097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91200" y="2724150"/>
            <a:ext cx="239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5" dirty="0" smtClean="0">
                <a:latin typeface="Times New Roman"/>
                <a:cs typeface="Times New Roman"/>
              </a:rPr>
              <a:t>Bleaching method</a:t>
            </a:r>
            <a:endParaRPr lang="en-US" sz="2400" spc="-1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85750"/>
            <a:ext cx="453758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HOT WATER TREATMENT</a:t>
            </a:r>
            <a:endParaRPr lang="en-US" sz="3200" b="1" spc="-150" dirty="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1" y="1322957"/>
            <a:ext cx="7633970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pc="-5" dirty="0">
                <a:latin typeface="+mj-lt"/>
                <a:cs typeface="Times New Roman"/>
              </a:rPr>
              <a:t>Substrate after chopping </a:t>
            </a:r>
            <a:r>
              <a:rPr sz="2800" spc="5" dirty="0">
                <a:latin typeface="+mj-lt"/>
                <a:cs typeface="Times New Roman"/>
              </a:rPr>
              <a:t>(5-10</a:t>
            </a:r>
            <a:r>
              <a:rPr sz="2800" spc="-30" dirty="0">
                <a:latin typeface="+mj-lt"/>
                <a:cs typeface="Times New Roman"/>
              </a:rPr>
              <a:t> </a:t>
            </a:r>
            <a:r>
              <a:rPr sz="2800" spc="-10">
                <a:latin typeface="+mj-lt"/>
                <a:cs typeface="Times New Roman"/>
              </a:rPr>
              <a:t>cm</a:t>
            </a:r>
            <a:r>
              <a:rPr sz="2800" spc="-10" smtClean="0">
                <a:latin typeface="+mj-lt"/>
                <a:cs typeface="Times New Roman"/>
              </a:rPr>
              <a:t>)</a:t>
            </a:r>
            <a:r>
              <a:rPr lang="en-US" sz="2800" spc="-10" dirty="0" smtClean="0">
                <a:latin typeface="+mj-lt"/>
                <a:cs typeface="Times New Roman"/>
              </a:rPr>
              <a:t>.</a:t>
            </a:r>
            <a:endParaRPr sz="2800">
              <a:latin typeface="+mj-lt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mtClean="0">
                <a:latin typeface="+mj-lt"/>
                <a:cs typeface="Times New Roman"/>
              </a:rPr>
              <a:t>Straw</a:t>
            </a:r>
            <a:r>
              <a:rPr lang="en-US" sz="2800" dirty="0" smtClean="0">
                <a:latin typeface="+mj-lt"/>
                <a:cs typeface="Times New Roman"/>
              </a:rPr>
              <a:t>/bran</a:t>
            </a:r>
            <a:r>
              <a:rPr sz="2800" smtClean="0">
                <a:latin typeface="+mj-lt"/>
                <a:cs typeface="Times New Roman"/>
              </a:rPr>
              <a:t> </a:t>
            </a:r>
            <a:r>
              <a:rPr sz="2800" spc="-5" dirty="0">
                <a:latin typeface="+mj-lt"/>
                <a:cs typeface="Times New Roman"/>
              </a:rPr>
              <a:t>is soaked in </a:t>
            </a:r>
            <a:r>
              <a:rPr sz="2800">
                <a:latin typeface="+mj-lt"/>
                <a:cs typeface="Times New Roman"/>
              </a:rPr>
              <a:t>hot</a:t>
            </a:r>
            <a:r>
              <a:rPr sz="2800" spc="-30">
                <a:latin typeface="+mj-lt"/>
                <a:cs typeface="Times New Roman"/>
              </a:rPr>
              <a:t> </a:t>
            </a:r>
            <a:r>
              <a:rPr sz="2800" spc="-5" smtClean="0">
                <a:latin typeface="+mj-lt"/>
                <a:cs typeface="Times New Roman"/>
              </a:rPr>
              <a:t>water</a:t>
            </a:r>
            <a:r>
              <a:rPr lang="en-US" sz="2800" spc="-5" dirty="0" smtClean="0">
                <a:latin typeface="+mj-lt"/>
                <a:cs typeface="Times New Roman"/>
              </a:rPr>
              <a:t>.</a:t>
            </a:r>
            <a:endParaRPr sz="2800">
              <a:latin typeface="+mj-lt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pc="-5" dirty="0">
                <a:latin typeface="+mj-lt"/>
                <a:cs typeface="Times New Roman"/>
              </a:rPr>
              <a:t>Paddy straw- 70˚C - 80˚C for </a:t>
            </a:r>
            <a:r>
              <a:rPr sz="2800" spc="-5">
                <a:latin typeface="+mj-lt"/>
                <a:cs typeface="Times New Roman"/>
              </a:rPr>
              <a:t>45</a:t>
            </a:r>
            <a:r>
              <a:rPr sz="2800" spc="40">
                <a:latin typeface="+mj-lt"/>
                <a:cs typeface="Times New Roman"/>
              </a:rPr>
              <a:t> </a:t>
            </a:r>
            <a:r>
              <a:rPr sz="2800" spc="-10" smtClean="0">
                <a:latin typeface="+mj-lt"/>
                <a:cs typeface="Times New Roman"/>
              </a:rPr>
              <a:t>min</a:t>
            </a:r>
            <a:r>
              <a:rPr lang="en-US" sz="2800" spc="-10" dirty="0" smtClean="0">
                <a:latin typeface="+mj-lt"/>
                <a:cs typeface="Times New Roman"/>
              </a:rPr>
              <a:t>.</a:t>
            </a:r>
            <a:endParaRPr sz="2800">
              <a:latin typeface="+mj-lt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pc="-5" dirty="0">
                <a:latin typeface="+mj-lt"/>
                <a:cs typeface="Times New Roman"/>
              </a:rPr>
              <a:t>Wheat straw-65˚C - </a:t>
            </a:r>
            <a:r>
              <a:rPr sz="2800" dirty="0">
                <a:latin typeface="+mj-lt"/>
                <a:cs typeface="Times New Roman"/>
              </a:rPr>
              <a:t>70˚C </a:t>
            </a:r>
            <a:r>
              <a:rPr sz="2800" spc="-5" dirty="0">
                <a:latin typeface="+mj-lt"/>
                <a:cs typeface="Times New Roman"/>
              </a:rPr>
              <a:t>for </a:t>
            </a:r>
            <a:r>
              <a:rPr sz="2800" spc="-5">
                <a:latin typeface="+mj-lt"/>
                <a:cs typeface="Times New Roman"/>
              </a:rPr>
              <a:t>60</a:t>
            </a:r>
            <a:r>
              <a:rPr sz="2800">
                <a:latin typeface="+mj-lt"/>
                <a:cs typeface="Times New Roman"/>
              </a:rPr>
              <a:t> </a:t>
            </a:r>
            <a:r>
              <a:rPr sz="2800" spc="-10" smtClean="0">
                <a:latin typeface="+mj-lt"/>
                <a:cs typeface="Times New Roman"/>
              </a:rPr>
              <a:t>min</a:t>
            </a:r>
            <a:r>
              <a:rPr lang="en-US" sz="2800" spc="-10" dirty="0" smtClean="0">
                <a:latin typeface="+mj-lt"/>
                <a:cs typeface="Times New Roman"/>
              </a:rPr>
              <a:t>.</a:t>
            </a:r>
            <a:endParaRPr sz="2800">
              <a:latin typeface="+mj-lt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pc="-5" dirty="0">
                <a:latin typeface="+mj-lt"/>
                <a:cs typeface="Times New Roman"/>
              </a:rPr>
              <a:t>Drain excessive water on </a:t>
            </a:r>
            <a:r>
              <a:rPr sz="2800" spc="-5">
                <a:latin typeface="+mj-lt"/>
                <a:cs typeface="Times New Roman"/>
              </a:rPr>
              <a:t>perforated</a:t>
            </a:r>
            <a:r>
              <a:rPr sz="2800" spc="5">
                <a:latin typeface="+mj-lt"/>
                <a:cs typeface="Times New Roman"/>
              </a:rPr>
              <a:t> </a:t>
            </a:r>
            <a:r>
              <a:rPr sz="2800" spc="-5" smtClean="0">
                <a:latin typeface="+mj-lt"/>
                <a:cs typeface="Times New Roman"/>
              </a:rPr>
              <a:t>surface</a:t>
            </a:r>
            <a:r>
              <a:rPr lang="en-US" sz="2800" spc="-5" dirty="0" smtClean="0">
                <a:latin typeface="+mj-lt"/>
                <a:cs typeface="Times New Roman"/>
              </a:rPr>
              <a:t>.</a:t>
            </a:r>
            <a:endParaRPr sz="2800">
              <a:latin typeface="+mj-lt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800" spc="-5" dirty="0">
                <a:latin typeface="+mj-lt"/>
                <a:cs typeface="Times New Roman"/>
              </a:rPr>
              <a:t>Maintain substrate moisture 65% </a:t>
            </a:r>
            <a:r>
              <a:rPr sz="2800">
                <a:latin typeface="+mj-lt"/>
                <a:cs typeface="Times New Roman"/>
              </a:rPr>
              <a:t>before</a:t>
            </a:r>
            <a:r>
              <a:rPr sz="2800" spc="-5">
                <a:latin typeface="+mj-lt"/>
                <a:cs typeface="Times New Roman"/>
              </a:rPr>
              <a:t> </a:t>
            </a:r>
            <a:r>
              <a:rPr sz="2800" spc="-5" smtClean="0">
                <a:latin typeface="+mj-lt"/>
                <a:cs typeface="Times New Roman"/>
              </a:rPr>
              <a:t>spawning</a:t>
            </a:r>
            <a:r>
              <a:rPr lang="en-US" sz="2800" spc="-5" dirty="0" smtClean="0">
                <a:latin typeface="+mj-lt"/>
                <a:cs typeface="Times New Roman"/>
              </a:rPr>
              <a:t>.</a:t>
            </a:r>
            <a:endParaRPr sz="280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438150"/>
            <a:ext cx="2946400" cy="165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13200" y="438150"/>
            <a:ext cx="3867150" cy="1657350"/>
            <a:chOff x="4013200" y="438150"/>
            <a:chExt cx="3867150" cy="1657350"/>
          </a:xfrm>
        </p:grpSpPr>
        <p:sp>
          <p:nvSpPr>
            <p:cNvPr id="4" name="object 4"/>
            <p:cNvSpPr/>
            <p:nvPr/>
          </p:nvSpPr>
          <p:spPr>
            <a:xfrm>
              <a:off x="5137149" y="438150"/>
              <a:ext cx="2743200" cy="1657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13200" y="1228724"/>
              <a:ext cx="1123950" cy="76200"/>
            </a:xfrm>
            <a:custGeom>
              <a:avLst/>
              <a:gdLst/>
              <a:ahLst/>
              <a:cxnLst/>
              <a:rect l="l" t="t" r="r" b="b"/>
              <a:pathLst>
                <a:path w="1123950" h="76200">
                  <a:moveTo>
                    <a:pt x="1047750" y="0"/>
                  </a:moveTo>
                  <a:lnTo>
                    <a:pt x="1047750" y="76200"/>
                  </a:lnTo>
                  <a:lnTo>
                    <a:pt x="1111250" y="44450"/>
                  </a:lnTo>
                  <a:lnTo>
                    <a:pt x="1060450" y="44450"/>
                  </a:lnTo>
                  <a:lnTo>
                    <a:pt x="1060450" y="31750"/>
                  </a:lnTo>
                  <a:lnTo>
                    <a:pt x="1111250" y="31750"/>
                  </a:lnTo>
                  <a:lnTo>
                    <a:pt x="1047750" y="0"/>
                  </a:lnTo>
                  <a:close/>
                </a:path>
                <a:path w="1123950" h="76200">
                  <a:moveTo>
                    <a:pt x="104775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047750" y="44450"/>
                  </a:lnTo>
                  <a:lnTo>
                    <a:pt x="1047750" y="31750"/>
                  </a:lnTo>
                  <a:close/>
                </a:path>
                <a:path w="1123950" h="76200">
                  <a:moveTo>
                    <a:pt x="1111250" y="31750"/>
                  </a:moveTo>
                  <a:lnTo>
                    <a:pt x="1060450" y="31750"/>
                  </a:lnTo>
                  <a:lnTo>
                    <a:pt x="1060450" y="44450"/>
                  </a:lnTo>
                  <a:lnTo>
                    <a:pt x="1111250" y="44450"/>
                  </a:lnTo>
                  <a:lnTo>
                    <a:pt x="1123950" y="38100"/>
                  </a:lnTo>
                  <a:lnTo>
                    <a:pt x="1111250" y="3175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083175" y="2095498"/>
            <a:ext cx="2853055" cy="2505075"/>
            <a:chOff x="5083175" y="2095498"/>
            <a:chExt cx="2853055" cy="2505075"/>
          </a:xfrm>
        </p:grpSpPr>
        <p:sp>
          <p:nvSpPr>
            <p:cNvPr id="7" name="object 7"/>
            <p:cNvSpPr/>
            <p:nvPr/>
          </p:nvSpPr>
          <p:spPr>
            <a:xfrm>
              <a:off x="5083175" y="2951225"/>
              <a:ext cx="2852801" cy="16493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70650" y="2095498"/>
              <a:ext cx="76200" cy="855980"/>
            </a:xfrm>
            <a:custGeom>
              <a:avLst/>
              <a:gdLst/>
              <a:ahLst/>
              <a:cxnLst/>
              <a:rect l="l" t="t" r="r" b="b"/>
              <a:pathLst>
                <a:path w="76200" h="855980">
                  <a:moveTo>
                    <a:pt x="31750" y="779400"/>
                  </a:moveTo>
                  <a:lnTo>
                    <a:pt x="0" y="779400"/>
                  </a:lnTo>
                  <a:lnTo>
                    <a:pt x="38100" y="855600"/>
                  </a:lnTo>
                  <a:lnTo>
                    <a:pt x="69786" y="792227"/>
                  </a:lnTo>
                  <a:lnTo>
                    <a:pt x="31750" y="792227"/>
                  </a:lnTo>
                  <a:lnTo>
                    <a:pt x="31750" y="779400"/>
                  </a:lnTo>
                  <a:close/>
                </a:path>
                <a:path w="76200" h="855980">
                  <a:moveTo>
                    <a:pt x="44450" y="0"/>
                  </a:moveTo>
                  <a:lnTo>
                    <a:pt x="31750" y="0"/>
                  </a:lnTo>
                  <a:lnTo>
                    <a:pt x="31750" y="792227"/>
                  </a:lnTo>
                  <a:lnTo>
                    <a:pt x="44450" y="792227"/>
                  </a:lnTo>
                  <a:lnTo>
                    <a:pt x="44450" y="0"/>
                  </a:lnTo>
                  <a:close/>
                </a:path>
                <a:path w="76200" h="855980">
                  <a:moveTo>
                    <a:pt x="76200" y="779400"/>
                  </a:moveTo>
                  <a:lnTo>
                    <a:pt x="44450" y="779400"/>
                  </a:lnTo>
                  <a:lnTo>
                    <a:pt x="44450" y="792227"/>
                  </a:lnTo>
                  <a:lnTo>
                    <a:pt x="69786" y="792227"/>
                  </a:lnTo>
                  <a:lnTo>
                    <a:pt x="76200" y="77940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71600" y="3181350"/>
            <a:ext cx="348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HOT WATER TREATEMENT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90550"/>
            <a:ext cx="5243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  <a:ea typeface="+mj-ea"/>
                <a:cs typeface="Arial"/>
              </a:rPr>
              <a:t>OTHER WAYS OF PATEURIZATION</a:t>
            </a:r>
            <a:endParaRPr lang="en-US" sz="3200" b="1" spc="-150" dirty="0">
              <a:solidFill>
                <a:srgbClr val="4F6128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52550"/>
            <a:ext cx="6324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Bleaching powder can be used as a disinfectant in the compost preparation for Oyster </a:t>
            </a:r>
          </a:p>
          <a:p>
            <a:r>
              <a:rPr lang="en-US" sz="2200" dirty="0" smtClean="0"/>
              <a:t>Mushroom.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Used as .05% of the total volume of water being used.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Close the lid of the tank, and keep it overnight.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Drain out the excess water, and let the wet substrate dry until it retains 70% of moisture.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19601" cy="2724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IMG_20190628_111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0"/>
            <a:ext cx="4842933" cy="2724150"/>
          </a:xfrm>
          <a:prstGeom prst="rect">
            <a:avLst/>
          </a:prstGeom>
        </p:spPr>
      </p:pic>
      <p:pic>
        <p:nvPicPr>
          <p:cNvPr id="4" name="Picture 3" descr="IMG_20190730_152818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95550"/>
            <a:ext cx="4707467" cy="2647950"/>
          </a:xfrm>
          <a:prstGeom prst="rect">
            <a:avLst/>
          </a:prstGeom>
        </p:spPr>
      </p:pic>
      <p:pic>
        <p:nvPicPr>
          <p:cNvPr id="5" name="Picture 4" descr="IMG_20191031_1605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343150"/>
            <a:ext cx="4419600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539750"/>
            <a:ext cx="59436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33350"/>
            <a:ext cx="55537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SPAWNING OF COMPOST</a:t>
            </a:r>
            <a:endParaRPr lang="en-US" sz="3200" b="1" spc="-150" dirty="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37" y="666750"/>
            <a:ext cx="5560063" cy="332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175" dirty="0">
                <a:latin typeface="Arial"/>
                <a:cs typeface="Arial"/>
              </a:rPr>
              <a:t>The </a:t>
            </a:r>
            <a:r>
              <a:rPr sz="2000" spc="-114" dirty="0">
                <a:latin typeface="Arial"/>
                <a:cs typeface="Arial"/>
              </a:rPr>
              <a:t>spawning </a:t>
            </a:r>
            <a:r>
              <a:rPr sz="2000" spc="-95" dirty="0">
                <a:latin typeface="Arial"/>
                <a:cs typeface="Arial"/>
              </a:rPr>
              <a:t>should </a:t>
            </a:r>
            <a:r>
              <a:rPr sz="2000" spc="-105" dirty="0">
                <a:latin typeface="Arial"/>
                <a:cs typeface="Arial"/>
              </a:rPr>
              <a:t>be </a:t>
            </a:r>
            <a:r>
              <a:rPr sz="2000" spc="-95" dirty="0">
                <a:latin typeface="Arial"/>
                <a:cs typeface="Arial"/>
              </a:rPr>
              <a:t>done </a:t>
            </a:r>
            <a:r>
              <a:rPr sz="2000" spc="-30" dirty="0">
                <a:latin typeface="Arial"/>
                <a:cs typeface="Arial"/>
              </a:rPr>
              <a:t>in </a:t>
            </a:r>
            <a:r>
              <a:rPr sz="2000" spc="-190" dirty="0">
                <a:latin typeface="Arial"/>
                <a:cs typeface="Arial"/>
              </a:rPr>
              <a:t>a </a:t>
            </a:r>
            <a:r>
              <a:rPr sz="2000" spc="-75" dirty="0">
                <a:latin typeface="Arial"/>
                <a:cs typeface="Arial"/>
              </a:rPr>
              <a:t>pre-fumigated </a:t>
            </a:r>
            <a:r>
              <a:rPr sz="2000" spc="-60" dirty="0">
                <a:latin typeface="Arial"/>
                <a:cs typeface="Arial"/>
              </a:rPr>
              <a:t>room </a:t>
            </a:r>
            <a:r>
              <a:rPr sz="2000" spc="-110" dirty="0">
                <a:latin typeface="Arial"/>
                <a:cs typeface="Arial"/>
              </a:rPr>
              <a:t>(48 </a:t>
            </a:r>
            <a:r>
              <a:rPr sz="2000" spc="-75" dirty="0">
                <a:latin typeface="Arial"/>
                <a:cs typeface="Arial"/>
              </a:rPr>
              <a:t>h </a:t>
            </a:r>
            <a:r>
              <a:rPr sz="2000" spc="15" dirty="0">
                <a:latin typeface="Arial"/>
                <a:cs typeface="Arial"/>
              </a:rPr>
              <a:t>with  </a:t>
            </a:r>
            <a:r>
              <a:rPr sz="2000" spc="-275" dirty="0">
                <a:latin typeface="Arial"/>
                <a:cs typeface="Arial"/>
              </a:rPr>
              <a:t>2%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formaldehyde).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175" dirty="0">
                <a:latin typeface="Arial"/>
                <a:cs typeface="Arial"/>
              </a:rPr>
              <a:t>The </a:t>
            </a:r>
            <a:r>
              <a:rPr sz="2000" spc="-130" dirty="0">
                <a:latin typeface="Arial"/>
                <a:cs typeface="Arial"/>
              </a:rPr>
              <a:t>spawn </a:t>
            </a:r>
            <a:r>
              <a:rPr sz="2000" spc="-95" dirty="0">
                <a:latin typeface="Arial"/>
                <a:cs typeface="Arial"/>
              </a:rPr>
              <a:t>should </a:t>
            </a:r>
            <a:r>
              <a:rPr sz="2000" spc="-110" dirty="0">
                <a:latin typeface="Arial"/>
                <a:cs typeface="Arial"/>
              </a:rPr>
              <a:t>be </a:t>
            </a:r>
            <a:r>
              <a:rPr sz="2000" spc="-100" dirty="0">
                <a:latin typeface="Arial"/>
                <a:cs typeface="Arial"/>
              </a:rPr>
              <a:t>mixed </a:t>
            </a:r>
            <a:r>
              <a:rPr sz="2000" spc="-290" dirty="0">
                <a:latin typeface="Arial"/>
                <a:cs typeface="Arial"/>
              </a:rPr>
              <a:t>@ </a:t>
            </a:r>
            <a:r>
              <a:rPr sz="2000" spc="-225" dirty="0">
                <a:latin typeface="Arial"/>
                <a:cs typeface="Arial"/>
              </a:rPr>
              <a:t>10%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30" dirty="0">
                <a:latin typeface="Arial"/>
                <a:cs typeface="Arial"/>
              </a:rPr>
              <a:t>the </a:t>
            </a:r>
            <a:r>
              <a:rPr sz="2000" spc="-50">
                <a:latin typeface="Arial"/>
                <a:cs typeface="Arial"/>
              </a:rPr>
              <a:t>dry</a:t>
            </a:r>
            <a:r>
              <a:rPr sz="2000" spc="-145">
                <a:latin typeface="Arial"/>
                <a:cs typeface="Arial"/>
              </a:rPr>
              <a:t> </a:t>
            </a:r>
            <a:r>
              <a:rPr sz="2000" spc="-60" smtClean="0">
                <a:latin typeface="Arial"/>
                <a:cs typeface="Arial"/>
              </a:rPr>
              <a:t>weight</a:t>
            </a:r>
            <a:r>
              <a:rPr lang="en-US" sz="2000" spc="-6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  <a:tab pos="1635125" algn="l"/>
                <a:tab pos="3046730" algn="l"/>
                <a:tab pos="3622675" algn="l"/>
                <a:tab pos="4079875" algn="l"/>
                <a:tab pos="4839335" algn="l"/>
                <a:tab pos="5213985" algn="l"/>
                <a:tab pos="6615430" algn="l"/>
                <a:tab pos="7328534" algn="l"/>
                <a:tab pos="7738745" algn="l"/>
                <a:tab pos="8479790" algn="l"/>
              </a:tabLst>
            </a:pPr>
            <a:r>
              <a:rPr sz="2000" spc="-190" smtClean="0">
                <a:latin typeface="Arial"/>
                <a:cs typeface="Arial"/>
              </a:rPr>
              <a:t>Spa</a:t>
            </a:r>
            <a:r>
              <a:rPr sz="2000" spc="-235" smtClean="0">
                <a:latin typeface="Arial"/>
                <a:cs typeface="Arial"/>
              </a:rPr>
              <a:t>w</a:t>
            </a:r>
            <a:r>
              <a:rPr sz="2000" spc="-105" smtClean="0">
                <a:latin typeface="Arial"/>
                <a:cs typeface="Arial"/>
              </a:rPr>
              <a:t>ne</a:t>
            </a:r>
            <a:r>
              <a:rPr sz="2000" spc="-100" smtClean="0">
                <a:latin typeface="Arial"/>
                <a:cs typeface="Arial"/>
              </a:rPr>
              <a:t>d</a:t>
            </a:r>
            <a:r>
              <a:rPr lang="en-US" sz="2000" spc="-100" dirty="0" smtClean="0">
                <a:latin typeface="Times New Roman"/>
                <a:cs typeface="Times New Roman"/>
              </a:rPr>
              <a:t> </a:t>
            </a:r>
            <a:r>
              <a:rPr lang="en-US" sz="2000" spc="-165" dirty="0" smtClean="0">
                <a:latin typeface="Arial"/>
                <a:cs typeface="Arial"/>
              </a:rPr>
              <a:t>compost </a:t>
            </a:r>
            <a:r>
              <a:rPr sz="2000" spc="-210" smtClean="0">
                <a:latin typeface="Arial"/>
                <a:cs typeface="Arial"/>
              </a:rPr>
              <a:t>c</a:t>
            </a:r>
            <a:r>
              <a:rPr sz="2000" spc="-200" smtClean="0">
                <a:latin typeface="Arial"/>
                <a:cs typeface="Arial"/>
              </a:rPr>
              <a:t>a</a:t>
            </a:r>
            <a:r>
              <a:rPr sz="2000" spc="-75" smtClean="0">
                <a:latin typeface="Arial"/>
                <a:cs typeface="Arial"/>
              </a:rPr>
              <a:t>n</a:t>
            </a:r>
            <a:r>
              <a:rPr lang="en-US" sz="2000" spc="-75" dirty="0" smtClean="0">
                <a:latin typeface="Times New Roman"/>
                <a:cs typeface="Times New Roman"/>
              </a:rPr>
              <a:t> </a:t>
            </a:r>
            <a:r>
              <a:rPr sz="2000" spc="-114" smtClean="0">
                <a:latin typeface="Arial"/>
                <a:cs typeface="Arial"/>
              </a:rPr>
              <a:t>b</a:t>
            </a:r>
            <a:r>
              <a:rPr sz="2000" spc="-110" smtClean="0">
                <a:latin typeface="Arial"/>
                <a:cs typeface="Arial"/>
              </a:rPr>
              <a:t>e</a:t>
            </a:r>
            <a:r>
              <a:rPr lang="en-US" sz="2000" spc="-110" dirty="0" smtClean="0">
                <a:latin typeface="Times New Roman"/>
                <a:cs typeface="Times New Roman"/>
              </a:rPr>
              <a:t> </a:t>
            </a:r>
            <a:r>
              <a:rPr sz="2000" spc="40" smtClean="0">
                <a:latin typeface="Arial"/>
                <a:cs typeface="Arial"/>
              </a:rPr>
              <a:t>f</a:t>
            </a:r>
            <a:r>
              <a:rPr sz="2000" spc="35" smtClean="0">
                <a:latin typeface="Arial"/>
                <a:cs typeface="Arial"/>
              </a:rPr>
              <a:t>i</a:t>
            </a:r>
            <a:r>
              <a:rPr sz="2000" spc="15" smtClean="0">
                <a:latin typeface="Arial"/>
                <a:cs typeface="Arial"/>
              </a:rPr>
              <a:t>ll</a:t>
            </a:r>
            <a:r>
              <a:rPr sz="2000" spc="-110" smtClean="0">
                <a:latin typeface="Arial"/>
                <a:cs typeface="Arial"/>
              </a:rPr>
              <a:t>ed</a:t>
            </a:r>
            <a:r>
              <a:rPr lang="en-US" sz="2000" spc="-110" dirty="0" smtClean="0">
                <a:latin typeface="Times New Roman"/>
                <a:cs typeface="Times New Roman"/>
              </a:rPr>
              <a:t> </a:t>
            </a:r>
            <a:r>
              <a:rPr sz="2000" spc="15" smtClean="0">
                <a:latin typeface="Arial"/>
                <a:cs typeface="Arial"/>
              </a:rPr>
              <a:t>i</a:t>
            </a:r>
            <a:r>
              <a:rPr sz="2000" spc="-75" smtClean="0">
                <a:latin typeface="Arial"/>
                <a:cs typeface="Arial"/>
              </a:rPr>
              <a:t>n</a:t>
            </a:r>
            <a:r>
              <a:rPr lang="en-US" sz="2000" spc="-75" dirty="0" smtClean="0">
                <a:latin typeface="Times New Roman"/>
                <a:cs typeface="Times New Roman"/>
              </a:rPr>
              <a:t> </a:t>
            </a:r>
            <a:r>
              <a:rPr lang="en-US" sz="2000" spc="-60" dirty="0" smtClean="0">
                <a:latin typeface="Arial"/>
                <a:cs typeface="Arial"/>
              </a:rPr>
              <a:t>PP </a:t>
            </a:r>
            <a:r>
              <a:rPr sz="2000" spc="-195" smtClean="0">
                <a:latin typeface="Arial"/>
                <a:cs typeface="Arial"/>
              </a:rPr>
              <a:t>bag</a:t>
            </a:r>
            <a:r>
              <a:rPr sz="2000" spc="-170" smtClean="0">
                <a:latin typeface="Arial"/>
                <a:cs typeface="Arial"/>
              </a:rPr>
              <a:t>s</a:t>
            </a:r>
            <a:r>
              <a:rPr lang="en-US" sz="2000" spc="-170" dirty="0" smtClean="0">
                <a:latin typeface="Arial"/>
                <a:cs typeface="Arial"/>
              </a:rPr>
              <a:t> (Polypropylene bags)</a:t>
            </a:r>
            <a:r>
              <a:rPr lang="en-US" sz="2000" spc="-170" dirty="0">
                <a:latin typeface="Times New Roman"/>
                <a:cs typeface="Times New Roman"/>
              </a:rPr>
              <a:t> </a:t>
            </a:r>
            <a:r>
              <a:rPr sz="2000" spc="-30" smtClean="0">
                <a:latin typeface="Arial"/>
                <a:cs typeface="Arial"/>
              </a:rPr>
              <a:t>o</a:t>
            </a:r>
            <a:r>
              <a:rPr sz="2000" spc="-15" smtClean="0">
                <a:latin typeface="Arial"/>
                <a:cs typeface="Arial"/>
              </a:rPr>
              <a:t>r</a:t>
            </a:r>
            <a:r>
              <a:rPr lang="en-US" sz="2000" spc="-15" dirty="0" smtClean="0">
                <a:latin typeface="Times New Roman"/>
                <a:cs typeface="Times New Roman"/>
              </a:rPr>
              <a:t> </a:t>
            </a:r>
            <a:r>
              <a:rPr sz="2000" spc="120" smtClean="0">
                <a:latin typeface="Arial"/>
                <a:cs typeface="Arial"/>
              </a:rPr>
              <a:t>t</a:t>
            </a:r>
            <a:r>
              <a:rPr sz="2000" spc="-10" smtClean="0">
                <a:latin typeface="Arial"/>
                <a:cs typeface="Arial"/>
              </a:rPr>
              <a:t>r</a:t>
            </a:r>
            <a:r>
              <a:rPr sz="2000" spc="-240" smtClean="0">
                <a:latin typeface="Arial"/>
                <a:cs typeface="Arial"/>
              </a:rPr>
              <a:t>a</a:t>
            </a:r>
            <a:r>
              <a:rPr sz="2000" spc="-135" smtClean="0">
                <a:latin typeface="Arial"/>
                <a:cs typeface="Arial"/>
              </a:rPr>
              <a:t>y</a:t>
            </a:r>
            <a:r>
              <a:rPr sz="2000" spc="-265" smtClean="0">
                <a:latin typeface="Arial"/>
                <a:cs typeface="Arial"/>
              </a:rPr>
              <a:t>s</a:t>
            </a:r>
            <a:r>
              <a:rPr lang="en-US" sz="2000" spc="-265" dirty="0" smtClean="0">
                <a:latin typeface="Times New Roman"/>
                <a:cs typeface="Times New Roman"/>
              </a:rPr>
              <a:t>  </a:t>
            </a:r>
            <a:r>
              <a:rPr sz="2000" spc="-25" smtClean="0">
                <a:latin typeface="Arial"/>
                <a:cs typeface="Arial"/>
              </a:rPr>
              <a:t>or </a:t>
            </a:r>
            <a:r>
              <a:rPr sz="2000" spc="-45" smtClean="0">
                <a:latin typeface="Arial"/>
                <a:cs typeface="Arial"/>
              </a:rPr>
              <a:t>bottles</a:t>
            </a:r>
            <a:r>
              <a:rPr lang="en-US" sz="2000" spc="-45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715" indent="-342900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5600" algn="l"/>
                <a:tab pos="1201420" algn="l"/>
                <a:tab pos="1986280" algn="l"/>
                <a:tab pos="2785110" algn="l"/>
                <a:tab pos="3876040" algn="l"/>
                <a:tab pos="4385310" algn="l"/>
                <a:tab pos="4989195" algn="l"/>
                <a:tab pos="5955665" algn="l"/>
                <a:tab pos="6404610" algn="l"/>
                <a:tab pos="7244715" algn="l"/>
                <a:tab pos="7701915" algn="l"/>
                <a:tab pos="8124190" algn="l"/>
              </a:tabLst>
            </a:pPr>
            <a:r>
              <a:rPr sz="2000" spc="-125" dirty="0">
                <a:latin typeface="Arial"/>
                <a:cs typeface="Arial"/>
              </a:rPr>
              <a:t>10</a:t>
            </a:r>
            <a:r>
              <a:rPr sz="2000" spc="-70" dirty="0">
                <a:latin typeface="Arial"/>
                <a:cs typeface="Arial"/>
              </a:rPr>
              <a:t>-</a:t>
            </a:r>
            <a:r>
              <a:rPr sz="2000" spc="-125" dirty="0">
                <a:latin typeface="Arial"/>
                <a:cs typeface="Arial"/>
              </a:rPr>
              <a:t>1</a:t>
            </a:r>
            <a:r>
              <a:rPr sz="2000" spc="-120" dirty="0">
                <a:latin typeface="Arial"/>
                <a:cs typeface="Arial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60" dirty="0">
                <a:latin typeface="Arial"/>
                <a:cs typeface="Arial"/>
              </a:rPr>
              <a:t>sma</a:t>
            </a:r>
            <a:r>
              <a:rPr sz="2000" spc="-55" dirty="0">
                <a:latin typeface="Arial"/>
                <a:cs typeface="Arial"/>
              </a:rPr>
              <a:t>l</a:t>
            </a:r>
            <a:r>
              <a:rPr sz="2000" spc="15" dirty="0">
                <a:latin typeface="Arial"/>
                <a:cs typeface="Arial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60" dirty="0">
                <a:latin typeface="Arial"/>
                <a:cs typeface="Arial"/>
              </a:rPr>
              <a:t>ho</a:t>
            </a:r>
            <a:r>
              <a:rPr sz="2000" spc="-25" dirty="0">
                <a:latin typeface="Arial"/>
                <a:cs typeface="Arial"/>
              </a:rPr>
              <a:t>l</a:t>
            </a:r>
            <a:r>
              <a:rPr sz="2000" spc="-204" dirty="0">
                <a:latin typeface="Arial"/>
                <a:cs typeface="Arial"/>
              </a:rPr>
              <a:t>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75" dirty="0">
                <a:latin typeface="Arial"/>
                <a:cs typeface="Arial"/>
              </a:rPr>
              <a:t>(</a:t>
            </a:r>
            <a:r>
              <a:rPr sz="2000" spc="-125" dirty="0">
                <a:latin typeface="Arial"/>
                <a:cs typeface="Arial"/>
              </a:rPr>
              <a:t>0</a:t>
            </a:r>
            <a:r>
              <a:rPr sz="2000" spc="-75" dirty="0">
                <a:latin typeface="Arial"/>
                <a:cs typeface="Arial"/>
              </a:rPr>
              <a:t>.</a:t>
            </a:r>
            <a:r>
              <a:rPr sz="2000" spc="-125" dirty="0">
                <a:latin typeface="Arial"/>
                <a:cs typeface="Arial"/>
              </a:rPr>
              <a:t>5</a:t>
            </a:r>
            <a:r>
              <a:rPr sz="2000" spc="-70" dirty="0">
                <a:latin typeface="Arial"/>
                <a:cs typeface="Arial"/>
              </a:rPr>
              <a:t>-</a:t>
            </a:r>
            <a:r>
              <a:rPr sz="2000" spc="-125" dirty="0">
                <a:latin typeface="Arial"/>
                <a:cs typeface="Arial"/>
              </a:rPr>
              <a:t>1</a:t>
            </a:r>
            <a:r>
              <a:rPr sz="2000" spc="-75" dirty="0">
                <a:latin typeface="Arial"/>
                <a:cs typeface="Arial"/>
              </a:rPr>
              <a:t>.</a:t>
            </a:r>
            <a:r>
              <a:rPr sz="2000" spc="-120" dirty="0">
                <a:latin typeface="Arial"/>
                <a:cs typeface="Arial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14" dirty="0">
                <a:latin typeface="Arial"/>
                <a:cs typeface="Arial"/>
              </a:rPr>
              <a:t>c</a:t>
            </a:r>
            <a:r>
              <a:rPr sz="2000" spc="-170" dirty="0">
                <a:latin typeface="Arial"/>
                <a:cs typeface="Arial"/>
              </a:rPr>
              <a:t>m</a:t>
            </a:r>
            <a:r>
              <a:rPr sz="2000">
                <a:latin typeface="Times New Roman"/>
                <a:cs typeface="Times New Roman"/>
              </a:rPr>
              <a:t>	</a:t>
            </a:r>
            <a:r>
              <a:rPr sz="2000" spc="-50" smtClean="0">
                <a:latin typeface="Arial"/>
                <a:cs typeface="Arial"/>
              </a:rPr>
              <a:t>d</a:t>
            </a:r>
            <a:r>
              <a:rPr sz="2000" spc="-20" smtClean="0">
                <a:latin typeface="Arial"/>
                <a:cs typeface="Arial"/>
              </a:rPr>
              <a:t>i</a:t>
            </a:r>
            <a:r>
              <a:rPr sz="2000" spc="-200" smtClean="0">
                <a:latin typeface="Arial"/>
                <a:cs typeface="Arial"/>
              </a:rPr>
              <a:t>a</a:t>
            </a:r>
            <a:r>
              <a:rPr sz="2000" spc="-75" smtClean="0">
                <a:latin typeface="Arial"/>
                <a:cs typeface="Arial"/>
              </a:rPr>
              <a:t>)</a:t>
            </a:r>
            <a:r>
              <a:rPr lang="en-US" sz="2000" spc="-75" dirty="0" smtClean="0">
                <a:latin typeface="Times New Roman"/>
                <a:cs typeface="Times New Roman"/>
              </a:rPr>
              <a:t> </a:t>
            </a:r>
            <a:r>
              <a:rPr sz="2000" spc="-140" smtClean="0">
                <a:latin typeface="Arial"/>
                <a:cs typeface="Arial"/>
              </a:rPr>
              <a:t>sh</a:t>
            </a:r>
            <a:r>
              <a:rPr sz="2000" spc="-150" smtClean="0">
                <a:latin typeface="Arial"/>
                <a:cs typeface="Arial"/>
              </a:rPr>
              <a:t>o</a:t>
            </a:r>
            <a:r>
              <a:rPr sz="2000" spc="-50" smtClean="0">
                <a:latin typeface="Arial"/>
                <a:cs typeface="Arial"/>
              </a:rPr>
              <a:t>u</a:t>
            </a:r>
            <a:r>
              <a:rPr sz="2000" spc="-20" smtClean="0">
                <a:latin typeface="Arial"/>
                <a:cs typeface="Arial"/>
              </a:rPr>
              <a:t>l</a:t>
            </a:r>
            <a:r>
              <a:rPr sz="2000" spc="-75" smtClean="0">
                <a:latin typeface="Arial"/>
                <a:cs typeface="Arial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14" dirty="0">
                <a:latin typeface="Arial"/>
                <a:cs typeface="Arial"/>
              </a:rPr>
              <a:t>b</a:t>
            </a:r>
            <a:r>
              <a:rPr sz="2000" spc="-11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25" dirty="0">
                <a:latin typeface="Arial"/>
                <a:cs typeface="Arial"/>
              </a:rPr>
              <a:t>made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85" dirty="0">
                <a:latin typeface="Arial"/>
                <a:cs typeface="Arial"/>
              </a:rPr>
              <a:t>o</a:t>
            </a:r>
            <a:r>
              <a:rPr sz="2000" spc="-75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20" dirty="0">
                <a:latin typeface="Arial"/>
                <a:cs typeface="Arial"/>
              </a:rPr>
              <a:t>a</a:t>
            </a:r>
            <a:r>
              <a:rPr sz="2000" spc="-60" dirty="0">
                <a:latin typeface="Arial"/>
                <a:cs typeface="Arial"/>
              </a:rPr>
              <a:t>l</a:t>
            </a:r>
            <a:r>
              <a:rPr sz="2000" spc="15" dirty="0">
                <a:latin typeface="Arial"/>
                <a:cs typeface="Arial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75" dirty="0">
                <a:latin typeface="Arial"/>
                <a:cs typeface="Arial"/>
              </a:rPr>
              <a:t>s</a:t>
            </a:r>
            <a:r>
              <a:rPr sz="2000" spc="-75" dirty="0">
                <a:latin typeface="Arial"/>
                <a:cs typeface="Arial"/>
              </a:rPr>
              <a:t>i</a:t>
            </a:r>
            <a:r>
              <a:rPr sz="2000" spc="-145" dirty="0">
                <a:latin typeface="Arial"/>
                <a:cs typeface="Arial"/>
              </a:rPr>
              <a:t>des 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Arial"/>
                <a:cs typeface="Arial"/>
              </a:rPr>
              <a:t>especially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two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to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four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holes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the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bottom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for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draining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04">
                <a:latin typeface="Arial"/>
                <a:cs typeface="Arial"/>
              </a:rPr>
              <a:t>excess</a:t>
            </a:r>
            <a:r>
              <a:rPr sz="2000" spc="-140">
                <a:latin typeface="Arial"/>
                <a:cs typeface="Arial"/>
              </a:rPr>
              <a:t> </a:t>
            </a:r>
            <a:r>
              <a:rPr sz="2000" spc="-50" smtClean="0">
                <a:latin typeface="Arial"/>
                <a:cs typeface="Arial"/>
              </a:rPr>
              <a:t>water</a:t>
            </a:r>
            <a:r>
              <a:rPr lang="en-US" sz="2000" spc="-5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Picture 4" descr="IMG_20190803_155051.jpg"/>
          <p:cNvPicPr>
            <a:picLocks noChangeAspect="1"/>
          </p:cNvPicPr>
          <p:nvPr/>
        </p:nvPicPr>
        <p:blipFill>
          <a:blip r:embed="rId2" cstate="print"/>
          <a:srcRect l="28571" t="4259"/>
          <a:stretch>
            <a:fillRect/>
          </a:stretch>
        </p:blipFill>
        <p:spPr>
          <a:xfrm>
            <a:off x="5638800" y="666750"/>
            <a:ext cx="3505200" cy="41468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884" y="742950"/>
            <a:ext cx="8799830" cy="4127881"/>
            <a:chOff x="215884" y="131826"/>
            <a:chExt cx="8799830" cy="4739005"/>
          </a:xfrm>
        </p:grpSpPr>
        <p:sp>
          <p:nvSpPr>
            <p:cNvPr id="3" name="object 3"/>
            <p:cNvSpPr/>
            <p:nvPr/>
          </p:nvSpPr>
          <p:spPr>
            <a:xfrm>
              <a:off x="228584" y="209549"/>
              <a:ext cx="8382634" cy="2091689"/>
            </a:xfrm>
            <a:custGeom>
              <a:avLst/>
              <a:gdLst/>
              <a:ahLst/>
              <a:cxnLst/>
              <a:rect l="l" t="t" r="r" b="b"/>
              <a:pathLst>
                <a:path w="8382634" h="2091689">
                  <a:moveTo>
                    <a:pt x="8172846" y="0"/>
                  </a:moveTo>
                  <a:lnTo>
                    <a:pt x="209172" y="0"/>
                  </a:lnTo>
                  <a:lnTo>
                    <a:pt x="161207" y="5521"/>
                  </a:lnTo>
                  <a:lnTo>
                    <a:pt x="117178" y="21251"/>
                  </a:lnTo>
                  <a:lnTo>
                    <a:pt x="78341" y="45936"/>
                  </a:lnTo>
                  <a:lnTo>
                    <a:pt x="45949" y="78323"/>
                  </a:lnTo>
                  <a:lnTo>
                    <a:pt x="21258" y="117160"/>
                  </a:lnTo>
                  <a:lnTo>
                    <a:pt x="5523" y="161192"/>
                  </a:lnTo>
                  <a:lnTo>
                    <a:pt x="0" y="209169"/>
                  </a:lnTo>
                  <a:lnTo>
                    <a:pt x="0" y="1882521"/>
                  </a:lnTo>
                  <a:lnTo>
                    <a:pt x="5523" y="1930497"/>
                  </a:lnTo>
                  <a:lnTo>
                    <a:pt x="21258" y="1974529"/>
                  </a:lnTo>
                  <a:lnTo>
                    <a:pt x="45949" y="2013366"/>
                  </a:lnTo>
                  <a:lnTo>
                    <a:pt x="78341" y="2045753"/>
                  </a:lnTo>
                  <a:lnTo>
                    <a:pt x="117178" y="2070438"/>
                  </a:lnTo>
                  <a:lnTo>
                    <a:pt x="161207" y="2086168"/>
                  </a:lnTo>
                  <a:lnTo>
                    <a:pt x="209172" y="2091690"/>
                  </a:lnTo>
                  <a:lnTo>
                    <a:pt x="8172846" y="2091690"/>
                  </a:lnTo>
                  <a:lnTo>
                    <a:pt x="8220822" y="2086168"/>
                  </a:lnTo>
                  <a:lnTo>
                    <a:pt x="8264855" y="2070438"/>
                  </a:lnTo>
                  <a:lnTo>
                    <a:pt x="8303691" y="2045753"/>
                  </a:lnTo>
                  <a:lnTo>
                    <a:pt x="8336078" y="2013366"/>
                  </a:lnTo>
                  <a:lnTo>
                    <a:pt x="8360763" y="1974529"/>
                  </a:lnTo>
                  <a:lnTo>
                    <a:pt x="8376493" y="1930497"/>
                  </a:lnTo>
                  <a:lnTo>
                    <a:pt x="8382015" y="1882521"/>
                  </a:lnTo>
                  <a:lnTo>
                    <a:pt x="8382015" y="209169"/>
                  </a:lnTo>
                  <a:lnTo>
                    <a:pt x="8376493" y="161192"/>
                  </a:lnTo>
                  <a:lnTo>
                    <a:pt x="8360763" y="117160"/>
                  </a:lnTo>
                  <a:lnTo>
                    <a:pt x="8336078" y="78323"/>
                  </a:lnTo>
                  <a:lnTo>
                    <a:pt x="8303691" y="45936"/>
                  </a:lnTo>
                  <a:lnTo>
                    <a:pt x="8264855" y="21251"/>
                  </a:lnTo>
                  <a:lnTo>
                    <a:pt x="8220822" y="5521"/>
                  </a:lnTo>
                  <a:lnTo>
                    <a:pt x="8172846" y="0"/>
                  </a:lnTo>
                  <a:close/>
                </a:path>
              </a:pathLst>
            </a:custGeom>
            <a:solidFill>
              <a:srgbClr val="E8D0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584" y="209549"/>
              <a:ext cx="8382634" cy="2091689"/>
            </a:xfrm>
            <a:custGeom>
              <a:avLst/>
              <a:gdLst/>
              <a:ahLst/>
              <a:cxnLst/>
              <a:rect l="l" t="t" r="r" b="b"/>
              <a:pathLst>
                <a:path w="8382634" h="2091689">
                  <a:moveTo>
                    <a:pt x="0" y="209169"/>
                  </a:moveTo>
                  <a:lnTo>
                    <a:pt x="5523" y="161192"/>
                  </a:lnTo>
                  <a:lnTo>
                    <a:pt x="21258" y="117160"/>
                  </a:lnTo>
                  <a:lnTo>
                    <a:pt x="45949" y="78323"/>
                  </a:lnTo>
                  <a:lnTo>
                    <a:pt x="78341" y="45936"/>
                  </a:lnTo>
                  <a:lnTo>
                    <a:pt x="117178" y="21251"/>
                  </a:lnTo>
                  <a:lnTo>
                    <a:pt x="161207" y="5521"/>
                  </a:lnTo>
                  <a:lnTo>
                    <a:pt x="209172" y="0"/>
                  </a:lnTo>
                  <a:lnTo>
                    <a:pt x="8172846" y="0"/>
                  </a:lnTo>
                  <a:lnTo>
                    <a:pt x="8220822" y="5521"/>
                  </a:lnTo>
                  <a:lnTo>
                    <a:pt x="8264855" y="21251"/>
                  </a:lnTo>
                  <a:lnTo>
                    <a:pt x="8303691" y="45936"/>
                  </a:lnTo>
                  <a:lnTo>
                    <a:pt x="8336078" y="78323"/>
                  </a:lnTo>
                  <a:lnTo>
                    <a:pt x="8360763" y="117160"/>
                  </a:lnTo>
                  <a:lnTo>
                    <a:pt x="8376493" y="161192"/>
                  </a:lnTo>
                  <a:lnTo>
                    <a:pt x="8382015" y="209169"/>
                  </a:lnTo>
                  <a:lnTo>
                    <a:pt x="8382015" y="1882521"/>
                  </a:lnTo>
                  <a:lnTo>
                    <a:pt x="8376493" y="1930497"/>
                  </a:lnTo>
                  <a:lnTo>
                    <a:pt x="8360763" y="1974529"/>
                  </a:lnTo>
                  <a:lnTo>
                    <a:pt x="8336078" y="2013366"/>
                  </a:lnTo>
                  <a:lnTo>
                    <a:pt x="8303691" y="2045753"/>
                  </a:lnTo>
                  <a:lnTo>
                    <a:pt x="8264855" y="2070438"/>
                  </a:lnTo>
                  <a:lnTo>
                    <a:pt x="8220822" y="2086168"/>
                  </a:lnTo>
                  <a:lnTo>
                    <a:pt x="8172846" y="2091690"/>
                  </a:lnTo>
                  <a:lnTo>
                    <a:pt x="209172" y="2091690"/>
                  </a:lnTo>
                  <a:lnTo>
                    <a:pt x="161207" y="2086168"/>
                  </a:lnTo>
                  <a:lnTo>
                    <a:pt x="117178" y="2070438"/>
                  </a:lnTo>
                  <a:lnTo>
                    <a:pt x="78341" y="2045753"/>
                  </a:lnTo>
                  <a:lnTo>
                    <a:pt x="45949" y="2013366"/>
                  </a:lnTo>
                  <a:lnTo>
                    <a:pt x="21258" y="1974529"/>
                  </a:lnTo>
                  <a:lnTo>
                    <a:pt x="5523" y="1930497"/>
                  </a:lnTo>
                  <a:lnTo>
                    <a:pt x="0" y="1882521"/>
                  </a:lnTo>
                  <a:lnTo>
                    <a:pt x="0" y="209169"/>
                  </a:lnTo>
                  <a:close/>
                </a:path>
              </a:pathLst>
            </a:custGeom>
            <a:ln w="25400">
              <a:solidFill>
                <a:srgbClr val="E8D0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965" y="298957"/>
              <a:ext cx="2755618" cy="19128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965" y="298957"/>
              <a:ext cx="2755900" cy="1913255"/>
            </a:xfrm>
            <a:custGeom>
              <a:avLst/>
              <a:gdLst/>
              <a:ahLst/>
              <a:cxnLst/>
              <a:rect l="l" t="t" r="r" b="b"/>
              <a:pathLst>
                <a:path w="2755900" h="1913255">
                  <a:moveTo>
                    <a:pt x="0" y="191262"/>
                  </a:moveTo>
                  <a:lnTo>
                    <a:pt x="5052" y="147397"/>
                  </a:lnTo>
                  <a:lnTo>
                    <a:pt x="19443" y="107135"/>
                  </a:lnTo>
                  <a:lnTo>
                    <a:pt x="42024" y="71623"/>
                  </a:lnTo>
                  <a:lnTo>
                    <a:pt x="71647" y="42007"/>
                  </a:lnTo>
                  <a:lnTo>
                    <a:pt x="107163" y="19434"/>
                  </a:lnTo>
                  <a:lnTo>
                    <a:pt x="147425" y="5049"/>
                  </a:lnTo>
                  <a:lnTo>
                    <a:pt x="191283" y="0"/>
                  </a:lnTo>
                  <a:lnTo>
                    <a:pt x="2564356" y="0"/>
                  </a:lnTo>
                  <a:lnTo>
                    <a:pt x="2608181" y="5049"/>
                  </a:lnTo>
                  <a:lnTo>
                    <a:pt x="2648427" y="19434"/>
                  </a:lnTo>
                  <a:lnTo>
                    <a:pt x="2683941" y="42007"/>
                  </a:lnTo>
                  <a:lnTo>
                    <a:pt x="2713570" y="71623"/>
                  </a:lnTo>
                  <a:lnTo>
                    <a:pt x="2736161" y="107135"/>
                  </a:lnTo>
                  <a:lnTo>
                    <a:pt x="2750561" y="147397"/>
                  </a:lnTo>
                  <a:lnTo>
                    <a:pt x="2755618" y="191262"/>
                  </a:lnTo>
                  <a:lnTo>
                    <a:pt x="2755618" y="1721612"/>
                  </a:lnTo>
                  <a:lnTo>
                    <a:pt x="2750561" y="1765477"/>
                  </a:lnTo>
                  <a:lnTo>
                    <a:pt x="2736161" y="1805738"/>
                  </a:lnTo>
                  <a:lnTo>
                    <a:pt x="2713570" y="1841250"/>
                  </a:lnTo>
                  <a:lnTo>
                    <a:pt x="2683941" y="1870866"/>
                  </a:lnTo>
                  <a:lnTo>
                    <a:pt x="2648427" y="1893439"/>
                  </a:lnTo>
                  <a:lnTo>
                    <a:pt x="2608181" y="1907824"/>
                  </a:lnTo>
                  <a:lnTo>
                    <a:pt x="2564356" y="1912874"/>
                  </a:lnTo>
                  <a:lnTo>
                    <a:pt x="191283" y="1912874"/>
                  </a:lnTo>
                  <a:lnTo>
                    <a:pt x="147425" y="1907824"/>
                  </a:lnTo>
                  <a:lnTo>
                    <a:pt x="107163" y="1893439"/>
                  </a:lnTo>
                  <a:lnTo>
                    <a:pt x="71647" y="1870866"/>
                  </a:lnTo>
                  <a:lnTo>
                    <a:pt x="42024" y="1841250"/>
                  </a:lnTo>
                  <a:lnTo>
                    <a:pt x="19443" y="1805738"/>
                  </a:lnTo>
                  <a:lnTo>
                    <a:pt x="5052" y="1765477"/>
                  </a:lnTo>
                  <a:lnTo>
                    <a:pt x="0" y="1721612"/>
                  </a:lnTo>
                  <a:lnTo>
                    <a:pt x="0" y="1912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017" y="2301239"/>
              <a:ext cx="2523490" cy="2556510"/>
            </a:xfrm>
            <a:custGeom>
              <a:avLst/>
              <a:gdLst/>
              <a:ahLst/>
              <a:cxnLst/>
              <a:rect l="l" t="t" r="r" b="b"/>
              <a:pathLst>
                <a:path w="2523490" h="2556510">
                  <a:moveTo>
                    <a:pt x="2523488" y="0"/>
                  </a:moveTo>
                  <a:lnTo>
                    <a:pt x="0" y="0"/>
                  </a:lnTo>
                  <a:lnTo>
                    <a:pt x="0" y="2291535"/>
                  </a:lnTo>
                  <a:lnTo>
                    <a:pt x="4269" y="2339165"/>
                  </a:lnTo>
                  <a:lnTo>
                    <a:pt x="16577" y="2383994"/>
                  </a:lnTo>
                  <a:lnTo>
                    <a:pt x="36176" y="2425274"/>
                  </a:lnTo>
                  <a:lnTo>
                    <a:pt x="62317" y="2462256"/>
                  </a:lnTo>
                  <a:lnTo>
                    <a:pt x="94253" y="2494192"/>
                  </a:lnTo>
                  <a:lnTo>
                    <a:pt x="131235" y="2520333"/>
                  </a:lnTo>
                  <a:lnTo>
                    <a:pt x="172514" y="2539932"/>
                  </a:lnTo>
                  <a:lnTo>
                    <a:pt x="217343" y="2552241"/>
                  </a:lnTo>
                  <a:lnTo>
                    <a:pt x="264972" y="2556510"/>
                  </a:lnTo>
                  <a:lnTo>
                    <a:pt x="2258566" y="2556510"/>
                  </a:lnTo>
                  <a:lnTo>
                    <a:pt x="2306184" y="2552241"/>
                  </a:lnTo>
                  <a:lnTo>
                    <a:pt x="2351003" y="2539932"/>
                  </a:lnTo>
                  <a:lnTo>
                    <a:pt x="2392274" y="2520333"/>
                  </a:lnTo>
                  <a:lnTo>
                    <a:pt x="2429249" y="2494192"/>
                  </a:lnTo>
                  <a:lnTo>
                    <a:pt x="2461179" y="2462256"/>
                  </a:lnTo>
                  <a:lnTo>
                    <a:pt x="2487317" y="2425274"/>
                  </a:lnTo>
                  <a:lnTo>
                    <a:pt x="2506913" y="2383994"/>
                  </a:lnTo>
                  <a:lnTo>
                    <a:pt x="2519220" y="2339165"/>
                  </a:lnTo>
                  <a:lnTo>
                    <a:pt x="2523488" y="2291535"/>
                  </a:lnTo>
                  <a:lnTo>
                    <a:pt x="252348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2017" y="2301239"/>
              <a:ext cx="2523490" cy="2556510"/>
            </a:xfrm>
            <a:custGeom>
              <a:avLst/>
              <a:gdLst/>
              <a:ahLst/>
              <a:cxnLst/>
              <a:rect l="l" t="t" r="r" b="b"/>
              <a:pathLst>
                <a:path w="2523490" h="2556510">
                  <a:moveTo>
                    <a:pt x="2258566" y="2556510"/>
                  </a:moveTo>
                  <a:lnTo>
                    <a:pt x="264972" y="2556510"/>
                  </a:lnTo>
                  <a:lnTo>
                    <a:pt x="217343" y="2552241"/>
                  </a:lnTo>
                  <a:lnTo>
                    <a:pt x="172514" y="2539932"/>
                  </a:lnTo>
                  <a:lnTo>
                    <a:pt x="131235" y="2520333"/>
                  </a:lnTo>
                  <a:lnTo>
                    <a:pt x="94253" y="2494192"/>
                  </a:lnTo>
                  <a:lnTo>
                    <a:pt x="62317" y="2462256"/>
                  </a:lnTo>
                  <a:lnTo>
                    <a:pt x="36176" y="2425274"/>
                  </a:lnTo>
                  <a:lnTo>
                    <a:pt x="16577" y="2383994"/>
                  </a:lnTo>
                  <a:lnTo>
                    <a:pt x="4269" y="2339165"/>
                  </a:lnTo>
                  <a:lnTo>
                    <a:pt x="0" y="2291535"/>
                  </a:lnTo>
                  <a:lnTo>
                    <a:pt x="0" y="0"/>
                  </a:lnTo>
                  <a:lnTo>
                    <a:pt x="2523488" y="0"/>
                  </a:lnTo>
                  <a:lnTo>
                    <a:pt x="2523488" y="2291535"/>
                  </a:lnTo>
                  <a:lnTo>
                    <a:pt x="2519220" y="2339165"/>
                  </a:lnTo>
                  <a:lnTo>
                    <a:pt x="2506913" y="2383994"/>
                  </a:lnTo>
                  <a:lnTo>
                    <a:pt x="2487317" y="2425274"/>
                  </a:lnTo>
                  <a:lnTo>
                    <a:pt x="2461179" y="2462256"/>
                  </a:lnTo>
                  <a:lnTo>
                    <a:pt x="2429249" y="2494192"/>
                  </a:lnTo>
                  <a:lnTo>
                    <a:pt x="2392274" y="2520333"/>
                  </a:lnTo>
                  <a:lnTo>
                    <a:pt x="2351003" y="2539932"/>
                  </a:lnTo>
                  <a:lnTo>
                    <a:pt x="2306184" y="2552241"/>
                  </a:lnTo>
                  <a:lnTo>
                    <a:pt x="2258566" y="255651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2303" y="2407742"/>
            <a:ext cx="1903730" cy="215982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345"/>
              </a:spcBef>
            </a:pPr>
            <a:endParaRPr lang="en-US" sz="2400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indent="-1270" algn="ctr">
              <a:lnSpc>
                <a:spcPct val="91600"/>
              </a:lnSpc>
              <a:spcBef>
                <a:spcPts val="345"/>
              </a:spcBef>
            </a:pPr>
            <a:endParaRPr lang="en-US" sz="2400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indent="-1270" algn="ctr">
              <a:lnSpc>
                <a:spcPct val="91600"/>
              </a:lnSpc>
              <a:spcBef>
                <a:spcPts val="345"/>
              </a:spcBef>
            </a:pPr>
            <a:r>
              <a:rPr sz="2400" spc="-175" smtClean="0">
                <a:solidFill>
                  <a:srgbClr val="FFFFFF"/>
                </a:solidFill>
                <a:latin typeface="Arial"/>
                <a:cs typeface="Arial"/>
              </a:rPr>
              <a:t>Spawn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should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fresh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(20-30 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days)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old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white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color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65500" y="819150"/>
            <a:ext cx="2523490" cy="4038600"/>
            <a:chOff x="3273933" y="276987"/>
            <a:chExt cx="2523490" cy="4580762"/>
          </a:xfrm>
        </p:grpSpPr>
        <p:sp>
          <p:nvSpPr>
            <p:cNvPr id="11" name="object 11"/>
            <p:cNvSpPr/>
            <p:nvPr/>
          </p:nvSpPr>
          <p:spPr>
            <a:xfrm>
              <a:off x="3337433" y="276987"/>
              <a:ext cx="2371090" cy="1922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3933" y="294004"/>
              <a:ext cx="2523490" cy="1922780"/>
            </a:xfrm>
            <a:custGeom>
              <a:avLst/>
              <a:gdLst/>
              <a:ahLst/>
              <a:cxnLst/>
              <a:rect l="l" t="t" r="r" b="b"/>
              <a:pathLst>
                <a:path w="2523490" h="1922780">
                  <a:moveTo>
                    <a:pt x="0" y="192278"/>
                  </a:moveTo>
                  <a:lnTo>
                    <a:pt x="5079" y="148196"/>
                  </a:lnTo>
                  <a:lnTo>
                    <a:pt x="19546" y="107727"/>
                  </a:lnTo>
                  <a:lnTo>
                    <a:pt x="42247" y="72026"/>
                  </a:lnTo>
                  <a:lnTo>
                    <a:pt x="72026" y="42247"/>
                  </a:lnTo>
                  <a:lnTo>
                    <a:pt x="107727" y="19546"/>
                  </a:lnTo>
                  <a:lnTo>
                    <a:pt x="148196" y="5079"/>
                  </a:lnTo>
                  <a:lnTo>
                    <a:pt x="192278" y="0"/>
                  </a:lnTo>
                  <a:lnTo>
                    <a:pt x="2331212" y="0"/>
                  </a:lnTo>
                  <a:lnTo>
                    <a:pt x="2375293" y="5079"/>
                  </a:lnTo>
                  <a:lnTo>
                    <a:pt x="2415762" y="19546"/>
                  </a:lnTo>
                  <a:lnTo>
                    <a:pt x="2451463" y="42247"/>
                  </a:lnTo>
                  <a:lnTo>
                    <a:pt x="2481242" y="72026"/>
                  </a:lnTo>
                  <a:lnTo>
                    <a:pt x="2503943" y="107727"/>
                  </a:lnTo>
                  <a:lnTo>
                    <a:pt x="2518410" y="148196"/>
                  </a:lnTo>
                  <a:lnTo>
                    <a:pt x="2523490" y="192278"/>
                  </a:lnTo>
                  <a:lnTo>
                    <a:pt x="2523490" y="1730502"/>
                  </a:lnTo>
                  <a:lnTo>
                    <a:pt x="2518410" y="1774583"/>
                  </a:lnTo>
                  <a:lnTo>
                    <a:pt x="2503943" y="1815052"/>
                  </a:lnTo>
                  <a:lnTo>
                    <a:pt x="2481242" y="1850753"/>
                  </a:lnTo>
                  <a:lnTo>
                    <a:pt x="2451463" y="1880532"/>
                  </a:lnTo>
                  <a:lnTo>
                    <a:pt x="2415762" y="1903233"/>
                  </a:lnTo>
                  <a:lnTo>
                    <a:pt x="2375293" y="1917700"/>
                  </a:lnTo>
                  <a:lnTo>
                    <a:pt x="2331212" y="1922780"/>
                  </a:lnTo>
                  <a:lnTo>
                    <a:pt x="192278" y="1922780"/>
                  </a:lnTo>
                  <a:lnTo>
                    <a:pt x="148196" y="1917700"/>
                  </a:lnTo>
                  <a:lnTo>
                    <a:pt x="107727" y="1903233"/>
                  </a:lnTo>
                  <a:lnTo>
                    <a:pt x="72026" y="1880532"/>
                  </a:lnTo>
                  <a:lnTo>
                    <a:pt x="42247" y="1850753"/>
                  </a:lnTo>
                  <a:lnTo>
                    <a:pt x="19546" y="1815052"/>
                  </a:lnTo>
                  <a:lnTo>
                    <a:pt x="5079" y="1774583"/>
                  </a:lnTo>
                  <a:lnTo>
                    <a:pt x="0" y="1730502"/>
                  </a:lnTo>
                  <a:lnTo>
                    <a:pt x="0" y="19227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3933" y="2301239"/>
              <a:ext cx="2523490" cy="2556510"/>
            </a:xfrm>
            <a:custGeom>
              <a:avLst/>
              <a:gdLst/>
              <a:ahLst/>
              <a:cxnLst/>
              <a:rect l="l" t="t" r="r" b="b"/>
              <a:pathLst>
                <a:path w="2523490" h="2556510">
                  <a:moveTo>
                    <a:pt x="2523490" y="0"/>
                  </a:moveTo>
                  <a:lnTo>
                    <a:pt x="0" y="0"/>
                  </a:lnTo>
                  <a:lnTo>
                    <a:pt x="0" y="2291535"/>
                  </a:lnTo>
                  <a:lnTo>
                    <a:pt x="4268" y="2339165"/>
                  </a:lnTo>
                  <a:lnTo>
                    <a:pt x="16575" y="2383994"/>
                  </a:lnTo>
                  <a:lnTo>
                    <a:pt x="36171" y="2425274"/>
                  </a:lnTo>
                  <a:lnTo>
                    <a:pt x="62309" y="2462256"/>
                  </a:lnTo>
                  <a:lnTo>
                    <a:pt x="94239" y="2494192"/>
                  </a:lnTo>
                  <a:lnTo>
                    <a:pt x="131214" y="2520333"/>
                  </a:lnTo>
                  <a:lnTo>
                    <a:pt x="172485" y="2539932"/>
                  </a:lnTo>
                  <a:lnTo>
                    <a:pt x="217304" y="2552241"/>
                  </a:lnTo>
                  <a:lnTo>
                    <a:pt x="264922" y="2556510"/>
                  </a:lnTo>
                  <a:lnTo>
                    <a:pt x="2258441" y="2556510"/>
                  </a:lnTo>
                  <a:lnTo>
                    <a:pt x="2306096" y="2552241"/>
                  </a:lnTo>
                  <a:lnTo>
                    <a:pt x="2350944" y="2539932"/>
                  </a:lnTo>
                  <a:lnTo>
                    <a:pt x="2392237" y="2520333"/>
                  </a:lnTo>
                  <a:lnTo>
                    <a:pt x="2429228" y="2494192"/>
                  </a:lnTo>
                  <a:lnTo>
                    <a:pt x="2461169" y="2462256"/>
                  </a:lnTo>
                  <a:lnTo>
                    <a:pt x="2487313" y="2425274"/>
                  </a:lnTo>
                  <a:lnTo>
                    <a:pt x="2506913" y="2383994"/>
                  </a:lnTo>
                  <a:lnTo>
                    <a:pt x="2519221" y="2339165"/>
                  </a:lnTo>
                  <a:lnTo>
                    <a:pt x="2523490" y="2291535"/>
                  </a:lnTo>
                  <a:lnTo>
                    <a:pt x="2523490" y="0"/>
                  </a:lnTo>
                  <a:close/>
                </a:path>
              </a:pathLst>
            </a:custGeom>
            <a:solidFill>
              <a:srgbClr val="BC9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3933" y="2301239"/>
              <a:ext cx="2523490" cy="2556510"/>
            </a:xfrm>
            <a:custGeom>
              <a:avLst/>
              <a:gdLst/>
              <a:ahLst/>
              <a:cxnLst/>
              <a:rect l="l" t="t" r="r" b="b"/>
              <a:pathLst>
                <a:path w="2523490" h="2556510">
                  <a:moveTo>
                    <a:pt x="2258441" y="2556510"/>
                  </a:moveTo>
                  <a:lnTo>
                    <a:pt x="264922" y="2556510"/>
                  </a:lnTo>
                  <a:lnTo>
                    <a:pt x="217304" y="2552241"/>
                  </a:lnTo>
                  <a:lnTo>
                    <a:pt x="172485" y="2539932"/>
                  </a:lnTo>
                  <a:lnTo>
                    <a:pt x="131214" y="2520333"/>
                  </a:lnTo>
                  <a:lnTo>
                    <a:pt x="94239" y="2494192"/>
                  </a:lnTo>
                  <a:lnTo>
                    <a:pt x="62309" y="2462256"/>
                  </a:lnTo>
                  <a:lnTo>
                    <a:pt x="36171" y="2425274"/>
                  </a:lnTo>
                  <a:lnTo>
                    <a:pt x="16575" y="2383994"/>
                  </a:lnTo>
                  <a:lnTo>
                    <a:pt x="4268" y="2339165"/>
                  </a:lnTo>
                  <a:lnTo>
                    <a:pt x="0" y="2291535"/>
                  </a:lnTo>
                  <a:lnTo>
                    <a:pt x="0" y="0"/>
                  </a:lnTo>
                  <a:lnTo>
                    <a:pt x="2523490" y="0"/>
                  </a:lnTo>
                  <a:lnTo>
                    <a:pt x="2523490" y="2291535"/>
                  </a:lnTo>
                  <a:lnTo>
                    <a:pt x="2519221" y="2339165"/>
                  </a:lnTo>
                  <a:lnTo>
                    <a:pt x="2506913" y="2383994"/>
                  </a:lnTo>
                  <a:lnTo>
                    <a:pt x="2487313" y="2425274"/>
                  </a:lnTo>
                  <a:lnTo>
                    <a:pt x="2461169" y="2462256"/>
                  </a:lnTo>
                  <a:lnTo>
                    <a:pt x="2429228" y="2494192"/>
                  </a:lnTo>
                  <a:lnTo>
                    <a:pt x="2392237" y="2520333"/>
                  </a:lnTo>
                  <a:lnTo>
                    <a:pt x="2350944" y="2539932"/>
                  </a:lnTo>
                  <a:lnTo>
                    <a:pt x="2306096" y="2552241"/>
                  </a:lnTo>
                  <a:lnTo>
                    <a:pt x="2258441" y="255651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52800" y="2876550"/>
            <a:ext cx="2438400" cy="174502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345"/>
              </a:spcBef>
            </a:pPr>
            <a:endParaRPr lang="en-US" sz="2400" spc="-1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indent="-1270" algn="ctr">
              <a:lnSpc>
                <a:spcPct val="91600"/>
              </a:lnSpc>
              <a:spcBef>
                <a:spcPts val="345"/>
              </a:spcBef>
            </a:pPr>
            <a:r>
              <a:rPr lang="en-US" sz="2400" spc="-175" dirty="0" smtClean="0">
                <a:solidFill>
                  <a:srgbClr val="FFFFFF"/>
                </a:solidFill>
                <a:latin typeface="Arial"/>
                <a:cs typeface="Arial"/>
              </a:rPr>
              <a:t>Spawn should be crushed to break the mycelium and separate the grains.</a:t>
            </a:r>
            <a:endParaRPr sz="2400" spc="-175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07100" y="895351"/>
            <a:ext cx="2579370" cy="3975098"/>
            <a:chOff x="6007100" y="273049"/>
            <a:chExt cx="2579370" cy="4597400"/>
          </a:xfrm>
        </p:grpSpPr>
        <p:sp>
          <p:nvSpPr>
            <p:cNvPr id="17" name="object 17"/>
            <p:cNvSpPr/>
            <p:nvPr/>
          </p:nvSpPr>
          <p:spPr>
            <a:xfrm>
              <a:off x="6019800" y="285749"/>
              <a:ext cx="2523490" cy="19226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19800" y="285749"/>
              <a:ext cx="2523490" cy="1922780"/>
            </a:xfrm>
            <a:custGeom>
              <a:avLst/>
              <a:gdLst/>
              <a:ahLst/>
              <a:cxnLst/>
              <a:rect l="l" t="t" r="r" b="b"/>
              <a:pathLst>
                <a:path w="2523490" h="1922780">
                  <a:moveTo>
                    <a:pt x="0" y="192278"/>
                  </a:moveTo>
                  <a:lnTo>
                    <a:pt x="5079" y="148196"/>
                  </a:lnTo>
                  <a:lnTo>
                    <a:pt x="19546" y="107727"/>
                  </a:lnTo>
                  <a:lnTo>
                    <a:pt x="42247" y="72026"/>
                  </a:lnTo>
                  <a:lnTo>
                    <a:pt x="72026" y="42247"/>
                  </a:lnTo>
                  <a:lnTo>
                    <a:pt x="107727" y="19546"/>
                  </a:lnTo>
                  <a:lnTo>
                    <a:pt x="148196" y="5079"/>
                  </a:lnTo>
                  <a:lnTo>
                    <a:pt x="192278" y="0"/>
                  </a:lnTo>
                  <a:lnTo>
                    <a:pt x="2331212" y="0"/>
                  </a:lnTo>
                  <a:lnTo>
                    <a:pt x="2375293" y="5079"/>
                  </a:lnTo>
                  <a:lnTo>
                    <a:pt x="2415762" y="19546"/>
                  </a:lnTo>
                  <a:lnTo>
                    <a:pt x="2451463" y="42247"/>
                  </a:lnTo>
                  <a:lnTo>
                    <a:pt x="2481242" y="72026"/>
                  </a:lnTo>
                  <a:lnTo>
                    <a:pt x="2503943" y="107727"/>
                  </a:lnTo>
                  <a:lnTo>
                    <a:pt x="2518410" y="148196"/>
                  </a:lnTo>
                  <a:lnTo>
                    <a:pt x="2523490" y="192278"/>
                  </a:lnTo>
                  <a:lnTo>
                    <a:pt x="2523490" y="1730375"/>
                  </a:lnTo>
                  <a:lnTo>
                    <a:pt x="2518410" y="1774456"/>
                  </a:lnTo>
                  <a:lnTo>
                    <a:pt x="2503943" y="1814925"/>
                  </a:lnTo>
                  <a:lnTo>
                    <a:pt x="2481242" y="1850626"/>
                  </a:lnTo>
                  <a:lnTo>
                    <a:pt x="2451463" y="1880405"/>
                  </a:lnTo>
                  <a:lnTo>
                    <a:pt x="2415762" y="1903106"/>
                  </a:lnTo>
                  <a:lnTo>
                    <a:pt x="2375293" y="1917573"/>
                  </a:lnTo>
                  <a:lnTo>
                    <a:pt x="2331212" y="1922653"/>
                  </a:lnTo>
                  <a:lnTo>
                    <a:pt x="192278" y="1922653"/>
                  </a:lnTo>
                  <a:lnTo>
                    <a:pt x="148196" y="1917573"/>
                  </a:lnTo>
                  <a:lnTo>
                    <a:pt x="107727" y="1903106"/>
                  </a:lnTo>
                  <a:lnTo>
                    <a:pt x="72026" y="1880405"/>
                  </a:lnTo>
                  <a:lnTo>
                    <a:pt x="42247" y="1850626"/>
                  </a:lnTo>
                  <a:lnTo>
                    <a:pt x="19546" y="1814925"/>
                  </a:lnTo>
                  <a:lnTo>
                    <a:pt x="5079" y="1774456"/>
                  </a:lnTo>
                  <a:lnTo>
                    <a:pt x="0" y="1730375"/>
                  </a:lnTo>
                  <a:lnTo>
                    <a:pt x="0" y="19227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9772" y="2301239"/>
              <a:ext cx="2523490" cy="2556510"/>
            </a:xfrm>
            <a:custGeom>
              <a:avLst/>
              <a:gdLst/>
              <a:ahLst/>
              <a:cxnLst/>
              <a:rect l="l" t="t" r="r" b="b"/>
              <a:pathLst>
                <a:path w="2523490" h="2556510">
                  <a:moveTo>
                    <a:pt x="2523490" y="0"/>
                  </a:moveTo>
                  <a:lnTo>
                    <a:pt x="0" y="0"/>
                  </a:lnTo>
                  <a:lnTo>
                    <a:pt x="0" y="2291535"/>
                  </a:lnTo>
                  <a:lnTo>
                    <a:pt x="4268" y="2339165"/>
                  </a:lnTo>
                  <a:lnTo>
                    <a:pt x="16575" y="2383994"/>
                  </a:lnTo>
                  <a:lnTo>
                    <a:pt x="36171" y="2425274"/>
                  </a:lnTo>
                  <a:lnTo>
                    <a:pt x="62309" y="2462256"/>
                  </a:lnTo>
                  <a:lnTo>
                    <a:pt x="94239" y="2494192"/>
                  </a:lnTo>
                  <a:lnTo>
                    <a:pt x="131214" y="2520333"/>
                  </a:lnTo>
                  <a:lnTo>
                    <a:pt x="172485" y="2539932"/>
                  </a:lnTo>
                  <a:lnTo>
                    <a:pt x="217304" y="2552241"/>
                  </a:lnTo>
                  <a:lnTo>
                    <a:pt x="264922" y="2556510"/>
                  </a:lnTo>
                  <a:lnTo>
                    <a:pt x="2258441" y="2556510"/>
                  </a:lnTo>
                  <a:lnTo>
                    <a:pt x="2306096" y="2552241"/>
                  </a:lnTo>
                  <a:lnTo>
                    <a:pt x="2350944" y="2539932"/>
                  </a:lnTo>
                  <a:lnTo>
                    <a:pt x="2392237" y="2520333"/>
                  </a:lnTo>
                  <a:lnTo>
                    <a:pt x="2429228" y="2494192"/>
                  </a:lnTo>
                  <a:lnTo>
                    <a:pt x="2461169" y="2462256"/>
                  </a:lnTo>
                  <a:lnTo>
                    <a:pt x="2487313" y="2425274"/>
                  </a:lnTo>
                  <a:lnTo>
                    <a:pt x="2506913" y="2383994"/>
                  </a:lnTo>
                  <a:lnTo>
                    <a:pt x="2519221" y="2339165"/>
                  </a:lnTo>
                  <a:lnTo>
                    <a:pt x="2523490" y="2291535"/>
                  </a:lnTo>
                  <a:lnTo>
                    <a:pt x="2523490" y="0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49772" y="2301239"/>
              <a:ext cx="2523490" cy="2556510"/>
            </a:xfrm>
            <a:custGeom>
              <a:avLst/>
              <a:gdLst/>
              <a:ahLst/>
              <a:cxnLst/>
              <a:rect l="l" t="t" r="r" b="b"/>
              <a:pathLst>
                <a:path w="2523490" h="2556510">
                  <a:moveTo>
                    <a:pt x="2258441" y="2556510"/>
                  </a:moveTo>
                  <a:lnTo>
                    <a:pt x="264922" y="2556510"/>
                  </a:lnTo>
                  <a:lnTo>
                    <a:pt x="217304" y="2552241"/>
                  </a:lnTo>
                  <a:lnTo>
                    <a:pt x="172485" y="2539932"/>
                  </a:lnTo>
                  <a:lnTo>
                    <a:pt x="131214" y="2520333"/>
                  </a:lnTo>
                  <a:lnTo>
                    <a:pt x="94239" y="2494192"/>
                  </a:lnTo>
                  <a:lnTo>
                    <a:pt x="62309" y="2462256"/>
                  </a:lnTo>
                  <a:lnTo>
                    <a:pt x="36171" y="2425274"/>
                  </a:lnTo>
                  <a:lnTo>
                    <a:pt x="16575" y="2383994"/>
                  </a:lnTo>
                  <a:lnTo>
                    <a:pt x="4268" y="2339165"/>
                  </a:lnTo>
                  <a:lnTo>
                    <a:pt x="0" y="2291535"/>
                  </a:lnTo>
                  <a:lnTo>
                    <a:pt x="0" y="0"/>
                  </a:lnTo>
                  <a:lnTo>
                    <a:pt x="2523490" y="0"/>
                  </a:lnTo>
                  <a:lnTo>
                    <a:pt x="2523490" y="2291535"/>
                  </a:lnTo>
                  <a:lnTo>
                    <a:pt x="2519221" y="2339165"/>
                  </a:lnTo>
                  <a:lnTo>
                    <a:pt x="2506913" y="2383994"/>
                  </a:lnTo>
                  <a:lnTo>
                    <a:pt x="2487313" y="2425274"/>
                  </a:lnTo>
                  <a:lnTo>
                    <a:pt x="2461169" y="2462256"/>
                  </a:lnTo>
                  <a:lnTo>
                    <a:pt x="2429228" y="2494192"/>
                  </a:lnTo>
                  <a:lnTo>
                    <a:pt x="2392237" y="2520333"/>
                  </a:lnTo>
                  <a:lnTo>
                    <a:pt x="2350944" y="2539932"/>
                  </a:lnTo>
                  <a:lnTo>
                    <a:pt x="2306096" y="2552241"/>
                  </a:lnTo>
                  <a:lnTo>
                    <a:pt x="2258441" y="255651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096000" y="2647950"/>
            <a:ext cx="2434083" cy="19027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algn="ctr">
              <a:lnSpc>
                <a:spcPct val="101800"/>
              </a:lnSpc>
              <a:spcBef>
                <a:spcPts val="50"/>
              </a:spcBef>
            </a:pPr>
            <a:endParaRPr lang="en-US" sz="2400" spc="-14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  <a:spcBef>
                <a:spcPts val="50"/>
              </a:spcBef>
            </a:pPr>
            <a:r>
              <a:rPr sz="2400" spc="-145" smtClean="0">
                <a:solidFill>
                  <a:srgbClr val="FFFFFF"/>
                </a:solidFill>
                <a:latin typeface="Arial"/>
                <a:cs typeface="Arial"/>
              </a:rPr>
              <a:t>Spawning</a:t>
            </a:r>
            <a:r>
              <a:rPr sz="2400" spc="-20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could 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done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layers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2400" spc="-60">
                <a:solidFill>
                  <a:srgbClr val="FFFFFF"/>
                </a:solidFill>
                <a:latin typeface="Arial"/>
                <a:cs typeface="Arial"/>
              </a:rPr>
              <a:t>thorough </a:t>
            </a:r>
            <a:r>
              <a:rPr lang="en-US" sz="2400" spc="-60" dirty="0" smtClean="0">
                <a:solidFill>
                  <a:srgbClr val="FFFFFF"/>
                </a:solidFill>
                <a:latin typeface="Arial"/>
                <a:cs typeface="Arial"/>
              </a:rPr>
              <a:t>mixed</a:t>
            </a:r>
            <a:r>
              <a:rPr sz="2400" spc="-6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spawning.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0"/>
            <a:ext cx="2566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  <a:ea typeface="+mj-ea"/>
                <a:cs typeface="Arial"/>
              </a:rPr>
              <a:t>ABOUT SPAWN</a:t>
            </a:r>
            <a:endParaRPr lang="en-US" sz="3200" b="1" spc="-150" dirty="0">
              <a:solidFill>
                <a:srgbClr val="4F6128"/>
              </a:solidFill>
              <a:latin typeface="+mj-lt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77940" y="4500371"/>
            <a:ext cx="2537460" cy="643255"/>
            <a:chOff x="6377940" y="4500371"/>
            <a:chExt cx="2537460" cy="643255"/>
          </a:xfrm>
        </p:grpSpPr>
        <p:sp>
          <p:nvSpPr>
            <p:cNvPr id="3" name="object 3"/>
            <p:cNvSpPr/>
            <p:nvPr/>
          </p:nvSpPr>
          <p:spPr>
            <a:xfrm>
              <a:off x="6377940" y="4500371"/>
              <a:ext cx="1243584" cy="6431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6140" y="4500371"/>
              <a:ext cx="1014984" cy="6431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00416" y="4500371"/>
              <a:ext cx="1014983" cy="643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56629" y="4576673"/>
            <a:ext cx="2158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Royse </a:t>
            </a:r>
            <a:r>
              <a:rPr sz="2400" i="1" dirty="0">
                <a:latin typeface="Times New Roman"/>
                <a:cs typeface="Times New Roman"/>
              </a:rPr>
              <a:t>et al.</a:t>
            </a:r>
            <a:r>
              <a:rPr sz="2400" i="1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2017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90216" y="720661"/>
            <a:ext cx="4010025" cy="3755390"/>
            <a:chOff x="2490216" y="720661"/>
            <a:chExt cx="4010025" cy="3755390"/>
          </a:xfrm>
        </p:grpSpPr>
        <p:sp>
          <p:nvSpPr>
            <p:cNvPr id="8" name="object 8"/>
            <p:cNvSpPr/>
            <p:nvPr/>
          </p:nvSpPr>
          <p:spPr>
            <a:xfrm>
              <a:off x="2944946" y="832132"/>
              <a:ext cx="3251133" cy="32487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9756" y="725423"/>
              <a:ext cx="3876040" cy="3359150"/>
            </a:xfrm>
            <a:custGeom>
              <a:avLst/>
              <a:gdLst/>
              <a:ahLst/>
              <a:cxnLst/>
              <a:rect l="l" t="t" r="r" b="b"/>
              <a:pathLst>
                <a:path w="3876040" h="3359150">
                  <a:moveTo>
                    <a:pt x="1213104" y="3182113"/>
                  </a:moveTo>
                  <a:lnTo>
                    <a:pt x="1089660" y="3358896"/>
                  </a:lnTo>
                  <a:lnTo>
                    <a:pt x="1033272" y="3358896"/>
                  </a:lnTo>
                </a:path>
                <a:path w="3876040" h="3359150">
                  <a:moveTo>
                    <a:pt x="327660" y="1630680"/>
                  </a:moveTo>
                  <a:lnTo>
                    <a:pt x="56388" y="1815084"/>
                  </a:lnTo>
                  <a:lnTo>
                    <a:pt x="0" y="1815084"/>
                  </a:lnTo>
                </a:path>
                <a:path w="3876040" h="3359150">
                  <a:moveTo>
                    <a:pt x="1597152" y="144780"/>
                  </a:moveTo>
                  <a:lnTo>
                    <a:pt x="1417320" y="0"/>
                  </a:lnTo>
                  <a:lnTo>
                    <a:pt x="1360932" y="0"/>
                  </a:lnTo>
                </a:path>
                <a:path w="3876040" h="3359150">
                  <a:moveTo>
                    <a:pt x="3268980" y="775716"/>
                  </a:moveTo>
                  <a:lnTo>
                    <a:pt x="3493008" y="411480"/>
                  </a:lnTo>
                  <a:lnTo>
                    <a:pt x="3549396" y="411480"/>
                  </a:lnTo>
                </a:path>
                <a:path w="3876040" h="3359150">
                  <a:moveTo>
                    <a:pt x="3514344" y="2186940"/>
                  </a:moveTo>
                  <a:lnTo>
                    <a:pt x="3817620" y="1863852"/>
                  </a:lnTo>
                  <a:lnTo>
                    <a:pt x="3875532" y="1863852"/>
                  </a:lnTo>
                </a:path>
                <a:path w="3876040" h="3359150">
                  <a:moveTo>
                    <a:pt x="3102864" y="2883408"/>
                  </a:moveTo>
                  <a:lnTo>
                    <a:pt x="3779520" y="2895600"/>
                  </a:lnTo>
                  <a:lnTo>
                    <a:pt x="3837432" y="2895600"/>
                  </a:lnTo>
                </a:path>
                <a:path w="3876040" h="3359150">
                  <a:moveTo>
                    <a:pt x="2455164" y="3279650"/>
                  </a:moveTo>
                  <a:lnTo>
                    <a:pt x="3127248" y="3358896"/>
                  </a:lnTo>
                  <a:lnTo>
                    <a:pt x="3183636" y="335889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0216" y="3796283"/>
              <a:ext cx="1318259" cy="5455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32532" y="4088891"/>
              <a:ext cx="835152" cy="3870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30170" y="3845150"/>
            <a:ext cx="1016635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5270" marR="5080" indent="-243204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Agari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us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15%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15796" y="2223516"/>
            <a:ext cx="1359535" cy="838200"/>
            <a:chOff x="1415796" y="2223516"/>
            <a:chExt cx="1359535" cy="838200"/>
          </a:xfrm>
        </p:grpSpPr>
        <p:sp>
          <p:nvSpPr>
            <p:cNvPr id="14" name="object 14"/>
            <p:cNvSpPr/>
            <p:nvPr/>
          </p:nvSpPr>
          <p:spPr>
            <a:xfrm>
              <a:off x="1415796" y="2223516"/>
              <a:ext cx="1359408" cy="5455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7924" y="2516124"/>
              <a:ext cx="835151" cy="5455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56130" y="2272411"/>
            <a:ext cx="1058545" cy="624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55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Lentinula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ts val="2355"/>
              </a:lnSpc>
            </a:pPr>
            <a:r>
              <a:rPr sz="2000" dirty="0">
                <a:latin typeface="Arial"/>
                <a:cs typeface="Arial"/>
              </a:rPr>
              <a:t>22%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34055" y="437385"/>
            <a:ext cx="1402080" cy="806450"/>
            <a:chOff x="2734055" y="437385"/>
            <a:chExt cx="1402080" cy="806450"/>
          </a:xfrm>
        </p:grpSpPr>
        <p:sp>
          <p:nvSpPr>
            <p:cNvPr id="18" name="object 18"/>
            <p:cNvSpPr/>
            <p:nvPr/>
          </p:nvSpPr>
          <p:spPr>
            <a:xfrm>
              <a:off x="2734055" y="437385"/>
              <a:ext cx="1402080" cy="51359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17519" y="697991"/>
              <a:ext cx="835151" cy="5455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74010" y="454278"/>
            <a:ext cx="110109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55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Pleurotus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ts val="2355"/>
              </a:lnSpc>
            </a:pPr>
            <a:r>
              <a:rPr sz="2000" dirty="0">
                <a:latin typeface="Arial"/>
                <a:cs typeface="Arial"/>
              </a:rPr>
              <a:t>19%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89091" y="527304"/>
            <a:ext cx="1530350" cy="838200"/>
            <a:chOff x="5689091" y="527304"/>
            <a:chExt cx="1530350" cy="838200"/>
          </a:xfrm>
        </p:grpSpPr>
        <p:sp>
          <p:nvSpPr>
            <p:cNvPr id="22" name="object 22"/>
            <p:cNvSpPr/>
            <p:nvPr/>
          </p:nvSpPr>
          <p:spPr>
            <a:xfrm>
              <a:off x="5689091" y="527304"/>
              <a:ext cx="1530096" cy="5455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36563" y="819912"/>
              <a:ext cx="835152" cy="5455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29046" y="576199"/>
            <a:ext cx="122936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55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Auricularia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ts val="2355"/>
              </a:lnSpc>
            </a:pPr>
            <a:r>
              <a:rPr sz="2000" dirty="0">
                <a:latin typeface="Arial"/>
                <a:cs typeface="Arial"/>
              </a:rPr>
              <a:t>18%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359652" y="2272283"/>
            <a:ext cx="1641475" cy="838200"/>
            <a:chOff x="6359652" y="2272283"/>
            <a:chExt cx="1641475" cy="838200"/>
          </a:xfrm>
        </p:grpSpPr>
        <p:sp>
          <p:nvSpPr>
            <p:cNvPr id="26" name="object 26"/>
            <p:cNvSpPr/>
            <p:nvPr/>
          </p:nvSpPr>
          <p:spPr>
            <a:xfrm>
              <a:off x="6359652" y="2272283"/>
              <a:ext cx="1641347" cy="5455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72656" y="2564891"/>
              <a:ext cx="816864" cy="5455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500240" y="2322068"/>
            <a:ext cx="1341120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25450" marR="5080" indent="-413384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Flammulina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Arial"/>
                <a:cs typeface="Arial"/>
              </a:rPr>
              <a:t>11%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321552" y="3304032"/>
            <a:ext cx="1485900" cy="838200"/>
            <a:chOff x="6321552" y="3304032"/>
            <a:chExt cx="1485900" cy="838200"/>
          </a:xfrm>
        </p:grpSpPr>
        <p:sp>
          <p:nvSpPr>
            <p:cNvPr id="30" name="object 30"/>
            <p:cNvSpPr/>
            <p:nvPr/>
          </p:nvSpPr>
          <p:spPr>
            <a:xfrm>
              <a:off x="6321552" y="3304032"/>
              <a:ext cx="1485899" cy="54559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17792" y="3596640"/>
              <a:ext cx="693420" cy="54559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462140" y="3353561"/>
            <a:ext cx="1184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"/>
                <a:cs typeface="Arial"/>
              </a:rPr>
              <a:t>Volvariella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58381" y="3646118"/>
            <a:ext cx="393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5%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669279" y="3796284"/>
            <a:ext cx="1091565" cy="680085"/>
            <a:chOff x="5669279" y="3796284"/>
            <a:chExt cx="1091565" cy="680085"/>
          </a:xfrm>
        </p:grpSpPr>
        <p:sp>
          <p:nvSpPr>
            <p:cNvPr id="35" name="object 35"/>
            <p:cNvSpPr/>
            <p:nvPr/>
          </p:nvSpPr>
          <p:spPr>
            <a:xfrm>
              <a:off x="5669279" y="3796284"/>
              <a:ext cx="1091184" cy="5455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97295" y="4088892"/>
              <a:ext cx="835151" cy="38709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809615" y="3845150"/>
            <a:ext cx="789940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40335" marR="5080" indent="-128270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Others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10%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0452" y="346328"/>
            <a:ext cx="4867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150" smtClean="0">
                <a:solidFill>
                  <a:srgbClr val="4F6128"/>
                </a:solidFill>
                <a:latin typeface="+mj-lt"/>
              </a:rPr>
              <a:t>CROP </a:t>
            </a:r>
            <a:r>
              <a:rPr sz="3200" b="1" spc="-150" dirty="0">
                <a:solidFill>
                  <a:srgbClr val="4F6128"/>
                </a:solidFill>
                <a:latin typeface="+mj-lt"/>
              </a:rPr>
              <a:t>MANAGEMENT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49242"/>
            <a:ext cx="5027930" cy="302454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70" dirty="0">
                <a:latin typeface="Arial"/>
                <a:cs typeface="Arial"/>
              </a:rPr>
              <a:t>Incubation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50" dirty="0">
                <a:latin typeface="Arial"/>
                <a:cs typeface="Arial"/>
              </a:rPr>
              <a:t>Fruit </a:t>
            </a:r>
            <a:r>
              <a:rPr sz="2200" spc="-80" dirty="0">
                <a:latin typeface="Arial"/>
                <a:cs typeface="Arial"/>
              </a:rPr>
              <a:t>body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induction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110" dirty="0">
                <a:latin typeface="Arial"/>
                <a:cs typeface="Arial"/>
              </a:rPr>
              <a:t>Temperature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110" dirty="0">
                <a:latin typeface="Arial"/>
                <a:cs typeface="Arial"/>
              </a:rPr>
              <a:t>Relative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humidity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Wingdings"/>
              <a:buChar char=""/>
              <a:tabLst>
                <a:tab pos="355600" algn="l"/>
              </a:tabLst>
            </a:pPr>
            <a:r>
              <a:rPr lang="en-US" sz="2200" spc="-120" dirty="0" smtClean="0">
                <a:latin typeface="Arial"/>
                <a:cs typeface="Arial"/>
              </a:rPr>
              <a:t>Fresh air</a:t>
            </a:r>
            <a:r>
              <a:rPr sz="2200" spc="-120" smtClean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requirements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95" dirty="0">
                <a:latin typeface="Arial"/>
                <a:cs typeface="Arial"/>
              </a:rPr>
              <a:t>Light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145" smtClean="0">
                <a:latin typeface="Arial"/>
                <a:cs typeface="Arial"/>
              </a:rPr>
              <a:t>Post </a:t>
            </a:r>
            <a:r>
              <a:rPr sz="2200" spc="-105" dirty="0">
                <a:latin typeface="Arial"/>
                <a:cs typeface="Arial"/>
              </a:rPr>
              <a:t>Harvest </a:t>
            </a:r>
            <a:r>
              <a:rPr sz="2200" spc="-125" dirty="0">
                <a:latin typeface="Arial"/>
                <a:cs typeface="Arial"/>
              </a:rPr>
              <a:t>Practices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165" dirty="0">
                <a:latin typeface="Arial"/>
                <a:cs typeface="Arial"/>
              </a:rPr>
              <a:t>Disease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pest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Picture 3" descr="IMG_20190128_124923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5" y="819150"/>
            <a:ext cx="3857625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7342" y="207645"/>
            <a:ext cx="24530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INCUBATION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200150"/>
            <a:ext cx="6766559" cy="3660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300" spc="-95" dirty="0">
                <a:latin typeface="Arial"/>
                <a:cs typeface="Arial"/>
              </a:rPr>
              <a:t>Higher </a:t>
            </a:r>
            <a:r>
              <a:rPr sz="2300" spc="-55" dirty="0">
                <a:latin typeface="Arial"/>
                <a:cs typeface="Arial"/>
              </a:rPr>
              <a:t>temperature </a:t>
            </a:r>
            <a:r>
              <a:rPr sz="2300" spc="-75" dirty="0">
                <a:latin typeface="Arial"/>
                <a:cs typeface="Arial"/>
              </a:rPr>
              <a:t>(more </a:t>
            </a:r>
            <a:r>
              <a:rPr sz="2300" spc="-45" dirty="0">
                <a:latin typeface="Arial"/>
                <a:cs typeface="Arial"/>
              </a:rPr>
              <a:t>than </a:t>
            </a:r>
            <a:r>
              <a:rPr sz="2300" spc="-185" dirty="0">
                <a:latin typeface="Arial"/>
                <a:cs typeface="Arial"/>
              </a:rPr>
              <a:t>30C) </a:t>
            </a:r>
            <a:r>
              <a:rPr sz="2300" spc="10" dirty="0">
                <a:latin typeface="Arial"/>
                <a:cs typeface="Arial"/>
              </a:rPr>
              <a:t>will</a:t>
            </a:r>
            <a:r>
              <a:rPr sz="2300" spc="-26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inhibit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300" spc="-45" dirty="0">
                <a:latin typeface="Arial"/>
                <a:cs typeface="Arial"/>
              </a:rPr>
              <a:t>growth.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Wingdings"/>
              <a:buChar char=""/>
              <a:tabLst>
                <a:tab pos="355600" algn="l"/>
              </a:tabLst>
            </a:pPr>
            <a:r>
              <a:rPr sz="2300" spc="-65" dirty="0">
                <a:latin typeface="Arial"/>
                <a:cs typeface="Arial"/>
              </a:rPr>
              <a:t>Mycelium </a:t>
            </a:r>
            <a:r>
              <a:rPr sz="2300" spc="-150" dirty="0">
                <a:latin typeface="Arial"/>
                <a:cs typeface="Arial"/>
              </a:rPr>
              <a:t>can </a:t>
            </a:r>
            <a:r>
              <a:rPr sz="2300" spc="-45" dirty="0">
                <a:latin typeface="Arial"/>
                <a:cs typeface="Arial"/>
              </a:rPr>
              <a:t>tolerate </a:t>
            </a:r>
            <a:r>
              <a:rPr sz="2300" spc="-85" dirty="0">
                <a:latin typeface="Arial"/>
                <a:cs typeface="Arial"/>
              </a:rPr>
              <a:t>very high </a:t>
            </a:r>
            <a:r>
              <a:rPr sz="2300" spc="-285" dirty="0">
                <a:latin typeface="Arial"/>
                <a:cs typeface="Arial"/>
              </a:rPr>
              <a:t>CO2 </a:t>
            </a:r>
            <a:r>
              <a:rPr sz="2300" spc="-65" dirty="0">
                <a:latin typeface="Arial"/>
                <a:cs typeface="Arial"/>
              </a:rPr>
              <a:t>concentration</a:t>
            </a:r>
            <a:r>
              <a:rPr sz="2300" spc="-45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of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300" spc="-135">
                <a:latin typeface="Arial"/>
                <a:cs typeface="Arial"/>
              </a:rPr>
              <a:t>1.5-2.0</a:t>
            </a:r>
            <a:r>
              <a:rPr sz="2300" spc="-135" smtClean="0">
                <a:latin typeface="Arial"/>
                <a:cs typeface="Arial"/>
              </a:rPr>
              <a:t>%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Wingdings"/>
              <a:buChar char=""/>
              <a:tabLst>
                <a:tab pos="355600" algn="l"/>
              </a:tabLst>
            </a:pPr>
            <a:r>
              <a:rPr sz="2300" spc="-95" dirty="0">
                <a:latin typeface="Arial"/>
                <a:cs typeface="Arial"/>
              </a:rPr>
              <a:t>During </a:t>
            </a:r>
            <a:r>
              <a:rPr sz="2300" spc="-90" dirty="0">
                <a:latin typeface="Arial"/>
                <a:cs typeface="Arial"/>
              </a:rPr>
              <a:t>mycelial </a:t>
            </a:r>
            <a:r>
              <a:rPr sz="2300" spc="-45" dirty="0">
                <a:latin typeface="Arial"/>
                <a:cs typeface="Arial"/>
              </a:rPr>
              <a:t>growth </a:t>
            </a:r>
            <a:r>
              <a:rPr sz="2300" spc="-25" dirty="0">
                <a:latin typeface="Arial"/>
                <a:cs typeface="Arial"/>
              </a:rPr>
              <a:t>the </a:t>
            </a:r>
            <a:r>
              <a:rPr sz="2300" spc="-180" dirty="0">
                <a:latin typeface="Arial"/>
                <a:cs typeface="Arial"/>
              </a:rPr>
              <a:t>bags </a:t>
            </a:r>
            <a:r>
              <a:rPr sz="2300" spc="-105" dirty="0">
                <a:latin typeface="Arial"/>
                <a:cs typeface="Arial"/>
              </a:rPr>
              <a:t>are </a:t>
            </a:r>
            <a:r>
              <a:rPr sz="2300" spc="-5" dirty="0">
                <a:latin typeface="Arial"/>
                <a:cs typeface="Arial"/>
              </a:rPr>
              <a:t>not</a:t>
            </a:r>
            <a:r>
              <a:rPr sz="2300" spc="-254" dirty="0">
                <a:latin typeface="Arial"/>
                <a:cs typeface="Arial"/>
              </a:rPr>
              <a:t> </a:t>
            </a:r>
            <a:r>
              <a:rPr sz="2300" spc="-95" dirty="0">
                <a:latin typeface="Arial"/>
                <a:cs typeface="Arial"/>
              </a:rPr>
              <a:t>opened</a:t>
            </a:r>
            <a:endParaRPr sz="2300">
              <a:latin typeface="Arial"/>
              <a:cs typeface="Arial"/>
            </a:endParaRPr>
          </a:p>
          <a:p>
            <a:pPr marL="422275" indent="-410209">
              <a:lnSpc>
                <a:spcPct val="100000"/>
              </a:lnSpc>
              <a:spcBef>
                <a:spcPts val="555"/>
              </a:spcBef>
              <a:buFont typeface="Wingdings"/>
              <a:buChar char=""/>
              <a:tabLst>
                <a:tab pos="422275" algn="l"/>
                <a:tab pos="422909" algn="l"/>
              </a:tabLst>
            </a:pPr>
            <a:r>
              <a:rPr sz="2300" spc="-120" dirty="0">
                <a:latin typeface="Arial"/>
                <a:cs typeface="Arial"/>
              </a:rPr>
              <a:t>No </a:t>
            </a:r>
            <a:r>
              <a:rPr sz="2300" spc="-35" dirty="0">
                <a:latin typeface="Arial"/>
                <a:cs typeface="Arial"/>
              </a:rPr>
              <a:t>ventilation </a:t>
            </a:r>
            <a:r>
              <a:rPr sz="2300" spc="-120" dirty="0">
                <a:latin typeface="Arial"/>
                <a:cs typeface="Arial"/>
              </a:rPr>
              <a:t>is</a:t>
            </a:r>
            <a:r>
              <a:rPr sz="2300" spc="-210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needed.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Wingdings"/>
              <a:buChar char=""/>
              <a:tabLst>
                <a:tab pos="355600" algn="l"/>
              </a:tabLst>
            </a:pPr>
            <a:r>
              <a:rPr sz="2300" spc="-120" dirty="0">
                <a:latin typeface="Arial"/>
                <a:cs typeface="Arial"/>
              </a:rPr>
              <a:t>No </a:t>
            </a:r>
            <a:r>
              <a:rPr sz="2300" spc="-100" dirty="0">
                <a:latin typeface="Arial"/>
                <a:cs typeface="Arial"/>
              </a:rPr>
              <a:t>need </a:t>
            </a:r>
            <a:r>
              <a:rPr sz="2300" spc="-10" dirty="0">
                <a:latin typeface="Arial"/>
                <a:cs typeface="Arial"/>
              </a:rPr>
              <a:t>for </a:t>
            </a:r>
            <a:r>
              <a:rPr sz="2300" spc="-135" dirty="0">
                <a:latin typeface="Arial"/>
                <a:cs typeface="Arial"/>
              </a:rPr>
              <a:t>any </a:t>
            </a:r>
            <a:r>
              <a:rPr sz="2300" spc="-85" dirty="0">
                <a:latin typeface="Arial"/>
                <a:cs typeface="Arial"/>
              </a:rPr>
              <a:t>high </a:t>
            </a:r>
            <a:r>
              <a:rPr sz="2300" spc="-55" dirty="0">
                <a:latin typeface="Arial"/>
                <a:cs typeface="Arial"/>
              </a:rPr>
              <a:t>relative</a:t>
            </a:r>
            <a:r>
              <a:rPr sz="2300" spc="-280" dirty="0">
                <a:latin typeface="Arial"/>
                <a:cs typeface="Arial"/>
              </a:rPr>
              <a:t> </a:t>
            </a:r>
            <a:r>
              <a:rPr sz="2300" spc="-30" dirty="0">
                <a:latin typeface="Arial"/>
                <a:cs typeface="Arial"/>
              </a:rPr>
              <a:t>humidity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Wingdings"/>
              <a:buChar char=""/>
              <a:tabLst>
                <a:tab pos="355600" algn="l"/>
              </a:tabLst>
            </a:pPr>
            <a:r>
              <a:rPr sz="2300" spc="-120" dirty="0">
                <a:latin typeface="Arial"/>
                <a:cs typeface="Arial"/>
              </a:rPr>
              <a:t>No </a:t>
            </a:r>
            <a:r>
              <a:rPr sz="2300" spc="-50" dirty="0">
                <a:latin typeface="Arial"/>
                <a:cs typeface="Arial"/>
              </a:rPr>
              <a:t>water </a:t>
            </a:r>
            <a:r>
              <a:rPr sz="2300" spc="-90" dirty="0">
                <a:latin typeface="Arial"/>
                <a:cs typeface="Arial"/>
              </a:rPr>
              <a:t>should </a:t>
            </a:r>
            <a:r>
              <a:rPr sz="2300" spc="-105" dirty="0">
                <a:latin typeface="Arial"/>
                <a:cs typeface="Arial"/>
              </a:rPr>
              <a:t>be</a:t>
            </a:r>
            <a:r>
              <a:rPr sz="2300" spc="-210" dirty="0">
                <a:latin typeface="Arial"/>
                <a:cs typeface="Arial"/>
              </a:rPr>
              <a:t> </a:t>
            </a:r>
            <a:r>
              <a:rPr sz="2300" spc="-120">
                <a:latin typeface="Arial"/>
                <a:cs typeface="Arial"/>
              </a:rPr>
              <a:t>sprayed</a:t>
            </a:r>
            <a:r>
              <a:rPr sz="2300" spc="-120" smtClean="0">
                <a:latin typeface="Arial"/>
                <a:cs typeface="Arial"/>
              </a:rPr>
              <a:t>.</a:t>
            </a:r>
            <a:endParaRPr lang="en-US" sz="2300" spc="-12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Wingdings"/>
              <a:buChar char=""/>
              <a:tabLst>
                <a:tab pos="355600" algn="l"/>
              </a:tabLst>
            </a:pPr>
            <a:r>
              <a:rPr lang="en-US" sz="2300" spc="-120" dirty="0" smtClean="0">
                <a:latin typeface="Arial"/>
                <a:cs typeface="Arial"/>
              </a:rPr>
              <a:t>Incubation period lasts for 10-15 days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3250" y="1097025"/>
            <a:ext cx="2190750" cy="3894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33350"/>
            <a:ext cx="38798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FRUIT BODY INDUCTION</a:t>
            </a:r>
            <a:endParaRPr lang="en-US" sz="3200" b="1" spc="-150" dirty="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42951"/>
            <a:ext cx="5179060" cy="344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4290" indent="-342900"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spc="-70" smtClean="0">
                <a:latin typeface="Arial"/>
                <a:cs typeface="Arial"/>
              </a:rPr>
              <a:t>Mycelium </a:t>
            </a:r>
            <a:r>
              <a:rPr sz="2200" spc="-180" smtClean="0">
                <a:latin typeface="Arial"/>
                <a:cs typeface="Arial"/>
              </a:rPr>
              <a:t>has </a:t>
            </a:r>
            <a:r>
              <a:rPr sz="2200" spc="-20" smtClean="0">
                <a:latin typeface="Arial"/>
                <a:cs typeface="Arial"/>
              </a:rPr>
              <a:t>fully </a:t>
            </a:r>
            <a:r>
              <a:rPr sz="2200" spc="-105" smtClean="0">
                <a:latin typeface="Arial"/>
                <a:cs typeface="Arial"/>
              </a:rPr>
              <a:t>colonized </a:t>
            </a:r>
            <a:r>
              <a:rPr sz="2200" spc="-30" smtClean="0">
                <a:latin typeface="Arial"/>
                <a:cs typeface="Arial"/>
              </a:rPr>
              <a:t>the </a:t>
            </a:r>
            <a:r>
              <a:rPr sz="2200" spc="-95" smtClean="0">
                <a:latin typeface="Arial"/>
                <a:cs typeface="Arial"/>
              </a:rPr>
              <a:t>substrate, </a:t>
            </a:r>
            <a:r>
              <a:rPr sz="2200" spc="75" smtClean="0">
                <a:latin typeface="Arial"/>
                <a:cs typeface="Arial"/>
              </a:rPr>
              <a:t>it</a:t>
            </a:r>
            <a:r>
              <a:rPr sz="2200" spc="-465" smtClean="0">
                <a:latin typeface="Arial"/>
                <a:cs typeface="Arial"/>
              </a:rPr>
              <a:t> </a:t>
            </a:r>
            <a:r>
              <a:rPr sz="2200" spc="-80" smtClean="0">
                <a:latin typeface="Arial"/>
                <a:cs typeface="Arial"/>
              </a:rPr>
              <a:t>forms </a:t>
            </a:r>
            <a:r>
              <a:rPr sz="2200" spc="-190" smtClean="0">
                <a:latin typeface="Arial"/>
                <a:cs typeface="Arial"/>
              </a:rPr>
              <a:t>a  </a:t>
            </a:r>
            <a:r>
              <a:rPr sz="2200" spc="-45" smtClean="0">
                <a:latin typeface="Arial"/>
                <a:cs typeface="Arial"/>
              </a:rPr>
              <a:t>thick </a:t>
            </a:r>
            <a:r>
              <a:rPr sz="2200" spc="-95" smtClean="0">
                <a:latin typeface="Arial"/>
                <a:cs typeface="Arial"/>
              </a:rPr>
              <a:t>mycelial </a:t>
            </a:r>
            <a:r>
              <a:rPr sz="2200" spc="-50" smtClean="0">
                <a:latin typeface="Arial"/>
                <a:cs typeface="Arial"/>
              </a:rPr>
              <a:t>mat </a:t>
            </a:r>
            <a:r>
              <a:rPr sz="2200" spc="-114" smtClean="0">
                <a:latin typeface="Arial"/>
                <a:cs typeface="Arial"/>
              </a:rPr>
              <a:t>and </a:t>
            </a:r>
            <a:r>
              <a:rPr sz="2200" spc="-125" smtClean="0">
                <a:latin typeface="Arial"/>
                <a:cs typeface="Arial"/>
              </a:rPr>
              <a:t>is </a:t>
            </a:r>
            <a:r>
              <a:rPr sz="2200" spc="-105" smtClean="0">
                <a:latin typeface="Arial"/>
                <a:cs typeface="Arial"/>
              </a:rPr>
              <a:t>ready </a:t>
            </a:r>
            <a:r>
              <a:rPr sz="2200" spc="-10" smtClean="0">
                <a:latin typeface="Arial"/>
                <a:cs typeface="Arial"/>
              </a:rPr>
              <a:t>for</a:t>
            </a:r>
            <a:r>
              <a:rPr sz="2200" spc="-415" smtClean="0">
                <a:latin typeface="Arial"/>
                <a:cs typeface="Arial"/>
              </a:rPr>
              <a:t> </a:t>
            </a:r>
            <a:r>
              <a:rPr sz="2200" spc="-20" smtClean="0">
                <a:latin typeface="Arial"/>
                <a:cs typeface="Arial"/>
              </a:rPr>
              <a:t>fruiting.</a:t>
            </a:r>
            <a:endParaRPr sz="2200" smtClean="0">
              <a:latin typeface="Arial"/>
              <a:cs typeface="Arial"/>
            </a:endParaRPr>
          </a:p>
          <a:p>
            <a:pPr marL="355600" marR="34290" indent="-342900"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lang="en-US" sz="2200" spc="-70" dirty="0" smtClean="0">
                <a:latin typeface="Arial"/>
                <a:cs typeface="Arial"/>
              </a:rPr>
              <a:t>Contaminated bags are discarded, so as not to spread the contamination.</a:t>
            </a:r>
          </a:p>
          <a:p>
            <a:pPr marL="355600" marR="34290" indent="-342900"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lang="en-US" sz="2200" spc="-70" dirty="0" smtClean="0">
                <a:latin typeface="Arial"/>
                <a:cs typeface="Arial"/>
              </a:rPr>
              <a:t>In case of air exchange, it should be done every for 1 hour after every two hours in a day.</a:t>
            </a:r>
          </a:p>
          <a:p>
            <a:pPr marL="355600" marR="34290" indent="-342900"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lang="en-US" sz="2200" spc="-70" dirty="0" smtClean="0">
                <a:latin typeface="Arial"/>
                <a:cs typeface="Arial"/>
              </a:rPr>
              <a:t>Temp – 20-25̊c </a:t>
            </a:r>
          </a:p>
          <a:p>
            <a:pPr marL="355600" marR="34290" indent="-342900"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lang="en-US" sz="2200" spc="-70" dirty="0" smtClean="0">
                <a:latin typeface="Arial"/>
                <a:cs typeface="Arial"/>
              </a:rPr>
              <a:t>Relative humidity- 70-75%</a:t>
            </a:r>
            <a:endParaRPr sz="2200" spc="-70">
              <a:latin typeface="Arial"/>
              <a:cs typeface="Arial"/>
            </a:endParaRPr>
          </a:p>
        </p:txBody>
      </p:sp>
      <p:pic>
        <p:nvPicPr>
          <p:cNvPr id="4" name="Picture 3" descr="IMG_20190407_164542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0"/>
            <a:ext cx="35052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417" y="204597"/>
            <a:ext cx="361569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RELATIVE HUMIDITY</a:t>
            </a:r>
            <a:endParaRPr lang="en-US" sz="3200" b="1" spc="-150" dirty="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123950"/>
            <a:ext cx="8184515" cy="276550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900" spc="-50" dirty="0">
                <a:latin typeface="Arial"/>
                <a:cs typeface="Arial"/>
              </a:rPr>
              <a:t>All </a:t>
            </a:r>
            <a:r>
              <a:rPr sz="1900" spc="-25" dirty="0">
                <a:latin typeface="Arial"/>
                <a:cs typeface="Arial"/>
              </a:rPr>
              <a:t>the </a:t>
            </a:r>
            <a:r>
              <a:rPr sz="1900" i="1" spc="-90" dirty="0">
                <a:latin typeface="Arial"/>
                <a:cs typeface="Arial"/>
              </a:rPr>
              <a:t>Pleurotus </a:t>
            </a:r>
            <a:r>
              <a:rPr sz="1900" spc="-125" dirty="0">
                <a:latin typeface="Arial"/>
                <a:cs typeface="Arial"/>
              </a:rPr>
              <a:t>species </a:t>
            </a:r>
            <a:r>
              <a:rPr sz="1900" spc="-50" dirty="0">
                <a:latin typeface="Arial"/>
                <a:cs typeface="Arial"/>
              </a:rPr>
              <a:t>require </a:t>
            </a:r>
            <a:r>
              <a:rPr sz="1900" spc="-75" dirty="0">
                <a:latin typeface="Arial"/>
                <a:cs typeface="Arial"/>
              </a:rPr>
              <a:t>high </a:t>
            </a:r>
            <a:r>
              <a:rPr sz="1900" spc="-50" dirty="0">
                <a:latin typeface="Arial"/>
                <a:cs typeface="Arial"/>
              </a:rPr>
              <a:t>relative </a:t>
            </a:r>
            <a:r>
              <a:rPr sz="1900" spc="-30" dirty="0">
                <a:latin typeface="Arial"/>
                <a:cs typeface="Arial"/>
              </a:rPr>
              <a:t>humidity </a:t>
            </a:r>
            <a:r>
              <a:rPr sz="1900" spc="-114">
                <a:latin typeface="Arial"/>
                <a:cs typeface="Arial"/>
              </a:rPr>
              <a:t>(</a:t>
            </a:r>
            <a:r>
              <a:rPr sz="1900" spc="-114" smtClean="0">
                <a:latin typeface="Arial"/>
                <a:cs typeface="Arial"/>
              </a:rPr>
              <a:t>80-9</a:t>
            </a:r>
            <a:r>
              <a:rPr lang="en-US" sz="1900" spc="-114" dirty="0" smtClean="0">
                <a:latin typeface="Arial"/>
                <a:cs typeface="Arial"/>
              </a:rPr>
              <a:t>0</a:t>
            </a:r>
            <a:r>
              <a:rPr sz="1900" spc="-114" smtClean="0">
                <a:latin typeface="Arial"/>
                <a:cs typeface="Arial"/>
              </a:rPr>
              <a:t>%) </a:t>
            </a:r>
            <a:r>
              <a:rPr sz="1900" spc="-55" dirty="0">
                <a:latin typeface="Arial"/>
                <a:cs typeface="Arial"/>
              </a:rPr>
              <a:t>during</a:t>
            </a:r>
            <a:r>
              <a:rPr sz="1900" spc="-17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fruiting.</a:t>
            </a:r>
            <a:endParaRPr sz="1900">
              <a:latin typeface="Arial"/>
              <a:cs typeface="Arial"/>
            </a:endParaRPr>
          </a:p>
          <a:p>
            <a:pPr marL="355600" marR="59690" indent="-342900">
              <a:lnSpc>
                <a:spcPts val="2050"/>
              </a:lnSpc>
              <a:spcBef>
                <a:spcPts val="49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900" spc="-80" dirty="0">
                <a:latin typeface="Arial"/>
                <a:cs typeface="Arial"/>
              </a:rPr>
              <a:t>During </a:t>
            </a:r>
            <a:r>
              <a:rPr sz="1900" spc="-10" dirty="0">
                <a:latin typeface="Arial"/>
                <a:cs typeface="Arial"/>
              </a:rPr>
              <a:t>hot </a:t>
            </a:r>
            <a:r>
              <a:rPr sz="1900" spc="-90" dirty="0">
                <a:latin typeface="Arial"/>
                <a:cs typeface="Arial"/>
              </a:rPr>
              <a:t>and </a:t>
            </a:r>
            <a:r>
              <a:rPr sz="1900" spc="-40" dirty="0">
                <a:latin typeface="Arial"/>
                <a:cs typeface="Arial"/>
              </a:rPr>
              <a:t>dry </a:t>
            </a:r>
            <a:r>
              <a:rPr sz="1900" spc="-50" dirty="0">
                <a:latin typeface="Arial"/>
                <a:cs typeface="Arial"/>
              </a:rPr>
              <a:t>weather </a:t>
            </a:r>
            <a:r>
              <a:rPr sz="1900" spc="-60" dirty="0">
                <a:latin typeface="Arial"/>
                <a:cs typeface="Arial"/>
              </a:rPr>
              <a:t>conditions, daily </a:t>
            </a:r>
            <a:r>
              <a:rPr sz="1900" spc="-80" dirty="0">
                <a:latin typeface="Arial"/>
                <a:cs typeface="Arial"/>
              </a:rPr>
              <a:t>2-3 </a:t>
            </a:r>
            <a:r>
              <a:rPr sz="1900" spc="-114" dirty="0">
                <a:latin typeface="Arial"/>
                <a:cs typeface="Arial"/>
              </a:rPr>
              <a:t>spray </a:t>
            </a:r>
            <a:r>
              <a:rPr sz="1900" spc="-90" dirty="0">
                <a:latin typeface="Arial"/>
                <a:cs typeface="Arial"/>
              </a:rPr>
              <a:t>are </a:t>
            </a:r>
            <a:r>
              <a:rPr sz="1900" spc="-85" dirty="0">
                <a:latin typeface="Arial"/>
                <a:cs typeface="Arial"/>
              </a:rPr>
              <a:t>recommended</a:t>
            </a:r>
            <a:r>
              <a:rPr sz="1900" spc="-29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while  </a:t>
            </a:r>
            <a:r>
              <a:rPr sz="1900" spc="-25" dirty="0">
                <a:latin typeface="Arial"/>
                <a:cs typeface="Arial"/>
              </a:rPr>
              <a:t>in </a:t>
            </a:r>
            <a:r>
              <a:rPr sz="1900" spc="-10" dirty="0">
                <a:latin typeface="Arial"/>
                <a:cs typeface="Arial"/>
              </a:rPr>
              <a:t>hot </a:t>
            </a:r>
            <a:r>
              <a:rPr sz="1900" spc="-90" dirty="0">
                <a:latin typeface="Arial"/>
                <a:cs typeface="Arial"/>
              </a:rPr>
              <a:t>and </a:t>
            </a:r>
            <a:r>
              <a:rPr sz="1900" spc="-55" dirty="0">
                <a:latin typeface="Arial"/>
                <a:cs typeface="Arial"/>
              </a:rPr>
              <a:t>humid </a:t>
            </a:r>
            <a:r>
              <a:rPr sz="1900" spc="-60" dirty="0">
                <a:latin typeface="Arial"/>
                <a:cs typeface="Arial"/>
              </a:rPr>
              <a:t>conditions </a:t>
            </a:r>
            <a:r>
              <a:rPr sz="1900" spc="-85" dirty="0">
                <a:latin typeface="Arial"/>
                <a:cs typeface="Arial"/>
              </a:rPr>
              <a:t>(monsoon) one </a:t>
            </a:r>
            <a:r>
              <a:rPr sz="1900" spc="-25" dirty="0">
                <a:latin typeface="Arial"/>
                <a:cs typeface="Arial"/>
              </a:rPr>
              <a:t>light </a:t>
            </a:r>
            <a:r>
              <a:rPr sz="1900" spc="-114" dirty="0">
                <a:latin typeface="Arial"/>
                <a:cs typeface="Arial"/>
              </a:rPr>
              <a:t>spray </a:t>
            </a:r>
            <a:r>
              <a:rPr sz="1900" dirty="0">
                <a:latin typeface="Arial"/>
                <a:cs typeface="Arial"/>
              </a:rPr>
              <a:t>will</a:t>
            </a:r>
            <a:r>
              <a:rPr sz="1900" spc="-370" dirty="0">
                <a:latin typeface="Arial"/>
                <a:cs typeface="Arial"/>
              </a:rPr>
              <a:t> </a:t>
            </a:r>
            <a:r>
              <a:rPr sz="1900" spc="-90" dirty="0">
                <a:latin typeface="Arial"/>
                <a:cs typeface="Arial"/>
              </a:rPr>
              <a:t>be </a:t>
            </a:r>
            <a:r>
              <a:rPr sz="1900" spc="-45" dirty="0">
                <a:latin typeface="Arial"/>
                <a:cs typeface="Arial"/>
              </a:rPr>
              <a:t>sufficient.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ts val="2165"/>
              </a:lnSpc>
              <a:spcBef>
                <a:spcPts val="2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900" spc="-140" dirty="0">
                <a:latin typeface="Arial"/>
                <a:cs typeface="Arial"/>
              </a:rPr>
              <a:t>The </a:t>
            </a:r>
            <a:r>
              <a:rPr sz="1900" spc="-45" dirty="0">
                <a:latin typeface="Arial"/>
                <a:cs typeface="Arial"/>
              </a:rPr>
              <a:t>requirement </a:t>
            </a:r>
            <a:r>
              <a:rPr sz="1900" spc="-5" dirty="0">
                <a:latin typeface="Arial"/>
                <a:cs typeface="Arial"/>
              </a:rPr>
              <a:t>of </a:t>
            </a:r>
            <a:r>
              <a:rPr sz="1900" spc="-40" dirty="0">
                <a:latin typeface="Arial"/>
                <a:cs typeface="Arial"/>
              </a:rPr>
              <a:t>water </a:t>
            </a:r>
            <a:r>
              <a:rPr sz="1900" spc="-114" dirty="0">
                <a:latin typeface="Arial"/>
                <a:cs typeface="Arial"/>
              </a:rPr>
              <a:t>spray </a:t>
            </a:r>
            <a:r>
              <a:rPr sz="1900" spc="-125" dirty="0">
                <a:latin typeface="Arial"/>
                <a:cs typeface="Arial"/>
              </a:rPr>
              <a:t>can </a:t>
            </a:r>
            <a:r>
              <a:rPr sz="1900" spc="-90" dirty="0">
                <a:latin typeface="Arial"/>
                <a:cs typeface="Arial"/>
              </a:rPr>
              <a:t>be </a:t>
            </a:r>
            <a:r>
              <a:rPr sz="1900" spc="-75" dirty="0">
                <a:latin typeface="Arial"/>
                <a:cs typeface="Arial"/>
              </a:rPr>
              <a:t>judged </a:t>
            </a:r>
            <a:r>
              <a:rPr sz="1900" spc="-80" dirty="0">
                <a:latin typeface="Arial"/>
                <a:cs typeface="Arial"/>
              </a:rPr>
              <a:t>by </a:t>
            </a:r>
            <a:r>
              <a:rPr sz="1900" spc="-65" dirty="0">
                <a:latin typeface="Arial"/>
                <a:cs typeface="Arial"/>
              </a:rPr>
              <a:t>touching </a:t>
            </a:r>
            <a:r>
              <a:rPr sz="1900" spc="-25" dirty="0">
                <a:latin typeface="Arial"/>
                <a:cs typeface="Arial"/>
              </a:rPr>
              <a:t>the </a:t>
            </a:r>
            <a:r>
              <a:rPr sz="1900" spc="-95" dirty="0">
                <a:latin typeface="Arial"/>
                <a:cs typeface="Arial"/>
              </a:rPr>
              <a:t>surface </a:t>
            </a:r>
            <a:r>
              <a:rPr sz="1900" spc="-5" dirty="0">
                <a:latin typeface="Arial"/>
                <a:cs typeface="Arial"/>
              </a:rPr>
              <a:t>of</a:t>
            </a:r>
            <a:r>
              <a:rPr sz="1900" spc="-35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2165"/>
              </a:lnSpc>
            </a:pPr>
            <a:r>
              <a:rPr sz="1900" spc="-75" dirty="0">
                <a:latin typeface="Arial"/>
                <a:cs typeface="Arial"/>
              </a:rPr>
              <a:t>substrate.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900" spc="-125" dirty="0">
                <a:latin typeface="Arial"/>
                <a:cs typeface="Arial"/>
              </a:rPr>
              <a:t>Spraying </a:t>
            </a:r>
            <a:r>
              <a:rPr sz="1900" spc="-80" dirty="0">
                <a:latin typeface="Arial"/>
                <a:cs typeface="Arial"/>
              </a:rPr>
              <a:t>should </a:t>
            </a:r>
            <a:r>
              <a:rPr sz="1900" spc="-90" dirty="0">
                <a:latin typeface="Arial"/>
                <a:cs typeface="Arial"/>
              </a:rPr>
              <a:t>be </a:t>
            </a:r>
            <a:r>
              <a:rPr sz="1900" spc="-80" dirty="0">
                <a:latin typeface="Arial"/>
                <a:cs typeface="Arial"/>
              </a:rPr>
              <a:t>done </a:t>
            </a:r>
            <a:r>
              <a:rPr sz="1900" spc="10" dirty="0">
                <a:latin typeface="Arial"/>
                <a:cs typeface="Arial"/>
              </a:rPr>
              <a:t>with </a:t>
            </a:r>
            <a:r>
              <a:rPr sz="1900" spc="-150" dirty="0">
                <a:latin typeface="Arial"/>
                <a:cs typeface="Arial"/>
              </a:rPr>
              <a:t>a </a:t>
            </a:r>
            <a:r>
              <a:rPr sz="1900" spc="-35" dirty="0">
                <a:latin typeface="Arial"/>
                <a:cs typeface="Arial"/>
              </a:rPr>
              <a:t>fine </a:t>
            </a:r>
            <a:r>
              <a:rPr sz="1900" spc="-114" dirty="0">
                <a:latin typeface="Arial"/>
                <a:cs typeface="Arial"/>
              </a:rPr>
              <a:t>nozzle </a:t>
            </a:r>
            <a:r>
              <a:rPr sz="1900" spc="10" dirty="0">
                <a:latin typeface="Arial"/>
                <a:cs typeface="Arial"/>
              </a:rPr>
              <a:t>to </a:t>
            </a:r>
            <a:r>
              <a:rPr sz="1900" spc="-75" dirty="0">
                <a:latin typeface="Arial"/>
                <a:cs typeface="Arial"/>
              </a:rPr>
              <a:t>create </a:t>
            </a:r>
            <a:r>
              <a:rPr sz="1900" spc="-150" dirty="0">
                <a:latin typeface="Arial"/>
                <a:cs typeface="Arial"/>
              </a:rPr>
              <a:t>a </a:t>
            </a:r>
            <a:r>
              <a:rPr sz="1900" spc="-50" dirty="0">
                <a:latin typeface="Arial"/>
                <a:cs typeface="Arial"/>
              </a:rPr>
              <a:t>mist </a:t>
            </a:r>
            <a:r>
              <a:rPr sz="1900" spc="-20" dirty="0">
                <a:latin typeface="Arial"/>
                <a:cs typeface="Arial"/>
              </a:rPr>
              <a:t>or</a:t>
            </a:r>
            <a:r>
              <a:rPr sz="1900" spc="-305" dirty="0">
                <a:latin typeface="Arial"/>
                <a:cs typeface="Arial"/>
              </a:rPr>
              <a:t> </a:t>
            </a:r>
            <a:r>
              <a:rPr sz="1900" spc="-75" dirty="0">
                <a:latin typeface="Arial"/>
                <a:cs typeface="Arial"/>
              </a:rPr>
              <a:t>fog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900" spc="25" dirty="0">
                <a:latin typeface="Arial"/>
                <a:cs typeface="Arial"/>
              </a:rPr>
              <a:t>It </a:t>
            </a:r>
            <a:r>
              <a:rPr sz="1900" spc="-105" dirty="0">
                <a:latin typeface="Arial"/>
                <a:cs typeface="Arial"/>
              </a:rPr>
              <a:t>is </a:t>
            </a:r>
            <a:r>
              <a:rPr sz="1900" spc="-80" dirty="0">
                <a:latin typeface="Arial"/>
                <a:cs typeface="Arial"/>
              </a:rPr>
              <a:t>desirable </a:t>
            </a:r>
            <a:r>
              <a:rPr sz="1900" spc="-5" dirty="0">
                <a:latin typeface="Arial"/>
                <a:cs typeface="Arial"/>
              </a:rPr>
              <a:t>that </a:t>
            </a:r>
            <a:r>
              <a:rPr sz="1900" spc="-90" dirty="0">
                <a:latin typeface="Arial"/>
                <a:cs typeface="Arial"/>
              </a:rPr>
              <a:t>mushrooms are </a:t>
            </a:r>
            <a:r>
              <a:rPr sz="1900" spc="-85" dirty="0">
                <a:latin typeface="Arial"/>
                <a:cs typeface="Arial"/>
              </a:rPr>
              <a:t>harvested </a:t>
            </a:r>
            <a:r>
              <a:rPr sz="1900" spc="-60" dirty="0">
                <a:latin typeface="Arial"/>
                <a:cs typeface="Arial"/>
              </a:rPr>
              <a:t>before </a:t>
            </a:r>
            <a:r>
              <a:rPr sz="1900" spc="-45" dirty="0">
                <a:latin typeface="Arial"/>
                <a:cs typeface="Arial"/>
              </a:rPr>
              <a:t>water</a:t>
            </a:r>
            <a:r>
              <a:rPr sz="1900" spc="-335" dirty="0">
                <a:latin typeface="Arial"/>
                <a:cs typeface="Arial"/>
              </a:rPr>
              <a:t> </a:t>
            </a:r>
            <a:r>
              <a:rPr sz="1900" spc="-125" dirty="0">
                <a:latin typeface="Arial"/>
                <a:cs typeface="Arial"/>
              </a:rPr>
              <a:t>spray.</a:t>
            </a:r>
            <a:endParaRPr sz="1900">
              <a:latin typeface="Arial"/>
              <a:cs typeface="Arial"/>
            </a:endParaRPr>
          </a:p>
          <a:p>
            <a:pPr marL="355600" marR="681990" indent="-342900">
              <a:lnSpc>
                <a:spcPts val="2050"/>
              </a:lnSpc>
              <a:spcBef>
                <a:spcPts val="489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900" spc="-235" smtClean="0">
                <a:latin typeface="Arial"/>
                <a:cs typeface="Arial"/>
              </a:rPr>
              <a:t>To </a:t>
            </a:r>
            <a:r>
              <a:rPr sz="1900" spc="-85" smtClean="0">
                <a:latin typeface="Arial"/>
                <a:cs typeface="Arial"/>
              </a:rPr>
              <a:t>remove </a:t>
            </a:r>
            <a:r>
              <a:rPr sz="1900" spc="-170" smtClean="0">
                <a:latin typeface="Arial"/>
                <a:cs typeface="Arial"/>
              </a:rPr>
              <a:t>excess </a:t>
            </a:r>
            <a:r>
              <a:rPr sz="1900" spc="-55" smtClean="0">
                <a:latin typeface="Arial"/>
                <a:cs typeface="Arial"/>
              </a:rPr>
              <a:t>moisture </a:t>
            </a:r>
            <a:r>
              <a:rPr sz="1900" spc="-30" smtClean="0">
                <a:latin typeface="Arial"/>
                <a:cs typeface="Arial"/>
              </a:rPr>
              <a:t>from </a:t>
            </a:r>
            <a:r>
              <a:rPr sz="1900" spc="-25" smtClean="0">
                <a:latin typeface="Arial"/>
                <a:cs typeface="Arial"/>
              </a:rPr>
              <a:t>the </a:t>
            </a:r>
            <a:r>
              <a:rPr sz="1900" spc="-125" smtClean="0">
                <a:latin typeface="Arial"/>
                <a:cs typeface="Arial"/>
              </a:rPr>
              <a:t>cap </a:t>
            </a:r>
            <a:r>
              <a:rPr sz="1900" spc="-95" smtClean="0">
                <a:latin typeface="Arial"/>
                <a:cs typeface="Arial"/>
              </a:rPr>
              <a:t>surface </a:t>
            </a:r>
            <a:r>
              <a:rPr sz="1900" spc="-114" smtClean="0">
                <a:latin typeface="Arial"/>
                <a:cs typeface="Arial"/>
              </a:rPr>
              <a:t>exhausts </a:t>
            </a:r>
            <a:r>
              <a:rPr sz="1900" spc="-105" smtClean="0">
                <a:latin typeface="Arial"/>
                <a:cs typeface="Arial"/>
              </a:rPr>
              <a:t>fans </a:t>
            </a:r>
            <a:r>
              <a:rPr sz="1900" spc="-80" smtClean="0">
                <a:latin typeface="Arial"/>
                <a:cs typeface="Arial"/>
              </a:rPr>
              <a:t>should </a:t>
            </a:r>
            <a:r>
              <a:rPr sz="1900" spc="-95" smtClean="0">
                <a:latin typeface="Arial"/>
                <a:cs typeface="Arial"/>
              </a:rPr>
              <a:t>be  </a:t>
            </a:r>
            <a:r>
              <a:rPr sz="1900" spc="-65" smtClean="0">
                <a:latin typeface="Arial"/>
                <a:cs typeface="Arial"/>
              </a:rPr>
              <a:t>operated.</a:t>
            </a:r>
            <a:endParaRPr sz="190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85750"/>
            <a:ext cx="4876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150" dirty="0" smtClean="0">
                <a:solidFill>
                  <a:srgbClr val="4F6128"/>
                </a:solidFill>
                <a:latin typeface="Times New Roman" pitchFamily="18" charset="0"/>
                <a:cs typeface="Times New Roman" pitchFamily="18" charset="0"/>
              </a:rPr>
              <a:t>LIGHT REQUIREMENT</a:t>
            </a:r>
            <a:endParaRPr sz="2800" b="1" spc="-150">
              <a:solidFill>
                <a:srgbClr val="4F61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2" y="988316"/>
            <a:ext cx="7810500" cy="36842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spc="-100" dirty="0">
                <a:latin typeface="Arial"/>
                <a:cs typeface="Arial"/>
              </a:rPr>
              <a:t>Light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is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required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initiate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fruit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body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formation.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424180" algn="l"/>
                <a:tab pos="424815" algn="l"/>
              </a:tabLst>
            </a:pPr>
            <a:r>
              <a:rPr dirty="0"/>
              <a:t>	</a:t>
            </a:r>
            <a:r>
              <a:rPr sz="2400" spc="-145" dirty="0">
                <a:latin typeface="Arial"/>
                <a:cs typeface="Arial"/>
              </a:rPr>
              <a:t>For </a:t>
            </a:r>
            <a:r>
              <a:rPr sz="2400" spc="-50" dirty="0">
                <a:latin typeface="Arial"/>
                <a:cs typeface="Arial"/>
              </a:rPr>
              <a:t>primordia </a:t>
            </a:r>
            <a:r>
              <a:rPr sz="2400" spc="-40" dirty="0">
                <a:latin typeface="Arial"/>
                <a:cs typeface="Arial"/>
              </a:rPr>
              <a:t>formation </a:t>
            </a:r>
            <a:r>
              <a:rPr sz="2400" spc="-30" dirty="0">
                <a:latin typeface="Arial"/>
                <a:cs typeface="Arial"/>
              </a:rPr>
              <a:t>light</a:t>
            </a:r>
            <a:r>
              <a:rPr sz="2400" spc="-509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requirement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75" dirty="0">
                <a:latin typeface="Arial"/>
                <a:cs typeface="Arial"/>
              </a:rPr>
              <a:t>more </a:t>
            </a:r>
            <a:r>
              <a:rPr sz="2400" spc="-50" dirty="0">
                <a:latin typeface="Arial"/>
                <a:cs typeface="Arial"/>
              </a:rPr>
              <a:t>than </a:t>
            </a:r>
            <a:r>
              <a:rPr sz="2400" spc="-125" dirty="0">
                <a:latin typeface="Arial"/>
                <a:cs typeface="Arial"/>
              </a:rPr>
              <a:t>200  </a:t>
            </a:r>
            <a:r>
              <a:rPr sz="2400" spc="-75" dirty="0">
                <a:latin typeface="Arial"/>
                <a:cs typeface="Arial"/>
              </a:rPr>
              <a:t>lux </a:t>
            </a:r>
            <a:r>
              <a:rPr sz="2400" spc="-45" dirty="0">
                <a:latin typeface="Arial"/>
                <a:cs typeface="Arial"/>
              </a:rPr>
              <a:t>intensity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459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8-12 </a:t>
            </a:r>
            <a:r>
              <a:rPr sz="2400" spc="-100" dirty="0">
                <a:latin typeface="Arial"/>
                <a:cs typeface="Arial"/>
              </a:rPr>
              <a:t>hour. </a:t>
            </a:r>
            <a:r>
              <a:rPr sz="2400" spc="-65" dirty="0">
                <a:latin typeface="Arial"/>
                <a:cs typeface="Arial"/>
              </a:rPr>
              <a:t>Optimum </a:t>
            </a:r>
            <a:r>
              <a:rPr sz="2400" spc="-125" dirty="0">
                <a:latin typeface="Arial"/>
                <a:cs typeface="Arial"/>
              </a:rPr>
              <a:t>800 </a:t>
            </a:r>
            <a:r>
              <a:rPr sz="2400" spc="-75" dirty="0">
                <a:latin typeface="Arial"/>
                <a:cs typeface="Arial"/>
              </a:rPr>
              <a:t>lux.</a:t>
            </a:r>
            <a:endParaRPr sz="2400">
              <a:latin typeface="Arial"/>
              <a:cs typeface="Arial"/>
            </a:endParaRPr>
          </a:p>
          <a:p>
            <a:pPr marL="355600" marR="600710" indent="-343535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424180" algn="l"/>
                <a:tab pos="424815" algn="l"/>
              </a:tabLst>
            </a:pPr>
            <a:r>
              <a:rPr dirty="0"/>
              <a:t>	</a:t>
            </a:r>
            <a:r>
              <a:rPr sz="2400" spc="-95" dirty="0">
                <a:latin typeface="Arial"/>
                <a:cs typeface="Arial"/>
              </a:rPr>
              <a:t>Inadequate </a:t>
            </a:r>
            <a:r>
              <a:rPr sz="2400" spc="-30" dirty="0">
                <a:latin typeface="Arial"/>
                <a:cs typeface="Arial"/>
              </a:rPr>
              <a:t>light </a:t>
            </a:r>
            <a:r>
              <a:rPr sz="2400" spc="-70" dirty="0">
                <a:latin typeface="Arial"/>
                <a:cs typeface="Arial"/>
              </a:rPr>
              <a:t>conditions </a:t>
            </a:r>
            <a:r>
              <a:rPr sz="2400" spc="-160" dirty="0">
                <a:latin typeface="Arial"/>
                <a:cs typeface="Arial"/>
              </a:rPr>
              <a:t>can </a:t>
            </a:r>
            <a:r>
              <a:rPr sz="2400" spc="-110" dirty="0">
                <a:latin typeface="Arial"/>
                <a:cs typeface="Arial"/>
              </a:rPr>
              <a:t>be </a:t>
            </a:r>
            <a:r>
              <a:rPr sz="2400" spc="-95" dirty="0">
                <a:latin typeface="Arial"/>
                <a:cs typeface="Arial"/>
              </a:rPr>
              <a:t>judged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90" dirty="0">
                <a:latin typeface="Arial"/>
                <a:cs typeface="Arial"/>
              </a:rPr>
              <a:t>long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stalk  </a:t>
            </a:r>
            <a:r>
              <a:rPr sz="2400" spc="-75" dirty="0">
                <a:latin typeface="Arial"/>
                <a:cs typeface="Arial"/>
              </a:rPr>
              <a:t>(stipe), </a:t>
            </a:r>
            <a:r>
              <a:rPr sz="2400" spc="-105" dirty="0">
                <a:latin typeface="Arial"/>
                <a:cs typeface="Arial"/>
              </a:rPr>
              <a:t>small </a:t>
            </a:r>
            <a:r>
              <a:rPr sz="2400" spc="-155" dirty="0">
                <a:latin typeface="Arial"/>
                <a:cs typeface="Arial"/>
              </a:rPr>
              <a:t>cap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50" dirty="0">
                <a:latin typeface="Arial"/>
                <a:cs typeface="Arial"/>
              </a:rPr>
              <a:t>poor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yield.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spc="-175" dirty="0">
                <a:latin typeface="Arial"/>
                <a:cs typeface="Arial"/>
              </a:rPr>
              <a:t>The </a:t>
            </a:r>
            <a:r>
              <a:rPr sz="2400" spc="-65" dirty="0">
                <a:latin typeface="Arial"/>
                <a:cs typeface="Arial"/>
              </a:rPr>
              <a:t>colour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pileus </a:t>
            </a:r>
            <a:r>
              <a:rPr sz="2400" spc="-125" dirty="0">
                <a:latin typeface="Arial"/>
                <a:cs typeface="Arial"/>
              </a:rPr>
              <a:t>is also </a:t>
            </a:r>
            <a:r>
              <a:rPr sz="2400" spc="-75" dirty="0">
                <a:latin typeface="Arial"/>
                <a:cs typeface="Arial"/>
              </a:rPr>
              <a:t>influenced </a:t>
            </a:r>
            <a:r>
              <a:rPr sz="2400" spc="-105" dirty="0">
                <a:latin typeface="Arial"/>
                <a:cs typeface="Arial"/>
              </a:rPr>
              <a:t>by </a:t>
            </a:r>
            <a:r>
              <a:rPr sz="2400" spc="-25" dirty="0">
                <a:latin typeface="Arial"/>
                <a:cs typeface="Arial"/>
              </a:rPr>
              <a:t>the</a:t>
            </a:r>
            <a:r>
              <a:rPr sz="2400" spc="-484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light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45" dirty="0">
                <a:latin typeface="Arial"/>
                <a:cs typeface="Arial"/>
              </a:rPr>
              <a:t>intensity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40" dirty="0">
                <a:latin typeface="Arial"/>
                <a:cs typeface="Arial"/>
              </a:rPr>
              <a:t>its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duration.</a:t>
            </a:r>
            <a:endParaRPr sz="2400">
              <a:latin typeface="Arial"/>
              <a:cs typeface="Arial"/>
            </a:endParaRPr>
          </a:p>
          <a:p>
            <a:pPr marL="355600" marR="478790" indent="-343535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spc="-55" dirty="0">
                <a:latin typeface="Arial"/>
                <a:cs typeface="Arial"/>
              </a:rPr>
              <a:t>Fruit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bodies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raised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bright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light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dark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brown,</a:t>
            </a:r>
            <a:r>
              <a:rPr sz="2400" spc="-120" dirty="0">
                <a:latin typeface="Arial"/>
                <a:cs typeface="Arial"/>
              </a:rPr>
              <a:t> grey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 </a:t>
            </a:r>
            <a:r>
              <a:rPr sz="2400" spc="-110" dirty="0">
                <a:latin typeface="Arial"/>
                <a:cs typeface="Arial"/>
              </a:rPr>
              <a:t>blackish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coloured.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85750"/>
            <a:ext cx="4419600" cy="4648200"/>
          </a:xfrm>
        </p:spPr>
        <p:txBody>
          <a:bodyPr/>
          <a:lstStyle/>
          <a:p>
            <a:pPr marL="12700" algn="ctr"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  <a:ea typeface="+mj-ea"/>
              </a:rPr>
              <a:t>HARVESTING OF MUSHROOMS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Should be plucked in a clockwise direction.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Clean container should be used to collect the mushrooms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Proper precautions should be used to enter the mushroom area.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No knife should be used to cut the mushroom.</a:t>
            </a:r>
            <a:endParaRPr lang="en-US" sz="2200" dirty="0"/>
          </a:p>
        </p:txBody>
      </p:sp>
      <p:pic>
        <p:nvPicPr>
          <p:cNvPr id="4" name="Picture 3" descr="IMG_20191205_124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06066"/>
            <a:ext cx="3886200" cy="3994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4476750"/>
            <a:ext cx="178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Dried Mushroom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0"/>
            <a:ext cx="512635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POST HARVEST PRACTICES</a:t>
            </a:r>
            <a:endParaRPr lang="en-US" sz="3200" b="1" spc="-150" dirty="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742950"/>
            <a:ext cx="4721860" cy="408765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100" dirty="0">
                <a:latin typeface="Arial"/>
                <a:cs typeface="Arial"/>
              </a:rPr>
              <a:t>Mushrooms </a:t>
            </a:r>
            <a:r>
              <a:rPr sz="2000" spc="-95" dirty="0">
                <a:latin typeface="Arial"/>
                <a:cs typeface="Arial"/>
              </a:rPr>
              <a:t>should </a:t>
            </a:r>
            <a:r>
              <a:rPr sz="2000" spc="-145" dirty="0">
                <a:latin typeface="Arial"/>
                <a:cs typeface="Arial"/>
              </a:rPr>
              <a:t>always </a:t>
            </a:r>
            <a:r>
              <a:rPr sz="2000" spc="-110" dirty="0">
                <a:latin typeface="Arial"/>
                <a:cs typeface="Arial"/>
              </a:rPr>
              <a:t>be </a:t>
            </a:r>
            <a:r>
              <a:rPr sz="2000" spc="-100" dirty="0">
                <a:latin typeface="Arial"/>
                <a:cs typeface="Arial"/>
              </a:rPr>
              <a:t>harvested </a:t>
            </a:r>
            <a:r>
              <a:rPr sz="2000" spc="-75" dirty="0">
                <a:latin typeface="Arial"/>
                <a:cs typeface="Arial"/>
              </a:rPr>
              <a:t>before </a:t>
            </a:r>
            <a:r>
              <a:rPr sz="2000" spc="-50" dirty="0">
                <a:latin typeface="Arial"/>
                <a:cs typeface="Arial"/>
              </a:rPr>
              <a:t>water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spray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70" dirty="0">
                <a:latin typeface="Arial"/>
                <a:cs typeface="Arial"/>
              </a:rPr>
              <a:t>In </a:t>
            </a:r>
            <a:r>
              <a:rPr sz="2000" spc="-120" dirty="0">
                <a:latin typeface="Arial"/>
                <a:cs typeface="Arial"/>
              </a:rPr>
              <a:t>young </a:t>
            </a:r>
            <a:r>
              <a:rPr sz="2000" spc="-110" dirty="0">
                <a:latin typeface="Arial"/>
                <a:cs typeface="Arial"/>
              </a:rPr>
              <a:t>mushrooms </a:t>
            </a:r>
            <a:r>
              <a:rPr sz="2000" spc="-30" dirty="0">
                <a:latin typeface="Arial"/>
                <a:cs typeface="Arial"/>
              </a:rPr>
              <a:t>the </a:t>
            </a:r>
            <a:r>
              <a:rPr sz="2000" spc="-150" dirty="0">
                <a:latin typeface="Arial"/>
                <a:cs typeface="Arial"/>
              </a:rPr>
              <a:t>edge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30" dirty="0">
                <a:latin typeface="Arial"/>
                <a:cs typeface="Arial"/>
              </a:rPr>
              <a:t>the</a:t>
            </a:r>
            <a:r>
              <a:rPr sz="2000" spc="-42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cap </a:t>
            </a:r>
            <a:r>
              <a:rPr sz="2000" spc="-125" dirty="0">
                <a:latin typeface="Arial"/>
                <a:cs typeface="Arial"/>
              </a:rPr>
              <a:t>is </a:t>
            </a:r>
            <a:r>
              <a:rPr sz="2000" spc="-45" dirty="0">
                <a:latin typeface="Arial"/>
                <a:cs typeface="Arial"/>
              </a:rPr>
              <a:t>thick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5600" algn="l"/>
                <a:tab pos="7593965" algn="l"/>
              </a:tabLst>
            </a:pPr>
            <a:r>
              <a:rPr sz="2000" spc="-240" dirty="0">
                <a:latin typeface="Arial"/>
                <a:cs typeface="Arial"/>
              </a:rPr>
              <a:t>Cap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60" dirty="0">
                <a:latin typeface="Arial"/>
                <a:cs typeface="Arial"/>
              </a:rPr>
              <a:t>mature </a:t>
            </a:r>
            <a:r>
              <a:rPr sz="2000" spc="-95" dirty="0">
                <a:latin typeface="Arial"/>
                <a:cs typeface="Arial"/>
              </a:rPr>
              <a:t>mushroom </a:t>
            </a:r>
            <a:r>
              <a:rPr sz="2000" spc="-225" dirty="0">
                <a:latin typeface="Arial"/>
                <a:cs typeface="Arial"/>
              </a:rPr>
              <a:t>as </a:t>
            </a:r>
            <a:r>
              <a:rPr sz="2000" dirty="0">
                <a:latin typeface="Arial"/>
                <a:cs typeface="Arial"/>
              </a:rPr>
              <a:t>flat </a:t>
            </a:r>
            <a:r>
              <a:rPr sz="2000" spc="-110" dirty="0">
                <a:latin typeface="Arial"/>
                <a:cs typeface="Arial"/>
              </a:rPr>
              <a:t>and </a:t>
            </a:r>
            <a:r>
              <a:rPr sz="2000" spc="-65">
                <a:latin typeface="Arial"/>
                <a:cs typeface="Arial"/>
              </a:rPr>
              <a:t>inward</a:t>
            </a:r>
            <a:r>
              <a:rPr sz="2000" spc="-290">
                <a:latin typeface="Arial"/>
                <a:cs typeface="Arial"/>
              </a:rPr>
              <a:t> </a:t>
            </a:r>
            <a:r>
              <a:rPr sz="2000" spc="-70" smtClean="0">
                <a:latin typeface="Arial"/>
                <a:cs typeface="Arial"/>
              </a:rPr>
              <a:t>curling</a:t>
            </a:r>
            <a:r>
              <a:rPr lang="en-US" sz="2000" spc="-135" dirty="0" smtClean="0">
                <a:latin typeface="Arial"/>
                <a:cs typeface="Arial"/>
              </a:rPr>
              <a:t> s</a:t>
            </a:r>
            <a:r>
              <a:rPr sz="2000" spc="-75" smtClean="0">
                <a:latin typeface="Arial"/>
                <a:cs typeface="Arial"/>
              </a:rPr>
              <a:t>tarts</a:t>
            </a:r>
            <a:r>
              <a:rPr lang="en-US" sz="2000" spc="-75" dirty="0" smtClean="0">
                <a:latin typeface="Times New Roman"/>
                <a:cs typeface="Times New Roman"/>
              </a:rPr>
              <a:t> </a:t>
            </a:r>
            <a:r>
              <a:rPr sz="2000" spc="-160" smtClean="0">
                <a:latin typeface="Arial"/>
                <a:cs typeface="Arial"/>
              </a:rPr>
              <a:t>cap</a:t>
            </a:r>
            <a:r>
              <a:rPr lang="en-US" sz="2000" spc="-160" dirty="0" smtClean="0">
                <a:latin typeface="Arial"/>
                <a:cs typeface="Arial"/>
              </a:rPr>
              <a:t> </a:t>
            </a:r>
            <a:r>
              <a:rPr sz="2000" spc="-90" smtClean="0">
                <a:latin typeface="Arial"/>
                <a:cs typeface="Arial"/>
              </a:rPr>
              <a:t>margin </a:t>
            </a:r>
            <a:r>
              <a:rPr sz="2000" spc="-125" dirty="0">
                <a:latin typeface="Arial"/>
                <a:cs typeface="Arial"/>
              </a:rPr>
              <a:t>is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enrolled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</a:tabLst>
            </a:pPr>
            <a:r>
              <a:rPr lang="en-US" sz="2000" spc="35" dirty="0" smtClean="0">
                <a:latin typeface="Arial"/>
                <a:cs typeface="Arial"/>
              </a:rPr>
              <a:t> </a:t>
            </a:r>
            <a:r>
              <a:rPr sz="2000" spc="35" smtClean="0">
                <a:latin typeface="Arial"/>
                <a:cs typeface="Arial"/>
              </a:rPr>
              <a:t>It</a:t>
            </a:r>
            <a:r>
              <a:rPr sz="2000" spc="-150" smtClean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is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advisable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to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harvest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all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the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mushrooms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at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one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time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from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90" dirty="0">
                <a:latin typeface="Arial"/>
                <a:cs typeface="Arial"/>
              </a:rPr>
              <a:t>a  </a:t>
            </a:r>
            <a:r>
              <a:rPr sz="2000" spc="-160" dirty="0">
                <a:latin typeface="Arial"/>
                <a:cs typeface="Arial"/>
              </a:rPr>
              <a:t>bag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so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next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crop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of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mushrooms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starts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early</a:t>
            </a:r>
            <a:endParaRPr sz="2000">
              <a:latin typeface="Arial"/>
              <a:cs typeface="Arial"/>
            </a:endParaRPr>
          </a:p>
          <a:p>
            <a:pPr marL="355600" marR="93980" indent="-342900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114" dirty="0">
                <a:latin typeface="Arial"/>
                <a:cs typeface="Arial"/>
              </a:rPr>
              <a:t>Stipe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is </a:t>
            </a:r>
            <a:r>
              <a:rPr sz="2000" spc="-70" dirty="0">
                <a:latin typeface="Arial"/>
                <a:cs typeface="Arial"/>
              </a:rPr>
              <a:t>kept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short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or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almost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non-existent,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25" dirty="0">
                <a:latin typeface="Arial"/>
                <a:cs typeface="Arial"/>
              </a:rPr>
              <a:t>as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it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is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hard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and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not  </a:t>
            </a:r>
            <a:r>
              <a:rPr sz="2000" spc="-75" dirty="0">
                <a:latin typeface="Arial"/>
                <a:cs typeface="Arial"/>
              </a:rPr>
              <a:t>liked </a:t>
            </a:r>
            <a:r>
              <a:rPr sz="2000" spc="-105" dirty="0">
                <a:latin typeface="Arial"/>
                <a:cs typeface="Arial"/>
              </a:rPr>
              <a:t>by </a:t>
            </a:r>
            <a:r>
              <a:rPr sz="2000" spc="-125" dirty="0">
                <a:latin typeface="Arial"/>
                <a:cs typeface="Arial"/>
              </a:rPr>
              <a:t>many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consumers.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Picture 4" descr="IMG_20190902_123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666750"/>
            <a:ext cx="3281945" cy="43446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1538" y="235077"/>
            <a:ext cx="26708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150" dirty="0">
                <a:solidFill>
                  <a:srgbClr val="4F6128"/>
                </a:solidFill>
                <a:latin typeface="+mj-lt"/>
              </a:rPr>
              <a:t>PRECAUTIONS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8" y="1124857"/>
            <a:ext cx="8071484" cy="25863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</a:tabLst>
            </a:pPr>
            <a:r>
              <a:rPr sz="2800" spc="-210" dirty="0">
                <a:latin typeface="Arial"/>
                <a:cs typeface="Arial"/>
              </a:rPr>
              <a:t>Spores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00" dirty="0">
                <a:latin typeface="Arial"/>
                <a:cs typeface="Arial"/>
              </a:rPr>
              <a:t>oyster </a:t>
            </a:r>
            <a:r>
              <a:rPr sz="2800" spc="-114" dirty="0">
                <a:latin typeface="Arial"/>
                <a:cs typeface="Arial"/>
              </a:rPr>
              <a:t>mushroom </a:t>
            </a:r>
            <a:r>
              <a:rPr sz="2800" spc="-170" dirty="0">
                <a:latin typeface="Arial"/>
                <a:cs typeface="Arial"/>
              </a:rPr>
              <a:t>may </a:t>
            </a:r>
            <a:r>
              <a:rPr sz="2800" spc="-204" dirty="0">
                <a:latin typeface="Arial"/>
                <a:cs typeface="Arial"/>
              </a:rPr>
              <a:t>cause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allergies.</a:t>
            </a:r>
            <a:endParaRPr sz="2800">
              <a:latin typeface="Arial"/>
              <a:cs typeface="Arial"/>
            </a:endParaRPr>
          </a:p>
          <a:p>
            <a:pPr marL="355600" marR="5715" indent="-342900" algn="just">
              <a:lnSpc>
                <a:spcPts val="3030"/>
              </a:lnSpc>
              <a:spcBef>
                <a:spcPts val="710"/>
              </a:spcBef>
              <a:buChar char="•"/>
              <a:tabLst>
                <a:tab pos="355600" algn="l"/>
              </a:tabLst>
            </a:pPr>
            <a:r>
              <a:rPr sz="2800" spc="-110" dirty="0">
                <a:latin typeface="Arial"/>
                <a:cs typeface="Arial"/>
              </a:rPr>
              <a:t>Windows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120" dirty="0">
                <a:latin typeface="Arial"/>
                <a:cs typeface="Arial"/>
              </a:rPr>
              <a:t>doors </a:t>
            </a:r>
            <a:r>
              <a:rPr sz="2800" spc="-110" dirty="0">
                <a:latin typeface="Arial"/>
                <a:cs typeface="Arial"/>
              </a:rPr>
              <a:t>should </a:t>
            </a:r>
            <a:r>
              <a:rPr sz="2800" spc="-125" dirty="0">
                <a:latin typeface="Arial"/>
                <a:cs typeface="Arial"/>
              </a:rPr>
              <a:t>be </a:t>
            </a:r>
            <a:r>
              <a:rPr sz="2800" spc="-120" dirty="0">
                <a:latin typeface="Arial"/>
                <a:cs typeface="Arial"/>
              </a:rPr>
              <a:t>opened </a:t>
            </a:r>
            <a:r>
              <a:rPr sz="2800" spc="-65" dirty="0">
                <a:latin typeface="Arial"/>
                <a:cs typeface="Arial"/>
              </a:rPr>
              <a:t>minimum </a:t>
            </a:r>
            <a:r>
              <a:rPr sz="2800" spc="-145" dirty="0">
                <a:latin typeface="Arial"/>
                <a:cs typeface="Arial"/>
              </a:rPr>
              <a:t>2  </a:t>
            </a:r>
            <a:r>
              <a:rPr sz="2800" spc="-120" dirty="0">
                <a:latin typeface="Arial"/>
                <a:cs typeface="Arial"/>
              </a:rPr>
              <a:t>hours </a:t>
            </a:r>
            <a:r>
              <a:rPr sz="2800" spc="-90" dirty="0">
                <a:latin typeface="Arial"/>
                <a:cs typeface="Arial"/>
              </a:rPr>
              <a:t>before </a:t>
            </a:r>
            <a:r>
              <a:rPr sz="2800" spc="-75" dirty="0">
                <a:latin typeface="Arial"/>
                <a:cs typeface="Arial"/>
              </a:rPr>
              <a:t>entering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114" dirty="0">
                <a:latin typeface="Arial"/>
                <a:cs typeface="Arial"/>
              </a:rPr>
              <a:t>harvest </a:t>
            </a:r>
            <a:r>
              <a:rPr sz="2800" spc="-20" dirty="0">
                <a:latin typeface="Arial"/>
                <a:cs typeface="Arial"/>
              </a:rPr>
              <a:t>or </a:t>
            </a:r>
            <a:r>
              <a:rPr sz="2800" spc="-145" dirty="0">
                <a:latin typeface="Arial"/>
                <a:cs typeface="Arial"/>
              </a:rPr>
              <a:t>spraying</a:t>
            </a:r>
            <a:r>
              <a:rPr sz="2800" spc="-50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water.</a:t>
            </a:r>
            <a:endParaRPr sz="2800">
              <a:latin typeface="Arial"/>
              <a:cs typeface="Arial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625"/>
              </a:spcBef>
              <a:buChar char="•"/>
              <a:tabLst>
                <a:tab pos="355600" algn="l"/>
              </a:tabLst>
            </a:pPr>
            <a:r>
              <a:rPr sz="2800" spc="40" dirty="0">
                <a:latin typeface="Arial"/>
                <a:cs typeface="Arial"/>
              </a:rPr>
              <a:t>It </a:t>
            </a:r>
            <a:r>
              <a:rPr sz="2800" spc="-150" dirty="0">
                <a:latin typeface="Arial"/>
                <a:cs typeface="Arial"/>
              </a:rPr>
              <a:t>is </a:t>
            </a:r>
            <a:r>
              <a:rPr sz="2800" spc="-114" dirty="0">
                <a:latin typeface="Arial"/>
                <a:cs typeface="Arial"/>
              </a:rPr>
              <a:t>desirable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75" dirty="0">
                <a:latin typeface="Arial"/>
                <a:cs typeface="Arial"/>
              </a:rPr>
              <a:t>have </a:t>
            </a:r>
            <a:r>
              <a:rPr sz="2800" spc="-165" dirty="0">
                <a:latin typeface="Arial"/>
                <a:cs typeface="Arial"/>
              </a:rPr>
              <a:t>exhausts </a:t>
            </a:r>
            <a:r>
              <a:rPr sz="2800" spc="-130" dirty="0">
                <a:latin typeface="Arial"/>
                <a:cs typeface="Arial"/>
              </a:rPr>
              <a:t>and </a:t>
            </a:r>
            <a:r>
              <a:rPr sz="2800" spc="-15" dirty="0">
                <a:latin typeface="Arial"/>
                <a:cs typeface="Arial"/>
              </a:rPr>
              <a:t>inlet </a:t>
            </a:r>
            <a:r>
              <a:rPr sz="2800" spc="-155" dirty="0">
                <a:latin typeface="Arial"/>
                <a:cs typeface="Arial"/>
              </a:rPr>
              <a:t>fans </a:t>
            </a:r>
            <a:r>
              <a:rPr sz="2800" spc="-130" dirty="0">
                <a:latin typeface="Arial"/>
                <a:cs typeface="Arial"/>
              </a:rPr>
              <a:t>and  </a:t>
            </a:r>
            <a:r>
              <a:rPr sz="2800" spc="-110" dirty="0">
                <a:latin typeface="Arial"/>
                <a:cs typeface="Arial"/>
              </a:rPr>
              <a:t>should </a:t>
            </a:r>
            <a:r>
              <a:rPr sz="2800" spc="-135" dirty="0">
                <a:latin typeface="Arial"/>
                <a:cs typeface="Arial"/>
              </a:rPr>
              <a:t>be </a:t>
            </a:r>
            <a:r>
              <a:rPr sz="2800" spc="-10" dirty="0">
                <a:latin typeface="Arial"/>
                <a:cs typeface="Arial"/>
              </a:rPr>
              <a:t>put </a:t>
            </a:r>
            <a:r>
              <a:rPr sz="2800" spc="-80" dirty="0">
                <a:latin typeface="Arial"/>
                <a:cs typeface="Arial"/>
              </a:rPr>
              <a:t>on </a:t>
            </a:r>
            <a:r>
              <a:rPr sz="2800" spc="-35" dirty="0">
                <a:latin typeface="Arial"/>
                <a:cs typeface="Arial"/>
              </a:rPr>
              <a:t>after </a:t>
            </a:r>
            <a:r>
              <a:rPr sz="2800" spc="-125" dirty="0">
                <a:latin typeface="Arial"/>
                <a:cs typeface="Arial"/>
              </a:rPr>
              <a:t>every </a:t>
            </a:r>
            <a:r>
              <a:rPr sz="2800" spc="-140" dirty="0">
                <a:latin typeface="Arial"/>
                <a:cs typeface="Arial"/>
              </a:rPr>
              <a:t>8 </a:t>
            </a:r>
            <a:r>
              <a:rPr sz="2800" spc="-135" dirty="0">
                <a:latin typeface="Arial"/>
                <a:cs typeface="Arial"/>
              </a:rPr>
              <a:t>hrs </a:t>
            </a:r>
            <a:r>
              <a:rPr sz="2800" spc="-200" dirty="0">
                <a:latin typeface="Arial"/>
                <a:cs typeface="Arial"/>
              </a:rPr>
              <a:t>so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55" dirty="0">
                <a:latin typeface="Arial"/>
                <a:cs typeface="Arial"/>
              </a:rPr>
              <a:t>there </a:t>
            </a:r>
            <a:r>
              <a:rPr sz="2800" spc="-150" dirty="0">
                <a:latin typeface="Arial"/>
                <a:cs typeface="Arial"/>
              </a:rPr>
              <a:t>is </a:t>
            </a:r>
            <a:r>
              <a:rPr sz="2800" spc="-80" dirty="0">
                <a:latin typeface="Arial"/>
                <a:cs typeface="Arial"/>
              </a:rPr>
              <a:t>no  </a:t>
            </a:r>
            <a:r>
              <a:rPr sz="2800" spc="-135" dirty="0">
                <a:latin typeface="Arial"/>
                <a:cs typeface="Arial"/>
              </a:rPr>
              <a:t>spore </a:t>
            </a:r>
            <a:r>
              <a:rPr sz="2800" spc="-55" dirty="0">
                <a:latin typeface="Arial"/>
                <a:cs typeface="Arial"/>
              </a:rPr>
              <a:t>build </a:t>
            </a:r>
            <a:r>
              <a:rPr sz="2800" spc="-95" dirty="0">
                <a:latin typeface="Arial"/>
                <a:cs typeface="Arial"/>
              </a:rPr>
              <a:t>up </a:t>
            </a:r>
            <a:r>
              <a:rPr sz="2800" spc="-40" dirty="0">
                <a:latin typeface="Arial"/>
                <a:cs typeface="Arial"/>
              </a:rPr>
              <a:t>in </a:t>
            </a:r>
            <a:r>
              <a:rPr sz="2800" spc="-100">
                <a:latin typeface="Arial"/>
                <a:cs typeface="Arial"/>
              </a:rPr>
              <a:t>growing</a:t>
            </a:r>
            <a:r>
              <a:rPr sz="2800" spc="-330">
                <a:latin typeface="Arial"/>
                <a:cs typeface="Arial"/>
              </a:rPr>
              <a:t> </a:t>
            </a:r>
            <a:r>
              <a:rPr sz="2800" spc="-125" smtClean="0">
                <a:latin typeface="Arial"/>
                <a:cs typeface="Arial"/>
              </a:rPr>
              <a:t>rooms</a:t>
            </a:r>
            <a:r>
              <a:rPr lang="en-US" sz="2800" spc="-125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798512"/>
            <a:ext cx="6627749" cy="421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3809" y="5918"/>
            <a:ext cx="15176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150" dirty="0">
                <a:solidFill>
                  <a:srgbClr val="4F6128"/>
                </a:solidFill>
                <a:latin typeface="+mj-lt"/>
              </a:rPr>
              <a:t>Mould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666" y="250697"/>
            <a:ext cx="38233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COB WEB DISEASE</a:t>
            </a:r>
            <a:endParaRPr lang="en-US" sz="3200" b="1" spc="-150" dirty="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7800" y="1200150"/>
            <a:ext cx="6238875" cy="3597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9657" y="149478"/>
            <a:ext cx="41135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29" dirty="0">
                <a:solidFill>
                  <a:srgbClr val="4F6128"/>
                </a:solidFill>
                <a:latin typeface="Arial"/>
                <a:cs typeface="Arial"/>
              </a:rPr>
              <a:t>Why </a:t>
            </a:r>
            <a:r>
              <a:rPr sz="3200" b="1" spc="-240" dirty="0">
                <a:solidFill>
                  <a:srgbClr val="4F6128"/>
                </a:solidFill>
                <a:latin typeface="Arial"/>
                <a:cs typeface="Arial"/>
              </a:rPr>
              <a:t>Oyster</a:t>
            </a:r>
            <a:r>
              <a:rPr sz="3200" b="1" spc="-18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3200" b="1" spc="-285" dirty="0">
                <a:solidFill>
                  <a:srgbClr val="4F6128"/>
                </a:solidFill>
                <a:latin typeface="Arial"/>
                <a:cs typeface="Arial"/>
              </a:rPr>
              <a:t>mushroom?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+mj-lt"/>
              </a:rPr>
              <a:t>Bioactive</a:t>
            </a:r>
            <a:r>
              <a:rPr spc="-20" dirty="0">
                <a:latin typeface="+mj-lt"/>
              </a:rPr>
              <a:t> </a:t>
            </a:r>
            <a:r>
              <a:rPr spc="-5" dirty="0">
                <a:latin typeface="+mj-lt"/>
              </a:rPr>
              <a:t>compounds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+mj-lt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0" dirty="0">
                <a:latin typeface="+mj-lt"/>
                <a:cs typeface="Times New Roman"/>
              </a:rPr>
              <a:t>Lovastatin</a:t>
            </a:r>
            <a:endParaRPr sz="2400">
              <a:latin typeface="+mj-lt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b="0" dirty="0">
                <a:latin typeface="+mj-lt"/>
                <a:cs typeface="Times New Roman"/>
              </a:rPr>
              <a:t>Antioxidants</a:t>
            </a:r>
            <a:endParaRPr sz="2400">
              <a:latin typeface="+mj-lt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b="0" dirty="0">
                <a:latin typeface="+mj-lt"/>
                <a:cs typeface="Times New Roman"/>
              </a:rPr>
              <a:t>Pleuran</a:t>
            </a:r>
            <a:endParaRPr sz="2400">
              <a:latin typeface="+mj-lt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b="0" dirty="0">
                <a:latin typeface="+mj-lt"/>
                <a:cs typeface="Times New Roman"/>
              </a:rPr>
              <a:t>D-Mannitol</a:t>
            </a:r>
            <a:endParaRPr sz="2400">
              <a:latin typeface="+mj-lt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b="0" spc="-5" dirty="0">
                <a:latin typeface="+mj-lt"/>
                <a:cs typeface="Times New Roman"/>
              </a:rPr>
              <a:t>Gamma-aminobutyric</a:t>
            </a:r>
            <a:r>
              <a:rPr sz="2400" b="0" spc="-40" dirty="0">
                <a:latin typeface="+mj-lt"/>
                <a:cs typeface="Times New Roman"/>
              </a:rPr>
              <a:t> </a:t>
            </a:r>
            <a:r>
              <a:rPr sz="2400" b="0" dirty="0">
                <a:latin typeface="+mj-lt"/>
                <a:cs typeface="Times New Roman"/>
              </a:rPr>
              <a:t>acid</a:t>
            </a:r>
            <a:endParaRPr sz="240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4956426" y="1070609"/>
            <a:ext cx="3169284" cy="2675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latin typeface="+mj-lt"/>
              </a:rPr>
              <a:t>Nutritive value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+mj-lt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b="0" dirty="0">
                <a:latin typeface="+mj-lt"/>
                <a:cs typeface="Times New Roman"/>
              </a:rPr>
              <a:t>Protein-18-25</a:t>
            </a:r>
            <a:r>
              <a:rPr b="0" spc="-50" dirty="0">
                <a:latin typeface="+mj-lt"/>
                <a:cs typeface="Times New Roman"/>
              </a:rPr>
              <a:t> </a:t>
            </a:r>
            <a:r>
              <a:rPr b="0" dirty="0">
                <a:latin typeface="+mj-lt"/>
                <a:cs typeface="Times New Roman"/>
              </a:rPr>
              <a:t>%</a:t>
            </a: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b="0" dirty="0">
                <a:latin typeface="+mj-lt"/>
                <a:cs typeface="Times New Roman"/>
              </a:rPr>
              <a:t>Carbohydrate-49-57</a:t>
            </a:r>
            <a:r>
              <a:rPr b="0" spc="-114" dirty="0">
                <a:latin typeface="+mj-lt"/>
                <a:cs typeface="Times New Roman"/>
              </a:rPr>
              <a:t> </a:t>
            </a:r>
            <a:r>
              <a:rPr b="0" dirty="0">
                <a:latin typeface="+mj-lt"/>
                <a:cs typeface="Times New Roman"/>
              </a:rPr>
              <a:t>%</a:t>
            </a: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b="0" dirty="0">
                <a:latin typeface="+mj-lt"/>
                <a:cs typeface="Times New Roman"/>
              </a:rPr>
              <a:t>Crude </a:t>
            </a:r>
            <a:r>
              <a:rPr b="0" spc="-10" dirty="0">
                <a:latin typeface="+mj-lt"/>
                <a:cs typeface="Times New Roman"/>
              </a:rPr>
              <a:t>fiber-</a:t>
            </a:r>
            <a:r>
              <a:rPr b="0" spc="-45" dirty="0">
                <a:latin typeface="+mj-lt"/>
                <a:cs typeface="Times New Roman"/>
              </a:rPr>
              <a:t> </a:t>
            </a:r>
            <a:r>
              <a:rPr b="0" dirty="0">
                <a:latin typeface="+mj-lt"/>
                <a:cs typeface="Times New Roman"/>
              </a:rPr>
              <a:t>6-15%</a:t>
            </a: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b="0" smtClean="0">
                <a:latin typeface="+mj-lt"/>
                <a:cs typeface="Times New Roman"/>
              </a:rPr>
              <a:t>Fat-</a:t>
            </a:r>
            <a:r>
              <a:rPr lang="en-US" b="0" dirty="0" smtClean="0">
                <a:latin typeface="+mj-lt"/>
                <a:cs typeface="Times New Roman"/>
              </a:rPr>
              <a:t>Approx nil</a:t>
            </a:r>
            <a:r>
              <a:rPr b="0" smtClean="0">
                <a:latin typeface="+mj-lt"/>
                <a:cs typeface="Times New Roman"/>
              </a:rPr>
              <a:t>%</a:t>
            </a:r>
            <a:endParaRPr b="0" dirty="0">
              <a:latin typeface="+mj-lt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endParaRPr b="0" dirty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538" y="129920"/>
            <a:ext cx="358584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150" dirty="0">
                <a:solidFill>
                  <a:srgbClr val="4F6128"/>
                </a:solidFill>
                <a:latin typeface="+mj-lt"/>
              </a:rPr>
              <a:t>Mushroom flies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425" y="1581150"/>
            <a:ext cx="3886200" cy="291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8025" y="1544700"/>
            <a:ext cx="4625975" cy="296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4622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LOW COST ROOM MODEL</a:t>
            </a:r>
            <a:endParaRPr lang="en-US" sz="3200" b="1" spc="-150" dirty="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514350"/>
            <a:ext cx="5334000" cy="44601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60" dirty="0">
                <a:latin typeface="Arial"/>
                <a:cs typeface="Arial"/>
              </a:rPr>
              <a:t>Structure </a:t>
            </a:r>
            <a:r>
              <a:rPr sz="2000" spc="-80" dirty="0">
                <a:latin typeface="Arial"/>
                <a:cs typeface="Arial"/>
              </a:rPr>
              <a:t>should </a:t>
            </a:r>
            <a:r>
              <a:rPr sz="2000" spc="-90">
                <a:latin typeface="Arial"/>
                <a:cs typeface="Arial"/>
              </a:rPr>
              <a:t>be </a:t>
            </a:r>
            <a:r>
              <a:rPr lang="en-US" sz="2000" spc="-60" dirty="0" smtClean="0">
                <a:latin typeface="Arial"/>
                <a:cs typeface="Arial"/>
              </a:rPr>
              <a:t>of concrete </a:t>
            </a:r>
            <a:r>
              <a:rPr sz="2000" spc="-30" smtClean="0">
                <a:latin typeface="Arial"/>
                <a:cs typeface="Arial"/>
              </a:rPr>
              <a:t>platform</a:t>
            </a:r>
            <a:r>
              <a:rPr sz="2000" spc="-3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150" dirty="0">
                <a:latin typeface="Arial"/>
                <a:cs typeface="Arial"/>
              </a:rPr>
              <a:t>size </a:t>
            </a:r>
            <a:r>
              <a:rPr sz="2000" spc="-120" dirty="0">
                <a:latin typeface="Arial"/>
                <a:cs typeface="Arial"/>
              </a:rPr>
              <a:t>may </a:t>
            </a:r>
            <a:r>
              <a:rPr sz="2000" spc="-85" dirty="0">
                <a:latin typeface="Arial"/>
                <a:cs typeface="Arial"/>
              </a:rPr>
              <a:t>vary </a:t>
            </a:r>
            <a:r>
              <a:rPr sz="2000" spc="-25">
                <a:latin typeface="Arial"/>
                <a:cs typeface="Arial"/>
              </a:rPr>
              <a:t>from </a:t>
            </a:r>
            <a:r>
              <a:rPr lang="en-US" sz="2000" spc="-125" dirty="0" smtClean="0">
                <a:latin typeface="Arial"/>
                <a:cs typeface="Arial"/>
              </a:rPr>
              <a:t>1</a:t>
            </a:r>
            <a:r>
              <a:rPr sz="2000" spc="-125" smtClean="0">
                <a:latin typeface="Arial"/>
                <a:cs typeface="Arial"/>
              </a:rPr>
              <a:t>0</a:t>
            </a:r>
            <a:r>
              <a:rPr sz="1600" spc="-125" smtClean="0">
                <a:latin typeface="Arial"/>
                <a:cs typeface="Arial"/>
              </a:rPr>
              <a:t>X</a:t>
            </a:r>
            <a:r>
              <a:rPr lang="en-US" sz="2000" spc="-125" dirty="0" smtClean="0">
                <a:latin typeface="Arial"/>
                <a:cs typeface="Arial"/>
              </a:rPr>
              <a:t>1</a:t>
            </a:r>
            <a:r>
              <a:rPr sz="2000" spc="-125" smtClean="0">
                <a:latin typeface="Arial"/>
                <a:cs typeface="Arial"/>
              </a:rPr>
              <a:t>0×10</a:t>
            </a:r>
            <a:r>
              <a:rPr sz="2000" spc="-155" smtClean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feet.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majority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small </a:t>
            </a:r>
            <a:r>
              <a:rPr sz="2000" spc="-90" dirty="0">
                <a:latin typeface="Arial"/>
                <a:cs typeface="Arial"/>
              </a:rPr>
              <a:t>growers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are</a:t>
            </a:r>
            <a:r>
              <a:rPr sz="2000" spc="-100" dirty="0">
                <a:latin typeface="Arial"/>
                <a:cs typeface="Arial"/>
              </a:rPr>
              <a:t> having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5">
                <a:latin typeface="Arial"/>
                <a:cs typeface="Arial"/>
              </a:rPr>
              <a:t>2-3</a:t>
            </a:r>
            <a:r>
              <a:rPr sz="2000" spc="-120">
                <a:latin typeface="Arial"/>
                <a:cs typeface="Arial"/>
              </a:rPr>
              <a:t> </a:t>
            </a:r>
            <a:r>
              <a:rPr lang="en-US" sz="2000" spc="-55" dirty="0" smtClean="0">
                <a:latin typeface="Arial"/>
                <a:cs typeface="Arial"/>
              </a:rPr>
              <a:t>rooms </a:t>
            </a:r>
            <a:r>
              <a:rPr sz="2000" spc="10" smtClean="0">
                <a:latin typeface="Arial"/>
                <a:cs typeface="Arial"/>
              </a:rPr>
              <a:t>with</a:t>
            </a:r>
            <a:r>
              <a:rPr sz="2000" spc="-105" smtClean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variable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size.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90" dirty="0">
                <a:latin typeface="Arial"/>
                <a:cs typeface="Arial"/>
              </a:rPr>
              <a:t>4-5 </a:t>
            </a:r>
            <a:r>
              <a:rPr sz="2000" spc="5" dirty="0">
                <a:latin typeface="Arial"/>
                <a:cs typeface="Arial"/>
              </a:rPr>
              <a:t>tier </a:t>
            </a:r>
            <a:r>
              <a:rPr sz="2000" spc="-120" dirty="0">
                <a:latin typeface="Arial"/>
                <a:cs typeface="Arial"/>
              </a:rPr>
              <a:t>system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45" dirty="0">
                <a:latin typeface="Arial"/>
                <a:cs typeface="Arial"/>
              </a:rPr>
              <a:t>utilized </a:t>
            </a:r>
            <a:r>
              <a:rPr sz="2000" spc="-25" dirty="0">
                <a:latin typeface="Arial"/>
                <a:cs typeface="Arial"/>
              </a:rPr>
              <a:t>in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75" dirty="0">
                <a:latin typeface="Arial"/>
                <a:cs typeface="Arial"/>
              </a:rPr>
              <a:t>cropping </a:t>
            </a:r>
            <a:r>
              <a:rPr sz="2000" spc="-85" dirty="0">
                <a:latin typeface="Arial"/>
                <a:cs typeface="Arial"/>
              </a:rPr>
              <a:t>rooms </a:t>
            </a:r>
            <a:r>
              <a:rPr sz="2000" spc="10" dirty="0">
                <a:latin typeface="Arial"/>
                <a:cs typeface="Arial"/>
              </a:rPr>
              <a:t>with </a:t>
            </a: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100" dirty="0">
                <a:latin typeface="Arial"/>
                <a:cs typeface="Arial"/>
              </a:rPr>
              <a:t>hanging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the </a:t>
            </a:r>
            <a:r>
              <a:rPr sz="2000" spc="-80" dirty="0">
                <a:latin typeface="Arial"/>
                <a:cs typeface="Arial"/>
              </a:rPr>
              <a:t>bamboo </a:t>
            </a:r>
            <a:r>
              <a:rPr sz="2000" spc="-100" dirty="0">
                <a:latin typeface="Arial"/>
                <a:cs typeface="Arial"/>
              </a:rPr>
              <a:t>rack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  <a:p>
            <a:pPr marL="355600" marR="571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30" dirty="0">
                <a:latin typeface="Arial"/>
                <a:cs typeface="Arial"/>
              </a:rPr>
              <a:t>humidity </a:t>
            </a:r>
            <a:r>
              <a:rPr sz="2000" spc="-105" dirty="0">
                <a:latin typeface="Arial"/>
                <a:cs typeface="Arial"/>
              </a:rPr>
              <a:t>is </a:t>
            </a:r>
            <a:r>
              <a:rPr sz="2000" spc="-45" dirty="0">
                <a:latin typeface="Arial"/>
                <a:cs typeface="Arial"/>
              </a:rPr>
              <a:t>controlled </a:t>
            </a:r>
            <a:r>
              <a:rPr sz="2000" spc="-90" dirty="0">
                <a:latin typeface="Arial"/>
                <a:cs typeface="Arial"/>
              </a:rPr>
              <a:t>by </a:t>
            </a:r>
            <a:r>
              <a:rPr sz="2000" spc="-80" dirty="0">
                <a:latin typeface="Arial"/>
                <a:cs typeface="Arial"/>
              </a:rPr>
              <a:t>manual </a:t>
            </a:r>
            <a:r>
              <a:rPr sz="2000" spc="-120" dirty="0">
                <a:latin typeface="Arial"/>
                <a:cs typeface="Arial"/>
              </a:rPr>
              <a:t>sprayer, </a:t>
            </a:r>
            <a:r>
              <a:rPr sz="2000" spc="-55" dirty="0">
                <a:latin typeface="Arial"/>
                <a:cs typeface="Arial"/>
              </a:rPr>
              <a:t>sprinkler </a:t>
            </a:r>
            <a:r>
              <a:rPr sz="2000" spc="-95" dirty="0">
                <a:latin typeface="Arial"/>
                <a:cs typeface="Arial"/>
              </a:rPr>
              <a:t>and </a:t>
            </a:r>
            <a:r>
              <a:rPr sz="2000" spc="-85" dirty="0">
                <a:latin typeface="Arial"/>
                <a:cs typeface="Arial"/>
              </a:rPr>
              <a:t>fogger </a:t>
            </a:r>
            <a:r>
              <a:rPr sz="2000" spc="-120">
                <a:latin typeface="Arial"/>
                <a:cs typeface="Arial"/>
              </a:rPr>
              <a:t>system </a:t>
            </a:r>
            <a:r>
              <a:rPr sz="2000" spc="-8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45" dirty="0">
                <a:latin typeface="Arial"/>
                <a:cs typeface="Arial"/>
              </a:rPr>
              <a:t>The </a:t>
            </a:r>
            <a:r>
              <a:rPr sz="2000" spc="-60" dirty="0">
                <a:latin typeface="Arial"/>
                <a:cs typeface="Arial"/>
              </a:rPr>
              <a:t>model </a:t>
            </a:r>
            <a:r>
              <a:rPr sz="2000" spc="10">
                <a:latin typeface="Arial"/>
                <a:cs typeface="Arial"/>
              </a:rPr>
              <a:t>with </a:t>
            </a:r>
            <a:r>
              <a:rPr lang="en-US" sz="2000" spc="10" dirty="0" smtClean="0">
                <a:latin typeface="Arial"/>
                <a:cs typeface="Arial"/>
              </a:rPr>
              <a:t>the</a:t>
            </a:r>
            <a:r>
              <a:rPr sz="2000" spc="-10" smtClean="0">
                <a:latin typeface="Arial"/>
                <a:cs typeface="Arial"/>
              </a:rPr>
              <a:t> </a:t>
            </a:r>
            <a:r>
              <a:rPr sz="2000" spc="-150" smtClean="0">
                <a:latin typeface="Arial"/>
                <a:cs typeface="Arial"/>
              </a:rPr>
              <a:t>size</a:t>
            </a:r>
            <a:r>
              <a:rPr lang="en-US" sz="2000" spc="-150" dirty="0" smtClean="0">
                <a:latin typeface="Arial"/>
                <a:cs typeface="Arial"/>
              </a:rPr>
              <a:t> of </a:t>
            </a:r>
            <a:r>
              <a:rPr sz="2000" spc="-150" smtClean="0">
                <a:latin typeface="Arial"/>
                <a:cs typeface="Arial"/>
              </a:rPr>
              <a:t> </a:t>
            </a:r>
            <a:r>
              <a:rPr lang="en-US" sz="2000" spc="-120" dirty="0" smtClean="0">
                <a:latin typeface="Arial"/>
                <a:cs typeface="Arial"/>
              </a:rPr>
              <a:t>1</a:t>
            </a:r>
            <a:r>
              <a:rPr sz="2000" spc="-120" smtClean="0">
                <a:latin typeface="Arial"/>
                <a:cs typeface="Arial"/>
              </a:rPr>
              <a:t>0×</a:t>
            </a:r>
            <a:r>
              <a:rPr lang="en-US" sz="2000" spc="-120" dirty="0" smtClean="0">
                <a:latin typeface="Arial"/>
                <a:cs typeface="Arial"/>
              </a:rPr>
              <a:t>1</a:t>
            </a:r>
            <a:r>
              <a:rPr sz="2000" spc="-120" smtClean="0">
                <a:latin typeface="Arial"/>
                <a:cs typeface="Arial"/>
              </a:rPr>
              <a:t>0×10 </a:t>
            </a:r>
            <a:r>
              <a:rPr sz="2000" spc="-35" dirty="0">
                <a:latin typeface="Arial"/>
                <a:cs typeface="Arial"/>
              </a:rPr>
              <a:t>feet </a:t>
            </a:r>
            <a:r>
              <a:rPr sz="2000" spc="-125" dirty="0">
                <a:latin typeface="Arial"/>
                <a:cs typeface="Arial"/>
              </a:rPr>
              <a:t>can </a:t>
            </a:r>
            <a:r>
              <a:rPr sz="2000" spc="-75" dirty="0">
                <a:latin typeface="Arial"/>
                <a:cs typeface="Arial"/>
              </a:rPr>
              <a:t>produce </a:t>
            </a:r>
            <a:r>
              <a:rPr sz="2000" spc="-90" dirty="0">
                <a:latin typeface="Arial"/>
                <a:cs typeface="Arial"/>
              </a:rPr>
              <a:t>8-12 </a:t>
            </a:r>
            <a:r>
              <a:rPr sz="2000" spc="-75" dirty="0">
                <a:latin typeface="Arial"/>
                <a:cs typeface="Arial"/>
              </a:rPr>
              <a:t>tonnes </a:t>
            </a:r>
            <a:r>
              <a:rPr sz="2000" spc="215" dirty="0">
                <a:latin typeface="Arial"/>
                <a:cs typeface="Arial"/>
              </a:rPr>
              <a:t>/  </a:t>
            </a:r>
            <a:r>
              <a:rPr sz="2000" spc="-80" dirty="0">
                <a:latin typeface="Arial"/>
                <a:cs typeface="Arial"/>
              </a:rPr>
              <a:t>annum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75" dirty="0">
                <a:latin typeface="Arial"/>
                <a:cs typeface="Arial"/>
              </a:rPr>
              <a:t>oyster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mushroom.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45" dirty="0">
                <a:latin typeface="Arial"/>
                <a:cs typeface="Arial"/>
              </a:rPr>
              <a:t>Durability </a:t>
            </a:r>
            <a:r>
              <a:rPr sz="2000" spc="-85" dirty="0">
                <a:latin typeface="Arial"/>
                <a:cs typeface="Arial"/>
              </a:rPr>
              <a:t>3-5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years.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Picture 3" descr="IMG-20181030-WA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0"/>
            <a:ext cx="35814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517" y="304747"/>
            <a:ext cx="2754084" cy="910506"/>
          </a:xfrm>
          <a:prstGeom prst="rect">
            <a:avLst/>
          </a:prstGeom>
          <a:solidFill>
            <a:srgbClr val="4F80BC"/>
          </a:solidFill>
          <a:ln w="25400">
            <a:solidFill>
              <a:srgbClr val="385D89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340"/>
              </a:spcBef>
            </a:pPr>
            <a:r>
              <a:rPr sz="2400" spc="-200" dirty="0">
                <a:latin typeface="Arial"/>
                <a:cs typeface="Arial"/>
              </a:rPr>
              <a:t>Shape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85" dirty="0">
                <a:latin typeface="Arial"/>
                <a:cs typeface="Arial"/>
              </a:rPr>
              <a:t>growing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room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474" y="1320547"/>
            <a:ext cx="3815079" cy="339580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5115" marR="5715" indent="-273050">
              <a:lnSpc>
                <a:spcPts val="3020"/>
              </a:lnSpc>
              <a:spcBef>
                <a:spcPts val="480"/>
              </a:spcBef>
              <a:buClr>
                <a:srgbClr val="4F80BC"/>
              </a:buClr>
              <a:buSzPct val="83928"/>
              <a:buChar char=""/>
              <a:tabLst>
                <a:tab pos="285750" algn="l"/>
                <a:tab pos="1731645" algn="l"/>
              </a:tabLst>
            </a:pPr>
            <a:r>
              <a:rPr sz="2400" spc="-235" dirty="0">
                <a:latin typeface="Arial"/>
                <a:cs typeface="Arial"/>
              </a:rPr>
              <a:t>Shape</a:t>
            </a:r>
            <a:r>
              <a:rPr sz="2400" spc="2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spc="-100" dirty="0">
                <a:latin typeface="Arial"/>
                <a:cs typeface="Arial"/>
              </a:rPr>
              <a:t>growing </a:t>
            </a:r>
            <a:r>
              <a:rPr sz="2400" spc="-70" dirty="0">
                <a:latin typeface="Arial"/>
                <a:cs typeface="Arial"/>
              </a:rPr>
              <a:t>room  </a:t>
            </a:r>
            <a:r>
              <a:rPr sz="2400" spc="-114" dirty="0">
                <a:latin typeface="Arial"/>
                <a:cs typeface="Arial"/>
              </a:rPr>
              <a:t>should </a:t>
            </a:r>
            <a:r>
              <a:rPr sz="2400" spc="-130" dirty="0">
                <a:latin typeface="Arial"/>
                <a:cs typeface="Arial"/>
              </a:rPr>
              <a:t>be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20">
                <a:latin typeface="Arial"/>
                <a:cs typeface="Arial"/>
              </a:rPr>
              <a:t>rectangular</a:t>
            </a:r>
            <a:r>
              <a:rPr sz="2400" spc="-120" smtClean="0">
                <a:latin typeface="Arial"/>
                <a:cs typeface="Arial"/>
              </a:rPr>
              <a:t>.</a:t>
            </a:r>
            <a:endParaRPr lang="en-US" sz="2400" spc="-120" dirty="0" smtClean="0">
              <a:latin typeface="Arial"/>
              <a:cs typeface="Arial"/>
            </a:endParaRPr>
          </a:p>
          <a:p>
            <a:pPr marL="285115" marR="5715" indent="-273050">
              <a:lnSpc>
                <a:spcPts val="3020"/>
              </a:lnSpc>
              <a:spcBef>
                <a:spcPts val="480"/>
              </a:spcBef>
              <a:buClr>
                <a:srgbClr val="4F80BC"/>
              </a:buClr>
              <a:buSzPct val="83928"/>
              <a:buFontTx/>
              <a:buChar char=""/>
              <a:tabLst>
                <a:tab pos="285750" algn="l"/>
                <a:tab pos="1731645" algn="l"/>
              </a:tabLst>
            </a:pPr>
            <a:r>
              <a:rPr lang="en-US" sz="2400" spc="-180" dirty="0" smtClean="0">
                <a:latin typeface="Arial"/>
                <a:cs typeface="Arial"/>
              </a:rPr>
              <a:t>Rectangular shape </a:t>
            </a:r>
            <a:r>
              <a:rPr lang="en-US" sz="2400" spc="15" dirty="0" smtClean="0">
                <a:latin typeface="Arial"/>
                <a:cs typeface="Arial"/>
              </a:rPr>
              <a:t>i</a:t>
            </a:r>
            <a:r>
              <a:rPr lang="en-US" sz="2400" spc="-110" dirty="0" smtClean="0">
                <a:latin typeface="Arial"/>
                <a:cs typeface="Arial"/>
              </a:rPr>
              <a:t>m</a:t>
            </a:r>
            <a:r>
              <a:rPr lang="en-US" sz="2400" spc="-35" dirty="0" smtClean="0">
                <a:latin typeface="Arial"/>
                <a:cs typeface="Arial"/>
              </a:rPr>
              <a:t>p</a:t>
            </a:r>
            <a:r>
              <a:rPr lang="en-US" sz="2400" spc="-70" dirty="0" smtClean="0">
                <a:latin typeface="Arial"/>
                <a:cs typeface="Arial"/>
              </a:rPr>
              <a:t>r</a:t>
            </a:r>
            <a:r>
              <a:rPr lang="en-US" sz="2400" spc="-95" dirty="0" smtClean="0">
                <a:latin typeface="Arial"/>
                <a:cs typeface="Arial"/>
              </a:rPr>
              <a:t>o</a:t>
            </a:r>
            <a:r>
              <a:rPr lang="en-US" sz="2400" spc="-170" dirty="0" smtClean="0">
                <a:latin typeface="Arial"/>
                <a:cs typeface="Arial"/>
              </a:rPr>
              <a:t>ve</a:t>
            </a: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spc="-35" dirty="0" smtClean="0">
                <a:latin typeface="Arial"/>
                <a:cs typeface="Arial"/>
              </a:rPr>
              <a:t>the</a:t>
            </a:r>
            <a:r>
              <a:rPr lang="en-US" sz="2400" spc="-35" dirty="0" smtClean="0">
                <a:latin typeface="Times New Roman"/>
                <a:cs typeface="Times New Roman"/>
              </a:rPr>
              <a:t> </a:t>
            </a:r>
            <a:r>
              <a:rPr lang="en-US" sz="2400" spc="-100" dirty="0" smtClean="0">
                <a:latin typeface="Arial"/>
                <a:cs typeface="Arial"/>
              </a:rPr>
              <a:t>ai</a:t>
            </a:r>
            <a:r>
              <a:rPr lang="en-US" sz="2400" spc="40" dirty="0" smtClean="0">
                <a:latin typeface="Arial"/>
                <a:cs typeface="Arial"/>
              </a:rPr>
              <a:t>r flow </a:t>
            </a:r>
            <a:r>
              <a:rPr lang="en-US" sz="2400" spc="-135" dirty="0" smtClean="0">
                <a:latin typeface="Arial"/>
                <a:cs typeface="Arial"/>
              </a:rPr>
              <a:t>and </a:t>
            </a:r>
            <a:r>
              <a:rPr lang="en-US" sz="2400" spc="-130" dirty="0" smtClean="0">
                <a:latin typeface="Arial"/>
                <a:cs typeface="Arial"/>
              </a:rPr>
              <a:t>are </a:t>
            </a:r>
            <a:r>
              <a:rPr lang="en-US" sz="2400" spc="-220" dirty="0" smtClean="0">
                <a:latin typeface="Arial"/>
                <a:cs typeface="Arial"/>
              </a:rPr>
              <a:t>easy </a:t>
            </a:r>
            <a:r>
              <a:rPr lang="en-US" sz="2400" spc="25" dirty="0" smtClean="0">
                <a:latin typeface="Arial"/>
                <a:cs typeface="Arial"/>
              </a:rPr>
              <a:t>to</a:t>
            </a:r>
            <a:r>
              <a:rPr lang="en-US" sz="2400" spc="-160" dirty="0" smtClean="0">
                <a:latin typeface="Arial"/>
                <a:cs typeface="Arial"/>
              </a:rPr>
              <a:t> </a:t>
            </a:r>
            <a:r>
              <a:rPr lang="en-US" sz="2400" spc="-175" dirty="0" smtClean="0">
                <a:latin typeface="Arial"/>
                <a:cs typeface="Arial"/>
              </a:rPr>
              <a:t>manage.</a:t>
            </a:r>
            <a:endParaRPr lang="en-US" sz="2400" dirty="0" smtClean="0">
              <a:latin typeface="Arial"/>
              <a:cs typeface="Arial"/>
            </a:endParaRPr>
          </a:p>
          <a:p>
            <a:pPr marL="285115" marR="5715" indent="-273050">
              <a:lnSpc>
                <a:spcPts val="3020"/>
              </a:lnSpc>
              <a:spcBef>
                <a:spcPts val="480"/>
              </a:spcBef>
              <a:buClr>
                <a:srgbClr val="4F80BC"/>
              </a:buClr>
              <a:buSzPct val="83928"/>
              <a:buFontTx/>
              <a:buChar char=""/>
              <a:tabLst>
                <a:tab pos="285750" algn="l"/>
                <a:tab pos="1731645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285115" marR="5715" indent="-273050">
              <a:lnSpc>
                <a:spcPts val="3020"/>
              </a:lnSpc>
              <a:spcBef>
                <a:spcPts val="480"/>
              </a:spcBef>
              <a:buClr>
                <a:srgbClr val="4F80BC"/>
              </a:buClr>
              <a:buSzPct val="83928"/>
              <a:buFontTx/>
              <a:buChar char=""/>
              <a:tabLst>
                <a:tab pos="285750" algn="l"/>
                <a:tab pos="1731645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285115" marR="5715" indent="-273050">
              <a:lnSpc>
                <a:spcPts val="3020"/>
              </a:lnSpc>
              <a:spcBef>
                <a:spcPts val="480"/>
              </a:spcBef>
              <a:buClr>
                <a:srgbClr val="4F80BC"/>
              </a:buClr>
              <a:buSzPct val="83928"/>
              <a:buChar char=""/>
              <a:tabLst>
                <a:tab pos="285750" algn="l"/>
                <a:tab pos="1731645" algn="l"/>
              </a:tabLst>
            </a:pP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8678" y="301191"/>
            <a:ext cx="3364229" cy="746125"/>
          </a:xfrm>
          <a:prstGeom prst="rect">
            <a:avLst/>
          </a:prstGeom>
          <a:solidFill>
            <a:srgbClr val="4F80BC"/>
          </a:solidFill>
          <a:ln w="25400">
            <a:solidFill>
              <a:srgbClr val="385D89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873760">
              <a:lnSpc>
                <a:spcPct val="100000"/>
              </a:lnSpc>
              <a:spcBef>
                <a:spcPts val="1340"/>
              </a:spcBef>
            </a:pPr>
            <a:r>
              <a:rPr sz="2400" spc="-25" dirty="0">
                <a:latin typeface="Arial"/>
                <a:cs typeface="Arial"/>
              </a:rPr>
              <a:t>Interior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walls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9600" y="1123950"/>
            <a:ext cx="4210050" cy="1639551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365"/>
              </a:spcBef>
              <a:buClr>
                <a:srgbClr val="4F80BC"/>
              </a:buClr>
              <a:buSzPct val="83928"/>
              <a:buChar char=""/>
              <a:tabLst>
                <a:tab pos="285750" algn="l"/>
              </a:tabLst>
            </a:pPr>
            <a:r>
              <a:rPr sz="2400" spc="-25" dirty="0">
                <a:latin typeface="Arial"/>
                <a:cs typeface="Arial"/>
              </a:rPr>
              <a:t>Mold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resistant.</a:t>
            </a:r>
            <a:endParaRPr sz="24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265"/>
              </a:spcBef>
              <a:buClr>
                <a:srgbClr val="4F80BC"/>
              </a:buClr>
              <a:buSzPct val="83928"/>
              <a:buChar char=""/>
              <a:tabLst>
                <a:tab pos="285750" algn="l"/>
              </a:tabLst>
            </a:pPr>
            <a:r>
              <a:rPr sz="2400" spc="-105" dirty="0">
                <a:latin typeface="Arial"/>
                <a:cs typeface="Arial"/>
              </a:rPr>
              <a:t>Insulated</a:t>
            </a:r>
            <a:endParaRPr sz="24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265"/>
              </a:spcBef>
              <a:buClr>
                <a:srgbClr val="4F80BC"/>
              </a:buClr>
              <a:buSzPct val="83928"/>
              <a:buChar char=""/>
              <a:tabLst>
                <a:tab pos="285750" algn="l"/>
              </a:tabLst>
            </a:pPr>
            <a:r>
              <a:rPr sz="2400" spc="-155" dirty="0">
                <a:latin typeface="Arial"/>
                <a:cs typeface="Arial"/>
              </a:rPr>
              <a:t>No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abberation</a:t>
            </a:r>
            <a:endParaRPr sz="24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265"/>
              </a:spcBef>
              <a:buClr>
                <a:srgbClr val="4F80BC"/>
              </a:buClr>
              <a:buSzPct val="83928"/>
              <a:buChar char=""/>
              <a:tabLst>
                <a:tab pos="285750" algn="l"/>
              </a:tabLst>
            </a:pPr>
            <a:r>
              <a:rPr sz="2400" smtClean="0">
                <a:latin typeface="Arial"/>
                <a:cs typeface="Arial"/>
              </a:rPr>
              <a:t>If</a:t>
            </a:r>
            <a:r>
              <a:rPr lang="en-US" sz="2400" dirty="0" smtClean="0">
                <a:latin typeface="Arial"/>
                <a:cs typeface="Arial"/>
              </a:rPr>
              <a:t> possible</a:t>
            </a:r>
            <a:r>
              <a:rPr lang="en-US" sz="2400" spc="-535" dirty="0" smtClean="0">
                <a:latin typeface="Arial"/>
                <a:cs typeface="Arial"/>
              </a:rPr>
              <a:t> </a:t>
            </a:r>
            <a:r>
              <a:rPr sz="2400" spc="-535" smtClean="0">
                <a:latin typeface="Arial"/>
                <a:cs typeface="Arial"/>
              </a:rPr>
              <a:t> </a:t>
            </a:r>
            <a:r>
              <a:rPr lang="en-US" sz="2400" spc="-535" dirty="0" smtClean="0">
                <a:latin typeface="Arial"/>
                <a:cs typeface="Arial"/>
              </a:rPr>
              <a:t> </a:t>
            </a:r>
            <a:r>
              <a:rPr sz="2400" spc="-30" smtClean="0">
                <a:latin typeface="Arial"/>
                <a:cs typeface="Arial"/>
              </a:rPr>
              <a:t>white </a:t>
            </a:r>
            <a:r>
              <a:rPr sz="2400" spc="-55" dirty="0">
                <a:latin typeface="Arial"/>
                <a:cs typeface="Arial"/>
              </a:rPr>
              <a:t>paint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regularly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333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object 8"/>
          <p:cNvSpPr txBox="1"/>
          <p:nvPr/>
        </p:nvSpPr>
        <p:spPr>
          <a:xfrm>
            <a:off x="4572000" y="2952750"/>
            <a:ext cx="3364229" cy="541174"/>
          </a:xfrm>
          <a:prstGeom prst="rect">
            <a:avLst/>
          </a:prstGeom>
          <a:solidFill>
            <a:srgbClr val="4F80BC"/>
          </a:solidFill>
          <a:ln w="25400">
            <a:solidFill>
              <a:srgbClr val="385D89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873760">
              <a:lnSpc>
                <a:spcPct val="100000"/>
              </a:lnSpc>
              <a:spcBef>
                <a:spcPts val="1340"/>
              </a:spcBef>
            </a:pPr>
            <a:r>
              <a:rPr lang="en-US" sz="2400" spc="-25" dirty="0" smtClean="0">
                <a:latin typeface="Arial"/>
                <a:cs typeface="Arial"/>
              </a:rPr>
              <a:t>Floor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562350"/>
            <a:ext cx="394293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700"/>
              </a:spcBef>
              <a:buClr>
                <a:srgbClr val="4F80BC"/>
              </a:buClr>
              <a:buSzPct val="83928"/>
              <a:buChar char=""/>
              <a:tabLst>
                <a:tab pos="285750" algn="l"/>
              </a:tabLst>
            </a:pPr>
            <a:r>
              <a:rPr lang="en-US" sz="2400" spc="-155" dirty="0" smtClean="0"/>
              <a:t>Cemented</a:t>
            </a:r>
            <a:endParaRPr lang="en-US" sz="2400" dirty="0" smtClean="0"/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4F80BC"/>
              </a:buClr>
              <a:buSzPct val="83928"/>
              <a:buChar char=""/>
              <a:tabLst>
                <a:tab pos="285750" algn="l"/>
              </a:tabLst>
            </a:pPr>
            <a:r>
              <a:rPr lang="en-US" sz="2400" spc="-170" dirty="0" smtClean="0"/>
              <a:t>Sloped </a:t>
            </a:r>
            <a:r>
              <a:rPr lang="en-US" sz="2400" spc="20" dirty="0" smtClean="0"/>
              <a:t>to </a:t>
            </a:r>
            <a:r>
              <a:rPr lang="en-US" sz="2400" spc="-85" dirty="0" smtClean="0"/>
              <a:t>drain  </a:t>
            </a:r>
            <a:r>
              <a:rPr lang="en-US" sz="2400" spc="-200" dirty="0" smtClean="0"/>
              <a:t>excessive</a:t>
            </a:r>
            <a:r>
              <a:rPr lang="en-US" sz="2400" spc="-204" dirty="0" smtClean="0"/>
              <a:t> </a:t>
            </a:r>
            <a:r>
              <a:rPr lang="en-US" sz="2400" spc="-60" dirty="0" smtClean="0"/>
              <a:t>water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66751"/>
            <a:ext cx="5334000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 algn="just">
              <a:lnSpc>
                <a:spcPct val="150000"/>
              </a:lnSpc>
              <a:spcBef>
                <a:spcPts val="9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200" spc="-5" dirty="0">
                <a:latin typeface="Times New Roman"/>
                <a:cs typeface="Times New Roman"/>
              </a:rPr>
              <a:t>Racks size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vary according to bag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size.</a:t>
            </a:r>
            <a:endParaRPr sz="22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5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200" spc="-5" dirty="0">
                <a:latin typeface="Times New Roman"/>
                <a:cs typeface="Times New Roman"/>
              </a:rPr>
              <a:t>A 5 </a:t>
            </a:r>
            <a:r>
              <a:rPr sz="2200" dirty="0">
                <a:latin typeface="Times New Roman"/>
                <a:cs typeface="Times New Roman"/>
              </a:rPr>
              <a:t>kg </a:t>
            </a:r>
            <a:r>
              <a:rPr sz="2200" spc="-5">
                <a:latin typeface="Times New Roman"/>
                <a:cs typeface="Times New Roman"/>
              </a:rPr>
              <a:t>bag </a:t>
            </a:r>
            <a:r>
              <a:rPr sz="2200" spc="-5" smtClean="0">
                <a:latin typeface="Times New Roman"/>
                <a:cs typeface="Times New Roman"/>
              </a:rPr>
              <a:t>require </a:t>
            </a:r>
            <a:r>
              <a:rPr sz="2200" spc="-5" dirty="0">
                <a:latin typeface="Times New Roman"/>
                <a:cs typeface="Times New Roman"/>
              </a:rPr>
              <a:t>rack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dimension 1.5m  length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rack with width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10" dirty="0">
                <a:latin typeface="Times New Roman"/>
                <a:cs typeface="Times New Roman"/>
              </a:rPr>
              <a:t>0.75m. </a:t>
            </a:r>
            <a:r>
              <a:rPr sz="2200" spc="-5" dirty="0">
                <a:latin typeface="Times New Roman"/>
                <a:cs typeface="Times New Roman"/>
              </a:rPr>
              <a:t>The rack tier  </a:t>
            </a:r>
            <a:r>
              <a:rPr sz="2200" spc="-10" dirty="0">
                <a:latin typeface="Times New Roman"/>
                <a:cs typeface="Times New Roman"/>
              </a:rPr>
              <a:t>may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vary.</a:t>
            </a:r>
            <a:endParaRPr sz="2200">
              <a:latin typeface="Times New Roman"/>
              <a:cs typeface="Times New Roman"/>
            </a:endParaRPr>
          </a:p>
          <a:p>
            <a:pPr marL="329565" indent="-317500" algn="just">
              <a:lnSpc>
                <a:spcPct val="15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tier starts 6 inch above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ground.</a:t>
            </a:r>
            <a:endParaRPr sz="22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5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200" spc="-5" dirty="0">
                <a:latin typeface="Times New Roman"/>
                <a:cs typeface="Times New Roman"/>
              </a:rPr>
              <a:t>Gaps are given around 1.5 feet and gap from wall  is given </a:t>
            </a:r>
            <a:r>
              <a:rPr sz="2200" dirty="0">
                <a:latin typeface="Times New Roman"/>
                <a:cs typeface="Times New Roman"/>
              </a:rPr>
              <a:t>around </a:t>
            </a:r>
            <a:r>
              <a:rPr sz="2200" spc="-5" dirty="0">
                <a:latin typeface="Times New Roman"/>
                <a:cs typeface="Times New Roman"/>
              </a:rPr>
              <a:t>1 foot for movement </a:t>
            </a:r>
            <a:r>
              <a:rPr sz="2200" dirty="0">
                <a:latin typeface="Times New Roman"/>
                <a:cs typeface="Times New Roman"/>
              </a:rPr>
              <a:t>and proper  </a:t>
            </a:r>
            <a:r>
              <a:rPr sz="2200" spc="-5">
                <a:latin typeface="Times New Roman"/>
                <a:cs typeface="Times New Roman"/>
              </a:rPr>
              <a:t>aeration</a:t>
            </a:r>
            <a:r>
              <a:rPr sz="2200" spc="-5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0"/>
            <a:ext cx="2961908" cy="602729"/>
          </a:xfrm>
          <a:prstGeom prst="rect">
            <a:avLst/>
          </a:prstGeom>
          <a:solidFill>
            <a:srgbClr val="4F80BC"/>
          </a:solidFill>
          <a:ln w="25400">
            <a:solidFill>
              <a:srgbClr val="385D89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2800" spc="-229" smtClean="0">
                <a:solidFill>
                  <a:srgbClr val="FFFFFF"/>
                </a:solidFill>
                <a:latin typeface="Arial"/>
                <a:cs typeface="Arial"/>
              </a:rPr>
              <a:t>Rack</a:t>
            </a:r>
            <a:r>
              <a:rPr lang="en-US" sz="2800" spc="-229" dirty="0" smtClean="0">
                <a:solidFill>
                  <a:srgbClr val="FFFFFF"/>
                </a:solidFill>
                <a:latin typeface="Arial"/>
                <a:cs typeface="Arial"/>
              </a:rPr>
              <a:t>s setup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Picture 3" descr="IMG-20181030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0"/>
            <a:ext cx="33528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06576"/>
            <a:ext cx="3364229" cy="746125"/>
          </a:xfrm>
          <a:prstGeom prst="rect">
            <a:avLst/>
          </a:prstGeom>
          <a:solidFill>
            <a:srgbClr val="4F80BC"/>
          </a:solidFill>
          <a:ln w="25400">
            <a:solidFill>
              <a:srgbClr val="385D89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966469">
              <a:lnSpc>
                <a:spcPct val="100000"/>
              </a:lnSpc>
              <a:spcBef>
                <a:spcPts val="1340"/>
              </a:spcBef>
            </a:pPr>
            <a:r>
              <a:rPr sz="2400" spc="-70" dirty="0">
                <a:solidFill>
                  <a:srgbClr val="FFFFFF"/>
                </a:solidFill>
              </a:rPr>
              <a:t>Humidifiers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24613" y="1257300"/>
            <a:ext cx="2502117" cy="30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9923" y="4540403"/>
            <a:ext cx="1109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smtClean="0">
                <a:latin typeface="Times New Roman"/>
                <a:cs typeface="Times New Roman"/>
              </a:rPr>
              <a:t>Fogger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0800" y="1428737"/>
            <a:ext cx="2576068" cy="2611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629400" y="4324350"/>
            <a:ext cx="1202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Sprinkler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190750"/>
            <a:ext cx="335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BumbleBeeOrganics.farm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06576"/>
            <a:ext cx="3364229" cy="746125"/>
          </a:xfrm>
          <a:prstGeom prst="rect">
            <a:avLst/>
          </a:prstGeom>
          <a:solidFill>
            <a:srgbClr val="4F80BC"/>
          </a:solidFill>
          <a:ln w="25400">
            <a:solidFill>
              <a:srgbClr val="385D89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340"/>
              </a:spcBef>
            </a:pPr>
            <a:r>
              <a:rPr sz="2400" spc="-95" dirty="0">
                <a:solidFill>
                  <a:srgbClr val="FFFFFF"/>
                </a:solidFill>
              </a:rPr>
              <a:t>Measuring</a:t>
            </a:r>
            <a:r>
              <a:rPr sz="2400" spc="-160" dirty="0">
                <a:solidFill>
                  <a:srgbClr val="FFFFFF"/>
                </a:solidFill>
              </a:rPr>
              <a:t> </a:t>
            </a:r>
            <a:r>
              <a:rPr sz="2400" spc="-45" dirty="0">
                <a:solidFill>
                  <a:srgbClr val="FFFFFF"/>
                </a:solidFill>
              </a:rPr>
              <a:t>instrument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81000" y="1200150"/>
            <a:ext cx="2178685" cy="1626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1200150"/>
            <a:ext cx="2873248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7286" y="3007017"/>
            <a:ext cx="3386582" cy="16643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340" y="2995041"/>
            <a:ext cx="17094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smtClean="0">
                <a:latin typeface="Times New Roman"/>
                <a:cs typeface="Times New Roman"/>
              </a:rPr>
              <a:t>Hygrometer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629" y="2995041"/>
            <a:ext cx="136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CO2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4575" y="4785766"/>
            <a:ext cx="128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Lux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1733550"/>
            <a:ext cx="3354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BumbleBeeOrganics.farm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404" y="1494231"/>
            <a:ext cx="4041395" cy="692497"/>
          </a:xfrm>
        </p:spPr>
        <p:txBody>
          <a:bodyPr/>
          <a:lstStyle/>
          <a:p>
            <a:pPr marL="12700" algn="just">
              <a:spcBef>
                <a:spcPts val="105"/>
              </a:spcBef>
            </a:pPr>
            <a:r>
              <a:rPr lang="en-US" sz="4500" b="1" spc="-150" dirty="0" smtClean="0">
                <a:solidFill>
                  <a:srgbClr val="4F6128"/>
                </a:solidFill>
                <a:latin typeface="+mj-lt"/>
              </a:rPr>
              <a:t>Thank You</a:t>
            </a:r>
            <a:endParaRPr lang="en-US" sz="4500" b="1" spc="-150" dirty="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3714750"/>
            <a:ext cx="3041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School of </a:t>
            </a:r>
            <a:r>
              <a:rPr lang="en-US" dirty="0" err="1" smtClean="0"/>
              <a:t>BumbleBee</a:t>
            </a:r>
            <a:r>
              <a:rPr lang="en-US" dirty="0" smtClean="0"/>
              <a:t> Organics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258" y="51053"/>
            <a:ext cx="3198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150">
                <a:solidFill>
                  <a:srgbClr val="4F6128"/>
                </a:solidFill>
                <a:latin typeface="+mj-lt"/>
              </a:rPr>
              <a:t>Species </a:t>
            </a: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Description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734566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1308099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4764087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748663"/>
            <a:ext cx="7324725" cy="45121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5"/>
              </a:spcBef>
            </a:pPr>
            <a:r>
              <a:rPr sz="2000">
                <a:latin typeface="+mj-lt"/>
                <a:cs typeface="Times New Roman"/>
              </a:rPr>
              <a:t>25 </a:t>
            </a:r>
            <a:r>
              <a:rPr sz="2000" smtClean="0">
                <a:latin typeface="+mj-lt"/>
                <a:cs typeface="Times New Roman"/>
              </a:rPr>
              <a:t>species are </a:t>
            </a:r>
            <a:r>
              <a:rPr sz="2000" spc="-5" dirty="0">
                <a:latin typeface="+mj-lt"/>
                <a:cs typeface="Times New Roman"/>
              </a:rPr>
              <a:t>commercially </a:t>
            </a:r>
            <a:r>
              <a:rPr sz="2000" dirty="0">
                <a:latin typeface="+mj-lt"/>
                <a:cs typeface="Times New Roman"/>
              </a:rPr>
              <a:t>cultivated </a:t>
            </a:r>
            <a:r>
              <a:rPr sz="2000" spc="-5" dirty="0">
                <a:latin typeface="+mj-lt"/>
                <a:cs typeface="Times New Roman"/>
              </a:rPr>
              <a:t>in different </a:t>
            </a:r>
            <a:r>
              <a:rPr sz="2000" dirty="0">
                <a:latin typeface="+mj-lt"/>
                <a:cs typeface="Times New Roman"/>
              </a:rPr>
              <a:t>parts of the</a:t>
            </a:r>
            <a:r>
              <a:rPr sz="2000" spc="-155" dirty="0">
                <a:latin typeface="+mj-lt"/>
                <a:cs typeface="Times New Roman"/>
              </a:rPr>
              <a:t> </a:t>
            </a:r>
            <a:r>
              <a:rPr sz="2000" dirty="0">
                <a:latin typeface="+mj-lt"/>
                <a:cs typeface="Times New Roman"/>
              </a:rPr>
              <a:t>world</a:t>
            </a:r>
            <a:endParaRPr sz="2000">
              <a:latin typeface="+mj-lt"/>
              <a:cs typeface="Times New Roman"/>
            </a:endParaRPr>
          </a:p>
          <a:p>
            <a:pPr marR="256540" algn="ctr">
              <a:lnSpc>
                <a:spcPct val="100000"/>
              </a:lnSpc>
              <a:tabLst>
                <a:tab pos="3909060" algn="l"/>
              </a:tabLst>
            </a:pPr>
            <a:r>
              <a:rPr sz="1700" b="1" spc="-175" smtClean="0">
                <a:latin typeface="+mj-lt"/>
                <a:cs typeface="Arial"/>
              </a:rPr>
              <a:t>Species</a:t>
            </a:r>
            <a:r>
              <a:rPr sz="1700" spc="-175" dirty="0">
                <a:latin typeface="+mj-lt"/>
                <a:cs typeface="Times New Roman"/>
              </a:rPr>
              <a:t>	</a:t>
            </a:r>
            <a:r>
              <a:rPr sz="1700" b="1" spc="-165" dirty="0">
                <a:latin typeface="+mj-lt"/>
                <a:cs typeface="Arial"/>
              </a:rPr>
              <a:t>Common</a:t>
            </a:r>
            <a:r>
              <a:rPr sz="1700" b="1" spc="-100" dirty="0">
                <a:latin typeface="+mj-lt"/>
                <a:cs typeface="Arial"/>
              </a:rPr>
              <a:t> </a:t>
            </a:r>
            <a:r>
              <a:rPr sz="1700" b="1" spc="-145" dirty="0">
                <a:latin typeface="+mj-lt"/>
                <a:cs typeface="Arial"/>
              </a:rPr>
              <a:t>names</a:t>
            </a:r>
            <a:endParaRPr sz="170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2527300" algn="l"/>
              </a:tabLst>
            </a:pPr>
            <a:r>
              <a:rPr sz="1700" i="1" spc="-75" dirty="0">
                <a:latin typeface="+mj-lt"/>
                <a:cs typeface="Arial"/>
              </a:rPr>
              <a:t>Pleurotus</a:t>
            </a:r>
            <a:r>
              <a:rPr sz="1700" i="1" spc="-100" dirty="0">
                <a:latin typeface="+mj-lt"/>
                <a:cs typeface="Arial"/>
              </a:rPr>
              <a:t> </a:t>
            </a:r>
            <a:r>
              <a:rPr sz="1700" i="1" spc="-45" dirty="0">
                <a:latin typeface="+mj-lt"/>
                <a:cs typeface="Arial"/>
              </a:rPr>
              <a:t>eryngii</a:t>
            </a:r>
            <a:r>
              <a:rPr sz="1700" spc="-45" dirty="0">
                <a:latin typeface="+mj-lt"/>
                <a:cs typeface="Times New Roman"/>
              </a:rPr>
              <a:t>	</a:t>
            </a:r>
            <a:r>
              <a:rPr sz="1700" spc="-100" dirty="0">
                <a:latin typeface="+mj-lt"/>
                <a:cs typeface="Arial"/>
              </a:rPr>
              <a:t>Kabul</a:t>
            </a:r>
            <a:r>
              <a:rPr sz="1700" spc="-114" dirty="0">
                <a:latin typeface="+mj-lt"/>
                <a:cs typeface="Arial"/>
              </a:rPr>
              <a:t> </a:t>
            </a:r>
            <a:r>
              <a:rPr sz="1700" spc="-55" dirty="0">
                <a:latin typeface="+mj-lt"/>
                <a:cs typeface="Arial"/>
              </a:rPr>
              <a:t>dhingari,</a:t>
            </a:r>
            <a:r>
              <a:rPr sz="1700" spc="-120" dirty="0">
                <a:latin typeface="+mj-lt"/>
                <a:cs typeface="Arial"/>
              </a:rPr>
              <a:t> </a:t>
            </a:r>
            <a:r>
              <a:rPr sz="1700" spc="-110" dirty="0">
                <a:latin typeface="+mj-lt"/>
                <a:cs typeface="Arial"/>
              </a:rPr>
              <a:t>King </a:t>
            </a:r>
            <a:r>
              <a:rPr sz="1700" spc="-5" dirty="0">
                <a:latin typeface="+mj-lt"/>
                <a:cs typeface="Arial"/>
              </a:rPr>
              <a:t>of</a:t>
            </a:r>
            <a:r>
              <a:rPr sz="1700" spc="-80" dirty="0">
                <a:latin typeface="+mj-lt"/>
                <a:cs typeface="Arial"/>
              </a:rPr>
              <a:t> oyster,</a:t>
            </a:r>
            <a:r>
              <a:rPr sz="1700" spc="-95" dirty="0">
                <a:latin typeface="+mj-lt"/>
                <a:cs typeface="Arial"/>
              </a:rPr>
              <a:t> </a:t>
            </a:r>
            <a:r>
              <a:rPr sz="1700" spc="-70" dirty="0">
                <a:latin typeface="+mj-lt"/>
                <a:cs typeface="Arial"/>
              </a:rPr>
              <a:t>Boletus</a:t>
            </a:r>
            <a:r>
              <a:rPr sz="1700" spc="-110" dirty="0">
                <a:latin typeface="+mj-lt"/>
                <a:cs typeface="Arial"/>
              </a:rPr>
              <a:t> </a:t>
            </a:r>
            <a:r>
              <a:rPr sz="1700" spc="-5" dirty="0">
                <a:latin typeface="+mj-lt"/>
                <a:cs typeface="Arial"/>
              </a:rPr>
              <a:t>of</a:t>
            </a:r>
            <a:r>
              <a:rPr sz="1700" spc="-80" dirty="0">
                <a:latin typeface="+mj-lt"/>
                <a:cs typeface="Arial"/>
              </a:rPr>
              <a:t> </a:t>
            </a:r>
            <a:r>
              <a:rPr sz="1700" spc="-20" dirty="0">
                <a:latin typeface="+mj-lt"/>
                <a:cs typeface="Arial"/>
              </a:rPr>
              <a:t>the</a:t>
            </a:r>
            <a:r>
              <a:rPr sz="1700" spc="-95" dirty="0">
                <a:latin typeface="+mj-lt"/>
                <a:cs typeface="Arial"/>
              </a:rPr>
              <a:t> </a:t>
            </a:r>
            <a:r>
              <a:rPr sz="1700" spc="-90" dirty="0">
                <a:latin typeface="+mj-lt"/>
                <a:cs typeface="Arial"/>
              </a:rPr>
              <a:t>steppes</a:t>
            </a:r>
            <a:endParaRPr sz="170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27300" algn="l"/>
              </a:tabLst>
            </a:pPr>
            <a:r>
              <a:rPr sz="1700" i="1" spc="-75" dirty="0">
                <a:latin typeface="+mj-lt"/>
                <a:cs typeface="Arial"/>
              </a:rPr>
              <a:t>Pleurotus</a:t>
            </a:r>
            <a:r>
              <a:rPr sz="1700" i="1" spc="-105" dirty="0">
                <a:latin typeface="+mj-lt"/>
                <a:cs typeface="Arial"/>
              </a:rPr>
              <a:t> </a:t>
            </a:r>
            <a:r>
              <a:rPr sz="1700" i="1" spc="-60" dirty="0">
                <a:latin typeface="+mj-lt"/>
                <a:cs typeface="Arial"/>
              </a:rPr>
              <a:t>ostreatus</a:t>
            </a:r>
            <a:r>
              <a:rPr sz="1700" spc="-60" dirty="0">
                <a:latin typeface="+mj-lt"/>
                <a:cs typeface="Times New Roman"/>
              </a:rPr>
              <a:t>	</a:t>
            </a:r>
            <a:r>
              <a:rPr sz="1700" spc="-85" dirty="0">
                <a:latin typeface="+mj-lt"/>
                <a:cs typeface="Arial"/>
              </a:rPr>
              <a:t>Oyster </a:t>
            </a:r>
            <a:r>
              <a:rPr sz="1700" spc="-65" dirty="0">
                <a:latin typeface="+mj-lt"/>
                <a:cs typeface="Arial"/>
              </a:rPr>
              <a:t>mushroom, </a:t>
            </a:r>
            <a:r>
              <a:rPr sz="1700" spc="-25" dirty="0">
                <a:latin typeface="+mj-lt"/>
                <a:cs typeface="Arial"/>
              </a:rPr>
              <a:t>tree </a:t>
            </a:r>
            <a:r>
              <a:rPr sz="1700" spc="-80" dirty="0">
                <a:latin typeface="+mj-lt"/>
                <a:cs typeface="Arial"/>
              </a:rPr>
              <a:t>oyster, </a:t>
            </a:r>
            <a:r>
              <a:rPr sz="1700" spc="-75" dirty="0">
                <a:latin typeface="+mj-lt"/>
                <a:cs typeface="Arial"/>
              </a:rPr>
              <a:t>Hiratake,</a:t>
            </a:r>
            <a:r>
              <a:rPr sz="1700" spc="-220" dirty="0">
                <a:latin typeface="+mj-lt"/>
                <a:cs typeface="Arial"/>
              </a:rPr>
              <a:t> </a:t>
            </a:r>
            <a:r>
              <a:rPr sz="1700" spc="-105" dirty="0">
                <a:latin typeface="+mj-lt"/>
                <a:cs typeface="Arial"/>
              </a:rPr>
              <a:t>Tamogitake</a:t>
            </a:r>
            <a:endParaRPr sz="170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527300" algn="l"/>
              </a:tabLst>
            </a:pPr>
            <a:r>
              <a:rPr sz="1700" i="1" spc="-75" dirty="0">
                <a:latin typeface="+mj-lt"/>
                <a:cs typeface="Arial"/>
              </a:rPr>
              <a:t>Pleurotus</a:t>
            </a:r>
            <a:r>
              <a:rPr sz="1700" i="1" spc="-90" dirty="0">
                <a:latin typeface="+mj-lt"/>
                <a:cs typeface="Arial"/>
              </a:rPr>
              <a:t> </a:t>
            </a:r>
            <a:r>
              <a:rPr sz="1700" i="1" spc="-40" dirty="0">
                <a:latin typeface="+mj-lt"/>
                <a:cs typeface="Arial"/>
              </a:rPr>
              <a:t>citrinopileatus</a:t>
            </a:r>
            <a:r>
              <a:rPr sz="1700" spc="-40" dirty="0">
                <a:latin typeface="+mj-lt"/>
                <a:cs typeface="Times New Roman"/>
              </a:rPr>
              <a:t>	</a:t>
            </a:r>
            <a:r>
              <a:rPr sz="1700" spc="-80" dirty="0">
                <a:latin typeface="+mj-lt"/>
                <a:cs typeface="Arial"/>
              </a:rPr>
              <a:t>oyster, </a:t>
            </a:r>
            <a:r>
              <a:rPr sz="1700" spc="-65" dirty="0">
                <a:latin typeface="+mj-lt"/>
                <a:cs typeface="Arial"/>
              </a:rPr>
              <a:t>golden </a:t>
            </a:r>
            <a:r>
              <a:rPr sz="1700" spc="-80" dirty="0">
                <a:latin typeface="+mj-lt"/>
                <a:cs typeface="Arial"/>
              </a:rPr>
              <a:t>oyster, </a:t>
            </a:r>
            <a:r>
              <a:rPr sz="1700" spc="-95" dirty="0">
                <a:latin typeface="+mj-lt"/>
                <a:cs typeface="Arial"/>
              </a:rPr>
              <a:t>Tamogitake,</a:t>
            </a:r>
            <a:r>
              <a:rPr sz="1700" spc="-190" dirty="0">
                <a:latin typeface="+mj-lt"/>
                <a:cs typeface="Arial"/>
              </a:rPr>
              <a:t> </a:t>
            </a:r>
            <a:r>
              <a:rPr sz="1700" spc="-75" dirty="0">
                <a:latin typeface="+mj-lt"/>
                <a:cs typeface="Arial"/>
              </a:rPr>
              <a:t>IImak</a:t>
            </a:r>
            <a:endParaRPr sz="170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527300" algn="l"/>
              </a:tabLst>
            </a:pPr>
            <a:r>
              <a:rPr sz="1700" i="1" spc="-75" dirty="0">
                <a:latin typeface="+mj-lt"/>
                <a:cs typeface="Arial"/>
              </a:rPr>
              <a:t>Pleurotus</a:t>
            </a:r>
            <a:r>
              <a:rPr sz="1700" i="1" spc="-100" dirty="0">
                <a:latin typeface="+mj-lt"/>
                <a:cs typeface="Arial"/>
              </a:rPr>
              <a:t> </a:t>
            </a:r>
            <a:r>
              <a:rPr sz="1700" i="1" spc="-60" dirty="0">
                <a:latin typeface="+mj-lt"/>
                <a:cs typeface="Arial"/>
              </a:rPr>
              <a:t>pulmonarius</a:t>
            </a:r>
            <a:r>
              <a:rPr sz="1700" spc="-60" dirty="0">
                <a:latin typeface="+mj-lt"/>
                <a:cs typeface="Times New Roman"/>
              </a:rPr>
              <a:t>	</a:t>
            </a:r>
            <a:r>
              <a:rPr sz="1700" spc="-265" dirty="0">
                <a:latin typeface="+mj-lt"/>
                <a:cs typeface="Arial"/>
              </a:rPr>
              <a:t>P</a:t>
            </a:r>
            <a:r>
              <a:rPr sz="1700" spc="-265">
                <a:latin typeface="+mj-lt"/>
                <a:cs typeface="Arial"/>
              </a:rPr>
              <a:t>. </a:t>
            </a:r>
            <a:r>
              <a:rPr lang="en-US" sz="1700" spc="-265" dirty="0" smtClean="0">
                <a:latin typeface="+mj-lt"/>
                <a:cs typeface="Arial"/>
              </a:rPr>
              <a:t> </a:t>
            </a:r>
            <a:r>
              <a:rPr sz="1700" spc="-65" smtClean="0">
                <a:latin typeface="+mj-lt"/>
                <a:cs typeface="Arial"/>
              </a:rPr>
              <a:t>sajor </a:t>
            </a:r>
            <a:r>
              <a:rPr sz="1700" spc="-70" dirty="0">
                <a:latin typeface="+mj-lt"/>
                <a:cs typeface="Arial"/>
              </a:rPr>
              <a:t>caju, </a:t>
            </a:r>
            <a:r>
              <a:rPr sz="1700" spc="-90" dirty="0">
                <a:latin typeface="+mj-lt"/>
                <a:cs typeface="Arial"/>
              </a:rPr>
              <a:t>Phoenix </a:t>
            </a:r>
            <a:r>
              <a:rPr sz="1700" spc="-65" dirty="0">
                <a:latin typeface="+mj-lt"/>
                <a:cs typeface="Arial"/>
              </a:rPr>
              <a:t>mushroom</a:t>
            </a:r>
            <a:r>
              <a:rPr sz="1700" spc="-65">
                <a:latin typeface="+mj-lt"/>
                <a:cs typeface="Arial"/>
              </a:rPr>
              <a:t>,</a:t>
            </a:r>
            <a:r>
              <a:rPr sz="1700" spc="-225">
                <a:latin typeface="+mj-lt"/>
                <a:cs typeface="Arial"/>
              </a:rPr>
              <a:t> </a:t>
            </a:r>
            <a:r>
              <a:rPr sz="1700" spc="-55" smtClean="0">
                <a:latin typeface="+mj-lt"/>
                <a:cs typeface="Arial"/>
              </a:rPr>
              <a:t>dhingari</a:t>
            </a:r>
            <a:endParaRPr lang="en-US" sz="1700" spc="-55" dirty="0" smtClean="0">
              <a:latin typeface="+mj-lt"/>
              <a:cs typeface="Arial"/>
            </a:endParaRPr>
          </a:p>
          <a:p>
            <a:pPr marL="12700">
              <a:tabLst>
                <a:tab pos="2527300" algn="l"/>
              </a:tabLst>
            </a:pPr>
            <a:endParaRPr lang="en-US" sz="1700" i="1" spc="-75" dirty="0" smtClean="0">
              <a:latin typeface="+mj-lt"/>
              <a:cs typeface="Arial" pitchFamily="34" charset="0"/>
            </a:endParaRPr>
          </a:p>
          <a:p>
            <a:pPr marL="12700">
              <a:tabLst>
                <a:tab pos="2527300" algn="l"/>
              </a:tabLst>
            </a:pPr>
            <a:r>
              <a:rPr lang="en-US" sz="1700" i="1" spc="-75" dirty="0" err="1" smtClean="0">
                <a:latin typeface="+mj-lt"/>
                <a:cs typeface="Arial" pitchFamily="34" charset="0"/>
              </a:rPr>
              <a:t>Pleurotus</a:t>
            </a:r>
            <a:r>
              <a:rPr lang="en-US" sz="1700" i="1" spc="-155" dirty="0" smtClean="0">
                <a:latin typeface="+mj-lt"/>
                <a:cs typeface="Arial" pitchFamily="34" charset="0"/>
              </a:rPr>
              <a:t> </a:t>
            </a:r>
            <a:r>
              <a:rPr lang="en-US" sz="1700" i="1" spc="-45" dirty="0" err="1" smtClean="0">
                <a:latin typeface="+mj-lt"/>
                <a:cs typeface="Arial" pitchFamily="34" charset="0"/>
              </a:rPr>
              <a:t>djamor</a:t>
            </a:r>
            <a:r>
              <a:rPr lang="en-US" sz="1700" i="1" spc="-45" dirty="0" smtClean="0">
                <a:latin typeface="Arial"/>
                <a:cs typeface="Arial"/>
              </a:rPr>
              <a:t>	</a:t>
            </a:r>
            <a:r>
              <a:rPr lang="en-US" sz="1700" spc="-95" dirty="0" smtClean="0">
                <a:cs typeface="Arial"/>
              </a:rPr>
              <a:t>Pink </a:t>
            </a:r>
            <a:r>
              <a:rPr lang="en-US" sz="1700" spc="-80" dirty="0" smtClean="0">
                <a:cs typeface="Arial"/>
              </a:rPr>
              <a:t>oyster, </a:t>
            </a:r>
            <a:r>
              <a:rPr lang="en-US" sz="1700" spc="-105" dirty="0" smtClean="0">
                <a:cs typeface="Arial"/>
              </a:rPr>
              <a:t>Salmon </a:t>
            </a:r>
            <a:r>
              <a:rPr lang="en-US" sz="1700" spc="-80" dirty="0" smtClean="0">
                <a:cs typeface="Arial"/>
              </a:rPr>
              <a:t>oyster, </a:t>
            </a:r>
            <a:r>
              <a:rPr lang="en-US" sz="1700" spc="-45" dirty="0" smtClean="0">
                <a:cs typeface="Arial"/>
              </a:rPr>
              <a:t>strawberry </a:t>
            </a:r>
            <a:r>
              <a:rPr lang="en-US" sz="1700" spc="-80" dirty="0" smtClean="0">
                <a:cs typeface="Arial"/>
              </a:rPr>
              <a:t>oyster, </a:t>
            </a:r>
            <a:r>
              <a:rPr lang="en-US" sz="1700" spc="-75" dirty="0" err="1" smtClean="0">
                <a:cs typeface="Arial"/>
              </a:rPr>
              <a:t>flamingo,Takiiro</a:t>
            </a:r>
            <a:r>
              <a:rPr lang="en-US" sz="1700" spc="-75" dirty="0" smtClean="0">
                <a:cs typeface="Arial"/>
              </a:rPr>
              <a:t>  	</a:t>
            </a:r>
            <a:r>
              <a:rPr lang="en-US" sz="1700" spc="-60" dirty="0" err="1" smtClean="0">
                <a:cs typeface="Arial"/>
              </a:rPr>
              <a:t>hiratake</a:t>
            </a:r>
            <a:r>
              <a:rPr lang="en-US" sz="1700" spc="-60" dirty="0" smtClean="0">
                <a:cs typeface="Arial"/>
              </a:rPr>
              <a:t>, </a:t>
            </a:r>
            <a:r>
              <a:rPr lang="en-US" sz="1700" spc="-145" dirty="0" err="1" smtClean="0">
                <a:cs typeface="Arial"/>
              </a:rPr>
              <a:t>Tabang</a:t>
            </a:r>
            <a:r>
              <a:rPr lang="en-US" sz="1700" spc="-190" dirty="0" smtClean="0">
                <a:cs typeface="Arial"/>
              </a:rPr>
              <a:t> </a:t>
            </a:r>
            <a:r>
              <a:rPr lang="en-US" sz="1700" spc="-70" dirty="0" err="1" smtClean="0">
                <a:cs typeface="Arial"/>
              </a:rPr>
              <a:t>Ngungut</a:t>
            </a:r>
            <a:endParaRPr lang="en-US" sz="1700" dirty="0" smtClean="0">
              <a:cs typeface="Arial"/>
            </a:endParaRPr>
          </a:p>
          <a:p>
            <a:pPr marL="12700">
              <a:lnSpc>
                <a:spcPct val="100000"/>
              </a:lnSpc>
              <a:tabLst>
                <a:tab pos="2527300" algn="l"/>
              </a:tabLst>
            </a:pPr>
            <a:endParaRPr lang="en-US" sz="1700" spc="-55" dirty="0" smtClean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527300" algn="l"/>
              </a:tabLst>
            </a:pPr>
            <a:endParaRPr sz="170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5401" y="44576"/>
            <a:ext cx="50145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150" dirty="0">
                <a:solidFill>
                  <a:srgbClr val="4F6128"/>
                </a:solidFill>
                <a:latin typeface="+mj-lt"/>
              </a:rPr>
              <a:t>Pleurotus ostreatus var florida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19600" y="830325"/>
          <a:ext cx="4495165" cy="379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6515"/>
                <a:gridCol w="1898650"/>
              </a:tblGrid>
              <a:tr h="4152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700" b="1" spc="-130" dirty="0">
                          <a:latin typeface="Arial"/>
                          <a:cs typeface="Arial"/>
                        </a:rPr>
                        <a:t>Parameters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700" b="1" spc="-150" dirty="0">
                          <a:latin typeface="Arial"/>
                          <a:cs typeface="Arial"/>
                        </a:rPr>
                        <a:t>Values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9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700" spc="-125" dirty="0">
                          <a:latin typeface="Arial"/>
                          <a:cs typeface="Arial"/>
                        </a:rPr>
                        <a:t>Spawn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7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temp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700" spc="-130" dirty="0">
                          <a:latin typeface="Arial"/>
                          <a:cs typeface="Arial"/>
                        </a:rPr>
                        <a:t>24˚C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393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spc="-125" dirty="0">
                          <a:latin typeface="Arial"/>
                          <a:cs typeface="Arial"/>
                        </a:rPr>
                        <a:t>Spawn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7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duration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spc="-80" dirty="0">
                          <a:latin typeface="Arial"/>
                          <a:cs typeface="Arial"/>
                        </a:rPr>
                        <a:t>15-20</a:t>
                      </a:r>
                      <a:r>
                        <a:rPr sz="17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25" dirty="0">
                          <a:latin typeface="Arial"/>
                          <a:cs typeface="Arial"/>
                        </a:rPr>
                        <a:t>days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</a:tr>
              <a:tr h="4406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700" spc="-125" dirty="0">
                          <a:latin typeface="Arial"/>
                          <a:cs typeface="Arial"/>
                        </a:rPr>
                        <a:t>Spawn </a:t>
                      </a:r>
                      <a:r>
                        <a:rPr sz="1700" spc="-135" dirty="0">
                          <a:latin typeface="Arial"/>
                          <a:cs typeface="Arial"/>
                        </a:rPr>
                        <a:t>Run </a:t>
                      </a:r>
                      <a:r>
                        <a:rPr sz="1700" spc="-19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95" dirty="0">
                          <a:latin typeface="Arial"/>
                          <a:cs typeface="Arial"/>
                        </a:rPr>
                        <a:t>conc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700" spc="-75" dirty="0">
                          <a:latin typeface="Arial"/>
                          <a:cs typeface="Arial"/>
                        </a:rPr>
                        <a:t>5,000-</a:t>
                      </a:r>
                      <a:r>
                        <a:rPr sz="17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75" dirty="0">
                          <a:latin typeface="Arial"/>
                          <a:cs typeface="Arial"/>
                        </a:rPr>
                        <a:t>20000ppm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9850" marB="0"/>
                </a:tc>
              </a:tr>
              <a:tr h="4274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55" dirty="0">
                          <a:latin typeface="Arial"/>
                          <a:cs typeface="Arial"/>
                        </a:rPr>
                        <a:t>Primordia 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formation</a:t>
                      </a:r>
                      <a:r>
                        <a:rPr sz="17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temp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80" dirty="0">
                          <a:latin typeface="Arial"/>
                          <a:cs typeface="Arial"/>
                        </a:rPr>
                        <a:t>15-22</a:t>
                      </a:r>
                      <a:r>
                        <a:rPr sz="17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70" dirty="0">
                          <a:latin typeface="Arial"/>
                          <a:cs typeface="Arial"/>
                        </a:rPr>
                        <a:t>˚C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</a:tr>
              <a:tr h="4371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Fruit </a:t>
                      </a:r>
                      <a:r>
                        <a:rPr sz="1700" spc="-60" dirty="0">
                          <a:latin typeface="Arial"/>
                          <a:cs typeface="Arial"/>
                        </a:rPr>
                        <a:t>body </a:t>
                      </a:r>
                      <a:r>
                        <a:rPr sz="1700" spc="-55" dirty="0">
                          <a:latin typeface="Arial"/>
                          <a:cs typeface="Arial"/>
                        </a:rPr>
                        <a:t>devlp.</a:t>
                      </a:r>
                      <a:r>
                        <a:rPr sz="1700" spc="-2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temp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700" spc="-105" dirty="0">
                          <a:latin typeface="Arial"/>
                          <a:cs typeface="Arial"/>
                        </a:rPr>
                        <a:t>18-25˚C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4169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700" spc="-85" dirty="0">
                          <a:latin typeface="Arial"/>
                          <a:cs typeface="Arial"/>
                        </a:rPr>
                        <a:t>Relative</a:t>
                      </a:r>
                      <a:r>
                        <a:rPr sz="17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humidity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700" spc="-114" dirty="0">
                          <a:latin typeface="Arial"/>
                          <a:cs typeface="Arial"/>
                        </a:rPr>
                        <a:t>85-90%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6515" marB="0"/>
                </a:tc>
              </a:tr>
              <a:tr h="4075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Fruiting </a:t>
                      </a:r>
                      <a:r>
                        <a:rPr sz="1700" spc="-19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95" dirty="0">
                          <a:latin typeface="Arial"/>
                          <a:cs typeface="Arial"/>
                        </a:rPr>
                        <a:t>conc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00" spc="-85" dirty="0">
                          <a:latin typeface="Arial"/>
                          <a:cs typeface="Arial"/>
                        </a:rPr>
                        <a:t>&lt;1000ppm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</a:tr>
              <a:tr h="4143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700" spc="-65" dirty="0">
                          <a:latin typeface="Arial"/>
                          <a:cs typeface="Arial"/>
                        </a:rPr>
                        <a:t>Light</a:t>
                      </a:r>
                      <a:r>
                        <a:rPr sz="17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requirement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700" spc="-80" dirty="0">
                          <a:latin typeface="Arial"/>
                          <a:cs typeface="Arial"/>
                        </a:rPr>
                        <a:t>1000-2000</a:t>
                      </a:r>
                      <a:r>
                        <a:rPr sz="17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latin typeface="Arial"/>
                          <a:cs typeface="Arial"/>
                        </a:rPr>
                        <a:t>lux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73037" y="815974"/>
            <a:ext cx="4123054" cy="3816350"/>
            <a:chOff x="173037" y="815974"/>
            <a:chExt cx="4123054" cy="3816350"/>
          </a:xfrm>
        </p:grpSpPr>
        <p:sp>
          <p:nvSpPr>
            <p:cNvPr id="5" name="object 5"/>
            <p:cNvSpPr/>
            <p:nvPr/>
          </p:nvSpPr>
          <p:spPr>
            <a:xfrm>
              <a:off x="176212" y="819149"/>
              <a:ext cx="4116324" cy="3810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4625" y="817562"/>
              <a:ext cx="4119879" cy="3813175"/>
            </a:xfrm>
            <a:custGeom>
              <a:avLst/>
              <a:gdLst/>
              <a:ahLst/>
              <a:cxnLst/>
              <a:rect l="l" t="t" r="r" b="b"/>
              <a:pathLst>
                <a:path w="4119879" h="3813175">
                  <a:moveTo>
                    <a:pt x="0" y="3813175"/>
                  </a:moveTo>
                  <a:lnTo>
                    <a:pt x="4119499" y="3813175"/>
                  </a:lnTo>
                  <a:lnTo>
                    <a:pt x="4119499" y="0"/>
                  </a:lnTo>
                  <a:lnTo>
                    <a:pt x="0" y="0"/>
                  </a:lnTo>
                  <a:lnTo>
                    <a:pt x="0" y="38131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9494" y="146126"/>
            <a:ext cx="3222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150" dirty="0">
                <a:solidFill>
                  <a:srgbClr val="4F6128"/>
                </a:solidFill>
                <a:latin typeface="+mj-lt"/>
              </a:rPr>
              <a:t>Pleurotus ostreatus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62400" y="917574"/>
          <a:ext cx="4724400" cy="3711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730"/>
                <a:gridCol w="2058670"/>
              </a:tblGrid>
              <a:tr h="4425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700" b="1" spc="-130" dirty="0">
                          <a:latin typeface="Arial"/>
                          <a:cs typeface="Arial"/>
                        </a:rPr>
                        <a:t>Parameters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700" b="1" spc="-150" dirty="0">
                          <a:latin typeface="Arial"/>
                          <a:cs typeface="Arial"/>
                        </a:rPr>
                        <a:t>Values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365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700" spc="-125" dirty="0">
                          <a:latin typeface="Arial"/>
                          <a:cs typeface="Arial"/>
                        </a:rPr>
                        <a:t>Spawn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7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temp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700" spc="-130" dirty="0">
                          <a:latin typeface="Arial"/>
                          <a:cs typeface="Arial"/>
                        </a:rPr>
                        <a:t>24˚C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428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700" spc="-125" dirty="0">
                          <a:latin typeface="Arial"/>
                          <a:cs typeface="Arial"/>
                        </a:rPr>
                        <a:t>Spawn 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7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duration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700" spc="-80" dirty="0">
                          <a:latin typeface="Arial"/>
                          <a:cs typeface="Arial"/>
                        </a:rPr>
                        <a:t>15-20</a:t>
                      </a:r>
                      <a:r>
                        <a:rPr sz="17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25" dirty="0">
                          <a:latin typeface="Arial"/>
                          <a:cs typeface="Arial"/>
                        </a:rPr>
                        <a:t>days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</a:tr>
              <a:tr h="4207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700" spc="-125" dirty="0">
                          <a:latin typeface="Arial"/>
                          <a:cs typeface="Arial"/>
                        </a:rPr>
                        <a:t>Spawn </a:t>
                      </a:r>
                      <a:r>
                        <a:rPr sz="1700" spc="-135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7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9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700" spc="-75" dirty="0">
                          <a:latin typeface="Arial"/>
                          <a:cs typeface="Arial"/>
                        </a:rPr>
                        <a:t>5,000-</a:t>
                      </a:r>
                      <a:r>
                        <a:rPr sz="17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75" dirty="0">
                          <a:latin typeface="Arial"/>
                          <a:cs typeface="Arial"/>
                        </a:rPr>
                        <a:t>20000ppm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</a:tr>
              <a:tr h="4085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700" spc="-55" dirty="0">
                          <a:latin typeface="Arial"/>
                          <a:cs typeface="Arial"/>
                        </a:rPr>
                        <a:t>Primordia 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formation</a:t>
                      </a:r>
                      <a:r>
                        <a:rPr sz="17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temp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700" spc="-80" dirty="0">
                          <a:latin typeface="Arial"/>
                          <a:cs typeface="Arial"/>
                        </a:rPr>
                        <a:t>14-18</a:t>
                      </a:r>
                      <a:r>
                        <a:rPr sz="17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70" dirty="0">
                          <a:latin typeface="Arial"/>
                          <a:cs typeface="Arial"/>
                        </a:rPr>
                        <a:t>˚C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7465" marB="0"/>
                </a:tc>
              </a:tr>
              <a:tr h="4020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35" dirty="0">
                          <a:latin typeface="Arial"/>
                          <a:cs typeface="Arial"/>
                        </a:rPr>
                        <a:t>Fruit </a:t>
                      </a:r>
                      <a:r>
                        <a:rPr sz="1700" spc="-60" dirty="0">
                          <a:latin typeface="Arial"/>
                          <a:cs typeface="Arial"/>
                        </a:rPr>
                        <a:t>body </a:t>
                      </a:r>
                      <a:r>
                        <a:rPr sz="1700" spc="-55" dirty="0">
                          <a:latin typeface="Arial"/>
                          <a:cs typeface="Arial"/>
                        </a:rPr>
                        <a:t>devlp.</a:t>
                      </a:r>
                      <a:r>
                        <a:rPr sz="17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temp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700" spc="-105" dirty="0">
                          <a:latin typeface="Arial"/>
                          <a:cs typeface="Arial"/>
                        </a:rPr>
                        <a:t>18-24˚C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</a:tr>
              <a:tr h="4148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700" spc="-80" dirty="0">
                          <a:latin typeface="Arial"/>
                          <a:cs typeface="Arial"/>
                        </a:rPr>
                        <a:t>Relative</a:t>
                      </a:r>
                      <a:r>
                        <a:rPr sz="17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humidity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700" spc="-120" dirty="0">
                          <a:latin typeface="Arial"/>
                          <a:cs typeface="Arial"/>
                        </a:rPr>
                        <a:t>85-90%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1750" marB="0"/>
                </a:tc>
              </a:tr>
              <a:tr h="3977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700" spc="-50">
                          <a:latin typeface="Arial"/>
                          <a:cs typeface="Arial"/>
                        </a:rPr>
                        <a:t>Fruiting </a:t>
                      </a:r>
                      <a:r>
                        <a:rPr sz="1700" spc="-195" smtClean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195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100" spc="-19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1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95" dirty="0">
                          <a:latin typeface="Arial"/>
                          <a:cs typeface="Arial"/>
                        </a:rPr>
                        <a:t>conc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700" spc="-85" dirty="0">
                          <a:latin typeface="Arial"/>
                          <a:cs typeface="Arial"/>
                        </a:rPr>
                        <a:t>&lt;1000ppm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9055" marB="0"/>
                </a:tc>
              </a:tr>
              <a:tr h="3685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700" spc="-65" dirty="0">
                          <a:latin typeface="Arial"/>
                          <a:cs typeface="Arial"/>
                        </a:rPr>
                        <a:t>Light</a:t>
                      </a:r>
                      <a:r>
                        <a:rPr sz="17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requirement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700" spc="-80" dirty="0">
                          <a:latin typeface="Arial"/>
                          <a:cs typeface="Arial"/>
                        </a:rPr>
                        <a:t>1000-2000</a:t>
                      </a:r>
                      <a:r>
                        <a:rPr sz="17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latin typeface="Arial"/>
                          <a:cs typeface="Arial"/>
                        </a:rPr>
                        <a:t>lux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95275" y="938212"/>
            <a:ext cx="3524250" cy="3673475"/>
            <a:chOff x="295275" y="938212"/>
            <a:chExt cx="3524250" cy="3673475"/>
          </a:xfrm>
        </p:grpSpPr>
        <p:sp>
          <p:nvSpPr>
            <p:cNvPr id="5" name="object 5"/>
            <p:cNvSpPr/>
            <p:nvPr/>
          </p:nvSpPr>
          <p:spPr>
            <a:xfrm>
              <a:off x="304799" y="947737"/>
              <a:ext cx="3505200" cy="3654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037" y="942974"/>
              <a:ext cx="3514725" cy="3663950"/>
            </a:xfrm>
            <a:custGeom>
              <a:avLst/>
              <a:gdLst/>
              <a:ahLst/>
              <a:cxnLst/>
              <a:rect l="l" t="t" r="r" b="b"/>
              <a:pathLst>
                <a:path w="3514725" h="3663950">
                  <a:moveTo>
                    <a:pt x="0" y="3663950"/>
                  </a:moveTo>
                  <a:lnTo>
                    <a:pt x="3514725" y="3663950"/>
                  </a:lnTo>
                  <a:lnTo>
                    <a:pt x="3514725" y="0"/>
                  </a:lnTo>
                  <a:lnTo>
                    <a:pt x="0" y="0"/>
                  </a:lnTo>
                  <a:lnTo>
                    <a:pt x="0" y="36639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056" y="2870"/>
            <a:ext cx="545274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150" dirty="0">
                <a:solidFill>
                  <a:srgbClr val="4F6128"/>
                </a:solidFill>
                <a:latin typeface="+mj-lt"/>
              </a:rPr>
              <a:t>P. pulmonarius (sajor caju)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43400" y="1035049"/>
          <a:ext cx="4647565" cy="3627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180"/>
                <a:gridCol w="1937385"/>
              </a:tblGrid>
              <a:tr h="4268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700" b="1" spc="-130" dirty="0">
                          <a:latin typeface="Arial"/>
                          <a:cs typeface="Arial"/>
                        </a:rPr>
                        <a:t>Parameters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700" b="1" spc="-150" dirty="0">
                          <a:latin typeface="Arial"/>
                          <a:cs typeface="Arial"/>
                        </a:rPr>
                        <a:t>Values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9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35" dirty="0">
                          <a:latin typeface="Arial"/>
                          <a:cs typeface="Arial"/>
                        </a:rPr>
                        <a:t>Spawn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temp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14" dirty="0">
                          <a:latin typeface="Arial"/>
                          <a:cs typeface="Arial"/>
                        </a:rPr>
                        <a:t>24-29˚C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269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35" dirty="0">
                          <a:latin typeface="Arial"/>
                          <a:cs typeface="Arial"/>
                        </a:rPr>
                        <a:t>Spawn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duration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</a:tr>
              <a:tr h="4269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Spawn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Run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conc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55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5,000ppm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</a:tr>
              <a:tr h="4114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Primordia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formation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temp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15-27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˚C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</a:tr>
              <a:tr h="3886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Fruit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body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devlp.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temp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114" dirty="0">
                          <a:latin typeface="Arial"/>
                          <a:cs typeface="Arial"/>
                        </a:rPr>
                        <a:t>24-28˚C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/>
                </a:tc>
              </a:tr>
              <a:tr h="3810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Relative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humidity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90-95%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</a:tr>
              <a:tr h="3835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Fruiting </a:t>
                      </a:r>
                      <a:r>
                        <a:rPr sz="1800" spc="-21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conc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400-800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ppm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</a:tr>
              <a:tr h="365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Light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requirement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1000-2000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lux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68287" y="1035050"/>
            <a:ext cx="3827399" cy="359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6629400" cy="492443"/>
          </a:xfrm>
        </p:spPr>
        <p:txBody>
          <a:bodyPr/>
          <a:lstStyle/>
          <a:p>
            <a:pPr marL="12700" algn="ctr">
              <a:spcBef>
                <a:spcPts val="105"/>
              </a:spcBef>
            </a:pPr>
            <a:r>
              <a:rPr lang="en-US" sz="3200" b="1" spc="-150" dirty="0" smtClean="0">
                <a:solidFill>
                  <a:srgbClr val="4F6128"/>
                </a:solidFill>
                <a:latin typeface="+mj-lt"/>
              </a:rPr>
              <a:t>Benefits of Growing Oyster</a:t>
            </a:r>
            <a:endParaRPr lang="en-US" sz="3200" b="1" spc="-150" dirty="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540" y="1168146"/>
            <a:ext cx="7616825" cy="295465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Requires temperature from 20-30̊c, which is optimum to grow indoors.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Requires basic crop waste, which is easily available.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Compost is very easy to prepare unlike compost for other mushrooms.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Does not require any sophisticated machinery.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Less labor intensive.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Tastes better.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302" y="128092"/>
            <a:ext cx="194754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150" dirty="0">
                <a:solidFill>
                  <a:srgbClr val="4F6128"/>
                </a:solidFill>
                <a:latin typeface="+mj-lt"/>
              </a:rPr>
              <a:t>4S CROP</a:t>
            </a:r>
            <a:endParaRPr sz="3200" b="1" spc="-150">
              <a:solidFill>
                <a:srgbClr val="4F6128"/>
              </a:solidFill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9226" y="1086103"/>
            <a:ext cx="1816735" cy="1816735"/>
          </a:xfrm>
          <a:custGeom>
            <a:avLst/>
            <a:gdLst/>
            <a:ahLst/>
            <a:cxnLst/>
            <a:rect l="l" t="t" r="r" b="b"/>
            <a:pathLst>
              <a:path w="1816734" h="1816735">
                <a:moveTo>
                  <a:pt x="0" y="0"/>
                </a:moveTo>
                <a:lnTo>
                  <a:pt x="48389" y="632"/>
                </a:lnTo>
                <a:lnTo>
                  <a:pt x="96466" y="2517"/>
                </a:lnTo>
                <a:lnTo>
                  <a:pt x="144215" y="5641"/>
                </a:lnTo>
                <a:lnTo>
                  <a:pt x="191621" y="9986"/>
                </a:lnTo>
                <a:lnTo>
                  <a:pt x="238667" y="15538"/>
                </a:lnTo>
                <a:lnTo>
                  <a:pt x="285337" y="22281"/>
                </a:lnTo>
                <a:lnTo>
                  <a:pt x="331617" y="30200"/>
                </a:lnTo>
                <a:lnTo>
                  <a:pt x="377490" y="39277"/>
                </a:lnTo>
                <a:lnTo>
                  <a:pt x="422941" y="49498"/>
                </a:lnTo>
                <a:lnTo>
                  <a:pt x="467954" y="60848"/>
                </a:lnTo>
                <a:lnTo>
                  <a:pt x="512514" y="73309"/>
                </a:lnTo>
                <a:lnTo>
                  <a:pt x="556604" y="86868"/>
                </a:lnTo>
                <a:lnTo>
                  <a:pt x="600210" y="101507"/>
                </a:lnTo>
                <a:lnTo>
                  <a:pt x="643314" y="117212"/>
                </a:lnTo>
                <a:lnTo>
                  <a:pt x="685903" y="133966"/>
                </a:lnTo>
                <a:lnTo>
                  <a:pt x="727959" y="151754"/>
                </a:lnTo>
                <a:lnTo>
                  <a:pt x="769468" y="170560"/>
                </a:lnTo>
                <a:lnTo>
                  <a:pt x="810414" y="190369"/>
                </a:lnTo>
                <a:lnTo>
                  <a:pt x="850780" y="211164"/>
                </a:lnTo>
                <a:lnTo>
                  <a:pt x="890552" y="232931"/>
                </a:lnTo>
                <a:lnTo>
                  <a:pt x="929713" y="255653"/>
                </a:lnTo>
                <a:lnTo>
                  <a:pt x="968248" y="279315"/>
                </a:lnTo>
                <a:lnTo>
                  <a:pt x="1006141" y="303901"/>
                </a:lnTo>
                <a:lnTo>
                  <a:pt x="1043377" y="329395"/>
                </a:lnTo>
                <a:lnTo>
                  <a:pt x="1079940" y="355782"/>
                </a:lnTo>
                <a:lnTo>
                  <a:pt x="1115814" y="383046"/>
                </a:lnTo>
                <a:lnTo>
                  <a:pt x="1150984" y="411171"/>
                </a:lnTo>
                <a:lnTo>
                  <a:pt x="1185433" y="440142"/>
                </a:lnTo>
                <a:lnTo>
                  <a:pt x="1219146" y="469943"/>
                </a:lnTo>
                <a:lnTo>
                  <a:pt x="1252108" y="500557"/>
                </a:lnTo>
                <a:lnTo>
                  <a:pt x="1284303" y="531971"/>
                </a:lnTo>
                <a:lnTo>
                  <a:pt x="1315715" y="564167"/>
                </a:lnTo>
                <a:lnTo>
                  <a:pt x="1346328" y="597130"/>
                </a:lnTo>
                <a:lnTo>
                  <a:pt x="1376127" y="630845"/>
                </a:lnTo>
                <a:lnTo>
                  <a:pt x="1405096" y="665295"/>
                </a:lnTo>
                <a:lnTo>
                  <a:pt x="1433219" y="700466"/>
                </a:lnTo>
                <a:lnTo>
                  <a:pt x="1460481" y="736341"/>
                </a:lnTo>
                <a:lnTo>
                  <a:pt x="1486866" y="772904"/>
                </a:lnTo>
                <a:lnTo>
                  <a:pt x="1512358" y="810141"/>
                </a:lnTo>
                <a:lnTo>
                  <a:pt x="1536942" y="848034"/>
                </a:lnTo>
                <a:lnTo>
                  <a:pt x="1560602" y="886570"/>
                </a:lnTo>
                <a:lnTo>
                  <a:pt x="1583322" y="925731"/>
                </a:lnTo>
                <a:lnTo>
                  <a:pt x="1605086" y="965502"/>
                </a:lnTo>
                <a:lnTo>
                  <a:pt x="1625880" y="1005868"/>
                </a:lnTo>
                <a:lnTo>
                  <a:pt x="1645687" y="1046813"/>
                </a:lnTo>
                <a:lnTo>
                  <a:pt x="1664491" y="1088321"/>
                </a:lnTo>
                <a:lnTo>
                  <a:pt x="1682277" y="1130376"/>
                </a:lnTo>
                <a:lnTo>
                  <a:pt x="1699029" y="1172963"/>
                </a:lnTo>
                <a:lnTo>
                  <a:pt x="1714732" y="1216066"/>
                </a:lnTo>
                <a:lnTo>
                  <a:pt x="1729370" y="1259670"/>
                </a:lnTo>
                <a:lnTo>
                  <a:pt x="1742926" y="1303758"/>
                </a:lnTo>
                <a:lnTo>
                  <a:pt x="1755387" y="1348315"/>
                </a:lnTo>
                <a:lnTo>
                  <a:pt x="1766734" y="1393325"/>
                </a:lnTo>
                <a:lnTo>
                  <a:pt x="1776954" y="1438773"/>
                </a:lnTo>
                <a:lnTo>
                  <a:pt x="1786031" y="1484643"/>
                </a:lnTo>
                <a:lnTo>
                  <a:pt x="1793948" y="1530919"/>
                </a:lnTo>
                <a:lnTo>
                  <a:pt x="1800690" y="1577585"/>
                </a:lnTo>
                <a:lnTo>
                  <a:pt x="1806241" y="1624627"/>
                </a:lnTo>
                <a:lnTo>
                  <a:pt x="1810586" y="1672027"/>
                </a:lnTo>
                <a:lnTo>
                  <a:pt x="1813709" y="1719771"/>
                </a:lnTo>
                <a:lnTo>
                  <a:pt x="1815595" y="1767843"/>
                </a:lnTo>
                <a:lnTo>
                  <a:pt x="1816227" y="1816227"/>
                </a:lnTo>
                <a:lnTo>
                  <a:pt x="0" y="181622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1B4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4400" y="1846221"/>
            <a:ext cx="1676400" cy="7072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2000" spc="-50" smtClean="0">
                <a:solidFill>
                  <a:srgbClr val="1F487C"/>
                </a:solidFill>
                <a:latin typeface="Arial"/>
                <a:cs typeface="Arial"/>
              </a:rPr>
              <a:t>Sterilization</a:t>
            </a:r>
            <a:r>
              <a:rPr lang="en-US" sz="2000" spc="-50" dirty="0" smtClean="0">
                <a:solidFill>
                  <a:srgbClr val="1F487C"/>
                </a:solidFill>
                <a:latin typeface="Arial"/>
                <a:cs typeface="Arial"/>
              </a:rPr>
              <a:t>/ </a:t>
            </a:r>
            <a:r>
              <a:rPr sz="2000" spc="-280" smtClean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-160" smtClean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-155" smtClean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80" smtClean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-50" smtClean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-40" smtClean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-15" smtClean="0">
                <a:solidFill>
                  <a:srgbClr val="1F487C"/>
                </a:solidFill>
                <a:latin typeface="Arial"/>
                <a:cs typeface="Arial"/>
              </a:rPr>
              <a:t>ur</a:t>
            </a:r>
            <a:r>
              <a:rPr sz="2000" spc="-5" smtClean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-190" smtClean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2000" spc="-140" smtClean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90" smtClean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10" smtClean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lang="en-US" sz="2000" spc="-40" dirty="0" smtClean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-55" smtClean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9226" y="3024251"/>
            <a:ext cx="1816735" cy="1816735"/>
          </a:xfrm>
          <a:custGeom>
            <a:avLst/>
            <a:gdLst/>
            <a:ahLst/>
            <a:cxnLst/>
            <a:rect l="l" t="t" r="r" b="b"/>
            <a:pathLst>
              <a:path w="1816734" h="1816735">
                <a:moveTo>
                  <a:pt x="1816227" y="0"/>
                </a:moveTo>
                <a:lnTo>
                  <a:pt x="1815595" y="48387"/>
                </a:lnTo>
                <a:lnTo>
                  <a:pt x="1813709" y="96462"/>
                </a:lnTo>
                <a:lnTo>
                  <a:pt x="1810586" y="144209"/>
                </a:lnTo>
                <a:lnTo>
                  <a:pt x="1806241" y="191613"/>
                </a:lnTo>
                <a:lnTo>
                  <a:pt x="1800690" y="238657"/>
                </a:lnTo>
                <a:lnTo>
                  <a:pt x="1793948" y="285327"/>
                </a:lnTo>
                <a:lnTo>
                  <a:pt x="1786031" y="331605"/>
                </a:lnTo>
                <a:lnTo>
                  <a:pt x="1776954" y="377478"/>
                </a:lnTo>
                <a:lnTo>
                  <a:pt x="1766734" y="422928"/>
                </a:lnTo>
                <a:lnTo>
                  <a:pt x="1755387" y="467941"/>
                </a:lnTo>
                <a:lnTo>
                  <a:pt x="1742926" y="512500"/>
                </a:lnTo>
                <a:lnTo>
                  <a:pt x="1729370" y="556590"/>
                </a:lnTo>
                <a:lnTo>
                  <a:pt x="1714732" y="600196"/>
                </a:lnTo>
                <a:lnTo>
                  <a:pt x="1699029" y="643301"/>
                </a:lnTo>
                <a:lnTo>
                  <a:pt x="1682277" y="685889"/>
                </a:lnTo>
                <a:lnTo>
                  <a:pt x="1664491" y="727946"/>
                </a:lnTo>
                <a:lnTo>
                  <a:pt x="1645687" y="769456"/>
                </a:lnTo>
                <a:lnTo>
                  <a:pt x="1625880" y="810402"/>
                </a:lnTo>
                <a:lnTo>
                  <a:pt x="1605086" y="850769"/>
                </a:lnTo>
                <a:lnTo>
                  <a:pt x="1583322" y="890542"/>
                </a:lnTo>
                <a:lnTo>
                  <a:pt x="1560602" y="929704"/>
                </a:lnTo>
                <a:lnTo>
                  <a:pt x="1536942" y="968240"/>
                </a:lnTo>
                <a:lnTo>
                  <a:pt x="1512358" y="1006135"/>
                </a:lnTo>
                <a:lnTo>
                  <a:pt x="1486866" y="1043373"/>
                </a:lnTo>
                <a:lnTo>
                  <a:pt x="1460481" y="1079937"/>
                </a:lnTo>
                <a:lnTo>
                  <a:pt x="1433219" y="1115812"/>
                </a:lnTo>
                <a:lnTo>
                  <a:pt x="1405096" y="1150983"/>
                </a:lnTo>
                <a:lnTo>
                  <a:pt x="1376127" y="1185434"/>
                </a:lnTo>
                <a:lnTo>
                  <a:pt x="1346328" y="1219150"/>
                </a:lnTo>
                <a:lnTo>
                  <a:pt x="1315715" y="1252113"/>
                </a:lnTo>
                <a:lnTo>
                  <a:pt x="1284303" y="1284310"/>
                </a:lnTo>
                <a:lnTo>
                  <a:pt x="1252108" y="1315724"/>
                </a:lnTo>
                <a:lnTo>
                  <a:pt x="1219146" y="1346339"/>
                </a:lnTo>
                <a:lnTo>
                  <a:pt x="1185433" y="1376139"/>
                </a:lnTo>
                <a:lnTo>
                  <a:pt x="1150984" y="1405110"/>
                </a:lnTo>
                <a:lnTo>
                  <a:pt x="1115814" y="1433236"/>
                </a:lnTo>
                <a:lnTo>
                  <a:pt x="1079940" y="1460500"/>
                </a:lnTo>
                <a:lnTo>
                  <a:pt x="1043377" y="1486886"/>
                </a:lnTo>
                <a:lnTo>
                  <a:pt x="1006141" y="1512381"/>
                </a:lnTo>
                <a:lnTo>
                  <a:pt x="968248" y="1536967"/>
                </a:lnTo>
                <a:lnTo>
                  <a:pt x="929713" y="1560628"/>
                </a:lnTo>
                <a:lnTo>
                  <a:pt x="890552" y="1583350"/>
                </a:lnTo>
                <a:lnTo>
                  <a:pt x="850780" y="1605117"/>
                </a:lnTo>
                <a:lnTo>
                  <a:pt x="810414" y="1625912"/>
                </a:lnTo>
                <a:lnTo>
                  <a:pt x="769468" y="1645721"/>
                </a:lnTo>
                <a:lnTo>
                  <a:pt x="727959" y="1664527"/>
                </a:lnTo>
                <a:lnTo>
                  <a:pt x="685903" y="1682315"/>
                </a:lnTo>
                <a:lnTo>
                  <a:pt x="643314" y="1699069"/>
                </a:lnTo>
                <a:lnTo>
                  <a:pt x="600210" y="1714773"/>
                </a:lnTo>
                <a:lnTo>
                  <a:pt x="556604" y="1729412"/>
                </a:lnTo>
                <a:lnTo>
                  <a:pt x="512514" y="1742970"/>
                </a:lnTo>
                <a:lnTo>
                  <a:pt x="467954" y="1755432"/>
                </a:lnTo>
                <a:lnTo>
                  <a:pt x="422941" y="1766781"/>
                </a:lnTo>
                <a:lnTo>
                  <a:pt x="377490" y="1777002"/>
                </a:lnTo>
                <a:lnTo>
                  <a:pt x="331617" y="1786079"/>
                </a:lnTo>
                <a:lnTo>
                  <a:pt x="285337" y="1793997"/>
                </a:lnTo>
                <a:lnTo>
                  <a:pt x="238667" y="1800740"/>
                </a:lnTo>
                <a:lnTo>
                  <a:pt x="191621" y="1806292"/>
                </a:lnTo>
                <a:lnTo>
                  <a:pt x="144215" y="1810638"/>
                </a:lnTo>
                <a:lnTo>
                  <a:pt x="96466" y="1813761"/>
                </a:lnTo>
                <a:lnTo>
                  <a:pt x="48389" y="1815647"/>
                </a:lnTo>
                <a:lnTo>
                  <a:pt x="0" y="1816279"/>
                </a:lnTo>
                <a:lnTo>
                  <a:pt x="0" y="0"/>
                </a:lnTo>
                <a:lnTo>
                  <a:pt x="1816227" y="0"/>
                </a:lnTo>
                <a:close/>
              </a:path>
            </a:pathLst>
          </a:custGeom>
          <a:ln w="25400">
            <a:solidFill>
              <a:srgbClr val="1B4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88382" y="3358972"/>
            <a:ext cx="8489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1F487C"/>
                </a:solidFill>
                <a:latin typeface="Arial"/>
                <a:cs typeface="Arial"/>
              </a:rPr>
              <a:t>Sp</a:t>
            </a:r>
            <a:r>
              <a:rPr sz="2400" spc="-25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400" spc="-45" dirty="0">
                <a:solidFill>
                  <a:srgbClr val="1F487C"/>
                </a:solidFill>
                <a:latin typeface="Arial"/>
                <a:cs typeface="Arial"/>
              </a:rPr>
              <a:t>wn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91079" y="3024251"/>
            <a:ext cx="1816735" cy="1816735"/>
          </a:xfrm>
          <a:custGeom>
            <a:avLst/>
            <a:gdLst/>
            <a:ahLst/>
            <a:cxnLst/>
            <a:rect l="l" t="t" r="r" b="b"/>
            <a:pathLst>
              <a:path w="1816735" h="1816735">
                <a:moveTo>
                  <a:pt x="1816227" y="1816279"/>
                </a:moveTo>
                <a:lnTo>
                  <a:pt x="1767843" y="1815647"/>
                </a:lnTo>
                <a:lnTo>
                  <a:pt x="1719771" y="1813761"/>
                </a:lnTo>
                <a:lnTo>
                  <a:pt x="1672027" y="1810638"/>
                </a:lnTo>
                <a:lnTo>
                  <a:pt x="1624627" y="1806292"/>
                </a:lnTo>
                <a:lnTo>
                  <a:pt x="1577585" y="1800740"/>
                </a:lnTo>
                <a:lnTo>
                  <a:pt x="1530919" y="1793997"/>
                </a:lnTo>
                <a:lnTo>
                  <a:pt x="1484643" y="1786079"/>
                </a:lnTo>
                <a:lnTo>
                  <a:pt x="1438773" y="1777002"/>
                </a:lnTo>
                <a:lnTo>
                  <a:pt x="1393325" y="1766781"/>
                </a:lnTo>
                <a:lnTo>
                  <a:pt x="1348315" y="1755432"/>
                </a:lnTo>
                <a:lnTo>
                  <a:pt x="1303758" y="1742970"/>
                </a:lnTo>
                <a:lnTo>
                  <a:pt x="1259670" y="1729412"/>
                </a:lnTo>
                <a:lnTo>
                  <a:pt x="1216066" y="1714773"/>
                </a:lnTo>
                <a:lnTo>
                  <a:pt x="1172963" y="1699069"/>
                </a:lnTo>
                <a:lnTo>
                  <a:pt x="1130376" y="1682315"/>
                </a:lnTo>
                <a:lnTo>
                  <a:pt x="1088321" y="1664527"/>
                </a:lnTo>
                <a:lnTo>
                  <a:pt x="1046813" y="1645721"/>
                </a:lnTo>
                <a:lnTo>
                  <a:pt x="1005868" y="1625912"/>
                </a:lnTo>
                <a:lnTo>
                  <a:pt x="965502" y="1605117"/>
                </a:lnTo>
                <a:lnTo>
                  <a:pt x="925731" y="1583350"/>
                </a:lnTo>
                <a:lnTo>
                  <a:pt x="886570" y="1560628"/>
                </a:lnTo>
                <a:lnTo>
                  <a:pt x="848034" y="1536967"/>
                </a:lnTo>
                <a:lnTo>
                  <a:pt x="810141" y="1512381"/>
                </a:lnTo>
                <a:lnTo>
                  <a:pt x="772904" y="1486886"/>
                </a:lnTo>
                <a:lnTo>
                  <a:pt x="736341" y="1460500"/>
                </a:lnTo>
                <a:lnTo>
                  <a:pt x="700466" y="1433236"/>
                </a:lnTo>
                <a:lnTo>
                  <a:pt x="665295" y="1405110"/>
                </a:lnTo>
                <a:lnTo>
                  <a:pt x="630845" y="1376139"/>
                </a:lnTo>
                <a:lnTo>
                  <a:pt x="597130" y="1346339"/>
                </a:lnTo>
                <a:lnTo>
                  <a:pt x="564167" y="1315724"/>
                </a:lnTo>
                <a:lnTo>
                  <a:pt x="531971" y="1284310"/>
                </a:lnTo>
                <a:lnTo>
                  <a:pt x="500557" y="1252113"/>
                </a:lnTo>
                <a:lnTo>
                  <a:pt x="469943" y="1219150"/>
                </a:lnTo>
                <a:lnTo>
                  <a:pt x="440142" y="1185434"/>
                </a:lnTo>
                <a:lnTo>
                  <a:pt x="411171" y="1150983"/>
                </a:lnTo>
                <a:lnTo>
                  <a:pt x="383046" y="1115812"/>
                </a:lnTo>
                <a:lnTo>
                  <a:pt x="355782" y="1079937"/>
                </a:lnTo>
                <a:lnTo>
                  <a:pt x="329395" y="1043373"/>
                </a:lnTo>
                <a:lnTo>
                  <a:pt x="303901" y="1006135"/>
                </a:lnTo>
                <a:lnTo>
                  <a:pt x="279315" y="968240"/>
                </a:lnTo>
                <a:lnTo>
                  <a:pt x="255653" y="929704"/>
                </a:lnTo>
                <a:lnTo>
                  <a:pt x="232931" y="890542"/>
                </a:lnTo>
                <a:lnTo>
                  <a:pt x="211164" y="850769"/>
                </a:lnTo>
                <a:lnTo>
                  <a:pt x="190369" y="810402"/>
                </a:lnTo>
                <a:lnTo>
                  <a:pt x="170560" y="769456"/>
                </a:lnTo>
                <a:lnTo>
                  <a:pt x="151754" y="727946"/>
                </a:lnTo>
                <a:lnTo>
                  <a:pt x="133966" y="685889"/>
                </a:lnTo>
                <a:lnTo>
                  <a:pt x="117212" y="643301"/>
                </a:lnTo>
                <a:lnTo>
                  <a:pt x="101507" y="600196"/>
                </a:lnTo>
                <a:lnTo>
                  <a:pt x="86868" y="556590"/>
                </a:lnTo>
                <a:lnTo>
                  <a:pt x="73309" y="512500"/>
                </a:lnTo>
                <a:lnTo>
                  <a:pt x="60848" y="467941"/>
                </a:lnTo>
                <a:lnTo>
                  <a:pt x="49498" y="422928"/>
                </a:lnTo>
                <a:lnTo>
                  <a:pt x="39277" y="377478"/>
                </a:lnTo>
                <a:lnTo>
                  <a:pt x="30200" y="331605"/>
                </a:lnTo>
                <a:lnTo>
                  <a:pt x="22281" y="285327"/>
                </a:lnTo>
                <a:lnTo>
                  <a:pt x="15538" y="238657"/>
                </a:lnTo>
                <a:lnTo>
                  <a:pt x="9986" y="191613"/>
                </a:lnTo>
                <a:lnTo>
                  <a:pt x="5641" y="144209"/>
                </a:lnTo>
                <a:lnTo>
                  <a:pt x="2517" y="96462"/>
                </a:lnTo>
                <a:lnTo>
                  <a:pt x="632" y="48387"/>
                </a:lnTo>
                <a:lnTo>
                  <a:pt x="0" y="0"/>
                </a:lnTo>
                <a:lnTo>
                  <a:pt x="1816227" y="0"/>
                </a:lnTo>
                <a:lnTo>
                  <a:pt x="1816227" y="1816279"/>
                </a:lnTo>
                <a:close/>
              </a:path>
            </a:pathLst>
          </a:custGeom>
          <a:ln w="25400">
            <a:solidFill>
              <a:srgbClr val="1B4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86810" y="3358972"/>
            <a:ext cx="1277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5" dirty="0">
                <a:solidFill>
                  <a:srgbClr val="1F487C"/>
                </a:solidFill>
                <a:latin typeface="Arial"/>
                <a:cs typeface="Arial"/>
              </a:rPr>
              <a:t>San</a:t>
            </a:r>
            <a:r>
              <a:rPr sz="2400" spc="-8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spc="11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400" spc="-21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400" spc="75" dirty="0">
                <a:solidFill>
                  <a:srgbClr val="1F487C"/>
                </a:solidFill>
                <a:latin typeface="Arial"/>
                <a:cs typeface="Arial"/>
              </a:rPr>
              <a:t>ti</a:t>
            </a:r>
            <a:r>
              <a:rPr sz="2400" spc="-8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400" spc="-75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91079" y="1086103"/>
            <a:ext cx="1816735" cy="1816735"/>
          </a:xfrm>
          <a:custGeom>
            <a:avLst/>
            <a:gdLst/>
            <a:ahLst/>
            <a:cxnLst/>
            <a:rect l="l" t="t" r="r" b="b"/>
            <a:pathLst>
              <a:path w="1816735" h="1816735">
                <a:moveTo>
                  <a:pt x="0" y="1816227"/>
                </a:moveTo>
                <a:lnTo>
                  <a:pt x="632" y="1767843"/>
                </a:lnTo>
                <a:lnTo>
                  <a:pt x="2517" y="1719771"/>
                </a:lnTo>
                <a:lnTo>
                  <a:pt x="5641" y="1672027"/>
                </a:lnTo>
                <a:lnTo>
                  <a:pt x="9986" y="1624627"/>
                </a:lnTo>
                <a:lnTo>
                  <a:pt x="15538" y="1577585"/>
                </a:lnTo>
                <a:lnTo>
                  <a:pt x="22281" y="1530919"/>
                </a:lnTo>
                <a:lnTo>
                  <a:pt x="30200" y="1484643"/>
                </a:lnTo>
                <a:lnTo>
                  <a:pt x="39277" y="1438773"/>
                </a:lnTo>
                <a:lnTo>
                  <a:pt x="49498" y="1393325"/>
                </a:lnTo>
                <a:lnTo>
                  <a:pt x="60848" y="1348315"/>
                </a:lnTo>
                <a:lnTo>
                  <a:pt x="73309" y="1303758"/>
                </a:lnTo>
                <a:lnTo>
                  <a:pt x="86868" y="1259670"/>
                </a:lnTo>
                <a:lnTo>
                  <a:pt x="101507" y="1216066"/>
                </a:lnTo>
                <a:lnTo>
                  <a:pt x="117212" y="1172963"/>
                </a:lnTo>
                <a:lnTo>
                  <a:pt x="133966" y="1130376"/>
                </a:lnTo>
                <a:lnTo>
                  <a:pt x="151754" y="1088321"/>
                </a:lnTo>
                <a:lnTo>
                  <a:pt x="170560" y="1046813"/>
                </a:lnTo>
                <a:lnTo>
                  <a:pt x="190369" y="1005868"/>
                </a:lnTo>
                <a:lnTo>
                  <a:pt x="211164" y="965502"/>
                </a:lnTo>
                <a:lnTo>
                  <a:pt x="232931" y="925731"/>
                </a:lnTo>
                <a:lnTo>
                  <a:pt x="255653" y="886570"/>
                </a:lnTo>
                <a:lnTo>
                  <a:pt x="279315" y="848034"/>
                </a:lnTo>
                <a:lnTo>
                  <a:pt x="303901" y="810141"/>
                </a:lnTo>
                <a:lnTo>
                  <a:pt x="329395" y="772904"/>
                </a:lnTo>
                <a:lnTo>
                  <a:pt x="355782" y="736341"/>
                </a:lnTo>
                <a:lnTo>
                  <a:pt x="383046" y="700466"/>
                </a:lnTo>
                <a:lnTo>
                  <a:pt x="411171" y="665295"/>
                </a:lnTo>
                <a:lnTo>
                  <a:pt x="440142" y="630845"/>
                </a:lnTo>
                <a:lnTo>
                  <a:pt x="469943" y="597130"/>
                </a:lnTo>
                <a:lnTo>
                  <a:pt x="500557" y="564167"/>
                </a:lnTo>
                <a:lnTo>
                  <a:pt x="531971" y="531971"/>
                </a:lnTo>
                <a:lnTo>
                  <a:pt x="564167" y="500557"/>
                </a:lnTo>
                <a:lnTo>
                  <a:pt x="597130" y="469943"/>
                </a:lnTo>
                <a:lnTo>
                  <a:pt x="630845" y="440142"/>
                </a:lnTo>
                <a:lnTo>
                  <a:pt x="665295" y="411171"/>
                </a:lnTo>
                <a:lnTo>
                  <a:pt x="700466" y="383046"/>
                </a:lnTo>
                <a:lnTo>
                  <a:pt x="736341" y="355782"/>
                </a:lnTo>
                <a:lnTo>
                  <a:pt x="772904" y="329395"/>
                </a:lnTo>
                <a:lnTo>
                  <a:pt x="810141" y="303901"/>
                </a:lnTo>
                <a:lnTo>
                  <a:pt x="848034" y="279315"/>
                </a:lnTo>
                <a:lnTo>
                  <a:pt x="886570" y="255653"/>
                </a:lnTo>
                <a:lnTo>
                  <a:pt x="925731" y="232931"/>
                </a:lnTo>
                <a:lnTo>
                  <a:pt x="965502" y="211164"/>
                </a:lnTo>
                <a:lnTo>
                  <a:pt x="1005868" y="190369"/>
                </a:lnTo>
                <a:lnTo>
                  <a:pt x="1046813" y="170560"/>
                </a:lnTo>
                <a:lnTo>
                  <a:pt x="1088321" y="151754"/>
                </a:lnTo>
                <a:lnTo>
                  <a:pt x="1130376" y="133966"/>
                </a:lnTo>
                <a:lnTo>
                  <a:pt x="1172963" y="117212"/>
                </a:lnTo>
                <a:lnTo>
                  <a:pt x="1216066" y="101507"/>
                </a:lnTo>
                <a:lnTo>
                  <a:pt x="1259670" y="86868"/>
                </a:lnTo>
                <a:lnTo>
                  <a:pt x="1303758" y="73309"/>
                </a:lnTo>
                <a:lnTo>
                  <a:pt x="1348315" y="60848"/>
                </a:lnTo>
                <a:lnTo>
                  <a:pt x="1393325" y="49498"/>
                </a:lnTo>
                <a:lnTo>
                  <a:pt x="1438773" y="39277"/>
                </a:lnTo>
                <a:lnTo>
                  <a:pt x="1484643" y="30200"/>
                </a:lnTo>
                <a:lnTo>
                  <a:pt x="1530919" y="22281"/>
                </a:lnTo>
                <a:lnTo>
                  <a:pt x="1577585" y="15538"/>
                </a:lnTo>
                <a:lnTo>
                  <a:pt x="1624627" y="9986"/>
                </a:lnTo>
                <a:lnTo>
                  <a:pt x="1672027" y="5641"/>
                </a:lnTo>
                <a:lnTo>
                  <a:pt x="1719771" y="2517"/>
                </a:lnTo>
                <a:lnTo>
                  <a:pt x="1767843" y="632"/>
                </a:lnTo>
                <a:lnTo>
                  <a:pt x="1816227" y="0"/>
                </a:lnTo>
                <a:lnTo>
                  <a:pt x="1816227" y="1816227"/>
                </a:lnTo>
                <a:lnTo>
                  <a:pt x="0" y="1816227"/>
                </a:lnTo>
                <a:close/>
              </a:path>
            </a:pathLst>
          </a:custGeom>
          <a:ln w="25400">
            <a:solidFill>
              <a:srgbClr val="1B4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23335" y="2140458"/>
            <a:ext cx="1002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65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-210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spc="-70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2000" spc="-25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65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-18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9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-12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29226" y="999616"/>
            <a:ext cx="2033270" cy="1903095"/>
          </a:xfrm>
          <a:custGeom>
            <a:avLst/>
            <a:gdLst/>
            <a:ahLst/>
            <a:cxnLst/>
            <a:rect l="l" t="t" r="r" b="b"/>
            <a:pathLst>
              <a:path w="2033270" h="1903095">
                <a:moveTo>
                  <a:pt x="0" y="0"/>
                </a:moveTo>
                <a:lnTo>
                  <a:pt x="0" y="207645"/>
                </a:lnTo>
                <a:lnTo>
                  <a:pt x="48182" y="208319"/>
                </a:lnTo>
                <a:lnTo>
                  <a:pt x="96054" y="210331"/>
                </a:lnTo>
                <a:lnTo>
                  <a:pt x="143598" y="213664"/>
                </a:lnTo>
                <a:lnTo>
                  <a:pt x="190794" y="218300"/>
                </a:lnTo>
                <a:lnTo>
                  <a:pt x="237623" y="224223"/>
                </a:lnTo>
                <a:lnTo>
                  <a:pt x="284067" y="231414"/>
                </a:lnTo>
                <a:lnTo>
                  <a:pt x="330106" y="239857"/>
                </a:lnTo>
                <a:lnTo>
                  <a:pt x="375721" y="249534"/>
                </a:lnTo>
                <a:lnTo>
                  <a:pt x="420893" y="260429"/>
                </a:lnTo>
                <a:lnTo>
                  <a:pt x="465603" y="272524"/>
                </a:lnTo>
                <a:lnTo>
                  <a:pt x="509832" y="285801"/>
                </a:lnTo>
                <a:lnTo>
                  <a:pt x="553561" y="300245"/>
                </a:lnTo>
                <a:lnTo>
                  <a:pt x="596771" y="315837"/>
                </a:lnTo>
                <a:lnTo>
                  <a:pt x="639444" y="332560"/>
                </a:lnTo>
                <a:lnTo>
                  <a:pt x="681559" y="350397"/>
                </a:lnTo>
                <a:lnTo>
                  <a:pt x="723097" y="369331"/>
                </a:lnTo>
                <a:lnTo>
                  <a:pt x="764041" y="389345"/>
                </a:lnTo>
                <a:lnTo>
                  <a:pt x="804370" y="410421"/>
                </a:lnTo>
                <a:lnTo>
                  <a:pt x="844067" y="432543"/>
                </a:lnTo>
                <a:lnTo>
                  <a:pt x="883111" y="455692"/>
                </a:lnTo>
                <a:lnTo>
                  <a:pt x="921483" y="479853"/>
                </a:lnTo>
                <a:lnTo>
                  <a:pt x="959165" y="505007"/>
                </a:lnTo>
                <a:lnTo>
                  <a:pt x="996138" y="531137"/>
                </a:lnTo>
                <a:lnTo>
                  <a:pt x="1032382" y="558227"/>
                </a:lnTo>
                <a:lnTo>
                  <a:pt x="1067879" y="586259"/>
                </a:lnTo>
                <a:lnTo>
                  <a:pt x="1102610" y="615216"/>
                </a:lnTo>
                <a:lnTo>
                  <a:pt x="1136554" y="645080"/>
                </a:lnTo>
                <a:lnTo>
                  <a:pt x="1169694" y="675835"/>
                </a:lnTo>
                <a:lnTo>
                  <a:pt x="1202011" y="707463"/>
                </a:lnTo>
                <a:lnTo>
                  <a:pt x="1233485" y="739947"/>
                </a:lnTo>
                <a:lnTo>
                  <a:pt x="1264097" y="773270"/>
                </a:lnTo>
                <a:lnTo>
                  <a:pt x="1293828" y="807414"/>
                </a:lnTo>
                <a:lnTo>
                  <a:pt x="1322660" y="842363"/>
                </a:lnTo>
                <a:lnTo>
                  <a:pt x="1350573" y="878099"/>
                </a:lnTo>
                <a:lnTo>
                  <a:pt x="1377548" y="914606"/>
                </a:lnTo>
                <a:lnTo>
                  <a:pt x="1403566" y="951865"/>
                </a:lnTo>
                <a:lnTo>
                  <a:pt x="1428608" y="989859"/>
                </a:lnTo>
                <a:lnTo>
                  <a:pt x="1452655" y="1028572"/>
                </a:lnTo>
                <a:lnTo>
                  <a:pt x="1475688" y="1067986"/>
                </a:lnTo>
                <a:lnTo>
                  <a:pt x="1497688" y="1108084"/>
                </a:lnTo>
                <a:lnTo>
                  <a:pt x="1518636" y="1148849"/>
                </a:lnTo>
                <a:lnTo>
                  <a:pt x="1538513" y="1190264"/>
                </a:lnTo>
                <a:lnTo>
                  <a:pt x="1557300" y="1232311"/>
                </a:lnTo>
                <a:lnTo>
                  <a:pt x="1574978" y="1274973"/>
                </a:lnTo>
                <a:lnTo>
                  <a:pt x="1591527" y="1318233"/>
                </a:lnTo>
                <a:lnTo>
                  <a:pt x="1606929" y="1362074"/>
                </a:lnTo>
                <a:lnTo>
                  <a:pt x="1621165" y="1406478"/>
                </a:lnTo>
                <a:lnTo>
                  <a:pt x="1634215" y="1451429"/>
                </a:lnTo>
                <a:lnTo>
                  <a:pt x="1646061" y="1496909"/>
                </a:lnTo>
                <a:lnTo>
                  <a:pt x="1656684" y="1542901"/>
                </a:lnTo>
                <a:lnTo>
                  <a:pt x="1666064" y="1589388"/>
                </a:lnTo>
                <a:lnTo>
                  <a:pt x="1674183" y="1636352"/>
                </a:lnTo>
                <a:lnTo>
                  <a:pt x="1681021" y="1683777"/>
                </a:lnTo>
                <a:lnTo>
                  <a:pt x="1686560" y="1731645"/>
                </a:lnTo>
                <a:lnTo>
                  <a:pt x="1548638" y="1731645"/>
                </a:lnTo>
                <a:lnTo>
                  <a:pt x="1798955" y="1902714"/>
                </a:lnTo>
                <a:lnTo>
                  <a:pt x="2033016" y="1731645"/>
                </a:lnTo>
                <a:lnTo>
                  <a:pt x="1895094" y="1731645"/>
                </a:lnTo>
                <a:lnTo>
                  <a:pt x="1890151" y="1683607"/>
                </a:lnTo>
                <a:lnTo>
                  <a:pt x="1884042" y="1635954"/>
                </a:lnTo>
                <a:lnTo>
                  <a:pt x="1876779" y="1588698"/>
                </a:lnTo>
                <a:lnTo>
                  <a:pt x="1868380" y="1541854"/>
                </a:lnTo>
                <a:lnTo>
                  <a:pt x="1858858" y="1495434"/>
                </a:lnTo>
                <a:lnTo>
                  <a:pt x="1848229" y="1449454"/>
                </a:lnTo>
                <a:lnTo>
                  <a:pt x="1836508" y="1403927"/>
                </a:lnTo>
                <a:lnTo>
                  <a:pt x="1823710" y="1358866"/>
                </a:lnTo>
                <a:lnTo>
                  <a:pt x="1809850" y="1314285"/>
                </a:lnTo>
                <a:lnTo>
                  <a:pt x="1794943" y="1270199"/>
                </a:lnTo>
                <a:lnTo>
                  <a:pt x="1779004" y="1226620"/>
                </a:lnTo>
                <a:lnTo>
                  <a:pt x="1762049" y="1183563"/>
                </a:lnTo>
                <a:lnTo>
                  <a:pt x="1744092" y="1141042"/>
                </a:lnTo>
                <a:lnTo>
                  <a:pt x="1725148" y="1099070"/>
                </a:lnTo>
                <a:lnTo>
                  <a:pt x="1705234" y="1057661"/>
                </a:lnTo>
                <a:lnTo>
                  <a:pt x="1684362" y="1016829"/>
                </a:lnTo>
                <a:lnTo>
                  <a:pt x="1662550" y="976587"/>
                </a:lnTo>
                <a:lnTo>
                  <a:pt x="1639812" y="936950"/>
                </a:lnTo>
                <a:lnTo>
                  <a:pt x="1616162" y="897932"/>
                </a:lnTo>
                <a:lnTo>
                  <a:pt x="1591616" y="859545"/>
                </a:lnTo>
                <a:lnTo>
                  <a:pt x="1566190" y="821804"/>
                </a:lnTo>
                <a:lnTo>
                  <a:pt x="1539898" y="784722"/>
                </a:lnTo>
                <a:lnTo>
                  <a:pt x="1512755" y="748314"/>
                </a:lnTo>
                <a:lnTo>
                  <a:pt x="1484776" y="712593"/>
                </a:lnTo>
                <a:lnTo>
                  <a:pt x="1455977" y="677573"/>
                </a:lnTo>
                <a:lnTo>
                  <a:pt x="1426372" y="643268"/>
                </a:lnTo>
                <a:lnTo>
                  <a:pt x="1395977" y="609692"/>
                </a:lnTo>
                <a:lnTo>
                  <a:pt x="1364807" y="576857"/>
                </a:lnTo>
                <a:lnTo>
                  <a:pt x="1332877" y="544779"/>
                </a:lnTo>
                <a:lnTo>
                  <a:pt x="1300201" y="513471"/>
                </a:lnTo>
                <a:lnTo>
                  <a:pt x="1266795" y="482946"/>
                </a:lnTo>
                <a:lnTo>
                  <a:pt x="1232675" y="453219"/>
                </a:lnTo>
                <a:lnTo>
                  <a:pt x="1197855" y="424303"/>
                </a:lnTo>
                <a:lnTo>
                  <a:pt x="1162349" y="396212"/>
                </a:lnTo>
                <a:lnTo>
                  <a:pt x="1126175" y="368960"/>
                </a:lnTo>
                <a:lnTo>
                  <a:pt x="1089345" y="342560"/>
                </a:lnTo>
                <a:lnTo>
                  <a:pt x="1051876" y="317027"/>
                </a:lnTo>
                <a:lnTo>
                  <a:pt x="1013783" y="292374"/>
                </a:lnTo>
                <a:lnTo>
                  <a:pt x="975081" y="268615"/>
                </a:lnTo>
                <a:lnTo>
                  <a:pt x="935784" y="245764"/>
                </a:lnTo>
                <a:lnTo>
                  <a:pt x="895908" y="223834"/>
                </a:lnTo>
                <a:lnTo>
                  <a:pt x="855468" y="202840"/>
                </a:lnTo>
                <a:lnTo>
                  <a:pt x="814479" y="182795"/>
                </a:lnTo>
                <a:lnTo>
                  <a:pt x="772956" y="163712"/>
                </a:lnTo>
                <a:lnTo>
                  <a:pt x="730914" y="145607"/>
                </a:lnTo>
                <a:lnTo>
                  <a:pt x="688368" y="128492"/>
                </a:lnTo>
                <a:lnTo>
                  <a:pt x="645334" y="112381"/>
                </a:lnTo>
                <a:lnTo>
                  <a:pt x="601827" y="97288"/>
                </a:lnTo>
                <a:lnTo>
                  <a:pt x="557861" y="83227"/>
                </a:lnTo>
                <a:lnTo>
                  <a:pt x="513451" y="70212"/>
                </a:lnTo>
                <a:lnTo>
                  <a:pt x="468613" y="58256"/>
                </a:lnTo>
                <a:lnTo>
                  <a:pt x="423362" y="47373"/>
                </a:lnTo>
                <a:lnTo>
                  <a:pt x="377713" y="37578"/>
                </a:lnTo>
                <a:lnTo>
                  <a:pt x="331681" y="28883"/>
                </a:lnTo>
                <a:lnTo>
                  <a:pt x="285281" y="21303"/>
                </a:lnTo>
                <a:lnTo>
                  <a:pt x="238528" y="14851"/>
                </a:lnTo>
                <a:lnTo>
                  <a:pt x="191438" y="9541"/>
                </a:lnTo>
                <a:lnTo>
                  <a:pt x="144025" y="5387"/>
                </a:lnTo>
                <a:lnTo>
                  <a:pt x="96304" y="2403"/>
                </a:lnTo>
                <a:lnTo>
                  <a:pt x="48290" y="6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9226" y="999616"/>
            <a:ext cx="2033270" cy="1903095"/>
          </a:xfrm>
          <a:custGeom>
            <a:avLst/>
            <a:gdLst/>
            <a:ahLst/>
            <a:cxnLst/>
            <a:rect l="l" t="t" r="r" b="b"/>
            <a:pathLst>
              <a:path w="2033270" h="1903095">
                <a:moveTo>
                  <a:pt x="0" y="0"/>
                </a:moveTo>
                <a:lnTo>
                  <a:pt x="48290" y="603"/>
                </a:lnTo>
                <a:lnTo>
                  <a:pt x="96304" y="2403"/>
                </a:lnTo>
                <a:lnTo>
                  <a:pt x="144025" y="5387"/>
                </a:lnTo>
                <a:lnTo>
                  <a:pt x="191438" y="9541"/>
                </a:lnTo>
                <a:lnTo>
                  <a:pt x="238528" y="14851"/>
                </a:lnTo>
                <a:lnTo>
                  <a:pt x="285281" y="21303"/>
                </a:lnTo>
                <a:lnTo>
                  <a:pt x="331681" y="28883"/>
                </a:lnTo>
                <a:lnTo>
                  <a:pt x="377713" y="37578"/>
                </a:lnTo>
                <a:lnTo>
                  <a:pt x="423362" y="47373"/>
                </a:lnTo>
                <a:lnTo>
                  <a:pt x="468613" y="58256"/>
                </a:lnTo>
                <a:lnTo>
                  <a:pt x="513451" y="70212"/>
                </a:lnTo>
                <a:lnTo>
                  <a:pt x="557861" y="83227"/>
                </a:lnTo>
                <a:lnTo>
                  <a:pt x="601827" y="97288"/>
                </a:lnTo>
                <a:lnTo>
                  <a:pt x="645334" y="112381"/>
                </a:lnTo>
                <a:lnTo>
                  <a:pt x="688368" y="128492"/>
                </a:lnTo>
                <a:lnTo>
                  <a:pt x="730914" y="145607"/>
                </a:lnTo>
                <a:lnTo>
                  <a:pt x="772956" y="163712"/>
                </a:lnTo>
                <a:lnTo>
                  <a:pt x="814479" y="182795"/>
                </a:lnTo>
                <a:lnTo>
                  <a:pt x="855468" y="202840"/>
                </a:lnTo>
                <a:lnTo>
                  <a:pt x="895908" y="223834"/>
                </a:lnTo>
                <a:lnTo>
                  <a:pt x="935784" y="245764"/>
                </a:lnTo>
                <a:lnTo>
                  <a:pt x="975081" y="268615"/>
                </a:lnTo>
                <a:lnTo>
                  <a:pt x="1013783" y="292374"/>
                </a:lnTo>
                <a:lnTo>
                  <a:pt x="1051876" y="317027"/>
                </a:lnTo>
                <a:lnTo>
                  <a:pt x="1089345" y="342560"/>
                </a:lnTo>
                <a:lnTo>
                  <a:pt x="1126175" y="368960"/>
                </a:lnTo>
                <a:lnTo>
                  <a:pt x="1162349" y="396212"/>
                </a:lnTo>
                <a:lnTo>
                  <a:pt x="1197855" y="424303"/>
                </a:lnTo>
                <a:lnTo>
                  <a:pt x="1232675" y="453219"/>
                </a:lnTo>
                <a:lnTo>
                  <a:pt x="1266795" y="482946"/>
                </a:lnTo>
                <a:lnTo>
                  <a:pt x="1300201" y="513471"/>
                </a:lnTo>
                <a:lnTo>
                  <a:pt x="1332877" y="544779"/>
                </a:lnTo>
                <a:lnTo>
                  <a:pt x="1364807" y="576857"/>
                </a:lnTo>
                <a:lnTo>
                  <a:pt x="1395977" y="609692"/>
                </a:lnTo>
                <a:lnTo>
                  <a:pt x="1426372" y="643268"/>
                </a:lnTo>
                <a:lnTo>
                  <a:pt x="1455977" y="677573"/>
                </a:lnTo>
                <a:lnTo>
                  <a:pt x="1484776" y="712593"/>
                </a:lnTo>
                <a:lnTo>
                  <a:pt x="1512755" y="748314"/>
                </a:lnTo>
                <a:lnTo>
                  <a:pt x="1539898" y="784722"/>
                </a:lnTo>
                <a:lnTo>
                  <a:pt x="1566190" y="821804"/>
                </a:lnTo>
                <a:lnTo>
                  <a:pt x="1591616" y="859545"/>
                </a:lnTo>
                <a:lnTo>
                  <a:pt x="1616162" y="897932"/>
                </a:lnTo>
                <a:lnTo>
                  <a:pt x="1639812" y="936950"/>
                </a:lnTo>
                <a:lnTo>
                  <a:pt x="1662550" y="976587"/>
                </a:lnTo>
                <a:lnTo>
                  <a:pt x="1684362" y="1016829"/>
                </a:lnTo>
                <a:lnTo>
                  <a:pt x="1705234" y="1057661"/>
                </a:lnTo>
                <a:lnTo>
                  <a:pt x="1725148" y="1099070"/>
                </a:lnTo>
                <a:lnTo>
                  <a:pt x="1744092" y="1141042"/>
                </a:lnTo>
                <a:lnTo>
                  <a:pt x="1762049" y="1183563"/>
                </a:lnTo>
                <a:lnTo>
                  <a:pt x="1779004" y="1226620"/>
                </a:lnTo>
                <a:lnTo>
                  <a:pt x="1794943" y="1270199"/>
                </a:lnTo>
                <a:lnTo>
                  <a:pt x="1809850" y="1314285"/>
                </a:lnTo>
                <a:lnTo>
                  <a:pt x="1823710" y="1358866"/>
                </a:lnTo>
                <a:lnTo>
                  <a:pt x="1836508" y="1403927"/>
                </a:lnTo>
                <a:lnTo>
                  <a:pt x="1848229" y="1449454"/>
                </a:lnTo>
                <a:lnTo>
                  <a:pt x="1858858" y="1495434"/>
                </a:lnTo>
                <a:lnTo>
                  <a:pt x="1868380" y="1541854"/>
                </a:lnTo>
                <a:lnTo>
                  <a:pt x="1876779" y="1588698"/>
                </a:lnTo>
                <a:lnTo>
                  <a:pt x="1884042" y="1635954"/>
                </a:lnTo>
                <a:lnTo>
                  <a:pt x="1890151" y="1683607"/>
                </a:lnTo>
                <a:lnTo>
                  <a:pt x="1895094" y="1731645"/>
                </a:lnTo>
                <a:lnTo>
                  <a:pt x="2033016" y="1731645"/>
                </a:lnTo>
                <a:lnTo>
                  <a:pt x="1798955" y="1902714"/>
                </a:lnTo>
                <a:lnTo>
                  <a:pt x="1548638" y="1731645"/>
                </a:lnTo>
                <a:lnTo>
                  <a:pt x="1686560" y="1731645"/>
                </a:lnTo>
                <a:lnTo>
                  <a:pt x="1681021" y="1683777"/>
                </a:lnTo>
                <a:lnTo>
                  <a:pt x="1674183" y="1636352"/>
                </a:lnTo>
                <a:lnTo>
                  <a:pt x="1666064" y="1589388"/>
                </a:lnTo>
                <a:lnTo>
                  <a:pt x="1656684" y="1542901"/>
                </a:lnTo>
                <a:lnTo>
                  <a:pt x="1646061" y="1496909"/>
                </a:lnTo>
                <a:lnTo>
                  <a:pt x="1634215" y="1451429"/>
                </a:lnTo>
                <a:lnTo>
                  <a:pt x="1621165" y="1406478"/>
                </a:lnTo>
                <a:lnTo>
                  <a:pt x="1606929" y="1362074"/>
                </a:lnTo>
                <a:lnTo>
                  <a:pt x="1591527" y="1318233"/>
                </a:lnTo>
                <a:lnTo>
                  <a:pt x="1574978" y="1274973"/>
                </a:lnTo>
                <a:lnTo>
                  <a:pt x="1557300" y="1232311"/>
                </a:lnTo>
                <a:lnTo>
                  <a:pt x="1538513" y="1190264"/>
                </a:lnTo>
                <a:lnTo>
                  <a:pt x="1518636" y="1148849"/>
                </a:lnTo>
                <a:lnTo>
                  <a:pt x="1497688" y="1108084"/>
                </a:lnTo>
                <a:lnTo>
                  <a:pt x="1475688" y="1067986"/>
                </a:lnTo>
                <a:lnTo>
                  <a:pt x="1452655" y="1028572"/>
                </a:lnTo>
                <a:lnTo>
                  <a:pt x="1428608" y="989859"/>
                </a:lnTo>
                <a:lnTo>
                  <a:pt x="1403566" y="951865"/>
                </a:lnTo>
                <a:lnTo>
                  <a:pt x="1377548" y="914606"/>
                </a:lnTo>
                <a:lnTo>
                  <a:pt x="1350573" y="878099"/>
                </a:lnTo>
                <a:lnTo>
                  <a:pt x="1322660" y="842363"/>
                </a:lnTo>
                <a:lnTo>
                  <a:pt x="1293828" y="807414"/>
                </a:lnTo>
                <a:lnTo>
                  <a:pt x="1264097" y="773270"/>
                </a:lnTo>
                <a:lnTo>
                  <a:pt x="1233485" y="739947"/>
                </a:lnTo>
                <a:lnTo>
                  <a:pt x="1202011" y="707463"/>
                </a:lnTo>
                <a:lnTo>
                  <a:pt x="1169694" y="675835"/>
                </a:lnTo>
                <a:lnTo>
                  <a:pt x="1136554" y="645080"/>
                </a:lnTo>
                <a:lnTo>
                  <a:pt x="1102610" y="615216"/>
                </a:lnTo>
                <a:lnTo>
                  <a:pt x="1067879" y="586259"/>
                </a:lnTo>
                <a:lnTo>
                  <a:pt x="1032382" y="558227"/>
                </a:lnTo>
                <a:lnTo>
                  <a:pt x="996138" y="531137"/>
                </a:lnTo>
                <a:lnTo>
                  <a:pt x="959165" y="505007"/>
                </a:lnTo>
                <a:lnTo>
                  <a:pt x="921483" y="479853"/>
                </a:lnTo>
                <a:lnTo>
                  <a:pt x="883111" y="455692"/>
                </a:lnTo>
                <a:lnTo>
                  <a:pt x="844067" y="432543"/>
                </a:lnTo>
                <a:lnTo>
                  <a:pt x="804370" y="410421"/>
                </a:lnTo>
                <a:lnTo>
                  <a:pt x="764041" y="389345"/>
                </a:lnTo>
                <a:lnTo>
                  <a:pt x="723097" y="369331"/>
                </a:lnTo>
                <a:lnTo>
                  <a:pt x="681559" y="350397"/>
                </a:lnTo>
                <a:lnTo>
                  <a:pt x="639444" y="332560"/>
                </a:lnTo>
                <a:lnTo>
                  <a:pt x="596771" y="315837"/>
                </a:lnTo>
                <a:lnTo>
                  <a:pt x="553561" y="300245"/>
                </a:lnTo>
                <a:lnTo>
                  <a:pt x="509832" y="285801"/>
                </a:lnTo>
                <a:lnTo>
                  <a:pt x="465603" y="272524"/>
                </a:lnTo>
                <a:lnTo>
                  <a:pt x="420893" y="260429"/>
                </a:lnTo>
                <a:lnTo>
                  <a:pt x="375721" y="249534"/>
                </a:lnTo>
                <a:lnTo>
                  <a:pt x="330106" y="239857"/>
                </a:lnTo>
                <a:lnTo>
                  <a:pt x="284067" y="231414"/>
                </a:lnTo>
                <a:lnTo>
                  <a:pt x="237623" y="224223"/>
                </a:lnTo>
                <a:lnTo>
                  <a:pt x="190794" y="218300"/>
                </a:lnTo>
                <a:lnTo>
                  <a:pt x="143598" y="213664"/>
                </a:lnTo>
                <a:lnTo>
                  <a:pt x="96054" y="210331"/>
                </a:lnTo>
                <a:lnTo>
                  <a:pt x="48182" y="208319"/>
                </a:lnTo>
                <a:lnTo>
                  <a:pt x="0" y="20764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9226" y="3024251"/>
            <a:ext cx="1903095" cy="2033270"/>
          </a:xfrm>
          <a:custGeom>
            <a:avLst/>
            <a:gdLst/>
            <a:ahLst/>
            <a:cxnLst/>
            <a:rect l="l" t="t" r="r" b="b"/>
            <a:pathLst>
              <a:path w="1903095" h="2033270">
                <a:moveTo>
                  <a:pt x="1902714" y="0"/>
                </a:moveTo>
                <a:lnTo>
                  <a:pt x="1695196" y="0"/>
                </a:lnTo>
                <a:lnTo>
                  <a:pt x="1694521" y="48184"/>
                </a:lnTo>
                <a:lnTo>
                  <a:pt x="1692509" y="96058"/>
                </a:lnTo>
                <a:lnTo>
                  <a:pt x="1689176" y="143603"/>
                </a:lnTo>
                <a:lnTo>
                  <a:pt x="1684540" y="190801"/>
                </a:lnTo>
                <a:lnTo>
                  <a:pt x="1678617" y="237632"/>
                </a:lnTo>
                <a:lnTo>
                  <a:pt x="1671426" y="284078"/>
                </a:lnTo>
                <a:lnTo>
                  <a:pt x="1662983" y="330118"/>
                </a:lnTo>
                <a:lnTo>
                  <a:pt x="1653306" y="375734"/>
                </a:lnTo>
                <a:lnTo>
                  <a:pt x="1642411" y="420908"/>
                </a:lnTo>
                <a:lnTo>
                  <a:pt x="1630316" y="465619"/>
                </a:lnTo>
                <a:lnTo>
                  <a:pt x="1617039" y="509849"/>
                </a:lnTo>
                <a:lnTo>
                  <a:pt x="1602595" y="553580"/>
                </a:lnTo>
                <a:lnTo>
                  <a:pt x="1587003" y="596791"/>
                </a:lnTo>
                <a:lnTo>
                  <a:pt x="1570280" y="639464"/>
                </a:lnTo>
                <a:lnTo>
                  <a:pt x="1552443" y="681580"/>
                </a:lnTo>
                <a:lnTo>
                  <a:pt x="1533509" y="723119"/>
                </a:lnTo>
                <a:lnTo>
                  <a:pt x="1513495" y="764064"/>
                </a:lnTo>
                <a:lnTo>
                  <a:pt x="1492419" y="804394"/>
                </a:lnTo>
                <a:lnTo>
                  <a:pt x="1470297" y="844090"/>
                </a:lnTo>
                <a:lnTo>
                  <a:pt x="1447148" y="883135"/>
                </a:lnTo>
                <a:lnTo>
                  <a:pt x="1422987" y="921507"/>
                </a:lnTo>
                <a:lnTo>
                  <a:pt x="1397833" y="959190"/>
                </a:lnTo>
                <a:lnTo>
                  <a:pt x="1371703" y="996163"/>
                </a:lnTo>
                <a:lnTo>
                  <a:pt x="1344613" y="1032407"/>
                </a:lnTo>
                <a:lnTo>
                  <a:pt x="1316581" y="1067904"/>
                </a:lnTo>
                <a:lnTo>
                  <a:pt x="1287624" y="1102634"/>
                </a:lnTo>
                <a:lnTo>
                  <a:pt x="1257760" y="1136578"/>
                </a:lnTo>
                <a:lnTo>
                  <a:pt x="1227005" y="1169718"/>
                </a:lnTo>
                <a:lnTo>
                  <a:pt x="1195377" y="1202034"/>
                </a:lnTo>
                <a:lnTo>
                  <a:pt x="1162893" y="1233508"/>
                </a:lnTo>
                <a:lnTo>
                  <a:pt x="1129570" y="1264119"/>
                </a:lnTo>
                <a:lnTo>
                  <a:pt x="1095426" y="1293850"/>
                </a:lnTo>
                <a:lnTo>
                  <a:pt x="1060477" y="1322680"/>
                </a:lnTo>
                <a:lnTo>
                  <a:pt x="1024741" y="1350592"/>
                </a:lnTo>
                <a:lnTo>
                  <a:pt x="988234" y="1377566"/>
                </a:lnTo>
                <a:lnTo>
                  <a:pt x="950976" y="1403583"/>
                </a:lnTo>
                <a:lnTo>
                  <a:pt x="912981" y="1428624"/>
                </a:lnTo>
                <a:lnTo>
                  <a:pt x="874268" y="1452670"/>
                </a:lnTo>
                <a:lnTo>
                  <a:pt x="834854" y="1475701"/>
                </a:lnTo>
                <a:lnTo>
                  <a:pt x="794756" y="1497700"/>
                </a:lnTo>
                <a:lnTo>
                  <a:pt x="753991" y="1518646"/>
                </a:lnTo>
                <a:lnTo>
                  <a:pt x="712576" y="1538521"/>
                </a:lnTo>
                <a:lnTo>
                  <a:pt x="670529" y="1557306"/>
                </a:lnTo>
                <a:lnTo>
                  <a:pt x="627867" y="1574981"/>
                </a:lnTo>
                <a:lnTo>
                  <a:pt x="584607" y="1591528"/>
                </a:lnTo>
                <a:lnTo>
                  <a:pt x="540766" y="1606928"/>
                </a:lnTo>
                <a:lnTo>
                  <a:pt x="496362" y="1621161"/>
                </a:lnTo>
                <a:lnTo>
                  <a:pt x="451411" y="1634209"/>
                </a:lnTo>
                <a:lnTo>
                  <a:pt x="405931" y="1646053"/>
                </a:lnTo>
                <a:lnTo>
                  <a:pt x="359939" y="1656672"/>
                </a:lnTo>
                <a:lnTo>
                  <a:pt x="313452" y="1666050"/>
                </a:lnTo>
                <a:lnTo>
                  <a:pt x="266488" y="1674165"/>
                </a:lnTo>
                <a:lnTo>
                  <a:pt x="219063" y="1681000"/>
                </a:lnTo>
                <a:lnTo>
                  <a:pt x="171196" y="1686535"/>
                </a:lnTo>
                <a:lnTo>
                  <a:pt x="171196" y="1548676"/>
                </a:lnTo>
                <a:lnTo>
                  <a:pt x="0" y="1798980"/>
                </a:lnTo>
                <a:lnTo>
                  <a:pt x="171196" y="2032983"/>
                </a:lnTo>
                <a:lnTo>
                  <a:pt x="171196" y="1895068"/>
                </a:lnTo>
                <a:lnTo>
                  <a:pt x="219233" y="1890124"/>
                </a:lnTo>
                <a:lnTo>
                  <a:pt x="266886" y="1884013"/>
                </a:lnTo>
                <a:lnTo>
                  <a:pt x="314141" y="1876749"/>
                </a:lnTo>
                <a:lnTo>
                  <a:pt x="360985" y="1868348"/>
                </a:lnTo>
                <a:lnTo>
                  <a:pt x="407403" y="1858824"/>
                </a:lnTo>
                <a:lnTo>
                  <a:pt x="453383" y="1848194"/>
                </a:lnTo>
                <a:lnTo>
                  <a:pt x="498909" y="1836471"/>
                </a:lnTo>
                <a:lnTo>
                  <a:pt x="543968" y="1823672"/>
                </a:lnTo>
                <a:lnTo>
                  <a:pt x="588548" y="1809811"/>
                </a:lnTo>
                <a:lnTo>
                  <a:pt x="632632" y="1794903"/>
                </a:lnTo>
                <a:lnTo>
                  <a:pt x="676209" y="1778963"/>
                </a:lnTo>
                <a:lnTo>
                  <a:pt x="719264" y="1762007"/>
                </a:lnTo>
                <a:lnTo>
                  <a:pt x="761783" y="1744049"/>
                </a:lnTo>
                <a:lnTo>
                  <a:pt x="803753" y="1725105"/>
                </a:lnTo>
                <a:lnTo>
                  <a:pt x="845160" y="1705189"/>
                </a:lnTo>
                <a:lnTo>
                  <a:pt x="885990" y="1684317"/>
                </a:lnTo>
                <a:lnTo>
                  <a:pt x="926229" y="1662504"/>
                </a:lnTo>
                <a:lnTo>
                  <a:pt x="965863" y="1639765"/>
                </a:lnTo>
                <a:lnTo>
                  <a:pt x="1004879" y="1616115"/>
                </a:lnTo>
                <a:lnTo>
                  <a:pt x="1043263" y="1591569"/>
                </a:lnTo>
                <a:lnTo>
                  <a:pt x="1081002" y="1566142"/>
                </a:lnTo>
                <a:lnTo>
                  <a:pt x="1118080" y="1539850"/>
                </a:lnTo>
                <a:lnTo>
                  <a:pt x="1154485" y="1512707"/>
                </a:lnTo>
                <a:lnTo>
                  <a:pt x="1190203" y="1484728"/>
                </a:lnTo>
                <a:lnTo>
                  <a:pt x="1225220" y="1455929"/>
                </a:lnTo>
                <a:lnTo>
                  <a:pt x="1259522" y="1426324"/>
                </a:lnTo>
                <a:lnTo>
                  <a:pt x="1293096" y="1395930"/>
                </a:lnTo>
                <a:lnTo>
                  <a:pt x="1325927" y="1364760"/>
                </a:lnTo>
                <a:lnTo>
                  <a:pt x="1358002" y="1332829"/>
                </a:lnTo>
                <a:lnTo>
                  <a:pt x="1389308" y="1300154"/>
                </a:lnTo>
                <a:lnTo>
                  <a:pt x="1419829" y="1266749"/>
                </a:lnTo>
                <a:lnTo>
                  <a:pt x="1449553" y="1232629"/>
                </a:lnTo>
                <a:lnTo>
                  <a:pt x="1478466" y="1197809"/>
                </a:lnTo>
                <a:lnTo>
                  <a:pt x="1506554" y="1162305"/>
                </a:lnTo>
                <a:lnTo>
                  <a:pt x="1533803" y="1126131"/>
                </a:lnTo>
                <a:lnTo>
                  <a:pt x="1560200" y="1089302"/>
                </a:lnTo>
                <a:lnTo>
                  <a:pt x="1585730" y="1051834"/>
                </a:lnTo>
                <a:lnTo>
                  <a:pt x="1610380" y="1013742"/>
                </a:lnTo>
                <a:lnTo>
                  <a:pt x="1634136" y="975040"/>
                </a:lnTo>
                <a:lnTo>
                  <a:pt x="1656984" y="935745"/>
                </a:lnTo>
                <a:lnTo>
                  <a:pt x="1678911" y="895870"/>
                </a:lnTo>
                <a:lnTo>
                  <a:pt x="1699903" y="855431"/>
                </a:lnTo>
                <a:lnTo>
                  <a:pt x="1719945" y="814443"/>
                </a:lnTo>
                <a:lnTo>
                  <a:pt x="1739025" y="772922"/>
                </a:lnTo>
                <a:lnTo>
                  <a:pt x="1757128" y="730881"/>
                </a:lnTo>
                <a:lnTo>
                  <a:pt x="1774241" y="688337"/>
                </a:lnTo>
                <a:lnTo>
                  <a:pt x="1790349" y="645305"/>
                </a:lnTo>
                <a:lnTo>
                  <a:pt x="1805440" y="601799"/>
                </a:lnTo>
                <a:lnTo>
                  <a:pt x="1819499" y="557835"/>
                </a:lnTo>
                <a:lnTo>
                  <a:pt x="1832512" y="513427"/>
                </a:lnTo>
                <a:lnTo>
                  <a:pt x="1844466" y="468591"/>
                </a:lnTo>
                <a:lnTo>
                  <a:pt x="1855347" y="423342"/>
                </a:lnTo>
                <a:lnTo>
                  <a:pt x="1865141" y="377695"/>
                </a:lnTo>
                <a:lnTo>
                  <a:pt x="1873835" y="331665"/>
                </a:lnTo>
                <a:lnTo>
                  <a:pt x="1881414" y="285267"/>
                </a:lnTo>
                <a:lnTo>
                  <a:pt x="1887865" y="238516"/>
                </a:lnTo>
                <a:lnTo>
                  <a:pt x="1893173" y="191428"/>
                </a:lnTo>
                <a:lnTo>
                  <a:pt x="1897327" y="144017"/>
                </a:lnTo>
                <a:lnTo>
                  <a:pt x="1900310" y="96299"/>
                </a:lnTo>
                <a:lnTo>
                  <a:pt x="1902110" y="48288"/>
                </a:lnTo>
                <a:lnTo>
                  <a:pt x="1902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9226" y="3024251"/>
            <a:ext cx="1903095" cy="2033270"/>
          </a:xfrm>
          <a:custGeom>
            <a:avLst/>
            <a:gdLst/>
            <a:ahLst/>
            <a:cxnLst/>
            <a:rect l="l" t="t" r="r" b="b"/>
            <a:pathLst>
              <a:path w="1903095" h="2033270">
                <a:moveTo>
                  <a:pt x="1902714" y="0"/>
                </a:moveTo>
                <a:lnTo>
                  <a:pt x="1902110" y="48288"/>
                </a:lnTo>
                <a:lnTo>
                  <a:pt x="1900310" y="96299"/>
                </a:lnTo>
                <a:lnTo>
                  <a:pt x="1897327" y="144017"/>
                </a:lnTo>
                <a:lnTo>
                  <a:pt x="1893173" y="191428"/>
                </a:lnTo>
                <a:lnTo>
                  <a:pt x="1887865" y="238516"/>
                </a:lnTo>
                <a:lnTo>
                  <a:pt x="1881414" y="285267"/>
                </a:lnTo>
                <a:lnTo>
                  <a:pt x="1873835" y="331665"/>
                </a:lnTo>
                <a:lnTo>
                  <a:pt x="1865141" y="377695"/>
                </a:lnTo>
                <a:lnTo>
                  <a:pt x="1855347" y="423342"/>
                </a:lnTo>
                <a:lnTo>
                  <a:pt x="1844466" y="468591"/>
                </a:lnTo>
                <a:lnTo>
                  <a:pt x="1832512" y="513427"/>
                </a:lnTo>
                <a:lnTo>
                  <a:pt x="1819499" y="557835"/>
                </a:lnTo>
                <a:lnTo>
                  <a:pt x="1805440" y="601799"/>
                </a:lnTo>
                <a:lnTo>
                  <a:pt x="1790349" y="645305"/>
                </a:lnTo>
                <a:lnTo>
                  <a:pt x="1774241" y="688337"/>
                </a:lnTo>
                <a:lnTo>
                  <a:pt x="1757128" y="730881"/>
                </a:lnTo>
                <a:lnTo>
                  <a:pt x="1739025" y="772922"/>
                </a:lnTo>
                <a:lnTo>
                  <a:pt x="1719945" y="814443"/>
                </a:lnTo>
                <a:lnTo>
                  <a:pt x="1699903" y="855431"/>
                </a:lnTo>
                <a:lnTo>
                  <a:pt x="1678911" y="895870"/>
                </a:lnTo>
                <a:lnTo>
                  <a:pt x="1656984" y="935745"/>
                </a:lnTo>
                <a:lnTo>
                  <a:pt x="1634136" y="975040"/>
                </a:lnTo>
                <a:lnTo>
                  <a:pt x="1610380" y="1013742"/>
                </a:lnTo>
                <a:lnTo>
                  <a:pt x="1585730" y="1051834"/>
                </a:lnTo>
                <a:lnTo>
                  <a:pt x="1560200" y="1089302"/>
                </a:lnTo>
                <a:lnTo>
                  <a:pt x="1533803" y="1126131"/>
                </a:lnTo>
                <a:lnTo>
                  <a:pt x="1506554" y="1162305"/>
                </a:lnTo>
                <a:lnTo>
                  <a:pt x="1478466" y="1197809"/>
                </a:lnTo>
                <a:lnTo>
                  <a:pt x="1449553" y="1232629"/>
                </a:lnTo>
                <a:lnTo>
                  <a:pt x="1419829" y="1266749"/>
                </a:lnTo>
                <a:lnTo>
                  <a:pt x="1389308" y="1300154"/>
                </a:lnTo>
                <a:lnTo>
                  <a:pt x="1358002" y="1332829"/>
                </a:lnTo>
                <a:lnTo>
                  <a:pt x="1325927" y="1364760"/>
                </a:lnTo>
                <a:lnTo>
                  <a:pt x="1293096" y="1395930"/>
                </a:lnTo>
                <a:lnTo>
                  <a:pt x="1259522" y="1426324"/>
                </a:lnTo>
                <a:lnTo>
                  <a:pt x="1225220" y="1455929"/>
                </a:lnTo>
                <a:lnTo>
                  <a:pt x="1190203" y="1484728"/>
                </a:lnTo>
                <a:lnTo>
                  <a:pt x="1154485" y="1512707"/>
                </a:lnTo>
                <a:lnTo>
                  <a:pt x="1118080" y="1539850"/>
                </a:lnTo>
                <a:lnTo>
                  <a:pt x="1081002" y="1566142"/>
                </a:lnTo>
                <a:lnTo>
                  <a:pt x="1043263" y="1591569"/>
                </a:lnTo>
                <a:lnTo>
                  <a:pt x="1004879" y="1616115"/>
                </a:lnTo>
                <a:lnTo>
                  <a:pt x="965863" y="1639765"/>
                </a:lnTo>
                <a:lnTo>
                  <a:pt x="926229" y="1662504"/>
                </a:lnTo>
                <a:lnTo>
                  <a:pt x="885990" y="1684317"/>
                </a:lnTo>
                <a:lnTo>
                  <a:pt x="845160" y="1705189"/>
                </a:lnTo>
                <a:lnTo>
                  <a:pt x="803753" y="1725105"/>
                </a:lnTo>
                <a:lnTo>
                  <a:pt x="761783" y="1744049"/>
                </a:lnTo>
                <a:lnTo>
                  <a:pt x="719264" y="1762007"/>
                </a:lnTo>
                <a:lnTo>
                  <a:pt x="676209" y="1778963"/>
                </a:lnTo>
                <a:lnTo>
                  <a:pt x="632632" y="1794903"/>
                </a:lnTo>
                <a:lnTo>
                  <a:pt x="588548" y="1809811"/>
                </a:lnTo>
                <a:lnTo>
                  <a:pt x="543968" y="1823672"/>
                </a:lnTo>
                <a:lnTo>
                  <a:pt x="498909" y="1836471"/>
                </a:lnTo>
                <a:lnTo>
                  <a:pt x="453383" y="1848194"/>
                </a:lnTo>
                <a:lnTo>
                  <a:pt x="407403" y="1858824"/>
                </a:lnTo>
                <a:lnTo>
                  <a:pt x="360985" y="1868348"/>
                </a:lnTo>
                <a:lnTo>
                  <a:pt x="314141" y="1876749"/>
                </a:lnTo>
                <a:lnTo>
                  <a:pt x="266886" y="1884013"/>
                </a:lnTo>
                <a:lnTo>
                  <a:pt x="219233" y="1890124"/>
                </a:lnTo>
                <a:lnTo>
                  <a:pt x="171196" y="1895068"/>
                </a:lnTo>
                <a:lnTo>
                  <a:pt x="171196" y="2032983"/>
                </a:lnTo>
                <a:lnTo>
                  <a:pt x="0" y="1798980"/>
                </a:lnTo>
                <a:lnTo>
                  <a:pt x="171196" y="1548676"/>
                </a:lnTo>
                <a:lnTo>
                  <a:pt x="171196" y="1686535"/>
                </a:lnTo>
                <a:lnTo>
                  <a:pt x="219063" y="1681000"/>
                </a:lnTo>
                <a:lnTo>
                  <a:pt x="266488" y="1674165"/>
                </a:lnTo>
                <a:lnTo>
                  <a:pt x="313452" y="1666050"/>
                </a:lnTo>
                <a:lnTo>
                  <a:pt x="359939" y="1656672"/>
                </a:lnTo>
                <a:lnTo>
                  <a:pt x="405931" y="1646053"/>
                </a:lnTo>
                <a:lnTo>
                  <a:pt x="451411" y="1634209"/>
                </a:lnTo>
                <a:lnTo>
                  <a:pt x="496362" y="1621161"/>
                </a:lnTo>
                <a:lnTo>
                  <a:pt x="540766" y="1606928"/>
                </a:lnTo>
                <a:lnTo>
                  <a:pt x="584607" y="1591528"/>
                </a:lnTo>
                <a:lnTo>
                  <a:pt x="627867" y="1574981"/>
                </a:lnTo>
                <a:lnTo>
                  <a:pt x="670529" y="1557306"/>
                </a:lnTo>
                <a:lnTo>
                  <a:pt x="712576" y="1538521"/>
                </a:lnTo>
                <a:lnTo>
                  <a:pt x="753991" y="1518646"/>
                </a:lnTo>
                <a:lnTo>
                  <a:pt x="794756" y="1497700"/>
                </a:lnTo>
                <a:lnTo>
                  <a:pt x="834854" y="1475701"/>
                </a:lnTo>
                <a:lnTo>
                  <a:pt x="874268" y="1452670"/>
                </a:lnTo>
                <a:lnTo>
                  <a:pt x="912981" y="1428624"/>
                </a:lnTo>
                <a:lnTo>
                  <a:pt x="950976" y="1403583"/>
                </a:lnTo>
                <a:lnTo>
                  <a:pt x="988234" y="1377566"/>
                </a:lnTo>
                <a:lnTo>
                  <a:pt x="1024741" y="1350592"/>
                </a:lnTo>
                <a:lnTo>
                  <a:pt x="1060477" y="1322680"/>
                </a:lnTo>
                <a:lnTo>
                  <a:pt x="1095426" y="1293850"/>
                </a:lnTo>
                <a:lnTo>
                  <a:pt x="1129570" y="1264119"/>
                </a:lnTo>
                <a:lnTo>
                  <a:pt x="1162893" y="1233508"/>
                </a:lnTo>
                <a:lnTo>
                  <a:pt x="1195377" y="1202034"/>
                </a:lnTo>
                <a:lnTo>
                  <a:pt x="1227005" y="1169718"/>
                </a:lnTo>
                <a:lnTo>
                  <a:pt x="1257760" y="1136578"/>
                </a:lnTo>
                <a:lnTo>
                  <a:pt x="1287624" y="1102634"/>
                </a:lnTo>
                <a:lnTo>
                  <a:pt x="1316581" y="1067904"/>
                </a:lnTo>
                <a:lnTo>
                  <a:pt x="1344613" y="1032407"/>
                </a:lnTo>
                <a:lnTo>
                  <a:pt x="1371703" y="996163"/>
                </a:lnTo>
                <a:lnTo>
                  <a:pt x="1397833" y="959190"/>
                </a:lnTo>
                <a:lnTo>
                  <a:pt x="1422987" y="921507"/>
                </a:lnTo>
                <a:lnTo>
                  <a:pt x="1447148" y="883135"/>
                </a:lnTo>
                <a:lnTo>
                  <a:pt x="1470297" y="844090"/>
                </a:lnTo>
                <a:lnTo>
                  <a:pt x="1492419" y="804394"/>
                </a:lnTo>
                <a:lnTo>
                  <a:pt x="1513495" y="764064"/>
                </a:lnTo>
                <a:lnTo>
                  <a:pt x="1533509" y="723119"/>
                </a:lnTo>
                <a:lnTo>
                  <a:pt x="1552443" y="681580"/>
                </a:lnTo>
                <a:lnTo>
                  <a:pt x="1570280" y="639464"/>
                </a:lnTo>
                <a:lnTo>
                  <a:pt x="1587003" y="596791"/>
                </a:lnTo>
                <a:lnTo>
                  <a:pt x="1602595" y="553580"/>
                </a:lnTo>
                <a:lnTo>
                  <a:pt x="1617039" y="509849"/>
                </a:lnTo>
                <a:lnTo>
                  <a:pt x="1630316" y="465619"/>
                </a:lnTo>
                <a:lnTo>
                  <a:pt x="1642411" y="420908"/>
                </a:lnTo>
                <a:lnTo>
                  <a:pt x="1653306" y="375734"/>
                </a:lnTo>
                <a:lnTo>
                  <a:pt x="1662983" y="330118"/>
                </a:lnTo>
                <a:lnTo>
                  <a:pt x="1671426" y="284078"/>
                </a:lnTo>
                <a:lnTo>
                  <a:pt x="1678617" y="237632"/>
                </a:lnTo>
                <a:lnTo>
                  <a:pt x="1684540" y="190801"/>
                </a:lnTo>
                <a:lnTo>
                  <a:pt x="1689176" y="143603"/>
                </a:lnTo>
                <a:lnTo>
                  <a:pt x="1692509" y="96058"/>
                </a:lnTo>
                <a:lnTo>
                  <a:pt x="1694521" y="48184"/>
                </a:lnTo>
                <a:lnTo>
                  <a:pt x="1695196" y="0"/>
                </a:lnTo>
                <a:lnTo>
                  <a:pt x="1902714" y="0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4417" y="3024251"/>
            <a:ext cx="2033270" cy="1903095"/>
          </a:xfrm>
          <a:custGeom>
            <a:avLst/>
            <a:gdLst/>
            <a:ahLst/>
            <a:cxnLst/>
            <a:rect l="l" t="t" r="r" b="b"/>
            <a:pathLst>
              <a:path w="2033270" h="1903095">
                <a:moveTo>
                  <a:pt x="233934" y="0"/>
                </a:moveTo>
                <a:lnTo>
                  <a:pt x="0" y="171196"/>
                </a:lnTo>
                <a:lnTo>
                  <a:pt x="137922" y="171196"/>
                </a:lnTo>
                <a:lnTo>
                  <a:pt x="142864" y="219231"/>
                </a:lnTo>
                <a:lnTo>
                  <a:pt x="148973" y="266883"/>
                </a:lnTo>
                <a:lnTo>
                  <a:pt x="156236" y="314137"/>
                </a:lnTo>
                <a:lnTo>
                  <a:pt x="164635" y="360980"/>
                </a:lnTo>
                <a:lnTo>
                  <a:pt x="174157" y="407397"/>
                </a:lnTo>
                <a:lnTo>
                  <a:pt x="184786" y="453376"/>
                </a:lnTo>
                <a:lnTo>
                  <a:pt x="196507" y="498902"/>
                </a:lnTo>
                <a:lnTo>
                  <a:pt x="209305" y="543961"/>
                </a:lnTo>
                <a:lnTo>
                  <a:pt x="223165" y="588540"/>
                </a:lnTo>
                <a:lnTo>
                  <a:pt x="238072" y="632625"/>
                </a:lnTo>
                <a:lnTo>
                  <a:pt x="254010" y="676202"/>
                </a:lnTo>
                <a:lnTo>
                  <a:pt x="270965" y="719257"/>
                </a:lnTo>
                <a:lnTo>
                  <a:pt x="288922" y="761777"/>
                </a:lnTo>
                <a:lnTo>
                  <a:pt x="307865" y="803747"/>
                </a:lnTo>
                <a:lnTo>
                  <a:pt x="327780" y="845155"/>
                </a:lnTo>
                <a:lnTo>
                  <a:pt x="348650" y="885985"/>
                </a:lnTo>
                <a:lnTo>
                  <a:pt x="370462" y="926225"/>
                </a:lnTo>
                <a:lnTo>
                  <a:pt x="393200" y="965861"/>
                </a:lnTo>
                <a:lnTo>
                  <a:pt x="416849" y="1004878"/>
                </a:lnTo>
                <a:lnTo>
                  <a:pt x="441394" y="1043264"/>
                </a:lnTo>
                <a:lnTo>
                  <a:pt x="466820" y="1081003"/>
                </a:lnTo>
                <a:lnTo>
                  <a:pt x="493111" y="1118084"/>
                </a:lnTo>
                <a:lnTo>
                  <a:pt x="520254" y="1154490"/>
                </a:lnTo>
                <a:lnTo>
                  <a:pt x="548231" y="1190210"/>
                </a:lnTo>
                <a:lnTo>
                  <a:pt x="577029" y="1225229"/>
                </a:lnTo>
                <a:lnTo>
                  <a:pt x="606633" y="1259533"/>
                </a:lnTo>
                <a:lnTo>
                  <a:pt x="637027" y="1293108"/>
                </a:lnTo>
                <a:lnTo>
                  <a:pt x="668196" y="1325941"/>
                </a:lnTo>
                <a:lnTo>
                  <a:pt x="700125" y="1358018"/>
                </a:lnTo>
                <a:lnTo>
                  <a:pt x="732799" y="1389326"/>
                </a:lnTo>
                <a:lnTo>
                  <a:pt x="766203" y="1419849"/>
                </a:lnTo>
                <a:lnTo>
                  <a:pt x="800322" y="1449575"/>
                </a:lnTo>
                <a:lnTo>
                  <a:pt x="835140" y="1478490"/>
                </a:lnTo>
                <a:lnTo>
                  <a:pt x="870644" y="1506580"/>
                </a:lnTo>
                <a:lnTo>
                  <a:pt x="906816" y="1533831"/>
                </a:lnTo>
                <a:lnTo>
                  <a:pt x="943644" y="1560230"/>
                </a:lnTo>
                <a:lnTo>
                  <a:pt x="981110" y="1585762"/>
                </a:lnTo>
                <a:lnTo>
                  <a:pt x="1019201" y="1610414"/>
                </a:lnTo>
                <a:lnTo>
                  <a:pt x="1057901" y="1634172"/>
                </a:lnTo>
                <a:lnTo>
                  <a:pt x="1097196" y="1657023"/>
                </a:lnTo>
                <a:lnTo>
                  <a:pt x="1137069" y="1678952"/>
                </a:lnTo>
                <a:lnTo>
                  <a:pt x="1177506" y="1699945"/>
                </a:lnTo>
                <a:lnTo>
                  <a:pt x="1218492" y="1719990"/>
                </a:lnTo>
                <a:lnTo>
                  <a:pt x="1260012" y="1739071"/>
                </a:lnTo>
                <a:lnTo>
                  <a:pt x="1302050" y="1757176"/>
                </a:lnTo>
                <a:lnTo>
                  <a:pt x="1344592" y="1774291"/>
                </a:lnTo>
                <a:lnTo>
                  <a:pt x="1387623" y="1790401"/>
                </a:lnTo>
                <a:lnTo>
                  <a:pt x="1431126" y="1805493"/>
                </a:lnTo>
                <a:lnTo>
                  <a:pt x="1475089" y="1819554"/>
                </a:lnTo>
                <a:lnTo>
                  <a:pt x="1519494" y="1832568"/>
                </a:lnTo>
                <a:lnTo>
                  <a:pt x="1564327" y="1844524"/>
                </a:lnTo>
                <a:lnTo>
                  <a:pt x="1609574" y="1855406"/>
                </a:lnTo>
                <a:lnTo>
                  <a:pt x="1655218" y="1865201"/>
                </a:lnTo>
                <a:lnTo>
                  <a:pt x="1701246" y="1873896"/>
                </a:lnTo>
                <a:lnTo>
                  <a:pt x="1747641" y="1881476"/>
                </a:lnTo>
                <a:lnTo>
                  <a:pt x="1794388" y="1887927"/>
                </a:lnTo>
                <a:lnTo>
                  <a:pt x="1841474" y="1893237"/>
                </a:lnTo>
                <a:lnTo>
                  <a:pt x="1888881" y="1897391"/>
                </a:lnTo>
                <a:lnTo>
                  <a:pt x="1936596" y="1900375"/>
                </a:lnTo>
                <a:lnTo>
                  <a:pt x="1984604" y="1902175"/>
                </a:lnTo>
                <a:lnTo>
                  <a:pt x="2032889" y="1902778"/>
                </a:lnTo>
                <a:lnTo>
                  <a:pt x="2032889" y="1695198"/>
                </a:lnTo>
                <a:lnTo>
                  <a:pt x="1984706" y="1694523"/>
                </a:lnTo>
                <a:lnTo>
                  <a:pt x="1936834" y="1692511"/>
                </a:lnTo>
                <a:lnTo>
                  <a:pt x="1889290" y="1689178"/>
                </a:lnTo>
                <a:lnTo>
                  <a:pt x="1842094" y="1684542"/>
                </a:lnTo>
                <a:lnTo>
                  <a:pt x="1795265" y="1678619"/>
                </a:lnTo>
                <a:lnTo>
                  <a:pt x="1748821" y="1671428"/>
                </a:lnTo>
                <a:lnTo>
                  <a:pt x="1702783" y="1662984"/>
                </a:lnTo>
                <a:lnTo>
                  <a:pt x="1657168" y="1653307"/>
                </a:lnTo>
                <a:lnTo>
                  <a:pt x="1611996" y="1642412"/>
                </a:lnTo>
                <a:lnTo>
                  <a:pt x="1567286" y="1630316"/>
                </a:lnTo>
                <a:lnTo>
                  <a:pt x="1523057" y="1617038"/>
                </a:lnTo>
                <a:lnTo>
                  <a:pt x="1479328" y="1602594"/>
                </a:lnTo>
                <a:lnTo>
                  <a:pt x="1436118" y="1587002"/>
                </a:lnTo>
                <a:lnTo>
                  <a:pt x="1393447" y="1570278"/>
                </a:lnTo>
                <a:lnTo>
                  <a:pt x="1351332" y="1552440"/>
                </a:lnTo>
                <a:lnTo>
                  <a:pt x="1309794" y="1533506"/>
                </a:lnTo>
                <a:lnTo>
                  <a:pt x="1268851" y="1513491"/>
                </a:lnTo>
                <a:lnTo>
                  <a:pt x="1228522" y="1492415"/>
                </a:lnTo>
                <a:lnTo>
                  <a:pt x="1188827" y="1470292"/>
                </a:lnTo>
                <a:lnTo>
                  <a:pt x="1149784" y="1447142"/>
                </a:lnTo>
                <a:lnTo>
                  <a:pt x="1111412" y="1422981"/>
                </a:lnTo>
                <a:lnTo>
                  <a:pt x="1073731" y="1397827"/>
                </a:lnTo>
                <a:lnTo>
                  <a:pt x="1036760" y="1371695"/>
                </a:lnTo>
                <a:lnTo>
                  <a:pt x="1000517" y="1344605"/>
                </a:lnTo>
                <a:lnTo>
                  <a:pt x="965021" y="1316573"/>
                </a:lnTo>
                <a:lnTo>
                  <a:pt x="930293" y="1287616"/>
                </a:lnTo>
                <a:lnTo>
                  <a:pt x="896350" y="1257751"/>
                </a:lnTo>
                <a:lnTo>
                  <a:pt x="863211" y="1226995"/>
                </a:lnTo>
                <a:lnTo>
                  <a:pt x="830897" y="1195367"/>
                </a:lnTo>
                <a:lnTo>
                  <a:pt x="799425" y="1162883"/>
                </a:lnTo>
                <a:lnTo>
                  <a:pt x="768815" y="1129559"/>
                </a:lnTo>
                <a:lnTo>
                  <a:pt x="739086" y="1095415"/>
                </a:lnTo>
                <a:lnTo>
                  <a:pt x="710257" y="1060465"/>
                </a:lnTo>
                <a:lnTo>
                  <a:pt x="682347" y="1024729"/>
                </a:lnTo>
                <a:lnTo>
                  <a:pt x="655375" y="988223"/>
                </a:lnTo>
                <a:lnTo>
                  <a:pt x="629360" y="950964"/>
                </a:lnTo>
                <a:lnTo>
                  <a:pt x="604321" y="912969"/>
                </a:lnTo>
                <a:lnTo>
                  <a:pt x="580277" y="874256"/>
                </a:lnTo>
                <a:lnTo>
                  <a:pt x="557248" y="834842"/>
                </a:lnTo>
                <a:lnTo>
                  <a:pt x="535251" y="794744"/>
                </a:lnTo>
                <a:lnTo>
                  <a:pt x="514307" y="753979"/>
                </a:lnTo>
                <a:lnTo>
                  <a:pt x="494434" y="712565"/>
                </a:lnTo>
                <a:lnTo>
                  <a:pt x="475652" y="670519"/>
                </a:lnTo>
                <a:lnTo>
                  <a:pt x="457979" y="627857"/>
                </a:lnTo>
                <a:lnTo>
                  <a:pt x="441434" y="584597"/>
                </a:lnTo>
                <a:lnTo>
                  <a:pt x="426037" y="540757"/>
                </a:lnTo>
                <a:lnTo>
                  <a:pt x="411807" y="496354"/>
                </a:lnTo>
                <a:lnTo>
                  <a:pt x="398762" y="451404"/>
                </a:lnTo>
                <a:lnTo>
                  <a:pt x="386922" y="405924"/>
                </a:lnTo>
                <a:lnTo>
                  <a:pt x="376305" y="359934"/>
                </a:lnTo>
                <a:lnTo>
                  <a:pt x="366931" y="313448"/>
                </a:lnTo>
                <a:lnTo>
                  <a:pt x="358819" y="266485"/>
                </a:lnTo>
                <a:lnTo>
                  <a:pt x="351987" y="219062"/>
                </a:lnTo>
                <a:lnTo>
                  <a:pt x="346456" y="171196"/>
                </a:lnTo>
                <a:lnTo>
                  <a:pt x="484251" y="171196"/>
                </a:lnTo>
                <a:lnTo>
                  <a:pt x="2339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74417" y="3024251"/>
            <a:ext cx="2033270" cy="1903095"/>
          </a:xfrm>
          <a:custGeom>
            <a:avLst/>
            <a:gdLst/>
            <a:ahLst/>
            <a:cxnLst/>
            <a:rect l="l" t="t" r="r" b="b"/>
            <a:pathLst>
              <a:path w="2033270" h="1903095">
                <a:moveTo>
                  <a:pt x="2032889" y="1902778"/>
                </a:moveTo>
                <a:lnTo>
                  <a:pt x="1984604" y="1902175"/>
                </a:lnTo>
                <a:lnTo>
                  <a:pt x="1936596" y="1900375"/>
                </a:lnTo>
                <a:lnTo>
                  <a:pt x="1888881" y="1897391"/>
                </a:lnTo>
                <a:lnTo>
                  <a:pt x="1841474" y="1893237"/>
                </a:lnTo>
                <a:lnTo>
                  <a:pt x="1794388" y="1887927"/>
                </a:lnTo>
                <a:lnTo>
                  <a:pt x="1747641" y="1881476"/>
                </a:lnTo>
                <a:lnTo>
                  <a:pt x="1701246" y="1873896"/>
                </a:lnTo>
                <a:lnTo>
                  <a:pt x="1655218" y="1865201"/>
                </a:lnTo>
                <a:lnTo>
                  <a:pt x="1609574" y="1855406"/>
                </a:lnTo>
                <a:lnTo>
                  <a:pt x="1564327" y="1844524"/>
                </a:lnTo>
                <a:lnTo>
                  <a:pt x="1519494" y="1832568"/>
                </a:lnTo>
                <a:lnTo>
                  <a:pt x="1475089" y="1819554"/>
                </a:lnTo>
                <a:lnTo>
                  <a:pt x="1431126" y="1805493"/>
                </a:lnTo>
                <a:lnTo>
                  <a:pt x="1387623" y="1790401"/>
                </a:lnTo>
                <a:lnTo>
                  <a:pt x="1344592" y="1774291"/>
                </a:lnTo>
                <a:lnTo>
                  <a:pt x="1302050" y="1757176"/>
                </a:lnTo>
                <a:lnTo>
                  <a:pt x="1260012" y="1739071"/>
                </a:lnTo>
                <a:lnTo>
                  <a:pt x="1218492" y="1719990"/>
                </a:lnTo>
                <a:lnTo>
                  <a:pt x="1177506" y="1699945"/>
                </a:lnTo>
                <a:lnTo>
                  <a:pt x="1137069" y="1678952"/>
                </a:lnTo>
                <a:lnTo>
                  <a:pt x="1097196" y="1657023"/>
                </a:lnTo>
                <a:lnTo>
                  <a:pt x="1057901" y="1634172"/>
                </a:lnTo>
                <a:lnTo>
                  <a:pt x="1019201" y="1610414"/>
                </a:lnTo>
                <a:lnTo>
                  <a:pt x="981110" y="1585762"/>
                </a:lnTo>
                <a:lnTo>
                  <a:pt x="943644" y="1560230"/>
                </a:lnTo>
                <a:lnTo>
                  <a:pt x="906816" y="1533831"/>
                </a:lnTo>
                <a:lnTo>
                  <a:pt x="870644" y="1506580"/>
                </a:lnTo>
                <a:lnTo>
                  <a:pt x="835140" y="1478490"/>
                </a:lnTo>
                <a:lnTo>
                  <a:pt x="800322" y="1449575"/>
                </a:lnTo>
                <a:lnTo>
                  <a:pt x="766203" y="1419849"/>
                </a:lnTo>
                <a:lnTo>
                  <a:pt x="732799" y="1389326"/>
                </a:lnTo>
                <a:lnTo>
                  <a:pt x="700125" y="1358018"/>
                </a:lnTo>
                <a:lnTo>
                  <a:pt x="668196" y="1325941"/>
                </a:lnTo>
                <a:lnTo>
                  <a:pt x="637027" y="1293108"/>
                </a:lnTo>
                <a:lnTo>
                  <a:pt x="606633" y="1259533"/>
                </a:lnTo>
                <a:lnTo>
                  <a:pt x="577029" y="1225229"/>
                </a:lnTo>
                <a:lnTo>
                  <a:pt x="548231" y="1190210"/>
                </a:lnTo>
                <a:lnTo>
                  <a:pt x="520254" y="1154490"/>
                </a:lnTo>
                <a:lnTo>
                  <a:pt x="493111" y="1118084"/>
                </a:lnTo>
                <a:lnTo>
                  <a:pt x="466820" y="1081003"/>
                </a:lnTo>
                <a:lnTo>
                  <a:pt x="441394" y="1043264"/>
                </a:lnTo>
                <a:lnTo>
                  <a:pt x="416849" y="1004878"/>
                </a:lnTo>
                <a:lnTo>
                  <a:pt x="393200" y="965861"/>
                </a:lnTo>
                <a:lnTo>
                  <a:pt x="370462" y="926225"/>
                </a:lnTo>
                <a:lnTo>
                  <a:pt x="348650" y="885985"/>
                </a:lnTo>
                <a:lnTo>
                  <a:pt x="327780" y="845155"/>
                </a:lnTo>
                <a:lnTo>
                  <a:pt x="307865" y="803747"/>
                </a:lnTo>
                <a:lnTo>
                  <a:pt x="288922" y="761777"/>
                </a:lnTo>
                <a:lnTo>
                  <a:pt x="270965" y="719257"/>
                </a:lnTo>
                <a:lnTo>
                  <a:pt x="254010" y="676202"/>
                </a:lnTo>
                <a:lnTo>
                  <a:pt x="238072" y="632625"/>
                </a:lnTo>
                <a:lnTo>
                  <a:pt x="223165" y="588540"/>
                </a:lnTo>
                <a:lnTo>
                  <a:pt x="209305" y="543961"/>
                </a:lnTo>
                <a:lnTo>
                  <a:pt x="196507" y="498902"/>
                </a:lnTo>
                <a:lnTo>
                  <a:pt x="184786" y="453376"/>
                </a:lnTo>
                <a:lnTo>
                  <a:pt x="174157" y="407397"/>
                </a:lnTo>
                <a:lnTo>
                  <a:pt x="164635" y="360980"/>
                </a:lnTo>
                <a:lnTo>
                  <a:pt x="156236" y="314137"/>
                </a:lnTo>
                <a:lnTo>
                  <a:pt x="148973" y="266883"/>
                </a:lnTo>
                <a:lnTo>
                  <a:pt x="142864" y="219231"/>
                </a:lnTo>
                <a:lnTo>
                  <a:pt x="137922" y="171196"/>
                </a:lnTo>
                <a:lnTo>
                  <a:pt x="0" y="171196"/>
                </a:lnTo>
                <a:lnTo>
                  <a:pt x="233934" y="0"/>
                </a:lnTo>
                <a:lnTo>
                  <a:pt x="484251" y="171196"/>
                </a:lnTo>
                <a:lnTo>
                  <a:pt x="346456" y="171196"/>
                </a:lnTo>
                <a:lnTo>
                  <a:pt x="351987" y="219062"/>
                </a:lnTo>
                <a:lnTo>
                  <a:pt x="358819" y="266485"/>
                </a:lnTo>
                <a:lnTo>
                  <a:pt x="366931" y="313448"/>
                </a:lnTo>
                <a:lnTo>
                  <a:pt x="376305" y="359934"/>
                </a:lnTo>
                <a:lnTo>
                  <a:pt x="386922" y="405924"/>
                </a:lnTo>
                <a:lnTo>
                  <a:pt x="398762" y="451404"/>
                </a:lnTo>
                <a:lnTo>
                  <a:pt x="411807" y="496354"/>
                </a:lnTo>
                <a:lnTo>
                  <a:pt x="426037" y="540757"/>
                </a:lnTo>
                <a:lnTo>
                  <a:pt x="441434" y="584597"/>
                </a:lnTo>
                <a:lnTo>
                  <a:pt x="457979" y="627857"/>
                </a:lnTo>
                <a:lnTo>
                  <a:pt x="475652" y="670519"/>
                </a:lnTo>
                <a:lnTo>
                  <a:pt x="494434" y="712565"/>
                </a:lnTo>
                <a:lnTo>
                  <a:pt x="514307" y="753979"/>
                </a:lnTo>
                <a:lnTo>
                  <a:pt x="535251" y="794744"/>
                </a:lnTo>
                <a:lnTo>
                  <a:pt x="557248" y="834842"/>
                </a:lnTo>
                <a:lnTo>
                  <a:pt x="580277" y="874256"/>
                </a:lnTo>
                <a:lnTo>
                  <a:pt x="604321" y="912969"/>
                </a:lnTo>
                <a:lnTo>
                  <a:pt x="629360" y="950964"/>
                </a:lnTo>
                <a:lnTo>
                  <a:pt x="655375" y="988223"/>
                </a:lnTo>
                <a:lnTo>
                  <a:pt x="682347" y="1024729"/>
                </a:lnTo>
                <a:lnTo>
                  <a:pt x="710257" y="1060465"/>
                </a:lnTo>
                <a:lnTo>
                  <a:pt x="739086" y="1095415"/>
                </a:lnTo>
                <a:lnTo>
                  <a:pt x="768815" y="1129559"/>
                </a:lnTo>
                <a:lnTo>
                  <a:pt x="799425" y="1162883"/>
                </a:lnTo>
                <a:lnTo>
                  <a:pt x="830897" y="1195367"/>
                </a:lnTo>
                <a:lnTo>
                  <a:pt x="863211" y="1226995"/>
                </a:lnTo>
                <a:lnTo>
                  <a:pt x="896350" y="1257751"/>
                </a:lnTo>
                <a:lnTo>
                  <a:pt x="930293" y="1287616"/>
                </a:lnTo>
                <a:lnTo>
                  <a:pt x="965021" y="1316573"/>
                </a:lnTo>
                <a:lnTo>
                  <a:pt x="1000517" y="1344605"/>
                </a:lnTo>
                <a:lnTo>
                  <a:pt x="1036760" y="1371695"/>
                </a:lnTo>
                <a:lnTo>
                  <a:pt x="1073731" y="1397827"/>
                </a:lnTo>
                <a:lnTo>
                  <a:pt x="1111412" y="1422981"/>
                </a:lnTo>
                <a:lnTo>
                  <a:pt x="1149784" y="1447142"/>
                </a:lnTo>
                <a:lnTo>
                  <a:pt x="1188827" y="1470292"/>
                </a:lnTo>
                <a:lnTo>
                  <a:pt x="1228522" y="1492415"/>
                </a:lnTo>
                <a:lnTo>
                  <a:pt x="1268851" y="1513491"/>
                </a:lnTo>
                <a:lnTo>
                  <a:pt x="1309794" y="1533506"/>
                </a:lnTo>
                <a:lnTo>
                  <a:pt x="1351332" y="1552440"/>
                </a:lnTo>
                <a:lnTo>
                  <a:pt x="1393447" y="1570278"/>
                </a:lnTo>
                <a:lnTo>
                  <a:pt x="1436118" y="1587002"/>
                </a:lnTo>
                <a:lnTo>
                  <a:pt x="1479328" y="1602594"/>
                </a:lnTo>
                <a:lnTo>
                  <a:pt x="1523057" y="1617038"/>
                </a:lnTo>
                <a:lnTo>
                  <a:pt x="1567286" y="1630316"/>
                </a:lnTo>
                <a:lnTo>
                  <a:pt x="1611996" y="1642412"/>
                </a:lnTo>
                <a:lnTo>
                  <a:pt x="1657168" y="1653307"/>
                </a:lnTo>
                <a:lnTo>
                  <a:pt x="1702783" y="1662984"/>
                </a:lnTo>
                <a:lnTo>
                  <a:pt x="1748821" y="1671428"/>
                </a:lnTo>
                <a:lnTo>
                  <a:pt x="1795265" y="1678619"/>
                </a:lnTo>
                <a:lnTo>
                  <a:pt x="1842094" y="1684542"/>
                </a:lnTo>
                <a:lnTo>
                  <a:pt x="1889290" y="1689178"/>
                </a:lnTo>
                <a:lnTo>
                  <a:pt x="1936834" y="1692511"/>
                </a:lnTo>
                <a:lnTo>
                  <a:pt x="1984706" y="1694523"/>
                </a:lnTo>
                <a:lnTo>
                  <a:pt x="2032889" y="1695198"/>
                </a:lnTo>
                <a:lnTo>
                  <a:pt x="2032889" y="1902778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4592" y="869441"/>
            <a:ext cx="1903095" cy="2033270"/>
          </a:xfrm>
          <a:custGeom>
            <a:avLst/>
            <a:gdLst/>
            <a:ahLst/>
            <a:cxnLst/>
            <a:rect l="l" t="t" r="r" b="b"/>
            <a:pathLst>
              <a:path w="1903095" h="2033270">
                <a:moveTo>
                  <a:pt x="1731645" y="0"/>
                </a:moveTo>
                <a:lnTo>
                  <a:pt x="1731645" y="137922"/>
                </a:lnTo>
                <a:lnTo>
                  <a:pt x="1683607" y="142864"/>
                </a:lnTo>
                <a:lnTo>
                  <a:pt x="1635954" y="148973"/>
                </a:lnTo>
                <a:lnTo>
                  <a:pt x="1588698" y="156236"/>
                </a:lnTo>
                <a:lnTo>
                  <a:pt x="1541854" y="164635"/>
                </a:lnTo>
                <a:lnTo>
                  <a:pt x="1495434" y="174157"/>
                </a:lnTo>
                <a:lnTo>
                  <a:pt x="1449454" y="184786"/>
                </a:lnTo>
                <a:lnTo>
                  <a:pt x="1403927" y="196507"/>
                </a:lnTo>
                <a:lnTo>
                  <a:pt x="1358866" y="209305"/>
                </a:lnTo>
                <a:lnTo>
                  <a:pt x="1314285" y="223165"/>
                </a:lnTo>
                <a:lnTo>
                  <a:pt x="1270199" y="238072"/>
                </a:lnTo>
                <a:lnTo>
                  <a:pt x="1226620" y="254010"/>
                </a:lnTo>
                <a:lnTo>
                  <a:pt x="1183563" y="270965"/>
                </a:lnTo>
                <a:lnTo>
                  <a:pt x="1141042" y="288922"/>
                </a:lnTo>
                <a:lnTo>
                  <a:pt x="1099070" y="307865"/>
                </a:lnTo>
                <a:lnTo>
                  <a:pt x="1057661" y="327780"/>
                </a:lnTo>
                <a:lnTo>
                  <a:pt x="1016829" y="348650"/>
                </a:lnTo>
                <a:lnTo>
                  <a:pt x="976587" y="370462"/>
                </a:lnTo>
                <a:lnTo>
                  <a:pt x="936950" y="393200"/>
                </a:lnTo>
                <a:lnTo>
                  <a:pt x="897932" y="416849"/>
                </a:lnTo>
                <a:lnTo>
                  <a:pt x="859545" y="441394"/>
                </a:lnTo>
                <a:lnTo>
                  <a:pt x="821804" y="466820"/>
                </a:lnTo>
                <a:lnTo>
                  <a:pt x="784722" y="493111"/>
                </a:lnTo>
                <a:lnTo>
                  <a:pt x="748314" y="520254"/>
                </a:lnTo>
                <a:lnTo>
                  <a:pt x="712593" y="548231"/>
                </a:lnTo>
                <a:lnTo>
                  <a:pt x="677573" y="577029"/>
                </a:lnTo>
                <a:lnTo>
                  <a:pt x="643268" y="606633"/>
                </a:lnTo>
                <a:lnTo>
                  <a:pt x="609692" y="637027"/>
                </a:lnTo>
                <a:lnTo>
                  <a:pt x="576857" y="668196"/>
                </a:lnTo>
                <a:lnTo>
                  <a:pt x="544779" y="700125"/>
                </a:lnTo>
                <a:lnTo>
                  <a:pt x="513471" y="732799"/>
                </a:lnTo>
                <a:lnTo>
                  <a:pt x="482946" y="766203"/>
                </a:lnTo>
                <a:lnTo>
                  <a:pt x="453219" y="800322"/>
                </a:lnTo>
                <a:lnTo>
                  <a:pt x="424303" y="835140"/>
                </a:lnTo>
                <a:lnTo>
                  <a:pt x="396212" y="870644"/>
                </a:lnTo>
                <a:lnTo>
                  <a:pt x="368960" y="906816"/>
                </a:lnTo>
                <a:lnTo>
                  <a:pt x="342560" y="943644"/>
                </a:lnTo>
                <a:lnTo>
                  <a:pt x="317027" y="981110"/>
                </a:lnTo>
                <a:lnTo>
                  <a:pt x="292374" y="1019201"/>
                </a:lnTo>
                <a:lnTo>
                  <a:pt x="268615" y="1057901"/>
                </a:lnTo>
                <a:lnTo>
                  <a:pt x="245764" y="1097196"/>
                </a:lnTo>
                <a:lnTo>
                  <a:pt x="223834" y="1137069"/>
                </a:lnTo>
                <a:lnTo>
                  <a:pt x="202840" y="1177506"/>
                </a:lnTo>
                <a:lnTo>
                  <a:pt x="182795" y="1218492"/>
                </a:lnTo>
                <a:lnTo>
                  <a:pt x="163712" y="1260012"/>
                </a:lnTo>
                <a:lnTo>
                  <a:pt x="145607" y="1302050"/>
                </a:lnTo>
                <a:lnTo>
                  <a:pt x="128492" y="1344592"/>
                </a:lnTo>
                <a:lnTo>
                  <a:pt x="112381" y="1387623"/>
                </a:lnTo>
                <a:lnTo>
                  <a:pt x="97288" y="1431126"/>
                </a:lnTo>
                <a:lnTo>
                  <a:pt x="83227" y="1475089"/>
                </a:lnTo>
                <a:lnTo>
                  <a:pt x="70212" y="1519494"/>
                </a:lnTo>
                <a:lnTo>
                  <a:pt x="58256" y="1564327"/>
                </a:lnTo>
                <a:lnTo>
                  <a:pt x="47373" y="1609574"/>
                </a:lnTo>
                <a:lnTo>
                  <a:pt x="37578" y="1655218"/>
                </a:lnTo>
                <a:lnTo>
                  <a:pt x="28883" y="1701246"/>
                </a:lnTo>
                <a:lnTo>
                  <a:pt x="21303" y="1747641"/>
                </a:lnTo>
                <a:lnTo>
                  <a:pt x="14851" y="1794388"/>
                </a:lnTo>
                <a:lnTo>
                  <a:pt x="9541" y="1841474"/>
                </a:lnTo>
                <a:lnTo>
                  <a:pt x="5387" y="1888881"/>
                </a:lnTo>
                <a:lnTo>
                  <a:pt x="2403" y="1936596"/>
                </a:lnTo>
                <a:lnTo>
                  <a:pt x="603" y="1984604"/>
                </a:lnTo>
                <a:lnTo>
                  <a:pt x="0" y="2032889"/>
                </a:lnTo>
                <a:lnTo>
                  <a:pt x="207645" y="2032889"/>
                </a:lnTo>
                <a:lnTo>
                  <a:pt x="208319" y="1984706"/>
                </a:lnTo>
                <a:lnTo>
                  <a:pt x="210331" y="1936834"/>
                </a:lnTo>
                <a:lnTo>
                  <a:pt x="213664" y="1889290"/>
                </a:lnTo>
                <a:lnTo>
                  <a:pt x="218300" y="1842094"/>
                </a:lnTo>
                <a:lnTo>
                  <a:pt x="224223" y="1795265"/>
                </a:lnTo>
                <a:lnTo>
                  <a:pt x="231414" y="1748821"/>
                </a:lnTo>
                <a:lnTo>
                  <a:pt x="239857" y="1702783"/>
                </a:lnTo>
                <a:lnTo>
                  <a:pt x="249534" y="1657168"/>
                </a:lnTo>
                <a:lnTo>
                  <a:pt x="260429" y="1611996"/>
                </a:lnTo>
                <a:lnTo>
                  <a:pt x="272524" y="1567286"/>
                </a:lnTo>
                <a:lnTo>
                  <a:pt x="285801" y="1523057"/>
                </a:lnTo>
                <a:lnTo>
                  <a:pt x="300245" y="1479328"/>
                </a:lnTo>
                <a:lnTo>
                  <a:pt x="315837" y="1436118"/>
                </a:lnTo>
                <a:lnTo>
                  <a:pt x="332560" y="1393447"/>
                </a:lnTo>
                <a:lnTo>
                  <a:pt x="350397" y="1351332"/>
                </a:lnTo>
                <a:lnTo>
                  <a:pt x="369331" y="1309794"/>
                </a:lnTo>
                <a:lnTo>
                  <a:pt x="389345" y="1268851"/>
                </a:lnTo>
                <a:lnTo>
                  <a:pt x="410421" y="1228522"/>
                </a:lnTo>
                <a:lnTo>
                  <a:pt x="432543" y="1188827"/>
                </a:lnTo>
                <a:lnTo>
                  <a:pt x="455692" y="1149784"/>
                </a:lnTo>
                <a:lnTo>
                  <a:pt x="479853" y="1111412"/>
                </a:lnTo>
                <a:lnTo>
                  <a:pt x="505007" y="1073731"/>
                </a:lnTo>
                <a:lnTo>
                  <a:pt x="531137" y="1036760"/>
                </a:lnTo>
                <a:lnTo>
                  <a:pt x="558227" y="1000517"/>
                </a:lnTo>
                <a:lnTo>
                  <a:pt x="586259" y="965021"/>
                </a:lnTo>
                <a:lnTo>
                  <a:pt x="615216" y="930293"/>
                </a:lnTo>
                <a:lnTo>
                  <a:pt x="645080" y="896350"/>
                </a:lnTo>
                <a:lnTo>
                  <a:pt x="675835" y="863211"/>
                </a:lnTo>
                <a:lnTo>
                  <a:pt x="707463" y="830897"/>
                </a:lnTo>
                <a:lnTo>
                  <a:pt x="739947" y="799425"/>
                </a:lnTo>
                <a:lnTo>
                  <a:pt x="773270" y="768815"/>
                </a:lnTo>
                <a:lnTo>
                  <a:pt x="807414" y="739086"/>
                </a:lnTo>
                <a:lnTo>
                  <a:pt x="842363" y="710257"/>
                </a:lnTo>
                <a:lnTo>
                  <a:pt x="878099" y="682347"/>
                </a:lnTo>
                <a:lnTo>
                  <a:pt x="914606" y="655375"/>
                </a:lnTo>
                <a:lnTo>
                  <a:pt x="951865" y="629360"/>
                </a:lnTo>
                <a:lnTo>
                  <a:pt x="989859" y="604321"/>
                </a:lnTo>
                <a:lnTo>
                  <a:pt x="1028572" y="580277"/>
                </a:lnTo>
                <a:lnTo>
                  <a:pt x="1067986" y="557248"/>
                </a:lnTo>
                <a:lnTo>
                  <a:pt x="1108084" y="535251"/>
                </a:lnTo>
                <a:lnTo>
                  <a:pt x="1148849" y="514307"/>
                </a:lnTo>
                <a:lnTo>
                  <a:pt x="1190264" y="494434"/>
                </a:lnTo>
                <a:lnTo>
                  <a:pt x="1232311" y="475652"/>
                </a:lnTo>
                <a:lnTo>
                  <a:pt x="1274973" y="457979"/>
                </a:lnTo>
                <a:lnTo>
                  <a:pt x="1318233" y="441434"/>
                </a:lnTo>
                <a:lnTo>
                  <a:pt x="1362074" y="426037"/>
                </a:lnTo>
                <a:lnTo>
                  <a:pt x="1406478" y="411807"/>
                </a:lnTo>
                <a:lnTo>
                  <a:pt x="1451429" y="398762"/>
                </a:lnTo>
                <a:lnTo>
                  <a:pt x="1496909" y="386922"/>
                </a:lnTo>
                <a:lnTo>
                  <a:pt x="1542901" y="376305"/>
                </a:lnTo>
                <a:lnTo>
                  <a:pt x="1589388" y="366931"/>
                </a:lnTo>
                <a:lnTo>
                  <a:pt x="1636352" y="358819"/>
                </a:lnTo>
                <a:lnTo>
                  <a:pt x="1683777" y="351987"/>
                </a:lnTo>
                <a:lnTo>
                  <a:pt x="1731645" y="346456"/>
                </a:lnTo>
                <a:lnTo>
                  <a:pt x="1731645" y="484251"/>
                </a:lnTo>
                <a:lnTo>
                  <a:pt x="1902714" y="233934"/>
                </a:lnTo>
                <a:lnTo>
                  <a:pt x="1731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4592" y="869441"/>
            <a:ext cx="1903095" cy="2033270"/>
          </a:xfrm>
          <a:custGeom>
            <a:avLst/>
            <a:gdLst/>
            <a:ahLst/>
            <a:cxnLst/>
            <a:rect l="l" t="t" r="r" b="b"/>
            <a:pathLst>
              <a:path w="1903095" h="2033270">
                <a:moveTo>
                  <a:pt x="0" y="2032889"/>
                </a:moveTo>
                <a:lnTo>
                  <a:pt x="603" y="1984604"/>
                </a:lnTo>
                <a:lnTo>
                  <a:pt x="2403" y="1936596"/>
                </a:lnTo>
                <a:lnTo>
                  <a:pt x="5387" y="1888881"/>
                </a:lnTo>
                <a:lnTo>
                  <a:pt x="9541" y="1841474"/>
                </a:lnTo>
                <a:lnTo>
                  <a:pt x="14851" y="1794388"/>
                </a:lnTo>
                <a:lnTo>
                  <a:pt x="21303" y="1747641"/>
                </a:lnTo>
                <a:lnTo>
                  <a:pt x="28883" y="1701246"/>
                </a:lnTo>
                <a:lnTo>
                  <a:pt x="37578" y="1655218"/>
                </a:lnTo>
                <a:lnTo>
                  <a:pt x="47373" y="1609574"/>
                </a:lnTo>
                <a:lnTo>
                  <a:pt x="58256" y="1564327"/>
                </a:lnTo>
                <a:lnTo>
                  <a:pt x="70212" y="1519494"/>
                </a:lnTo>
                <a:lnTo>
                  <a:pt x="83227" y="1475089"/>
                </a:lnTo>
                <a:lnTo>
                  <a:pt x="97288" y="1431126"/>
                </a:lnTo>
                <a:lnTo>
                  <a:pt x="112381" y="1387623"/>
                </a:lnTo>
                <a:lnTo>
                  <a:pt x="128492" y="1344592"/>
                </a:lnTo>
                <a:lnTo>
                  <a:pt x="145607" y="1302050"/>
                </a:lnTo>
                <a:lnTo>
                  <a:pt x="163712" y="1260012"/>
                </a:lnTo>
                <a:lnTo>
                  <a:pt x="182795" y="1218492"/>
                </a:lnTo>
                <a:lnTo>
                  <a:pt x="202840" y="1177506"/>
                </a:lnTo>
                <a:lnTo>
                  <a:pt x="223834" y="1137069"/>
                </a:lnTo>
                <a:lnTo>
                  <a:pt x="245764" y="1097196"/>
                </a:lnTo>
                <a:lnTo>
                  <a:pt x="268615" y="1057901"/>
                </a:lnTo>
                <a:lnTo>
                  <a:pt x="292374" y="1019201"/>
                </a:lnTo>
                <a:lnTo>
                  <a:pt x="317027" y="981110"/>
                </a:lnTo>
                <a:lnTo>
                  <a:pt x="342560" y="943644"/>
                </a:lnTo>
                <a:lnTo>
                  <a:pt x="368960" y="906816"/>
                </a:lnTo>
                <a:lnTo>
                  <a:pt x="396212" y="870644"/>
                </a:lnTo>
                <a:lnTo>
                  <a:pt x="424303" y="835140"/>
                </a:lnTo>
                <a:lnTo>
                  <a:pt x="453219" y="800322"/>
                </a:lnTo>
                <a:lnTo>
                  <a:pt x="482946" y="766203"/>
                </a:lnTo>
                <a:lnTo>
                  <a:pt x="513471" y="732799"/>
                </a:lnTo>
                <a:lnTo>
                  <a:pt x="544779" y="700125"/>
                </a:lnTo>
                <a:lnTo>
                  <a:pt x="576857" y="668196"/>
                </a:lnTo>
                <a:lnTo>
                  <a:pt x="609692" y="637027"/>
                </a:lnTo>
                <a:lnTo>
                  <a:pt x="643268" y="606633"/>
                </a:lnTo>
                <a:lnTo>
                  <a:pt x="677573" y="577029"/>
                </a:lnTo>
                <a:lnTo>
                  <a:pt x="712593" y="548231"/>
                </a:lnTo>
                <a:lnTo>
                  <a:pt x="748314" y="520254"/>
                </a:lnTo>
                <a:lnTo>
                  <a:pt x="784722" y="493111"/>
                </a:lnTo>
                <a:lnTo>
                  <a:pt x="821804" y="466820"/>
                </a:lnTo>
                <a:lnTo>
                  <a:pt x="859545" y="441394"/>
                </a:lnTo>
                <a:lnTo>
                  <a:pt x="897932" y="416849"/>
                </a:lnTo>
                <a:lnTo>
                  <a:pt x="936950" y="393200"/>
                </a:lnTo>
                <a:lnTo>
                  <a:pt x="976587" y="370462"/>
                </a:lnTo>
                <a:lnTo>
                  <a:pt x="1016829" y="348650"/>
                </a:lnTo>
                <a:lnTo>
                  <a:pt x="1057661" y="327780"/>
                </a:lnTo>
                <a:lnTo>
                  <a:pt x="1099070" y="307865"/>
                </a:lnTo>
                <a:lnTo>
                  <a:pt x="1141042" y="288922"/>
                </a:lnTo>
                <a:lnTo>
                  <a:pt x="1183563" y="270965"/>
                </a:lnTo>
                <a:lnTo>
                  <a:pt x="1226620" y="254010"/>
                </a:lnTo>
                <a:lnTo>
                  <a:pt x="1270199" y="238072"/>
                </a:lnTo>
                <a:lnTo>
                  <a:pt x="1314285" y="223165"/>
                </a:lnTo>
                <a:lnTo>
                  <a:pt x="1358866" y="209305"/>
                </a:lnTo>
                <a:lnTo>
                  <a:pt x="1403927" y="196507"/>
                </a:lnTo>
                <a:lnTo>
                  <a:pt x="1449454" y="184786"/>
                </a:lnTo>
                <a:lnTo>
                  <a:pt x="1495434" y="174157"/>
                </a:lnTo>
                <a:lnTo>
                  <a:pt x="1541854" y="164635"/>
                </a:lnTo>
                <a:lnTo>
                  <a:pt x="1588698" y="156236"/>
                </a:lnTo>
                <a:lnTo>
                  <a:pt x="1635954" y="148973"/>
                </a:lnTo>
                <a:lnTo>
                  <a:pt x="1683607" y="142864"/>
                </a:lnTo>
                <a:lnTo>
                  <a:pt x="1731645" y="137922"/>
                </a:lnTo>
                <a:lnTo>
                  <a:pt x="1731645" y="0"/>
                </a:lnTo>
                <a:lnTo>
                  <a:pt x="1902714" y="233934"/>
                </a:lnTo>
                <a:lnTo>
                  <a:pt x="1731645" y="484251"/>
                </a:lnTo>
                <a:lnTo>
                  <a:pt x="1731645" y="346456"/>
                </a:lnTo>
                <a:lnTo>
                  <a:pt x="1683777" y="351987"/>
                </a:lnTo>
                <a:lnTo>
                  <a:pt x="1636352" y="358819"/>
                </a:lnTo>
                <a:lnTo>
                  <a:pt x="1589388" y="366931"/>
                </a:lnTo>
                <a:lnTo>
                  <a:pt x="1542901" y="376305"/>
                </a:lnTo>
                <a:lnTo>
                  <a:pt x="1496909" y="386922"/>
                </a:lnTo>
                <a:lnTo>
                  <a:pt x="1451429" y="398762"/>
                </a:lnTo>
                <a:lnTo>
                  <a:pt x="1406478" y="411807"/>
                </a:lnTo>
                <a:lnTo>
                  <a:pt x="1362074" y="426037"/>
                </a:lnTo>
                <a:lnTo>
                  <a:pt x="1318233" y="441434"/>
                </a:lnTo>
                <a:lnTo>
                  <a:pt x="1274973" y="457979"/>
                </a:lnTo>
                <a:lnTo>
                  <a:pt x="1232311" y="475652"/>
                </a:lnTo>
                <a:lnTo>
                  <a:pt x="1190264" y="494434"/>
                </a:lnTo>
                <a:lnTo>
                  <a:pt x="1148849" y="514307"/>
                </a:lnTo>
                <a:lnTo>
                  <a:pt x="1108084" y="535251"/>
                </a:lnTo>
                <a:lnTo>
                  <a:pt x="1067986" y="557248"/>
                </a:lnTo>
                <a:lnTo>
                  <a:pt x="1028572" y="580277"/>
                </a:lnTo>
                <a:lnTo>
                  <a:pt x="989859" y="604321"/>
                </a:lnTo>
                <a:lnTo>
                  <a:pt x="951865" y="629360"/>
                </a:lnTo>
                <a:lnTo>
                  <a:pt x="914606" y="655375"/>
                </a:lnTo>
                <a:lnTo>
                  <a:pt x="878099" y="682347"/>
                </a:lnTo>
                <a:lnTo>
                  <a:pt x="842363" y="710257"/>
                </a:lnTo>
                <a:lnTo>
                  <a:pt x="807414" y="739086"/>
                </a:lnTo>
                <a:lnTo>
                  <a:pt x="773270" y="768815"/>
                </a:lnTo>
                <a:lnTo>
                  <a:pt x="739947" y="799425"/>
                </a:lnTo>
                <a:lnTo>
                  <a:pt x="707463" y="830897"/>
                </a:lnTo>
                <a:lnTo>
                  <a:pt x="675835" y="863211"/>
                </a:lnTo>
                <a:lnTo>
                  <a:pt x="645080" y="896350"/>
                </a:lnTo>
                <a:lnTo>
                  <a:pt x="615216" y="930293"/>
                </a:lnTo>
                <a:lnTo>
                  <a:pt x="586259" y="965021"/>
                </a:lnTo>
                <a:lnTo>
                  <a:pt x="558227" y="1000517"/>
                </a:lnTo>
                <a:lnTo>
                  <a:pt x="531137" y="1036760"/>
                </a:lnTo>
                <a:lnTo>
                  <a:pt x="505007" y="1073731"/>
                </a:lnTo>
                <a:lnTo>
                  <a:pt x="479853" y="1111412"/>
                </a:lnTo>
                <a:lnTo>
                  <a:pt x="455692" y="1149784"/>
                </a:lnTo>
                <a:lnTo>
                  <a:pt x="432543" y="1188827"/>
                </a:lnTo>
                <a:lnTo>
                  <a:pt x="410421" y="1228522"/>
                </a:lnTo>
                <a:lnTo>
                  <a:pt x="389345" y="1268851"/>
                </a:lnTo>
                <a:lnTo>
                  <a:pt x="369331" y="1309794"/>
                </a:lnTo>
                <a:lnTo>
                  <a:pt x="350397" y="1351332"/>
                </a:lnTo>
                <a:lnTo>
                  <a:pt x="332560" y="1393447"/>
                </a:lnTo>
                <a:lnTo>
                  <a:pt x="315837" y="1436118"/>
                </a:lnTo>
                <a:lnTo>
                  <a:pt x="300245" y="1479328"/>
                </a:lnTo>
                <a:lnTo>
                  <a:pt x="285801" y="1523057"/>
                </a:lnTo>
                <a:lnTo>
                  <a:pt x="272524" y="1567286"/>
                </a:lnTo>
                <a:lnTo>
                  <a:pt x="260429" y="1611996"/>
                </a:lnTo>
                <a:lnTo>
                  <a:pt x="249534" y="1657168"/>
                </a:lnTo>
                <a:lnTo>
                  <a:pt x="239857" y="1702783"/>
                </a:lnTo>
                <a:lnTo>
                  <a:pt x="231414" y="1748821"/>
                </a:lnTo>
                <a:lnTo>
                  <a:pt x="224223" y="1795265"/>
                </a:lnTo>
                <a:lnTo>
                  <a:pt x="218300" y="1842094"/>
                </a:lnTo>
                <a:lnTo>
                  <a:pt x="213664" y="1889290"/>
                </a:lnTo>
                <a:lnTo>
                  <a:pt x="210331" y="1936834"/>
                </a:lnTo>
                <a:lnTo>
                  <a:pt x="208319" y="1984706"/>
                </a:lnTo>
                <a:lnTo>
                  <a:pt x="207645" y="2032889"/>
                </a:lnTo>
                <a:lnTo>
                  <a:pt x="0" y="2032889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</TotalTime>
  <Words>1197</Words>
  <Application>Microsoft Office PowerPoint</Application>
  <PresentationFormat>On-screen Show (16:9)</PresentationFormat>
  <Paragraphs>257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1_Custom Design</vt:lpstr>
      <vt:lpstr>Custom Design</vt:lpstr>
      <vt:lpstr>CULTIVATION OF OYSTER MUSHROOM</vt:lpstr>
      <vt:lpstr>Slide 2</vt:lpstr>
      <vt:lpstr>Why Oyster mushroom?</vt:lpstr>
      <vt:lpstr>Species Description</vt:lpstr>
      <vt:lpstr>Pleurotus ostreatus var florida</vt:lpstr>
      <vt:lpstr>Pleurotus ostreatus</vt:lpstr>
      <vt:lpstr>P. pulmonarius (sajor caju)</vt:lpstr>
      <vt:lpstr>Benefits of Growing Oyster</vt:lpstr>
      <vt:lpstr>4S CROP</vt:lpstr>
      <vt:lpstr>OYSTER CULTIVATION STEPS</vt:lpstr>
      <vt:lpstr>Slide 11</vt:lpstr>
      <vt:lpstr>Slide 12</vt:lpstr>
      <vt:lpstr>HOT WATER TREATMENT</vt:lpstr>
      <vt:lpstr>Slide 14</vt:lpstr>
      <vt:lpstr>Slide 15</vt:lpstr>
      <vt:lpstr>Slide 16</vt:lpstr>
      <vt:lpstr>Slide 17</vt:lpstr>
      <vt:lpstr>SPAWNING OF COMPOST</vt:lpstr>
      <vt:lpstr>Slide 19</vt:lpstr>
      <vt:lpstr>CROP MANAGEMENT</vt:lpstr>
      <vt:lpstr>INCUBATION</vt:lpstr>
      <vt:lpstr>FRUIT BODY INDUCTION</vt:lpstr>
      <vt:lpstr>RELATIVE HUMIDITY</vt:lpstr>
      <vt:lpstr>LIGHT REQUIREMENT</vt:lpstr>
      <vt:lpstr>Slide 25</vt:lpstr>
      <vt:lpstr>POST HARVEST PRACTICES</vt:lpstr>
      <vt:lpstr>PRECAUTIONS</vt:lpstr>
      <vt:lpstr>Mould</vt:lpstr>
      <vt:lpstr>COB WEB DISEASE</vt:lpstr>
      <vt:lpstr>Mushroom flies</vt:lpstr>
      <vt:lpstr>LOW COST ROOM MODEL</vt:lpstr>
      <vt:lpstr>Slide 32</vt:lpstr>
      <vt:lpstr>Slide 33</vt:lpstr>
      <vt:lpstr>Humidifiers</vt:lpstr>
      <vt:lpstr>Measuring instrument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Vikas Badoni</cp:lastModifiedBy>
  <cp:revision>20</cp:revision>
  <dcterms:created xsi:type="dcterms:W3CDTF">2021-09-18T03:55:51Z</dcterms:created>
  <dcterms:modified xsi:type="dcterms:W3CDTF">2021-09-22T12:51:56Z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2021-09-18T00:00:00Z</vt:filetime>
  </property>
</Properties>
</file>