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22"/>
  </p:notesMasterIdLst>
  <p:handoutMasterIdLst>
    <p:handoutMasterId r:id="rId23"/>
  </p:handoutMasterIdLst>
  <p:sldIdLst>
    <p:sldId id="285" r:id="rId5"/>
    <p:sldId id="289" r:id="rId6"/>
    <p:sldId id="286" r:id="rId7"/>
    <p:sldId id="348" r:id="rId8"/>
    <p:sldId id="344" r:id="rId9"/>
    <p:sldId id="345" r:id="rId10"/>
    <p:sldId id="288" r:id="rId11"/>
    <p:sldId id="290" r:id="rId12"/>
    <p:sldId id="291" r:id="rId13"/>
    <p:sldId id="361" r:id="rId14"/>
    <p:sldId id="294" r:id="rId15"/>
    <p:sldId id="368" r:id="rId16"/>
    <p:sldId id="349" r:id="rId17"/>
    <p:sldId id="350" r:id="rId18"/>
    <p:sldId id="351" r:id="rId19"/>
    <p:sldId id="352" r:id="rId20"/>
    <p:sldId id="35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4D34"/>
    <a:srgbClr val="195739"/>
    <a:srgbClr val="185836"/>
    <a:srgbClr val="1B552E"/>
    <a:srgbClr val="2B5F40"/>
    <a:srgbClr val="235B40"/>
    <a:srgbClr val="1D4B35"/>
    <a:srgbClr val="235332"/>
    <a:srgbClr val="186636"/>
    <a:srgbClr val="165A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3" autoAdjust="0"/>
    <p:restoredTop sz="85250" autoAdjust="0"/>
  </p:normalViewPr>
  <p:slideViewPr>
    <p:cSldViewPr>
      <p:cViewPr varScale="1">
        <p:scale>
          <a:sx n="83" d="100"/>
          <a:sy n="83" d="100"/>
        </p:scale>
        <p:origin x="102" y="2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4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776A6F-307E-4539-8708-E6506E0B304E}" type="datetimeFigureOut">
              <a:rPr lang="en-US" smtClean="0"/>
              <a:t>8/29/2020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C6AF67-3DA7-4065-9F28-DC004B6BFEB2}" type="slidenum">
              <a:rPr lang="en-US" smtClean="0"/>
              <a:t>‹#›</a:t>
            </a:fld>
            <a:endParaRPr lang="en-US"/>
          </a:p>
        </p:txBody>
      </p:sp>
    </p:spTree>
    <p:extLst>
      <p:ext uri="{BB962C8B-B14F-4D97-AF65-F5344CB8AC3E}">
        <p14:creationId xmlns:p14="http://schemas.microsoft.com/office/powerpoint/2010/main" val="3960805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977AB3-DF52-45F9-A863-23FDB8BDB897}" type="datetimeFigureOut">
              <a:rPr lang="en-US" smtClean="0"/>
              <a:t>8/29/2020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E599F-F1CA-42E2-AC5D-50A98538E7BE}" type="slidenum">
              <a:rPr lang="en-US" smtClean="0"/>
              <a:t>‹#›</a:t>
            </a:fld>
            <a:endParaRPr lang="en-US" dirty="0"/>
          </a:p>
        </p:txBody>
      </p:sp>
    </p:spTree>
    <p:extLst>
      <p:ext uri="{BB962C8B-B14F-4D97-AF65-F5344CB8AC3E}">
        <p14:creationId xmlns:p14="http://schemas.microsoft.com/office/powerpoint/2010/main" val="43045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a:t>
            </a:fld>
            <a:endParaRPr lang="en-US" dirty="0"/>
          </a:p>
        </p:txBody>
      </p:sp>
    </p:spTree>
    <p:extLst>
      <p:ext uri="{BB962C8B-B14F-4D97-AF65-F5344CB8AC3E}">
        <p14:creationId xmlns:p14="http://schemas.microsoft.com/office/powerpoint/2010/main" val="4196495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10</a:t>
            </a:fld>
            <a:endParaRPr lang="en-US" dirty="0"/>
          </a:p>
        </p:txBody>
      </p:sp>
    </p:spTree>
    <p:extLst>
      <p:ext uri="{BB962C8B-B14F-4D97-AF65-F5344CB8AC3E}">
        <p14:creationId xmlns:p14="http://schemas.microsoft.com/office/powerpoint/2010/main" val="1514890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11</a:t>
            </a:fld>
            <a:endParaRPr lang="en-US" dirty="0"/>
          </a:p>
        </p:txBody>
      </p:sp>
    </p:spTree>
    <p:extLst>
      <p:ext uri="{BB962C8B-B14F-4D97-AF65-F5344CB8AC3E}">
        <p14:creationId xmlns:p14="http://schemas.microsoft.com/office/powerpoint/2010/main" val="1720037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12</a:t>
            </a:fld>
            <a:endParaRPr lang="en-US" dirty="0"/>
          </a:p>
        </p:txBody>
      </p:sp>
    </p:spTree>
    <p:extLst>
      <p:ext uri="{BB962C8B-B14F-4D97-AF65-F5344CB8AC3E}">
        <p14:creationId xmlns:p14="http://schemas.microsoft.com/office/powerpoint/2010/main" val="171475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13</a:t>
            </a:fld>
            <a:endParaRPr lang="en-US" dirty="0"/>
          </a:p>
        </p:txBody>
      </p:sp>
    </p:spTree>
    <p:extLst>
      <p:ext uri="{BB962C8B-B14F-4D97-AF65-F5344CB8AC3E}">
        <p14:creationId xmlns:p14="http://schemas.microsoft.com/office/powerpoint/2010/main" val="2076477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14</a:t>
            </a:fld>
            <a:endParaRPr lang="en-US" dirty="0"/>
          </a:p>
        </p:txBody>
      </p:sp>
    </p:spTree>
    <p:extLst>
      <p:ext uri="{BB962C8B-B14F-4D97-AF65-F5344CB8AC3E}">
        <p14:creationId xmlns:p14="http://schemas.microsoft.com/office/powerpoint/2010/main" val="3647720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15</a:t>
            </a:fld>
            <a:endParaRPr lang="en-US" dirty="0"/>
          </a:p>
        </p:txBody>
      </p:sp>
    </p:spTree>
    <p:extLst>
      <p:ext uri="{BB962C8B-B14F-4D97-AF65-F5344CB8AC3E}">
        <p14:creationId xmlns:p14="http://schemas.microsoft.com/office/powerpoint/2010/main" val="111599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16</a:t>
            </a:fld>
            <a:endParaRPr lang="en-US" dirty="0"/>
          </a:p>
        </p:txBody>
      </p:sp>
    </p:spTree>
    <p:extLst>
      <p:ext uri="{BB962C8B-B14F-4D97-AF65-F5344CB8AC3E}">
        <p14:creationId xmlns:p14="http://schemas.microsoft.com/office/powerpoint/2010/main" val="1579366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17</a:t>
            </a:fld>
            <a:endParaRPr lang="en-US" dirty="0"/>
          </a:p>
        </p:txBody>
      </p:sp>
    </p:spTree>
    <p:extLst>
      <p:ext uri="{BB962C8B-B14F-4D97-AF65-F5344CB8AC3E}">
        <p14:creationId xmlns:p14="http://schemas.microsoft.com/office/powerpoint/2010/main" val="376480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2</a:t>
            </a:fld>
            <a:endParaRPr lang="en-US" dirty="0"/>
          </a:p>
        </p:txBody>
      </p:sp>
    </p:spTree>
    <p:extLst>
      <p:ext uri="{BB962C8B-B14F-4D97-AF65-F5344CB8AC3E}">
        <p14:creationId xmlns:p14="http://schemas.microsoft.com/office/powerpoint/2010/main" val="2948596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3</a:t>
            </a:fld>
            <a:endParaRPr lang="en-US" dirty="0"/>
          </a:p>
        </p:txBody>
      </p:sp>
    </p:spTree>
    <p:extLst>
      <p:ext uri="{BB962C8B-B14F-4D97-AF65-F5344CB8AC3E}">
        <p14:creationId xmlns:p14="http://schemas.microsoft.com/office/powerpoint/2010/main" val="3219844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4</a:t>
            </a:fld>
            <a:endParaRPr lang="en-US" dirty="0"/>
          </a:p>
        </p:txBody>
      </p:sp>
    </p:spTree>
    <p:extLst>
      <p:ext uri="{BB962C8B-B14F-4D97-AF65-F5344CB8AC3E}">
        <p14:creationId xmlns:p14="http://schemas.microsoft.com/office/powerpoint/2010/main" val="675711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5</a:t>
            </a:fld>
            <a:endParaRPr lang="en-US" dirty="0"/>
          </a:p>
        </p:txBody>
      </p:sp>
    </p:spTree>
    <p:extLst>
      <p:ext uri="{BB962C8B-B14F-4D97-AF65-F5344CB8AC3E}">
        <p14:creationId xmlns:p14="http://schemas.microsoft.com/office/powerpoint/2010/main" val="4264339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6</a:t>
            </a:fld>
            <a:endParaRPr lang="en-US" dirty="0"/>
          </a:p>
        </p:txBody>
      </p:sp>
    </p:spTree>
    <p:extLst>
      <p:ext uri="{BB962C8B-B14F-4D97-AF65-F5344CB8AC3E}">
        <p14:creationId xmlns:p14="http://schemas.microsoft.com/office/powerpoint/2010/main" val="236416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7</a:t>
            </a:fld>
            <a:endParaRPr lang="en-US" dirty="0"/>
          </a:p>
        </p:txBody>
      </p:sp>
    </p:spTree>
    <p:extLst>
      <p:ext uri="{BB962C8B-B14F-4D97-AF65-F5344CB8AC3E}">
        <p14:creationId xmlns:p14="http://schemas.microsoft.com/office/powerpoint/2010/main" val="3482559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8</a:t>
            </a:fld>
            <a:endParaRPr lang="en-US" dirty="0"/>
          </a:p>
        </p:txBody>
      </p:sp>
    </p:spTree>
    <p:extLst>
      <p:ext uri="{BB962C8B-B14F-4D97-AF65-F5344CB8AC3E}">
        <p14:creationId xmlns:p14="http://schemas.microsoft.com/office/powerpoint/2010/main" val="2537934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8E599F-F1CA-42E2-AC5D-50A98538E7BE}" type="slidenum">
              <a:rPr lang="en-US" smtClean="0"/>
              <a:t>9</a:t>
            </a:fld>
            <a:endParaRPr lang="en-US" dirty="0"/>
          </a:p>
        </p:txBody>
      </p:sp>
    </p:spTree>
    <p:extLst>
      <p:ext uri="{BB962C8B-B14F-4D97-AF65-F5344CB8AC3E}">
        <p14:creationId xmlns:p14="http://schemas.microsoft.com/office/powerpoint/2010/main" val="1994860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ICC 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0"/>
            <a:ext cx="9143997" cy="6857998"/>
          </a:xfrm>
          <a:prstGeom prst="rect">
            <a:avLst/>
          </a:prstGeom>
        </p:spPr>
      </p:pic>
    </p:spTree>
    <p:extLst>
      <p:ext uri="{BB962C8B-B14F-4D97-AF65-F5344CB8AC3E}">
        <p14:creationId xmlns:p14="http://schemas.microsoft.com/office/powerpoint/2010/main" val="247847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ICC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4370" y="304799"/>
            <a:ext cx="844781" cy="1109933"/>
          </a:xfrm>
          <a:prstGeom prst="rect">
            <a:avLst/>
          </a:prstGeom>
        </p:spPr>
      </p:pic>
    </p:spTree>
    <p:extLst>
      <p:ext uri="{BB962C8B-B14F-4D97-AF65-F5344CB8AC3E}">
        <p14:creationId xmlns:p14="http://schemas.microsoft.com/office/powerpoint/2010/main" val="178560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56322" y="304799"/>
            <a:ext cx="820876" cy="1109933"/>
          </a:xfrm>
          <a:prstGeom prst="rect">
            <a:avLst/>
          </a:prstGeom>
        </p:spPr>
      </p:pic>
    </p:spTree>
    <p:extLst>
      <p:ext uri="{BB962C8B-B14F-4D97-AF65-F5344CB8AC3E}">
        <p14:creationId xmlns:p14="http://schemas.microsoft.com/office/powerpoint/2010/main" val="270014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11841" y="304799"/>
            <a:ext cx="709836" cy="1109933"/>
          </a:xfrm>
          <a:prstGeom prst="rect">
            <a:avLst/>
          </a:prstGeom>
        </p:spPr>
      </p:pic>
    </p:spTree>
    <p:extLst>
      <p:ext uri="{BB962C8B-B14F-4D97-AF65-F5344CB8AC3E}">
        <p14:creationId xmlns:p14="http://schemas.microsoft.com/office/powerpoint/2010/main" val="79351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11317" y="393137"/>
            <a:ext cx="710885" cy="933255"/>
          </a:xfrm>
          <a:prstGeom prst="rect">
            <a:avLst/>
          </a:prstGeom>
        </p:spPr>
      </p:pic>
    </p:spTree>
    <p:extLst>
      <p:ext uri="{BB962C8B-B14F-4D97-AF65-F5344CB8AC3E}">
        <p14:creationId xmlns:p14="http://schemas.microsoft.com/office/powerpoint/2010/main" val="78053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spTree>
    <p:extLst>
      <p:ext uri="{BB962C8B-B14F-4D97-AF65-F5344CB8AC3E}">
        <p14:creationId xmlns:p14="http://schemas.microsoft.com/office/powerpoint/2010/main" val="212913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00" y="708917"/>
            <a:ext cx="1378497" cy="339047"/>
          </a:xfrm>
          <a:prstGeom prst="rect">
            <a:avLst/>
          </a:prstGeom>
        </p:spPr>
      </p:pic>
    </p:spTree>
    <p:extLst>
      <p:ext uri="{BB962C8B-B14F-4D97-AF65-F5344CB8AC3E}">
        <p14:creationId xmlns:p14="http://schemas.microsoft.com/office/powerpoint/2010/main" val="1929481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ICC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2" y="1714598"/>
            <a:ext cx="8458201" cy="39923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9" name="Date Placeholder 8"/>
          <p:cNvSpPr>
            <a:spLocks noGrp="1"/>
          </p:cNvSpPr>
          <p:nvPr>
            <p:ph type="dt" sz="half" idx="10"/>
          </p:nvPr>
        </p:nvSpPr>
        <p:spPr>
          <a:xfrm>
            <a:off x="228600" y="6416683"/>
            <a:ext cx="2133600" cy="365123"/>
          </a:xfrm>
          <a:prstGeom prst="rect">
            <a:avLst/>
          </a:prstGeom>
        </p:spPr>
        <p:txBody>
          <a:bodyPr/>
          <a:lstStyle>
            <a:lvl1pPr marL="0" marR="0" indent="0" algn="l" defTabSz="914288" rtl="0" eaLnBrk="1" fontAlgn="auto" latinLnBrk="0" hangingPunct="1">
              <a:lnSpc>
                <a:spcPct val="100000"/>
              </a:lnSpc>
              <a:spcBef>
                <a:spcPts val="0"/>
              </a:spcBef>
              <a:spcAft>
                <a:spcPts val="0"/>
              </a:spcAft>
              <a:buClrTx/>
              <a:buSzTx/>
              <a:buFontTx/>
              <a:buNone/>
              <a:tabLst/>
              <a:defRPr/>
            </a:lvl1pPr>
          </a:lstStyle>
          <a:p>
            <a:fld id="{732F5B23-13D1-410C-8C76-E2E01FFB0905}" type="slidenum">
              <a:rPr lang="en-US" sz="1700" smtClean="0">
                <a:solidFill>
                  <a:prstClr val="black"/>
                </a:solidFill>
              </a:rPr>
              <a:pPr/>
              <a:t>‹#›</a:t>
            </a:fld>
            <a:endParaRPr lang="en-US" sz="1700" dirty="0">
              <a:solidFill>
                <a:prstClr val="black"/>
              </a:solidFill>
            </a:endParaRPr>
          </a:p>
        </p:txBody>
      </p:sp>
      <p:sp>
        <p:nvSpPr>
          <p:cNvPr id="10" name="Footer Placeholder 9"/>
          <p:cNvSpPr>
            <a:spLocks noGrp="1"/>
          </p:cNvSpPr>
          <p:nvPr>
            <p:ph type="ftr" sz="quarter" idx="11"/>
          </p:nvPr>
        </p:nvSpPr>
        <p:spPr>
          <a:xfrm>
            <a:off x="5791200" y="6416683"/>
            <a:ext cx="2895600" cy="365123"/>
          </a:xfrm>
        </p:spPr>
        <p:txBody>
          <a:bodyPr/>
          <a:lstStyle>
            <a:lvl1pPr algn="r">
              <a:defRPr/>
            </a:lvl1pPr>
          </a:lstStyle>
          <a:p>
            <a:endParaRPr lang="en-US" dirty="0">
              <a:solidFill>
                <a:prstClr val="black">
                  <a:tint val="75000"/>
                </a:prstClr>
              </a:solidFill>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35453" y="510196"/>
            <a:ext cx="1125727" cy="537768"/>
          </a:xfrm>
          <a:prstGeom prst="rect">
            <a:avLst/>
          </a:prstGeom>
        </p:spPr>
      </p:pic>
    </p:spTree>
    <p:extLst>
      <p:ext uri="{BB962C8B-B14F-4D97-AF65-F5344CB8AC3E}">
        <p14:creationId xmlns:p14="http://schemas.microsoft.com/office/powerpoint/2010/main" val="4741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5"/>
            <a:ext cx="8229600" cy="1143000"/>
          </a:xfrm>
          <a:prstGeom prst="rect">
            <a:avLst/>
          </a:prstGeom>
        </p:spPr>
        <p:txBody>
          <a:bodyPr vert="horz" lIns="91428" tIns="45713" rIns="91428" bIns="4571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5"/>
          </a:xfrm>
          <a:prstGeom prst="rect">
            <a:avLst/>
          </a:prstGeom>
        </p:spPr>
        <p:txBody>
          <a:bodyPr vert="horz" lIns="91428" tIns="45713" rIns="91428" bIns="4571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4" y="6416683"/>
            <a:ext cx="2895600" cy="365123"/>
          </a:xfrm>
          <a:prstGeom prst="rect">
            <a:avLst/>
          </a:prstGeom>
        </p:spPr>
        <p:txBody>
          <a:bodyPr vert="horz" lIns="91428" tIns="45713" rIns="91428" bIns="45713"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pPr defTabSz="914288"/>
            <a:endParaRPr lang="en-US" dirty="0">
              <a:solidFill>
                <a:prstClr val="black">
                  <a:tint val="75000"/>
                </a:prstClr>
              </a:solidFill>
            </a:endParaRPr>
          </a:p>
        </p:txBody>
      </p:sp>
    </p:spTree>
    <p:extLst>
      <p:ext uri="{BB962C8B-B14F-4D97-AF65-F5344CB8AC3E}">
        <p14:creationId xmlns:p14="http://schemas.microsoft.com/office/powerpoint/2010/main" val="2754435384"/>
      </p:ext>
    </p:extLst>
  </p:cSld>
  <p:clrMap bg1="lt1" tx1="dk1" bg2="lt2" tx2="dk2" accent1="accent1" accent2="accent2" accent3="accent3" accent4="accent4" accent5="accent5" accent6="accent6" hlink="hlink" folHlink="folHlink"/>
  <p:sldLayoutIdLst>
    <p:sldLayoutId id="2147483721" r:id="rId1"/>
    <p:sldLayoutId id="2147483719" r:id="rId2"/>
    <p:sldLayoutId id="2147483722" r:id="rId3"/>
    <p:sldLayoutId id="2147483723" r:id="rId4"/>
    <p:sldLayoutId id="2147483724" r:id="rId5"/>
    <p:sldLayoutId id="2147483728" r:id="rId6"/>
    <p:sldLayoutId id="2147483725" r:id="rId7"/>
    <p:sldLayoutId id="2147483727" r:id="rId8"/>
  </p:sldLayoutIdLst>
  <p:txStyles>
    <p:titleStyle>
      <a:lvl1pPr algn="ctr" defTabSz="914288" rtl="0" eaLnBrk="1" latinLnBrk="0" hangingPunct="1">
        <a:spcBef>
          <a:spcPct val="0"/>
        </a:spcBef>
        <a:buNone/>
        <a:defRPr sz="4300" kern="1200">
          <a:solidFill>
            <a:schemeClr val="tx1"/>
          </a:solidFill>
          <a:latin typeface="Arial" panose="020B0604020202020204" pitchFamily="34" charset="0"/>
          <a:ea typeface="+mj-ea"/>
          <a:cs typeface="Arial" panose="020B0604020202020204" pitchFamily="34" charset="0"/>
        </a:defRPr>
      </a:lvl1pPr>
    </p:titleStyle>
    <p:body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14288" rtl="0" eaLnBrk="1" latinLnBrk="0" hangingPunct="1">
        <a:defRPr sz="1700" kern="1200">
          <a:solidFill>
            <a:schemeClr val="tx1"/>
          </a:solidFill>
          <a:latin typeface="+mn-lt"/>
          <a:ea typeface="+mn-ea"/>
          <a:cs typeface="+mn-cs"/>
        </a:defRPr>
      </a:lvl1pPr>
      <a:lvl2pPr marL="457143" algn="l" defTabSz="914288" rtl="0" eaLnBrk="1" latinLnBrk="0" hangingPunct="1">
        <a:defRPr sz="1700" kern="1200">
          <a:solidFill>
            <a:schemeClr val="tx1"/>
          </a:solidFill>
          <a:latin typeface="+mn-lt"/>
          <a:ea typeface="+mn-ea"/>
          <a:cs typeface="+mn-cs"/>
        </a:defRPr>
      </a:lvl2pPr>
      <a:lvl3pPr marL="914288" algn="l" defTabSz="914288" rtl="0" eaLnBrk="1" latinLnBrk="0" hangingPunct="1">
        <a:defRPr sz="1700" kern="1200">
          <a:solidFill>
            <a:schemeClr val="tx1"/>
          </a:solidFill>
          <a:latin typeface="+mn-lt"/>
          <a:ea typeface="+mn-ea"/>
          <a:cs typeface="+mn-cs"/>
        </a:defRPr>
      </a:lvl3pPr>
      <a:lvl4pPr marL="1371430" algn="l" defTabSz="914288" rtl="0" eaLnBrk="1" latinLnBrk="0" hangingPunct="1">
        <a:defRPr sz="1700" kern="1200">
          <a:solidFill>
            <a:schemeClr val="tx1"/>
          </a:solidFill>
          <a:latin typeface="+mn-lt"/>
          <a:ea typeface="+mn-ea"/>
          <a:cs typeface="+mn-cs"/>
        </a:defRPr>
      </a:lvl4pPr>
      <a:lvl5pPr marL="1828575" algn="l" defTabSz="914288" rtl="0" eaLnBrk="1" latinLnBrk="0" hangingPunct="1">
        <a:defRPr sz="1700" kern="1200">
          <a:solidFill>
            <a:schemeClr val="tx1"/>
          </a:solidFill>
          <a:latin typeface="+mn-lt"/>
          <a:ea typeface="+mn-ea"/>
          <a:cs typeface="+mn-cs"/>
        </a:defRPr>
      </a:lvl5pPr>
      <a:lvl6pPr marL="2285718" algn="l" defTabSz="914288" rtl="0" eaLnBrk="1" latinLnBrk="0" hangingPunct="1">
        <a:defRPr sz="1700" kern="1200">
          <a:solidFill>
            <a:schemeClr val="tx1"/>
          </a:solidFill>
          <a:latin typeface="+mn-lt"/>
          <a:ea typeface="+mn-ea"/>
          <a:cs typeface="+mn-cs"/>
        </a:defRPr>
      </a:lvl6pPr>
      <a:lvl7pPr marL="2742861" algn="l" defTabSz="914288" rtl="0" eaLnBrk="1" latinLnBrk="0" hangingPunct="1">
        <a:defRPr sz="1700" kern="1200">
          <a:solidFill>
            <a:schemeClr val="tx1"/>
          </a:solidFill>
          <a:latin typeface="+mn-lt"/>
          <a:ea typeface="+mn-ea"/>
          <a:cs typeface="+mn-cs"/>
        </a:defRPr>
      </a:lvl7pPr>
      <a:lvl8pPr marL="3200006" algn="l" defTabSz="914288" rtl="0" eaLnBrk="1" latinLnBrk="0" hangingPunct="1">
        <a:defRPr sz="1700" kern="1200">
          <a:solidFill>
            <a:schemeClr val="tx1"/>
          </a:solidFill>
          <a:latin typeface="+mn-lt"/>
          <a:ea typeface="+mn-ea"/>
          <a:cs typeface="+mn-cs"/>
        </a:defRPr>
      </a:lvl8pPr>
      <a:lvl9pPr marL="3657148" algn="l" defTabSz="91428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energystar.gov/products/spec"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s://www.energystar.gov/sites/default/files/asset/document/EPA-Recognized%20Lighting%20Lab%20Guide%20Rev-Nov%202019.pdf" TargetMode="External"/><Relationship Id="rId4" Type="http://schemas.openxmlformats.org/officeDocument/2006/relationships/hyperlink" Target="https://www.energystar.gov/sites/default/files/asset/document/Required_Test_Methods_for_EPA_Recognized_Laboratories_0.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971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315" y="457200"/>
            <a:ext cx="4800602" cy="1736900"/>
          </a:xfrm>
          <a:prstGeom prst="rect">
            <a:avLst/>
          </a:prstGeom>
        </p:spPr>
      </p:pic>
      <p:sp>
        <p:nvSpPr>
          <p:cNvPr id="6" name="TextBox 5">
            <a:extLst>
              <a:ext uri="{FF2B5EF4-FFF2-40B4-BE49-F238E27FC236}">
                <a16:creationId xmlns:a16="http://schemas.microsoft.com/office/drawing/2014/main" id="{02AF0804-41E1-4B78-8037-BA86D68EE98B}"/>
              </a:ext>
            </a:extLst>
          </p:cNvPr>
          <p:cNvSpPr txBox="1"/>
          <p:nvPr/>
        </p:nvSpPr>
        <p:spPr>
          <a:xfrm>
            <a:off x="228600" y="2438400"/>
            <a:ext cx="5029200" cy="3046988"/>
          </a:xfrm>
          <a:prstGeom prst="rect">
            <a:avLst/>
          </a:prstGeom>
          <a:noFill/>
        </p:spPr>
        <p:txBody>
          <a:bodyPr wrap="square" rtlCol="0">
            <a:spAutoFit/>
          </a:bodyPr>
          <a:lstStyle/>
          <a:p>
            <a:r>
              <a:rPr lang="en-US" sz="3200" b="1" dirty="0">
                <a:solidFill>
                  <a:srgbClr val="234D34"/>
                </a:solidFill>
                <a:latin typeface="Arial" panose="020B0604020202020204" pitchFamily="34" charset="0"/>
                <a:cs typeface="Arial" panose="020B0604020202020204" pitchFamily="34" charset="0"/>
              </a:rPr>
              <a:t>IAS Assessor Training</a:t>
            </a:r>
          </a:p>
          <a:p>
            <a:endParaRPr lang="en-US" sz="3200" b="1" dirty="0">
              <a:solidFill>
                <a:srgbClr val="234D34"/>
              </a:solidFill>
              <a:latin typeface="Arial" panose="020B0604020202020204" pitchFamily="34" charset="0"/>
              <a:cs typeface="Arial" panose="020B0604020202020204" pitchFamily="34" charset="0"/>
            </a:endParaRPr>
          </a:p>
          <a:p>
            <a:r>
              <a:rPr lang="en-US" sz="3200" b="1" dirty="0">
                <a:solidFill>
                  <a:srgbClr val="234D34"/>
                </a:solidFill>
                <a:latin typeface="Arial" panose="020B0604020202020204" pitchFamily="34" charset="0"/>
                <a:cs typeface="Arial" panose="020B0604020202020204" pitchFamily="34" charset="0"/>
              </a:rPr>
              <a:t>US EPA ENERGY STAR®</a:t>
            </a:r>
          </a:p>
          <a:p>
            <a:endParaRPr lang="en-US" sz="3200" b="1" dirty="0">
              <a:solidFill>
                <a:srgbClr val="234D34"/>
              </a:solidFill>
              <a:latin typeface="Arial" panose="020B0604020202020204" pitchFamily="34" charset="0"/>
              <a:cs typeface="Arial" panose="020B0604020202020204" pitchFamily="34" charset="0"/>
            </a:endParaRPr>
          </a:p>
          <a:p>
            <a:r>
              <a:rPr lang="en-US" sz="3200" b="1" dirty="0">
                <a:solidFill>
                  <a:srgbClr val="234D34"/>
                </a:solidFill>
                <a:latin typeface="Arial" panose="020B0604020202020204" pitchFamily="34" charset="0"/>
                <a:cs typeface="Arial" panose="020B0604020202020204" pitchFamily="34" charset="0"/>
              </a:rPr>
              <a:t>Updated August 2020</a:t>
            </a:r>
          </a:p>
          <a:p>
            <a:r>
              <a:rPr lang="en-US" sz="3200" b="1" dirty="0">
                <a:solidFill>
                  <a:srgbClr val="234D34"/>
                </a:solidFill>
                <a:latin typeface="Arial" panose="020B0604020202020204" pitchFamily="34" charset="0"/>
                <a:cs typeface="Arial" panose="020B0604020202020204" pitchFamily="34" charset="0"/>
              </a:rPr>
              <a:t>Douglas Sickles, P.E.</a:t>
            </a:r>
          </a:p>
        </p:txBody>
      </p:sp>
    </p:spTree>
    <p:extLst>
      <p:ext uri="{BB962C8B-B14F-4D97-AF65-F5344CB8AC3E}">
        <p14:creationId xmlns:p14="http://schemas.microsoft.com/office/powerpoint/2010/main" val="620063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381000" y="1828800"/>
            <a:ext cx="8229600" cy="4456043"/>
          </a:xfrm>
          <a:prstGeom prst="rect">
            <a:avLst/>
          </a:prstGeom>
        </p:spPr>
        <p:txBody>
          <a:bodyPr>
            <a:normAutofit fontScale="925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Implementing the “Whistleblower protection” provision</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Must be defined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A log or similar system used to track any instances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Personnel must be trained</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In the system</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How to recognize the attempts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All the ethical issues discussed can create conflict of interest</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The laboratory must address conflict in the manual</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Personnel need to be trained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Any conflicts need to be identified by all personnel</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Conflicts should be documented when identified</a:t>
            </a:r>
          </a:p>
          <a:p>
            <a:pPr>
              <a:buClr>
                <a:schemeClr val="tx1"/>
              </a:buClr>
            </a:pPr>
            <a:endParaRPr lang="en-US" sz="2400" dirty="0"/>
          </a:p>
          <a:p>
            <a:endParaRPr lang="en-US" sz="2400" dirty="0"/>
          </a:p>
        </p:txBody>
      </p:sp>
    </p:spTree>
    <p:extLst>
      <p:ext uri="{BB962C8B-B14F-4D97-AF65-F5344CB8AC3E}">
        <p14:creationId xmlns:p14="http://schemas.microsoft.com/office/powerpoint/2010/main" val="235332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6" name="Content Placeholder 2">
            <a:extLst>
              <a:ext uri="{FF2B5EF4-FFF2-40B4-BE49-F238E27FC236}">
                <a16:creationId xmlns:a16="http://schemas.microsoft.com/office/drawing/2014/main" id="{F7C0476F-911E-4A40-9DB7-B4E617ED45B7}"/>
              </a:ext>
            </a:extLst>
          </p:cNvPr>
          <p:cNvSpPr>
            <a:spLocks noGrp="1"/>
          </p:cNvSpPr>
          <p:nvPr>
            <p:ph idx="1"/>
          </p:nvPr>
        </p:nvSpPr>
        <p:spPr>
          <a:xfrm>
            <a:off x="250902" y="1752600"/>
            <a:ext cx="8153400" cy="4800600"/>
          </a:xfr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Assessors must</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Download the most current program requirement</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hlinkClick r:id="rId3"/>
              </a:rPr>
              <a:t>http://www.energystar.gov/products/spec</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Download and review 10 CFR 430 Subpart B, applicable Appendix</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Obtain and review any external documents referenced in the program requirements if possible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Make sure the lab has in their scope the required test methods to be EPA Recognized for that product category.  Check: </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sng" strike="noStrike" kern="1200" cap="none" spc="0" normalizeH="0" baseline="0" noProof="0" dirty="0">
                <a:ln>
                  <a:noFill/>
                </a:ln>
                <a:solidFill>
                  <a:srgbClr val="157CBD"/>
                </a:solidFill>
                <a:effectLst/>
                <a:uLnTx/>
                <a:uFillTx/>
                <a:latin typeface="Arial" panose="020B0604020202020204" pitchFamily="34" charset="0"/>
                <a:ea typeface="Times New Roman" panose="02020603050405020304" pitchFamily="18" charset="0"/>
                <a:cs typeface="Arial" panose="020B0604020202020204" pitchFamily="34" charset="0"/>
                <a:hlinkClick r:id="rId4"/>
              </a:rPr>
              <a:t>Required Test Methods for EPA-recognized Laboratories</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 (Non-Lighting – 3/10/20)</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157CBD"/>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ENERGY STAR Guide to EPA Laboratory Recognition by Lighting Category</a:t>
            </a:r>
            <a:r>
              <a:rPr kumimoji="0" lang="en-US" sz="1800" b="0" i="0" u="sng" strike="noStrike" kern="1200" cap="none" spc="0" normalizeH="0" baseline="0" noProof="0" dirty="0">
                <a:ln>
                  <a:noFill/>
                </a:ln>
                <a:solidFill>
                  <a:srgbClr val="157CBD"/>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(Lighting – 11/2019)</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endParaRPr>
          </a:p>
          <a:p>
            <a:pPr marL="290513" lvl="2" indent="-234950">
              <a:buSzPct val="80000"/>
              <a:tabLst>
                <a:tab pos="290513" algn="l"/>
              </a:tabLst>
            </a:pPr>
            <a:endParaRPr lang="en-US" altLang="en-US" sz="1800" dirty="0"/>
          </a:p>
          <a:p>
            <a:pPr marL="742950" lvl="2" indent="-342900">
              <a:buClr>
                <a:srgbClr val="C9DA92"/>
              </a:buClr>
              <a:buSzPct val="80000"/>
              <a:buFont typeface="Wingdings" pitchFamily="2" charset="2"/>
              <a:buChar char="§"/>
              <a:tabLst>
                <a:tab pos="290513" algn="l"/>
              </a:tabLst>
            </a:pPr>
            <a:endParaRPr lang="en-US" altLang="en-US" sz="1800" dirty="0"/>
          </a:p>
          <a:p>
            <a:endParaRPr lang="en-US" sz="2000" dirty="0"/>
          </a:p>
        </p:txBody>
      </p:sp>
    </p:spTree>
    <p:extLst>
      <p:ext uri="{BB962C8B-B14F-4D97-AF65-F5344CB8AC3E}">
        <p14:creationId xmlns:p14="http://schemas.microsoft.com/office/powerpoint/2010/main" val="1767806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36630"/>
            <a:ext cx="65532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457200" y="1752600"/>
            <a:ext cx="8229600" cy="5029200"/>
          </a:xfrm>
          <a:prstGeom prst="rect">
            <a:avLst/>
          </a:prstGeom>
        </p:spPr>
        <p:txBody>
          <a:bodyPr>
            <a:normAutofit lnSpcReduction="100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1" i="0" u="none" strike="noStrike" kern="1200" cap="none" spc="0" normalizeH="0" baseline="0" noProof="0" dirty="0">
                <a:ln>
                  <a:noFill/>
                </a:ln>
                <a:solidFill>
                  <a:prstClr val="black"/>
                </a:solidFill>
                <a:effectLst/>
                <a:uLnTx/>
                <a:uFillTx/>
                <a:latin typeface="Calibri"/>
                <a:ea typeface="+mn-ea"/>
                <a:cs typeface="+mn-cs"/>
              </a:rPr>
              <a:t>Scope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Other documents (e.g., ASTM, ASHRAE) may be listed to be included in the scope for industry needs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Program requirements and/or 10 CFR 430 are needed for ENERGY STAR</a:t>
            </a:r>
            <a:r>
              <a:rPr kumimoji="0" lang="en-US" sz="1900" b="0" i="0" u="none" strike="noStrike" kern="1200" cap="none" spc="0" normalizeH="0" baseline="30000" noProof="0" dirty="0">
                <a:ln>
                  <a:noFill/>
                </a:ln>
                <a:solidFill>
                  <a:prstClr val="black"/>
                </a:solidFill>
                <a:effectLst/>
                <a:uLnTx/>
                <a:uFillTx/>
                <a:latin typeface="Calibri"/>
                <a:ea typeface="+mn-ea"/>
                <a:cs typeface="+mn-cs"/>
              </a:rPr>
              <a:t>®</a:t>
            </a:r>
            <a:r>
              <a:rPr kumimoji="0" lang="en-US" sz="1900" b="0" i="0" u="none" strike="noStrike" kern="1200" cap="none" spc="0" normalizeH="0" baseline="0" noProof="0" dirty="0">
                <a:ln>
                  <a:noFill/>
                </a:ln>
                <a:solidFill>
                  <a:prstClr val="black"/>
                </a:solidFill>
                <a:effectLst/>
                <a:uLnTx/>
                <a:uFillTx/>
                <a:latin typeface="Calibri"/>
                <a:ea typeface="+mn-ea"/>
                <a:cs typeface="+mn-cs"/>
              </a:rPr>
              <a:t> specific scopes of accreditation</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If other standards, only the sections observed may be included on the scope, unless subsequent demonstration includes the entire standard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IAS Scope may not need versions or dates of standards/criteria (Conditions and Criteria for Recognition of Laboratories for the ENERGY STAR® Program Clause 4 Note)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Except for lighting, then requires dates, see EPA guide </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OK if client requests (sometimes 2 versions during transition)</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Each assessment we check they can do the latest version</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Usually no change in method, just stricter limits </a:t>
            </a:r>
          </a:p>
          <a:p>
            <a:pPr marL="457200" indent="-457200"/>
            <a:endParaRPr lang="en-US" sz="2400" dirty="0"/>
          </a:p>
          <a:p>
            <a:endParaRPr lang="en-US" sz="2400" dirty="0"/>
          </a:p>
        </p:txBody>
      </p:sp>
    </p:spTree>
    <p:extLst>
      <p:ext uri="{BB962C8B-B14F-4D97-AF65-F5344CB8AC3E}">
        <p14:creationId xmlns:p14="http://schemas.microsoft.com/office/powerpoint/2010/main" val="2042560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25056"/>
            <a:ext cx="65532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457200" y="1524000"/>
            <a:ext cx="8229600" cy="5029200"/>
          </a:xfrm>
          <a:prstGeom prst="rect">
            <a:avLst/>
          </a:prstGeom>
        </p:spPr>
        <p:txBody>
          <a:bodyPr>
            <a:normAutofit/>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Requirements for the IAS report/checklists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List the specific programs desired and the programs observed</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If there are multiple tests and only some tests are observed, document those tests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Document the specific item(s) observed in the demonstration</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Document the specific measures implemented for ethical requirements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Including the last ethics training conducted</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Document whether the internal audit and management review included a review of the ethics training and protocols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Document PT/ILC and any other steps taken to assure compliance to 17025 Clause 7.7</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Realize there may not be PT/ILC for that program or test</a:t>
            </a:r>
          </a:p>
          <a:p>
            <a:pPr marL="457200" indent="-457200"/>
            <a:endParaRPr lang="en-US" sz="2400" dirty="0"/>
          </a:p>
          <a:p>
            <a:endParaRPr lang="en-US" sz="2400" dirty="0"/>
          </a:p>
        </p:txBody>
      </p:sp>
    </p:spTree>
    <p:extLst>
      <p:ext uri="{BB962C8B-B14F-4D97-AF65-F5344CB8AC3E}">
        <p14:creationId xmlns:p14="http://schemas.microsoft.com/office/powerpoint/2010/main" val="1680212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78106"/>
            <a:ext cx="65532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320233" y="1824942"/>
            <a:ext cx="8305800" cy="5029200"/>
          </a:xfrm>
          <a:prstGeom prst="rect">
            <a:avLst/>
          </a:prstGeom>
        </p:spPr>
        <p:txBody>
          <a:bodyPr>
            <a:normAutofit/>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Lead Assessor Checklists</a:t>
            </a:r>
            <a:r>
              <a:rPr kumimoji="0" lang="en-US" sz="2400" b="0" i="0" u="none" strike="noStrike" kern="1200" cap="none" spc="0" normalizeH="0" baseline="0" noProof="0" dirty="0">
                <a:ln>
                  <a:noFill/>
                </a:ln>
                <a:solidFill>
                  <a:prstClr val="black"/>
                </a:solidFill>
                <a:effectLst/>
                <a:uLnTx/>
                <a:uFillTx/>
                <a:latin typeface="Calibri"/>
                <a:ea typeface="+mn-ea"/>
                <a:cs typeface="+mn-cs"/>
              </a:rPr>
              <a:t> </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Main or Surveillance 17025 checklist must be used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Supplemental ENERGY STAR® Quality Checklist must be used</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Most of this checklist relies on the 17025 checklist</a:t>
            </a:r>
          </a:p>
          <a:p>
            <a:pPr marL="1371600" marR="0" lvl="3" indent="0" algn="l" defTabSz="914400" rtl="0" eaLnBrk="1" fontAlgn="auto" latinLnBrk="0" hangingPunct="1">
              <a:lnSpc>
                <a:spcPct val="100000"/>
              </a:lnSpc>
              <a:spcBef>
                <a:spcPct val="20000"/>
              </a:spcBef>
              <a:spcAft>
                <a:spcPts val="0"/>
              </a:spcAft>
              <a:buClrTx/>
              <a:buSz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Technical Assessor Checklists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General TAW can be used for ES scopes</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Specific checklists for Lighting, IES standards </a:t>
            </a:r>
          </a:p>
          <a:p>
            <a:pPr marL="1371600" marR="0" lvl="3"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	LM-79, LM-80 no longer required, obsolete</a:t>
            </a:r>
          </a:p>
          <a:p>
            <a:pPr marL="457200" indent="-457200"/>
            <a:endParaRPr lang="en-US" sz="2400" dirty="0"/>
          </a:p>
          <a:p>
            <a:endParaRPr lang="en-US" sz="2400" dirty="0"/>
          </a:p>
        </p:txBody>
      </p:sp>
    </p:spTree>
    <p:extLst>
      <p:ext uri="{BB962C8B-B14F-4D97-AF65-F5344CB8AC3E}">
        <p14:creationId xmlns:p14="http://schemas.microsoft.com/office/powerpoint/2010/main" val="3469695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65532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381000" y="1905000"/>
            <a:ext cx="8382000" cy="4267200"/>
          </a:xfrm>
          <a:prstGeom prst="rect">
            <a:avLst/>
          </a:prstGeom>
        </p:spPr>
        <p:txBody>
          <a:bodyPr>
            <a:normAutofit fontScale="92500" lnSpcReduction="100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Calibri"/>
                <a:ea typeface="+mn-ea"/>
                <a:cs typeface="+mn-cs"/>
              </a:rPr>
              <a:t>Requirements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PT/ILC, aka Round Robin</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Requirement for ENERGY STAR</a:t>
            </a:r>
            <a:r>
              <a:rPr kumimoji="0" lang="en-US" sz="2200" b="0" i="0" u="none" strike="noStrike" kern="1200" cap="none" spc="0" normalizeH="0" baseline="30000" noProof="0" dirty="0">
                <a:ln>
                  <a:noFill/>
                </a:ln>
                <a:solidFill>
                  <a:prstClr val="black"/>
                </a:solidFill>
                <a:effectLst/>
                <a:uLnTx/>
                <a:uFillTx/>
                <a:latin typeface="Calibri"/>
                <a:ea typeface="+mn-ea"/>
                <a:cs typeface="+mn-cs"/>
              </a:rPr>
              <a:t>® </a:t>
            </a:r>
            <a:r>
              <a:rPr kumimoji="0" lang="en-US" sz="2200" b="0" i="0" u="none" strike="noStrike" kern="1200" cap="none" spc="0" normalizeH="0" baseline="0" noProof="0" dirty="0">
                <a:ln>
                  <a:noFill/>
                </a:ln>
                <a:solidFill>
                  <a:prstClr val="black"/>
                </a:solidFill>
                <a:effectLst/>
                <a:uLnTx/>
                <a:uFillTx/>
                <a:latin typeface="Calibri"/>
                <a:ea typeface="+mn-ea"/>
                <a:cs typeface="+mn-cs"/>
              </a:rPr>
              <a:t>per EPA</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May not exist for the program</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May be impractical to have round robin for some programs</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Technical documentation must describe provisions to assure quality where round robin does not exist</a:t>
            </a:r>
          </a:p>
          <a:p>
            <a:pPr marL="2057400" marR="0" lvl="4"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Refer to ISO/IEC 17025:2017 Clause 7.7</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When available, record PT number or similar control information, report date if the report is issued, and lab results (outlier or not)</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Reports from Challenge or Verification testing may fulfill the requirement, but must be examined</a:t>
            </a:r>
          </a:p>
          <a:p>
            <a:endParaRPr lang="en-US" sz="2000" dirty="0"/>
          </a:p>
        </p:txBody>
      </p:sp>
    </p:spTree>
    <p:extLst>
      <p:ext uri="{BB962C8B-B14F-4D97-AF65-F5344CB8AC3E}">
        <p14:creationId xmlns:p14="http://schemas.microsoft.com/office/powerpoint/2010/main" val="2008805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6553200" cy="1077218"/>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Requirements for Lighting   </a:t>
            </a:r>
            <a:br>
              <a:rPr lang="en-US" sz="3200" b="1" dirty="0">
                <a:solidFill>
                  <a:sysClr val="window" lastClr="FFFFFF"/>
                </a:solidFill>
                <a:latin typeface="Arial" pitchFamily="34" charset="0"/>
                <a:cs typeface="Arial" pitchFamily="34" charset="0"/>
              </a:rPr>
            </a:br>
            <a:r>
              <a:rPr lang="en-US" sz="3200" b="1" dirty="0">
                <a:solidFill>
                  <a:sysClr val="window" lastClr="FFFFFF"/>
                </a:solidFill>
                <a:latin typeface="Arial" pitchFamily="34" charset="0"/>
                <a:cs typeface="Arial" pitchFamily="34" charset="0"/>
              </a:rPr>
              <a:t>LM-79, LM-80</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304800" y="1981200"/>
            <a:ext cx="8382000" cy="4267200"/>
          </a:xfrm>
          <a:prstGeom prst="rect">
            <a:avLst/>
          </a:prstGeom>
        </p:spPr>
        <p:txBody>
          <a:bodyPr>
            <a:normAutofit fontScale="55000" lnSpcReduction="200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500" b="0" i="0" u="none" strike="noStrike" kern="1200" cap="none" spc="0" normalizeH="0" baseline="0" noProof="0" dirty="0">
                <a:ln>
                  <a:noFill/>
                </a:ln>
                <a:solidFill>
                  <a:prstClr val="black"/>
                </a:solidFill>
                <a:effectLst/>
                <a:uLnTx/>
                <a:uFillTx/>
                <a:latin typeface="Calibri"/>
                <a:ea typeface="+mn-ea"/>
                <a:cs typeface="+mn-cs"/>
              </a:rPr>
              <a:t>The lab shall:</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Periodically conduct checks between calibrations of the goniophotometer and integrating sphere systems.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Conduct max 90 day checks using Reference standard lamps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At least one of the checks will be the system calibration.</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Gonio and Sphere, max 12 month calibration.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If the lab does their own calibration, they must have a procedure.</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Procedure shall include uncertainty influences, with MU at 95% confidence.</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If a change of components (e.g., power meter, detector) is necessary the system shall be recalibrated prior to use in testing. The uncertainty of the calibration shall be recalculated.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4000" dirty="0">
                <a:solidFill>
                  <a:prstClr val="black"/>
                </a:solidFill>
                <a:latin typeface="Calibri"/>
                <a:cs typeface="+mn-cs"/>
              </a:rPr>
              <a:t>LM-79 recently updated in 2019</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en-US" sz="2000" dirty="0"/>
          </a:p>
        </p:txBody>
      </p:sp>
    </p:spTree>
    <p:extLst>
      <p:ext uri="{BB962C8B-B14F-4D97-AF65-F5344CB8AC3E}">
        <p14:creationId xmlns:p14="http://schemas.microsoft.com/office/powerpoint/2010/main" val="255645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6553200" cy="769441"/>
          </a:xfrm>
          <a:prstGeom prst="rect">
            <a:avLst/>
          </a:prstGeom>
          <a:noFill/>
        </p:spPr>
        <p:txBody>
          <a:bodyPr wrap="square" rtlCol="0">
            <a:spAutoFit/>
          </a:bodyPr>
          <a:lstStyle/>
          <a:p>
            <a:pPr lvl="0">
              <a:spcBef>
                <a:spcPct val="0"/>
              </a:spcBef>
              <a:defRPr/>
            </a:pPr>
            <a:r>
              <a:rPr kumimoji="0" lang="en-US" sz="44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Acknowledgement</a:t>
            </a:r>
            <a:endParaRPr lang="en-US" sz="2800" b="1" dirty="0">
              <a:solidFill>
                <a:sysClr val="window" lastClr="FFFFFF"/>
              </a:solidFill>
              <a:latin typeface="Arial" pitchFamily="34" charset="0"/>
              <a:cs typeface="Arial" pitchFamily="34" charset="0"/>
            </a:endParaRP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76200" y="1752600"/>
            <a:ext cx="8382000" cy="4800600"/>
          </a:xfrm>
          <a:prstGeom prst="rect">
            <a:avLst/>
          </a:prstGeom>
        </p:spPr>
        <p:txBody>
          <a:bodyPr>
            <a:noAutofit/>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Calibri"/>
                <a:ea typeface="+mn-ea"/>
                <a:cs typeface="+mn-cs"/>
              </a:rPr>
              <a:t>I have reviewed and understood the presentation and requirements outlined in this presentation.</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0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0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Calibri"/>
                <a:ea typeface="+mn-ea"/>
                <a:cs typeface="+mn-cs"/>
              </a:rPr>
              <a:t>______________________________________</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0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Insert an electronic signature onto the line above and e-mail back to IAS. As an alternative, this page may be printed and signed, and faxed or mailed back to IAS.</a:t>
            </a:r>
          </a:p>
        </p:txBody>
      </p:sp>
    </p:spTree>
    <p:extLst>
      <p:ext uri="{BB962C8B-B14F-4D97-AF65-F5344CB8AC3E}">
        <p14:creationId xmlns:p14="http://schemas.microsoft.com/office/powerpoint/2010/main" val="179668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369213"/>
            <a:ext cx="4876800" cy="8382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87124" y="441068"/>
            <a:ext cx="64008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Accrediting Body Requirements</a:t>
            </a:r>
          </a:p>
        </p:txBody>
      </p:sp>
      <p:sp>
        <p:nvSpPr>
          <p:cNvPr id="4" name="TextBox 3">
            <a:extLst>
              <a:ext uri="{FF2B5EF4-FFF2-40B4-BE49-F238E27FC236}">
                <a16:creationId xmlns:a16="http://schemas.microsoft.com/office/drawing/2014/main" id="{4220095C-BD59-497B-AEBF-478706D7743D}"/>
              </a:ext>
            </a:extLst>
          </p:cNvPr>
          <p:cNvSpPr txBox="1"/>
          <p:nvPr/>
        </p:nvSpPr>
        <p:spPr>
          <a:xfrm>
            <a:off x="152400" y="1524000"/>
            <a:ext cx="8229600" cy="5669244"/>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Requirements for assessing programs and scope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EVERY ENERGY STAR®  program requested by a laboratory MUST be assessed on initial assessment</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No sampling of programs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Sampling of specific tests within a program is allowed</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For Surveillance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Sampling may be acceptable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Assessors should review for the most likely problem areas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For Reassessment</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Every program must be assessed or reviewed</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369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Laboratory Requirements</a:t>
            </a:r>
          </a:p>
        </p:txBody>
      </p:sp>
      <p:sp>
        <p:nvSpPr>
          <p:cNvPr id="4" name="Rectangle 3">
            <a:extLst>
              <a:ext uri="{FF2B5EF4-FFF2-40B4-BE49-F238E27FC236}">
                <a16:creationId xmlns:a16="http://schemas.microsoft.com/office/drawing/2014/main" id="{2F517198-3C52-469F-8AEF-297BBF107473}"/>
              </a:ext>
            </a:extLst>
          </p:cNvPr>
          <p:cNvSpPr/>
          <p:nvPr/>
        </p:nvSpPr>
        <p:spPr>
          <a:xfrm>
            <a:off x="228600" y="2286000"/>
            <a:ext cx="8686800" cy="3477875"/>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Must achieve and maintain accreditation to ISO/IEC 17025:2017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1" i="0" u="sng" strike="noStrike" kern="1200" cap="none" spc="0" normalizeH="0" baseline="0" noProof="0" dirty="0">
                <a:ln>
                  <a:noFill/>
                </a:ln>
                <a:solidFill>
                  <a:prstClr val="black"/>
                </a:solidFill>
                <a:effectLst/>
                <a:uLnTx/>
                <a:uFillTx/>
                <a:latin typeface="Calibri"/>
                <a:ea typeface="+mn-ea"/>
                <a:cs typeface="+mn-cs"/>
              </a:rPr>
              <a:t>Develop and maintain procedures for each test method under the scope of accreditation (</a:t>
            </a:r>
            <a:r>
              <a:rPr kumimoji="0" lang="en-US" sz="2200" b="1" i="1" u="sng" strike="noStrike" kern="1200" cap="none" spc="0" normalizeH="0" baseline="0" noProof="0" dirty="0">
                <a:ln>
                  <a:noFill/>
                </a:ln>
                <a:solidFill>
                  <a:prstClr val="black"/>
                </a:solidFill>
                <a:effectLst/>
                <a:uLnTx/>
                <a:uFillTx/>
                <a:latin typeface="Calibri"/>
                <a:ea typeface="+mn-ea"/>
                <a:cs typeface="+mn-cs"/>
              </a:rPr>
              <a:t>Data sheets if detailed enough can be considered procedures</a:t>
            </a:r>
            <a:r>
              <a:rPr kumimoji="0" lang="en-US" sz="2200" b="1" i="0" u="sng" strike="noStrike" kern="1200" cap="none" spc="0" normalizeH="0" baseline="0" noProof="0" dirty="0">
                <a:ln>
                  <a:noFill/>
                </a:ln>
                <a:solidFill>
                  <a:prstClr val="black"/>
                </a:solidFill>
                <a:effectLst/>
                <a:uLnTx/>
                <a:uFillTx/>
                <a:latin typeface="Calibri"/>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Maintain records for EVERY test conducted on EVERY item tested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Include observations and calculations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Record every step required by ENERGY STAR® Program Requirements and/or 10 CFR 430 Subpart B, applicable Appendix</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261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Laboratory Requirements </a:t>
            </a:r>
          </a:p>
        </p:txBody>
      </p:sp>
      <p:sp>
        <p:nvSpPr>
          <p:cNvPr id="4" name="Rectangle 3">
            <a:extLst>
              <a:ext uri="{FF2B5EF4-FFF2-40B4-BE49-F238E27FC236}">
                <a16:creationId xmlns:a16="http://schemas.microsoft.com/office/drawing/2014/main" id="{2F517198-3C52-469F-8AEF-297BBF107473}"/>
              </a:ext>
            </a:extLst>
          </p:cNvPr>
          <p:cNvSpPr/>
          <p:nvPr/>
        </p:nvSpPr>
        <p:spPr>
          <a:xfrm>
            <a:off x="228600" y="1523785"/>
            <a:ext cx="8382000" cy="5112169"/>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Have a policy that sets out </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Quality objectives, commitments, and operational procedures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Employ personnel that have the education and training to conduct tests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Laboratory must establish specific requirements to identify minimum education and training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Have the facilities and equipment necessary for the test</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Ensure equipment is accurate and calibrated, and records maintained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Remember ISO/IEC 17025:2017 Clause 7.6.3 applies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Calibration certificates must meet requirements of ISO/IEC 17025:2017 Clause 7.8.4</a:t>
            </a:r>
          </a:p>
        </p:txBody>
      </p:sp>
    </p:spTree>
    <p:extLst>
      <p:ext uri="{BB962C8B-B14F-4D97-AF65-F5344CB8AC3E}">
        <p14:creationId xmlns:p14="http://schemas.microsoft.com/office/powerpoint/2010/main" val="1851467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Laboratory Requirements</a:t>
            </a:r>
          </a:p>
        </p:txBody>
      </p:sp>
      <p:sp>
        <p:nvSpPr>
          <p:cNvPr id="4" name="Rectangle 3">
            <a:extLst>
              <a:ext uri="{FF2B5EF4-FFF2-40B4-BE49-F238E27FC236}">
                <a16:creationId xmlns:a16="http://schemas.microsoft.com/office/drawing/2014/main" id="{2F517198-3C52-469F-8AEF-297BBF107473}"/>
              </a:ext>
            </a:extLst>
          </p:cNvPr>
          <p:cNvSpPr/>
          <p:nvPr/>
        </p:nvSpPr>
        <p:spPr>
          <a:xfrm>
            <a:off x="338254" y="1936283"/>
            <a:ext cx="7924800" cy="1815882"/>
          </a:xfrm>
          <a:prstGeom prst="rect">
            <a:avLst/>
          </a:prstGeom>
        </p:spPr>
        <p:txBody>
          <a:bodyPr wrap="square">
            <a:spAutoFit/>
          </a:bodyPr>
          <a:lstStyle/>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A64BE833-5DBF-4CCC-A046-96BD50C8E209}"/>
              </a:ext>
            </a:extLst>
          </p:cNvPr>
          <p:cNvSpPr/>
          <p:nvPr/>
        </p:nvSpPr>
        <p:spPr>
          <a:xfrm>
            <a:off x="775198" y="1490990"/>
            <a:ext cx="8348546" cy="5970865"/>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Most critical equipment – Power meters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IEC 62301 – Household Appliances, Measurement of Standby Power</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Clause 4.4.1 - For measured power values of less than 1.0 W, the maximum permitted absolute uncertainty introduced by the power measurement equipment, U</a:t>
            </a:r>
            <a:r>
              <a:rPr kumimoji="0" lang="en-US" sz="2200" b="0" i="0" u="none" strike="noStrike" kern="1200" cap="none" spc="0" normalizeH="0" baseline="-25000" noProof="0" dirty="0">
                <a:ln>
                  <a:noFill/>
                </a:ln>
                <a:solidFill>
                  <a:prstClr val="black"/>
                </a:solidFill>
                <a:effectLst/>
                <a:uLnTx/>
                <a:uFillTx/>
                <a:latin typeface="Calibri"/>
                <a:ea typeface="+mn-ea"/>
                <a:cs typeface="+mn-cs"/>
              </a:rPr>
              <a:t>ma</a:t>
            </a:r>
            <a:r>
              <a:rPr kumimoji="0" lang="en-US" sz="2200" b="0" i="0" u="none" strike="noStrike" kern="1200" cap="none" spc="0" normalizeH="0" baseline="0" noProof="0" dirty="0">
                <a:ln>
                  <a:noFill/>
                </a:ln>
                <a:solidFill>
                  <a:prstClr val="black"/>
                </a:solidFill>
                <a:effectLst/>
                <a:uLnTx/>
                <a:uFillTx/>
                <a:latin typeface="Calibri"/>
                <a:ea typeface="+mn-ea"/>
                <a:cs typeface="+mn-cs"/>
              </a:rPr>
              <a:t>, shall be equal to or less than 0.02 W at the 95% confidence level. For &gt;=1.0W, max relative uncertainty shall be = or &lt; 2% measured power at 95%.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Annex B, Clauses B.2.1, B.2.2</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a power resolution of 1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mW</a:t>
            </a:r>
            <a:r>
              <a:rPr kumimoji="0" lang="en-US" sz="1900" b="0" i="0" u="none" strike="noStrike" kern="1200" cap="none" spc="0" normalizeH="0" baseline="0" noProof="0" dirty="0">
                <a:ln>
                  <a:noFill/>
                </a:ln>
                <a:solidFill>
                  <a:prstClr val="black"/>
                </a:solidFill>
                <a:effectLst/>
                <a:uLnTx/>
                <a:uFillTx/>
                <a:latin typeface="Calibri"/>
                <a:ea typeface="+mn-ea"/>
                <a:cs typeface="+mn-cs"/>
              </a:rPr>
              <a:t> (0.001W) or better;</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an available current crest factor of 3 (or more) at rated range value;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a minimum current range of 10 mA (or less);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harmonic components up to at least 2.5 kHz (49</a:t>
            </a:r>
            <a:r>
              <a:rPr kumimoji="0" lang="en-US" sz="1900" b="0" i="0" u="none" strike="noStrike" kern="1200" cap="none" spc="0" normalizeH="0" baseline="30000" noProof="0" dirty="0">
                <a:ln>
                  <a:noFill/>
                </a:ln>
                <a:solidFill>
                  <a:prstClr val="black"/>
                </a:solidFill>
                <a:effectLst/>
                <a:uLnTx/>
                <a:uFillTx/>
                <a:latin typeface="Calibri"/>
                <a:ea typeface="+mn-ea"/>
                <a:cs typeface="+mn-cs"/>
              </a:rPr>
              <a:t>th</a:t>
            </a:r>
            <a:r>
              <a:rPr kumimoji="0" lang="en-US" sz="1900" b="0" i="0" u="none" strike="noStrike" kern="1200" cap="none" spc="0" normalizeH="0" baseline="0" noProof="0" dirty="0">
                <a:ln>
                  <a:noFill/>
                </a:ln>
                <a:solidFill>
                  <a:prstClr val="black"/>
                </a:solidFill>
                <a:effectLst/>
                <a:uLnTx/>
                <a:uFillTx/>
                <a:latin typeface="Calibri"/>
                <a:ea typeface="+mn-ea"/>
                <a:cs typeface="+mn-cs"/>
              </a:rPr>
              <a:t> harmonic).</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Check meter – often Yokogawa WT-series but can be others</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82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9342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95AF0E89-9CD5-467B-A94D-C7219A872729}"/>
              </a:ext>
            </a:extLst>
          </p:cNvPr>
          <p:cNvSpPr txBox="1">
            <a:spLocks/>
          </p:cNvSpPr>
          <p:nvPr/>
        </p:nvSpPr>
        <p:spPr>
          <a:xfrm>
            <a:off x="609600" y="1905001"/>
            <a:ext cx="8305800" cy="4648200"/>
          </a:xfrm>
          <a:prstGeom prst="rect">
            <a:avLst/>
          </a:prstGeom>
        </p:spPr>
        <p:txBody>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Requirements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Ethics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Impartiality</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Confidentiality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Undue influence</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Whistle Blower Protection Clause</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Program requirements and IAS requirements for assessors</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44327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95AF0E89-9CD5-467B-A94D-C7219A872729}"/>
              </a:ext>
            </a:extLst>
          </p:cNvPr>
          <p:cNvSpPr txBox="1">
            <a:spLocks/>
          </p:cNvSpPr>
          <p:nvPr/>
        </p:nvSpPr>
        <p:spPr>
          <a:xfrm>
            <a:off x="381000" y="1371600"/>
            <a:ext cx="8610600" cy="4724400"/>
          </a:xfrm>
          <a:prstGeom prst="rect">
            <a:avLst/>
          </a:prstGeom>
        </p:spPr>
        <p:txBody>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Ethics must be reviewed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EPA requires personnel participate in and regularly pass ethics and compliance audits</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“regularly” and “ethics/compliance audits” are not defined</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Customer organization should have a schedule and an approach to ethics</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Document the provisions that exist</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Impartiality evidence required</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Org chart shows all personnel free from influence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Mechanisms for reporting/responding to attempts to exert undue influence on test results are in place </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Personnel are trained to recognize attempts at undue influence and steps to take </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17025:2017 Cl. 4.1.4 requires identifying risks to impartiality on an on-going basis.  4.1.5 requires demonstrating eliminating or minimizing those risks </a:t>
            </a:r>
          </a:p>
          <a:p>
            <a:pPr marL="457143" lvl="1" indent="0">
              <a:buNone/>
            </a:pPr>
            <a:endParaRPr lang="en-US" sz="2000" dirty="0"/>
          </a:p>
        </p:txBody>
      </p:sp>
    </p:spTree>
    <p:extLst>
      <p:ext uri="{BB962C8B-B14F-4D97-AF65-F5344CB8AC3E}">
        <p14:creationId xmlns:p14="http://schemas.microsoft.com/office/powerpoint/2010/main" val="1508454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405"/>
            <a:ext cx="6096000" cy="584775"/>
          </a:xfrm>
          <a:prstGeom prst="rect">
            <a:avLst/>
          </a:prstGeom>
          <a:noFill/>
        </p:spPr>
        <p:txBody>
          <a:bodyPr wrap="square" rtlCol="0">
            <a:spAutoFit/>
          </a:bodyPr>
          <a:lstStyle/>
          <a:p>
            <a:pPr lvl="0">
              <a:spcBef>
                <a:spcPct val="0"/>
              </a:spcBef>
              <a:defRPr/>
            </a:pPr>
            <a:r>
              <a:rPr lang="en-US" sz="3200" dirty="0">
                <a:solidFill>
                  <a:sysClr val="window" lastClr="FFFFFF"/>
                </a:solidFill>
                <a:latin typeface="Arial" panose="020B0604020202020204" pitchFamily="34" charset="0"/>
                <a:cs typeface="Arial" panose="020B0604020202020204" pitchFamily="34" charset="0"/>
              </a:rPr>
              <a:t>Conducting Assessments</a:t>
            </a:r>
            <a:endParaRPr lang="en-US" sz="3200" b="1" dirty="0">
              <a:solidFill>
                <a:sysClr val="window" lastClr="FFFFFF"/>
              </a:solidFill>
              <a:latin typeface="Arial" panose="020B0604020202020204" pitchFamily="34" charset="0"/>
              <a:cs typeface="Arial" pitchFamily="34" charset="0"/>
            </a:endParaRPr>
          </a:p>
        </p:txBody>
      </p:sp>
      <p:sp>
        <p:nvSpPr>
          <p:cNvPr id="4" name="Text Placeholder 2">
            <a:extLst>
              <a:ext uri="{FF2B5EF4-FFF2-40B4-BE49-F238E27FC236}">
                <a16:creationId xmlns:a16="http://schemas.microsoft.com/office/drawing/2014/main" id="{9482E87E-A352-4BE7-843A-ED3EF44D8B0D}"/>
              </a:ext>
            </a:extLst>
          </p:cNvPr>
          <p:cNvSpPr txBox="1">
            <a:spLocks/>
          </p:cNvSpPr>
          <p:nvPr/>
        </p:nvSpPr>
        <p:spPr>
          <a:xfrm>
            <a:off x="228600" y="1752600"/>
            <a:ext cx="8229600" cy="4648200"/>
          </a:xfrm>
          <a:prstGeom prst="rect">
            <a:avLst/>
          </a:prstGeom>
        </p:spPr>
        <p:txBody>
          <a:bodyPr>
            <a:normAutofit lnSpcReduction="100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Confidentiality - 17025:2017 Clause 4.2 requires:</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Legally enforceable commitments for management of information</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Customer notified in advance of any information placed in public domain; and notified of any released confidential information required by law</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Info about customer from source shall be confidential between customer and lab; source is confidential to lab and not shared with customer</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Specific steps taken to assure confidentiality must be reviewed</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Requirements in the Quality Manual</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Confidentiality agreements</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Review training provided to all personnel</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Document specific steps and actions implemented</a:t>
            </a:r>
          </a:p>
          <a:p>
            <a:endParaRPr lang="en-US" sz="2000" dirty="0"/>
          </a:p>
        </p:txBody>
      </p:sp>
    </p:spTree>
    <p:extLst>
      <p:ext uri="{BB962C8B-B14F-4D97-AF65-F5344CB8AC3E}">
        <p14:creationId xmlns:p14="http://schemas.microsoft.com/office/powerpoint/2010/main" val="143939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
            <a:ext cx="3581400" cy="1066800"/>
          </a:xfrm>
          <a:prstGeom prst="rect">
            <a:avLst/>
          </a:prstGeom>
          <a:solidFill>
            <a:srgbClr val="005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 y="424190"/>
            <a:ext cx="6096000" cy="584775"/>
          </a:xfrm>
          <a:prstGeom prst="rect">
            <a:avLst/>
          </a:prstGeom>
          <a:noFill/>
        </p:spPr>
        <p:txBody>
          <a:bodyPr wrap="square" rtlCol="0">
            <a:spAutoFit/>
          </a:bodyPr>
          <a:lstStyle/>
          <a:p>
            <a:pPr lvl="0">
              <a:spcBef>
                <a:spcPct val="0"/>
              </a:spcBef>
              <a:defRPr/>
            </a:pPr>
            <a:r>
              <a:rPr lang="en-US" sz="3200" b="1" dirty="0">
                <a:solidFill>
                  <a:sysClr val="window" lastClr="FFFFFF"/>
                </a:solidFill>
                <a:latin typeface="Arial" pitchFamily="34" charset="0"/>
                <a:cs typeface="Arial" pitchFamily="34" charset="0"/>
              </a:rPr>
              <a:t>Conducting Assessments</a:t>
            </a:r>
          </a:p>
        </p:txBody>
      </p:sp>
      <p:sp>
        <p:nvSpPr>
          <p:cNvPr id="4" name="Text Placeholder 2">
            <a:extLst>
              <a:ext uri="{FF2B5EF4-FFF2-40B4-BE49-F238E27FC236}">
                <a16:creationId xmlns:a16="http://schemas.microsoft.com/office/drawing/2014/main" id="{7DA97C3E-181B-40B3-88E7-83F73AA03008}"/>
              </a:ext>
            </a:extLst>
          </p:cNvPr>
          <p:cNvSpPr txBox="1">
            <a:spLocks/>
          </p:cNvSpPr>
          <p:nvPr/>
        </p:nvSpPr>
        <p:spPr>
          <a:xfrm>
            <a:off x="265253" y="1676400"/>
            <a:ext cx="8229600" cy="5029200"/>
          </a:xfrm>
          <a:prstGeom prst="rect">
            <a:avLst/>
          </a:prstGeom>
        </p:spPr>
        <p:txBody>
          <a:bodyPr>
            <a:normAutofit lnSpcReduction="10000"/>
          </a:bodyPr>
          <a:lstStyle>
            <a:lvl1pPr marL="342857" indent="-342857" algn="l" defTabSz="914288" rtl="0" eaLnBrk="1" latinLnBrk="0" hangingPunct="1">
              <a:spcBef>
                <a:spcPct val="20000"/>
              </a:spcBef>
              <a:buFont typeface="Arial" panose="020B0604020202020204" pitchFamily="34" charset="0"/>
              <a:buChar char="•"/>
              <a:defRPr sz="3100" kern="1200">
                <a:solidFill>
                  <a:schemeClr val="tx1"/>
                </a:solidFill>
                <a:latin typeface="Arial" panose="020B0604020202020204" pitchFamily="34" charset="0"/>
                <a:ea typeface="+mn-ea"/>
                <a:cs typeface="Arial" panose="020B0604020202020204" pitchFamily="34" charset="0"/>
              </a:defRPr>
            </a:lvl1pPr>
            <a:lvl2pPr marL="742858" indent="-285715" algn="l" defTabSz="91428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859" indent="-228571" algn="l" defTabSz="91428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002"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2057147" indent="-228571" algn="l" defTabSz="914288"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2514289"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2971434"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428577"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3885722" indent="-228571" algn="l" defTabSz="914288"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Calibri"/>
                <a:ea typeface="+mn-ea"/>
                <a:cs typeface="+mn-cs"/>
              </a:rPr>
              <a:t>Requirements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Undue Influence</a:t>
            </a:r>
          </a:p>
          <a:p>
            <a:pPr marL="1143000" marR="0" lvl="2"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Conditions and Criteria for Recognition of Laboratories for the ENERGY STAR® Program</a:t>
            </a:r>
            <a:r>
              <a:rPr kumimoji="0" lang="en-US" sz="2100" b="0" i="0" u="none" strike="noStrike" kern="1200" cap="none" spc="0" normalizeH="0" baseline="0" noProof="0" dirty="0">
                <a:ln>
                  <a:noFill/>
                </a:ln>
                <a:solidFill>
                  <a:prstClr val="black"/>
                </a:solidFill>
                <a:effectLst/>
                <a:uLnTx/>
                <a:uFillTx/>
                <a:latin typeface="Calibri"/>
                <a:ea typeface="+mn-ea"/>
                <a:cs typeface="+mn-cs"/>
              </a:rPr>
              <a:t>:</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Sec. 1f – “Maintain arrangements to ensure the freedom of laboratory management and personnel from any undue internal or external commercial, financial or other pressures and influences that may adversely affect the quality of their work.” </a:t>
            </a:r>
          </a:p>
          <a:p>
            <a:pPr marL="1600200" marR="0" lvl="3"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a:ea typeface="+mn-ea"/>
                <a:cs typeface="+mn-cs"/>
              </a:rPr>
              <a:t>Sec. 3 – “Notify EPA/DOE immediately of any attempt to hide or exert undue influence over test results.” </a:t>
            </a:r>
          </a:p>
          <a:p>
            <a:pPr marL="2057400" marR="0" lvl="4"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This is also known as a “Whistleblower protection” clause</a:t>
            </a:r>
          </a:p>
          <a:p>
            <a:pPr marL="2057400" marR="0" lvl="4"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This provision MUST be documented in the laboratory’s manual or similar level documentation</a:t>
            </a:r>
          </a:p>
          <a:p>
            <a:pPr marL="457200" indent="-457200"/>
            <a:endParaRPr lang="en-US" sz="2400" dirty="0"/>
          </a:p>
          <a:p>
            <a:endParaRPr lang="en-US" sz="2400" dirty="0"/>
          </a:p>
        </p:txBody>
      </p:sp>
    </p:spTree>
    <p:extLst>
      <p:ext uri="{BB962C8B-B14F-4D97-AF65-F5344CB8AC3E}">
        <p14:creationId xmlns:p14="http://schemas.microsoft.com/office/powerpoint/2010/main" val="2449894706"/>
      </p:ext>
    </p:extLst>
  </p:cSld>
  <p:clrMapOvr>
    <a:masterClrMapping/>
  </p:clrMapOvr>
</p:sld>
</file>

<file path=ppt/theme/theme1.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1BFB398CBAF914196933AA7BE812B1A" ma:contentTypeVersion="14" ma:contentTypeDescription="Create a new document." ma:contentTypeScope="" ma:versionID="3df2501653f823e70d0f40b2894ae460">
  <xsd:schema xmlns:xsd="http://www.w3.org/2001/XMLSchema" xmlns:xs="http://www.w3.org/2001/XMLSchema" xmlns:p="http://schemas.microsoft.com/office/2006/metadata/properties" targetNamespace="http://schemas.microsoft.com/office/2006/metadata/properties" ma:root="true" ma:fieldsID="a20ef4845b8b1f65b22c5f88da03232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89DEFF-F986-4D65-B846-97978FC5602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D1BB317-AD71-4AD4-80B6-3E12B211DA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F4550B0-20E4-4DE2-84B3-4ADCE9BDD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4443</TotalTime>
  <Words>1462</Words>
  <Application>Microsoft Office PowerPoint</Application>
  <PresentationFormat>On-screen Show (4:3)</PresentationFormat>
  <Paragraphs>184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7_Office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Carmel Gieson</dc:creator>
  <cp:lastModifiedBy>Douglas Sickles</cp:lastModifiedBy>
  <cp:revision>237</cp:revision>
  <dcterms:created xsi:type="dcterms:W3CDTF">2013-04-12T18:14:42Z</dcterms:created>
  <dcterms:modified xsi:type="dcterms:W3CDTF">2020-08-29T21:41:13Z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0x01010001BFB398CBAF914196933AA7BE812B1A</vt:lpwstr>
  </property>
</Properties>
</file>